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5" r:id="rId3"/>
    <p:sldId id="269" r:id="rId4"/>
    <p:sldId id="270" r:id="rId5"/>
    <p:sldId id="271" r:id="rId6"/>
    <p:sldId id="259" r:id="rId7"/>
    <p:sldId id="260" r:id="rId8"/>
    <p:sldId id="261" r:id="rId9"/>
    <p:sldId id="262" r:id="rId10"/>
    <p:sldId id="263" r:id="rId11"/>
    <p:sldId id="264" r:id="rId12"/>
    <p:sldId id="268" r:id="rId13"/>
    <p:sldId id="274" r:id="rId14"/>
    <p:sldId id="276" r:id="rId15"/>
    <p:sldId id="265" r:id="rId16"/>
    <p:sldId id="267" r:id="rId17"/>
    <p:sldId id="273" r:id="rId18"/>
    <p:sldId id="266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20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F24A-DE15-694A-B4B6-9BBA04A400EA}" type="datetimeFigureOut">
              <a:rPr lang="en-US" smtClean="0"/>
              <a:t>12/8/13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05BCB-5943-ED49-A9BE-E13B6E360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295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F24A-DE15-694A-B4B6-9BBA04A400EA}" type="datetimeFigureOut">
              <a:rPr lang="en-US" smtClean="0"/>
              <a:t>12/8/13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05BCB-5943-ED49-A9BE-E13B6E360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321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F24A-DE15-694A-B4B6-9BBA04A400EA}" type="datetimeFigureOut">
              <a:rPr lang="en-US" smtClean="0"/>
              <a:t>12/8/13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05BCB-5943-ED49-A9BE-E13B6E360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929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F24A-DE15-694A-B4B6-9BBA04A400EA}" type="datetimeFigureOut">
              <a:rPr lang="en-US" smtClean="0"/>
              <a:t>12/8/13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05BCB-5943-ED49-A9BE-E13B6E360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649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F24A-DE15-694A-B4B6-9BBA04A400EA}" type="datetimeFigureOut">
              <a:rPr lang="en-US" smtClean="0"/>
              <a:t>12/8/13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05BCB-5943-ED49-A9BE-E13B6E360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269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F24A-DE15-694A-B4B6-9BBA04A400EA}" type="datetimeFigureOut">
              <a:rPr lang="en-US" smtClean="0"/>
              <a:t>12/8/13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05BCB-5943-ED49-A9BE-E13B6E360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27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F24A-DE15-694A-B4B6-9BBA04A400EA}" type="datetimeFigureOut">
              <a:rPr lang="en-US" smtClean="0"/>
              <a:t>12/8/13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05BCB-5943-ED49-A9BE-E13B6E360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06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F24A-DE15-694A-B4B6-9BBA04A400EA}" type="datetimeFigureOut">
              <a:rPr lang="en-US" smtClean="0"/>
              <a:t>12/8/13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05BCB-5943-ED49-A9BE-E13B6E360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481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F24A-DE15-694A-B4B6-9BBA04A400EA}" type="datetimeFigureOut">
              <a:rPr lang="en-US" smtClean="0"/>
              <a:t>12/8/13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05BCB-5943-ED49-A9BE-E13B6E360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04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F24A-DE15-694A-B4B6-9BBA04A400EA}" type="datetimeFigureOut">
              <a:rPr lang="en-US" smtClean="0"/>
              <a:t>12/8/13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05BCB-5943-ED49-A9BE-E13B6E360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92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6F24A-DE15-694A-B4B6-9BBA04A400EA}" type="datetimeFigureOut">
              <a:rPr lang="en-US" smtClean="0"/>
              <a:t>12/8/13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05BCB-5943-ED49-A9BE-E13B6E360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62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6F24A-DE15-694A-B4B6-9BBA04A400EA}" type="datetimeFigureOut">
              <a:rPr lang="en-US" smtClean="0"/>
              <a:t>12/8/13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05BCB-5943-ED49-A9BE-E13B6E360C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56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Relationship Id="rId3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78334" y="660040"/>
            <a:ext cx="45541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chemeClr val="bg1">
                    <a:lumMod val="95000"/>
                  </a:schemeClr>
                </a:solidFill>
              </a:rPr>
              <a:t>A Further Look at Q</a:t>
            </a:r>
            <a:r>
              <a:rPr lang="en-US" sz="3200" b="1" i="1" baseline="-25000" dirty="0" smtClean="0">
                <a:solidFill>
                  <a:schemeClr val="bg1">
                    <a:lumMod val="95000"/>
                  </a:schemeClr>
                </a:solidFill>
              </a:rPr>
              <a:t>1</a:t>
            </a:r>
            <a:r>
              <a:rPr lang="en-US" sz="3200" b="1" i="1" dirty="0" smtClean="0">
                <a:solidFill>
                  <a:schemeClr val="bg1">
                    <a:lumMod val="95000"/>
                  </a:schemeClr>
                </a:solidFill>
              </a:rPr>
              <a:t> and Q</a:t>
            </a:r>
            <a:r>
              <a:rPr lang="en-US" sz="3200" b="1" i="1" baseline="-25000" dirty="0" smtClean="0">
                <a:solidFill>
                  <a:schemeClr val="bg1">
                    <a:lumMod val="95000"/>
                  </a:schemeClr>
                </a:solidFill>
              </a:rPr>
              <a:t>2</a:t>
            </a:r>
            <a:r>
              <a:rPr lang="en-US" sz="3200" b="1" i="1" dirty="0" smtClean="0">
                <a:solidFill>
                  <a:schemeClr val="bg1">
                    <a:lumMod val="95000"/>
                  </a:schemeClr>
                </a:solidFill>
              </a:rPr>
              <a:t> from TOGA COARE*</a:t>
            </a:r>
            <a:endParaRPr lang="en-US" sz="32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334" y="2390031"/>
            <a:ext cx="37232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Richard H. Johnson </a:t>
            </a:r>
            <a:endParaRPr lang="en-US" sz="2400" i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en-US" sz="24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Paul E. </a:t>
            </a:r>
            <a:r>
              <a:rPr lang="en-US" sz="2400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Ciesielski</a:t>
            </a:r>
            <a:endParaRPr lang="en-US" sz="2400" i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en-US" sz="2400" b="1" i="1" dirty="0" smtClean="0">
                <a:solidFill>
                  <a:srgbClr val="CCFFCC"/>
                </a:solidFill>
              </a:rPr>
              <a:t>Colorado State University</a:t>
            </a:r>
          </a:p>
          <a:p>
            <a:endParaRPr lang="en-US" sz="2400" i="1" dirty="0">
              <a:solidFill>
                <a:srgbClr val="CCFFCC"/>
              </a:solidFill>
            </a:endParaRPr>
          </a:p>
          <a:p>
            <a:r>
              <a:rPr lang="en-US" sz="2400" i="1" dirty="0" smtClean="0">
                <a:solidFill>
                  <a:srgbClr val="FDEADA"/>
                </a:solidFill>
              </a:rPr>
              <a:t>Thomas M. </a:t>
            </a:r>
            <a:r>
              <a:rPr lang="en-US" sz="2400" i="1" dirty="0" err="1" smtClean="0">
                <a:solidFill>
                  <a:srgbClr val="FDEADA"/>
                </a:solidFill>
              </a:rPr>
              <a:t>Rickenbach</a:t>
            </a:r>
            <a:endParaRPr lang="en-US" sz="2400" i="1" dirty="0" smtClean="0">
              <a:solidFill>
                <a:srgbClr val="FDEADA"/>
              </a:solidFill>
            </a:endParaRPr>
          </a:p>
          <a:p>
            <a:r>
              <a:rPr lang="en-US" sz="2400" b="1" i="1" dirty="0" smtClean="0">
                <a:solidFill>
                  <a:srgbClr val="CCFFCC"/>
                </a:solidFill>
              </a:rPr>
              <a:t>East Carolina University</a:t>
            </a:r>
          </a:p>
          <a:p>
            <a:endParaRPr lang="en-US" sz="2400" b="1" i="1" dirty="0">
              <a:solidFill>
                <a:srgbClr val="CCFFC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8430" y="558434"/>
            <a:ext cx="3244834" cy="45092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92495" y="5275144"/>
            <a:ext cx="3374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</a:rPr>
              <a:t>* </a:t>
            </a:r>
            <a:r>
              <a:rPr lang="en-US" sz="2400" i="1" dirty="0">
                <a:solidFill>
                  <a:schemeClr val="bg1"/>
                </a:solidFill>
              </a:rPr>
              <a:t>D</a:t>
            </a:r>
            <a:r>
              <a:rPr lang="en-US" sz="2400" i="1" dirty="0" smtClean="0">
                <a:solidFill>
                  <a:schemeClr val="bg1"/>
                </a:solidFill>
              </a:rPr>
              <a:t>edicated to </a:t>
            </a:r>
            <a:r>
              <a:rPr lang="en-US" sz="2400" i="1" dirty="0" err="1" smtClean="0">
                <a:solidFill>
                  <a:schemeClr val="bg1"/>
                </a:solidFill>
              </a:rPr>
              <a:t>Michio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</a:rPr>
              <a:t>Yanai</a:t>
            </a:r>
            <a:r>
              <a:rPr lang="en-US" sz="2400" i="1" dirty="0" smtClean="0">
                <a:solidFill>
                  <a:schemeClr val="bg1"/>
                </a:solidFill>
              </a:rPr>
              <a:t> (AMS Monograph)</a:t>
            </a:r>
            <a:endParaRPr lang="en-US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007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029159" y="487779"/>
            <a:ext cx="6119513" cy="60706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hv_vp_q1q2_sfrac_v2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159" y="487779"/>
            <a:ext cx="6569228" cy="61718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0924" y="-31361"/>
            <a:ext cx="8011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</a:rPr>
              <a:t>	Q</a:t>
            </a:r>
            <a:r>
              <a:rPr lang="en-US" sz="2400" i="1" baseline="-25000" dirty="0" smtClean="0">
                <a:solidFill>
                  <a:schemeClr val="bg1"/>
                </a:solidFill>
              </a:rPr>
              <a:t>1</a:t>
            </a:r>
            <a:r>
              <a:rPr lang="en-US" sz="2400" i="1" dirty="0" smtClean="0">
                <a:solidFill>
                  <a:schemeClr val="bg1"/>
                </a:solidFill>
              </a:rPr>
              <a:t> and Q</a:t>
            </a:r>
            <a:r>
              <a:rPr lang="en-US" sz="2400" i="1" baseline="-25000" dirty="0" smtClean="0">
                <a:solidFill>
                  <a:schemeClr val="bg1"/>
                </a:solidFill>
              </a:rPr>
              <a:t>2</a:t>
            </a:r>
            <a:r>
              <a:rPr lang="en-US" sz="2400" i="1" dirty="0" smtClean="0">
                <a:solidFill>
                  <a:schemeClr val="bg1"/>
                </a:solidFill>
              </a:rPr>
              <a:t> profiles as a Function of </a:t>
            </a:r>
            <a:r>
              <a:rPr lang="en-US" sz="2400" i="1" dirty="0" err="1" smtClean="0">
                <a:solidFill>
                  <a:schemeClr val="bg1"/>
                </a:solidFill>
              </a:rPr>
              <a:t>Stratiform</a:t>
            </a:r>
            <a:r>
              <a:rPr lang="en-US" sz="2400" i="1" dirty="0" smtClean="0">
                <a:solidFill>
                  <a:schemeClr val="bg1"/>
                </a:solidFill>
              </a:rPr>
              <a:t> Rain Fraction</a:t>
            </a:r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1099" y="956474"/>
            <a:ext cx="2586816" cy="563231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sz="2400" i="1" dirty="0" smtClean="0"/>
              <a:t>Inflection in Q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 shows up as </a:t>
            </a:r>
            <a:r>
              <a:rPr lang="en-US" sz="2400" i="1" dirty="0" err="1" smtClean="0"/>
              <a:t>stratiform</a:t>
            </a:r>
            <a:r>
              <a:rPr lang="en-US" sz="2400" i="1" dirty="0" smtClean="0"/>
              <a:t> rain fraction (SRF) increases </a:t>
            </a:r>
            <a:r>
              <a:rPr lang="en-US" sz="2400" i="1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400" i="1" dirty="0">
                <a:sym typeface="Wingdings"/>
              </a:rPr>
              <a:t> </a:t>
            </a:r>
            <a:r>
              <a:rPr lang="en-US" sz="2400" i="1" dirty="0" smtClean="0">
                <a:sym typeface="Wingdings"/>
              </a:rPr>
              <a:t>effects of melting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2400" i="1" dirty="0" smtClean="0">
                <a:sym typeface="Wingdings"/>
              </a:rPr>
              <a:t>Q</a:t>
            </a:r>
            <a:r>
              <a:rPr lang="en-US" sz="2400" i="1" baseline="-25000" dirty="0" smtClean="0">
                <a:sym typeface="Wingdings"/>
              </a:rPr>
              <a:t>2</a:t>
            </a:r>
            <a:r>
              <a:rPr lang="en-US" sz="2400" i="1" dirty="0" smtClean="0">
                <a:sym typeface="Wingdings"/>
              </a:rPr>
              <a:t> peak shifts upward as SRF increases </a:t>
            </a:r>
            <a:r>
              <a:rPr lang="en-US" sz="2400" i="1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400" i="1" dirty="0">
                <a:sym typeface="Wingdings"/>
              </a:rPr>
              <a:t> </a:t>
            </a:r>
            <a:r>
              <a:rPr lang="en-US" sz="2400" i="1" dirty="0" smtClean="0">
                <a:sym typeface="Wingdings"/>
              </a:rPr>
              <a:t>double</a:t>
            </a:r>
            <a:r>
              <a:rPr lang="en-US" sz="2400" i="1" dirty="0">
                <a:sym typeface="Wingdings"/>
              </a:rPr>
              <a:t> </a:t>
            </a:r>
            <a:r>
              <a:rPr lang="en-US" sz="2400" i="1" dirty="0" smtClean="0">
                <a:sym typeface="Wingdings"/>
              </a:rPr>
              <a:t>peak due to separate contributions of convective and </a:t>
            </a:r>
            <a:r>
              <a:rPr lang="en-US" sz="2400" i="1" dirty="0" err="1" smtClean="0">
                <a:sym typeface="Wingdings"/>
              </a:rPr>
              <a:t>stratiform</a:t>
            </a:r>
            <a:r>
              <a:rPr lang="en-US" sz="2400" i="1" dirty="0" smtClean="0">
                <a:sym typeface="Wingdings"/>
              </a:rPr>
              <a:t> rain</a:t>
            </a:r>
            <a:endParaRPr lang="en-US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692431" y="5117623"/>
            <a:ext cx="1211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/>
              <a:t>(~20-50 cases in each group)</a:t>
            </a:r>
            <a:endParaRPr lang="en-US" sz="16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525433" y="890563"/>
            <a:ext cx="1094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Q</a:t>
            </a:r>
            <a:r>
              <a:rPr lang="en-US" sz="2400" b="1" i="1" baseline="-25000" dirty="0" smtClean="0"/>
              <a:t>2</a:t>
            </a:r>
            <a:endParaRPr lang="en-US" sz="24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4064737" y="900098"/>
            <a:ext cx="1094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Q</a:t>
            </a:r>
            <a:r>
              <a:rPr lang="en-US" sz="2400" b="1" i="1" baseline="-25000" dirty="0"/>
              <a:t>1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4186966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ts_dtdz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206" y="678944"/>
            <a:ext cx="6186850" cy="57438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65210" y="156799"/>
            <a:ext cx="6161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chemeClr val="bg1">
                    <a:lumMod val="95000"/>
                  </a:schemeClr>
                </a:solidFill>
              </a:rPr>
              <a:t>dT</a:t>
            </a: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/</a:t>
            </a:r>
            <a:r>
              <a:rPr lang="en-US" sz="2400" i="1" dirty="0" err="1" smtClean="0">
                <a:solidFill>
                  <a:schemeClr val="bg1">
                    <a:lumMod val="95000"/>
                  </a:schemeClr>
                </a:solidFill>
              </a:rPr>
              <a:t>dz</a:t>
            </a: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US" sz="2400" i="1" dirty="0" err="1" smtClean="0">
                <a:solidFill>
                  <a:schemeClr val="bg1">
                    <a:lumMod val="95000"/>
                  </a:schemeClr>
                </a:solidFill>
              </a:rPr>
              <a:t>Stratiform</a:t>
            </a:r>
            <a:r>
              <a:rPr lang="en-US" sz="2400" i="1" dirty="0" smtClean="0">
                <a:solidFill>
                  <a:schemeClr val="bg1">
                    <a:lumMod val="95000"/>
                  </a:schemeClr>
                </a:solidFill>
              </a:rPr>
              <a:t> Rain Fraction, and Rainfall</a:t>
            </a:r>
            <a:endParaRPr lang="en-US" sz="2400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098" y="956474"/>
            <a:ext cx="2774947" cy="304698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sz="2400" i="1" dirty="0" smtClean="0">
                <a:sym typeface="Wingdings"/>
              </a:rPr>
              <a:t>Melting stable layer most prominent during periods of rainfall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2400" i="1" dirty="0" smtClean="0">
                <a:sym typeface="Wingdings"/>
              </a:rPr>
              <a:t>Trade stable layer most prominent during periods of light rainfall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302657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7323" y="1045739"/>
            <a:ext cx="8963319" cy="4437287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v_dtdz_sfunc-1-eps-converted-t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3" y="998699"/>
            <a:ext cx="8963319" cy="44372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0072" y="407678"/>
            <a:ext cx="8360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F2F2F2"/>
                </a:solidFill>
              </a:rPr>
              <a:t>Static Stability as a Function of </a:t>
            </a:r>
            <a:r>
              <a:rPr lang="en-US" sz="2800" i="1" dirty="0" err="1" smtClean="0">
                <a:solidFill>
                  <a:srgbClr val="F2F2F2"/>
                </a:solidFill>
              </a:rPr>
              <a:t>Stratiform</a:t>
            </a:r>
            <a:r>
              <a:rPr lang="en-US" sz="2800" i="1" dirty="0" smtClean="0">
                <a:solidFill>
                  <a:srgbClr val="F2F2F2"/>
                </a:solidFill>
              </a:rPr>
              <a:t> Rain Fraction</a:t>
            </a:r>
            <a:endParaRPr lang="en-US" sz="2800" i="1" dirty="0">
              <a:solidFill>
                <a:srgbClr val="F2F2F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790" y="5606920"/>
            <a:ext cx="7760445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sz="2400" i="1" dirty="0" smtClean="0"/>
              <a:t>Melting stable layer strengthens with increasing SRF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2400" i="1" dirty="0" smtClean="0"/>
              <a:t>Trade stable layer weakens, descends with increasing SRF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18612" y="2427676"/>
            <a:ext cx="1222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0°C</a:t>
            </a:r>
          </a:p>
        </p:txBody>
      </p:sp>
    </p:spTree>
    <p:extLst>
      <p:ext uri="{BB962C8B-B14F-4D97-AF65-F5344CB8AC3E}">
        <p14:creationId xmlns:p14="http://schemas.microsoft.com/office/powerpoint/2010/main" val="1119116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3021680" y="3118510"/>
            <a:ext cx="1090585" cy="1132071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141461" y="4121397"/>
            <a:ext cx="4472777" cy="120032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i="1" dirty="0" smtClean="0"/>
              <a:t>Cooling due to melting below 0°C</a:t>
            </a:r>
            <a:endParaRPr lang="en-US" sz="3600" i="1" dirty="0"/>
          </a:p>
        </p:txBody>
      </p:sp>
      <p:sp>
        <p:nvSpPr>
          <p:cNvPr id="5" name="Oval 4"/>
          <p:cNvSpPr/>
          <p:nvPr/>
        </p:nvSpPr>
        <p:spPr>
          <a:xfrm>
            <a:off x="1877459" y="3051066"/>
            <a:ext cx="1256243" cy="113207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7754" y="4279779"/>
            <a:ext cx="2925948" cy="2308324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i="1" dirty="0" smtClean="0"/>
              <a:t>Heating due to freezing/deposition above 0°C</a:t>
            </a:r>
            <a:endParaRPr lang="en-US" sz="3600" i="1" dirty="0"/>
          </a:p>
        </p:txBody>
      </p:sp>
      <p:sp>
        <p:nvSpPr>
          <p:cNvPr id="9" name="Oval 8"/>
          <p:cNvSpPr/>
          <p:nvPr/>
        </p:nvSpPr>
        <p:spPr>
          <a:xfrm>
            <a:off x="5276634" y="2131634"/>
            <a:ext cx="2553900" cy="994013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49362" y="218989"/>
            <a:ext cx="88139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i="1" u="sng" dirty="0" smtClean="0"/>
              <a:t>Microphysical Effects Enhancing Stable Layer near 0°C</a:t>
            </a:r>
            <a:endParaRPr lang="en-US" sz="3000" b="1" i="1" u="sng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1179242"/>
            <a:ext cx="8280400" cy="2984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0102" y="6107547"/>
            <a:ext cx="27432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059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5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1179242"/>
            <a:ext cx="8280400" cy="2984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26252" y="72996"/>
            <a:ext cx="61896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i="1" u="sng" dirty="0" smtClean="0"/>
              <a:t>Melting Stable Layer Impact on Q</a:t>
            </a:r>
            <a:r>
              <a:rPr lang="en-US" sz="3000" b="1" i="1" u="sng" baseline="-25000" dirty="0" smtClean="0"/>
              <a:t>1</a:t>
            </a:r>
            <a:r>
              <a:rPr lang="en-US" sz="3000" b="1" i="1" u="sng" dirty="0" smtClean="0"/>
              <a:t> as Measured by Soundings</a:t>
            </a:r>
            <a:endParaRPr lang="en-US" sz="3000" b="1" i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583931" y="4423574"/>
            <a:ext cx="8128269" cy="1569660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i="1" dirty="0" smtClean="0"/>
              <a:t>Significant </a:t>
            </a:r>
            <a:r>
              <a:rPr lang="en-US" sz="2400" i="1" dirty="0" err="1" smtClean="0"/>
              <a:t>stratiform</a:t>
            </a:r>
            <a:r>
              <a:rPr lang="en-US" sz="2400" i="1" dirty="0" smtClean="0"/>
              <a:t> rain fraction in tropics (Schumacher and </a:t>
            </a:r>
            <a:r>
              <a:rPr lang="en-US" sz="2400" i="1" dirty="0" err="1" smtClean="0"/>
              <a:t>Houze</a:t>
            </a:r>
            <a:r>
              <a:rPr lang="en-US" sz="2400" i="1" dirty="0" smtClean="0"/>
              <a:t> 2003) and widespread nature of such systems leaves subtle imprint on temperature profile near the melting level, producing inflection in ∂s/∂p</a:t>
            </a:r>
            <a:endParaRPr lang="en-US" sz="2400" i="1" dirty="0"/>
          </a:p>
        </p:txBody>
      </p:sp>
      <p:sp>
        <p:nvSpPr>
          <p:cNvPr id="6" name="Oval 5"/>
          <p:cNvSpPr/>
          <p:nvPr/>
        </p:nvSpPr>
        <p:spPr>
          <a:xfrm>
            <a:off x="4686049" y="1088659"/>
            <a:ext cx="978085" cy="1276420"/>
          </a:xfrm>
          <a:prstGeom prst="ellipse">
            <a:avLst/>
          </a:prstGeom>
          <a:noFill/>
          <a:ln w="28575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0102" y="6107547"/>
            <a:ext cx="27432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860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hv_pert_flds_sfunc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419" y="586496"/>
            <a:ext cx="6191543" cy="58857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59270" y="94079"/>
            <a:ext cx="6052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2F2F2"/>
                </a:solidFill>
              </a:rPr>
              <a:t>Temperature, </a:t>
            </a:r>
            <a:r>
              <a:rPr lang="en-US" sz="2400" i="1" dirty="0">
                <a:solidFill>
                  <a:srgbClr val="F2F2F2"/>
                </a:solidFill>
              </a:rPr>
              <a:t>S</a:t>
            </a:r>
            <a:r>
              <a:rPr lang="en-US" sz="2400" i="1" dirty="0" smtClean="0">
                <a:solidFill>
                  <a:srgbClr val="F2F2F2"/>
                </a:solidFill>
              </a:rPr>
              <a:t>pecific Humidity Perturbations </a:t>
            </a:r>
            <a:endParaRPr lang="en-US" sz="2400" i="1" dirty="0">
              <a:solidFill>
                <a:srgbClr val="F2F2F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1098" y="736954"/>
            <a:ext cx="2774947" cy="563231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sz="2400" i="1" dirty="0" smtClean="0"/>
              <a:t>Cooling by melting, evaporation increases as SRF increases</a:t>
            </a:r>
            <a:endParaRPr lang="en-US" sz="2400" i="1" dirty="0" smtClean="0">
              <a:sym typeface="Wingdings"/>
            </a:endParaRPr>
          </a:p>
          <a:p>
            <a:pPr marL="285750" indent="-285750">
              <a:buFont typeface="Wingdings" charset="2"/>
              <a:buChar char="Ø"/>
            </a:pPr>
            <a:r>
              <a:rPr lang="en-US" sz="2400" i="1" dirty="0" smtClean="0">
                <a:sym typeface="Wingdings"/>
              </a:rPr>
              <a:t>Positive moisture anomaly shifts upward as SRF increases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2400" i="1" dirty="0" smtClean="0">
                <a:sym typeface="Wingdings"/>
              </a:rPr>
              <a:t>Low-level warming, drying for large SRF reflects “onion” soundings (</a:t>
            </a:r>
            <a:r>
              <a:rPr lang="en-US" sz="2400" i="1" dirty="0" err="1" smtClean="0">
                <a:sym typeface="Wingdings"/>
              </a:rPr>
              <a:t>Zipser</a:t>
            </a:r>
            <a:r>
              <a:rPr lang="en-US" sz="2400" i="1" dirty="0" smtClean="0">
                <a:sym typeface="Wingdings"/>
              </a:rPr>
              <a:t> 1977)</a:t>
            </a:r>
            <a:endParaRPr lang="en-US" sz="2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7558479" y="1040365"/>
            <a:ext cx="397813" cy="40011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T’</a:t>
            </a:r>
            <a:endParaRPr lang="en-US" sz="20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7558479" y="3824279"/>
            <a:ext cx="397813" cy="40011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i="1" dirty="0"/>
              <a:t>q</a:t>
            </a:r>
            <a:r>
              <a:rPr lang="en-US" sz="2000" b="1" i="1" dirty="0" smtClean="0"/>
              <a:t>’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149143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99214" y="407679"/>
            <a:ext cx="7007918" cy="6450181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hv_om_dq_sfunc-eps-converted-t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106" y="470399"/>
            <a:ext cx="6413500" cy="6324600"/>
          </a:xfrm>
          <a:prstGeom prst="rect">
            <a:avLst/>
          </a:prstGeom>
        </p:spPr>
      </p:pic>
      <p:pic>
        <p:nvPicPr>
          <p:cNvPr id="6" name="Picture 5" descr="Screen shot 2013-11-21 at 3.50.0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106" y="2397710"/>
            <a:ext cx="6413500" cy="20083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752636"/>
            <a:ext cx="2774947" cy="83099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sz="2400" i="1" dirty="0" smtClean="0"/>
              <a:t>ω ∂q/∂p dominant term in Q</a:t>
            </a:r>
            <a:r>
              <a:rPr lang="en-US" sz="2400" i="1" baseline="-25000" dirty="0" smtClean="0"/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44480" y="-62721"/>
            <a:ext cx="5523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solidFill>
                  <a:srgbClr val="F2F2F2"/>
                </a:solidFill>
              </a:rPr>
              <a:t>Omega, </a:t>
            </a:r>
            <a:r>
              <a:rPr lang="en-US" sz="2400" i="1" dirty="0" err="1" smtClean="0">
                <a:solidFill>
                  <a:srgbClr val="F2F2F2"/>
                </a:solidFill>
              </a:rPr>
              <a:t>dq</a:t>
            </a:r>
            <a:r>
              <a:rPr lang="en-US" sz="2400" i="1" dirty="0" smtClean="0">
                <a:solidFill>
                  <a:srgbClr val="F2F2F2"/>
                </a:solidFill>
              </a:rPr>
              <a:t>/</a:t>
            </a:r>
            <a:r>
              <a:rPr lang="en-US" sz="2400" i="1" dirty="0" err="1" smtClean="0">
                <a:solidFill>
                  <a:srgbClr val="F2F2F2"/>
                </a:solidFill>
              </a:rPr>
              <a:t>dp</a:t>
            </a:r>
            <a:r>
              <a:rPr lang="en-US" sz="2400" i="1" dirty="0" smtClean="0">
                <a:solidFill>
                  <a:srgbClr val="F2F2F2"/>
                </a:solidFill>
              </a:rPr>
              <a:t>, ω </a:t>
            </a:r>
            <a:r>
              <a:rPr lang="en-US" sz="2400" i="1" dirty="0" err="1" smtClean="0">
                <a:solidFill>
                  <a:srgbClr val="F2F2F2"/>
                </a:solidFill>
              </a:rPr>
              <a:t>dq</a:t>
            </a:r>
            <a:r>
              <a:rPr lang="en-US" sz="2400" i="1" dirty="0" smtClean="0">
                <a:solidFill>
                  <a:srgbClr val="F2F2F2"/>
                </a:solidFill>
              </a:rPr>
              <a:t>/</a:t>
            </a:r>
            <a:r>
              <a:rPr lang="en-US" sz="2400" i="1" dirty="0" err="1" smtClean="0">
                <a:solidFill>
                  <a:srgbClr val="F2F2F2"/>
                </a:solidFill>
              </a:rPr>
              <a:t>dp</a:t>
            </a:r>
            <a:r>
              <a:rPr lang="en-US" sz="2400" i="1" dirty="0" smtClean="0">
                <a:solidFill>
                  <a:srgbClr val="F2F2F2"/>
                </a:solidFill>
              </a:rPr>
              <a:t>, and Q</a:t>
            </a:r>
            <a:r>
              <a:rPr lang="en-US" sz="2400" i="1" baseline="-25000" dirty="0" smtClean="0">
                <a:solidFill>
                  <a:srgbClr val="F2F2F2"/>
                </a:solidFill>
              </a:rPr>
              <a:t>2</a:t>
            </a:r>
            <a:endParaRPr lang="en-US" sz="2400" i="1" dirty="0">
              <a:solidFill>
                <a:srgbClr val="F2F2F2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063889" y="752636"/>
            <a:ext cx="0" cy="540956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104179" y="768315"/>
            <a:ext cx="454652" cy="461665"/>
          </a:xfrm>
          <a:prstGeom prst="rect">
            <a:avLst/>
          </a:prstGeom>
          <a:solidFill>
            <a:srgbClr val="F2F2F2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ω</a:t>
            </a:r>
            <a:endParaRPr lang="en-US" sz="24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3144081" y="2700989"/>
            <a:ext cx="956340" cy="461665"/>
          </a:xfrm>
          <a:prstGeom prst="rect">
            <a:avLst/>
          </a:prstGeom>
          <a:solidFill>
            <a:srgbClr val="F2F2F2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∂q/∂p</a:t>
            </a:r>
            <a:endParaRPr lang="en-US" sz="24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3104179" y="4663814"/>
            <a:ext cx="1285568" cy="461665"/>
          </a:xfrm>
          <a:prstGeom prst="rect">
            <a:avLst/>
          </a:prstGeom>
          <a:solidFill>
            <a:srgbClr val="F2F2F2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ω ∂q/∂p</a:t>
            </a:r>
            <a:endParaRPr lang="en-US" sz="24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3117664" y="2708225"/>
            <a:ext cx="537417" cy="461665"/>
          </a:xfrm>
          <a:prstGeom prst="rect">
            <a:avLst/>
          </a:prstGeom>
          <a:solidFill>
            <a:srgbClr val="F2F2F2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Q</a:t>
            </a:r>
            <a:r>
              <a:rPr lang="en-US" sz="2400" i="1" baseline="-25000" dirty="0" smtClean="0"/>
              <a:t>2</a:t>
            </a:r>
            <a:endParaRPr lang="en-US" sz="24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1832981"/>
            <a:ext cx="2774947" cy="452431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sz="2400" i="1" dirty="0" smtClean="0"/>
              <a:t>Mean SRF is 36%, so mean Q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 profile is roughly an average of profiles above and below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2400" i="1" dirty="0" smtClean="0"/>
              <a:t>Hence the double-peak structure in Q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 is from separate contributions of convective and </a:t>
            </a:r>
            <a:r>
              <a:rPr lang="en-US" sz="2400" i="1" dirty="0" err="1" smtClean="0"/>
              <a:t>stratiform</a:t>
            </a:r>
            <a:r>
              <a:rPr lang="en-US" sz="2400" i="1" dirty="0" smtClean="0"/>
              <a:t> rain 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884228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489378" y="162911"/>
            <a:ext cx="6255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solidFill>
                  <a:srgbClr val="FFFFFF"/>
                </a:solidFill>
              </a:rPr>
              <a:t>Summary</a:t>
            </a:r>
            <a:endParaRPr lang="en-US" sz="3600" i="1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9231" y="901321"/>
            <a:ext cx="856000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FF00"/>
              </a:buClr>
              <a:buFont typeface="Wingdings" charset="2"/>
              <a:buChar char="Ø"/>
            </a:pPr>
            <a:r>
              <a:rPr lang="en-US" sz="3000" i="1" dirty="0" smtClean="0">
                <a:solidFill>
                  <a:schemeClr val="bg1">
                    <a:lumMod val="95000"/>
                  </a:schemeClr>
                </a:solidFill>
              </a:rPr>
              <a:t>MIT C-Band radar data from TOGA COARE used to determine </a:t>
            </a:r>
            <a:r>
              <a:rPr lang="en-US" sz="3000" i="1" dirty="0" err="1" smtClean="0">
                <a:solidFill>
                  <a:schemeClr val="bg1">
                    <a:lumMod val="95000"/>
                  </a:schemeClr>
                </a:solidFill>
              </a:rPr>
              <a:t>stratiform</a:t>
            </a:r>
            <a:r>
              <a:rPr lang="en-US" sz="3000" i="1" dirty="0" smtClean="0">
                <a:solidFill>
                  <a:schemeClr val="bg1">
                    <a:lumMod val="95000"/>
                  </a:schemeClr>
                </a:solidFill>
              </a:rPr>
              <a:t> rain fraction over radar domain</a:t>
            </a:r>
          </a:p>
          <a:p>
            <a:pPr marL="342900" indent="-342900">
              <a:buClr>
                <a:srgbClr val="FFFF00"/>
              </a:buClr>
              <a:buFont typeface="Wingdings" charset="2"/>
              <a:buChar char="Ø"/>
            </a:pPr>
            <a:r>
              <a:rPr lang="en-US" sz="3000" i="1" dirty="0" smtClean="0">
                <a:solidFill>
                  <a:srgbClr val="CCFFCC"/>
                </a:solidFill>
              </a:rPr>
              <a:t>Sounding budget results over radar domain stratified according to </a:t>
            </a:r>
            <a:r>
              <a:rPr lang="en-US" sz="3000" i="1" dirty="0" err="1" smtClean="0">
                <a:solidFill>
                  <a:srgbClr val="CCFFCC"/>
                </a:solidFill>
              </a:rPr>
              <a:t>stratiform</a:t>
            </a:r>
            <a:r>
              <a:rPr lang="en-US" sz="3000" i="1" dirty="0" smtClean="0">
                <a:solidFill>
                  <a:srgbClr val="CCFFCC"/>
                </a:solidFill>
              </a:rPr>
              <a:t> rain fraction</a:t>
            </a:r>
          </a:p>
          <a:p>
            <a:pPr marL="342900" indent="-342900">
              <a:buClr>
                <a:srgbClr val="FFFF00"/>
              </a:buClr>
              <a:buFont typeface="Wingdings" charset="2"/>
              <a:buChar char="Ø"/>
            </a:pPr>
            <a:r>
              <a:rPr lang="en-US" sz="3000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Results demonstrate that inflection in Q</a:t>
            </a:r>
            <a:r>
              <a:rPr lang="en-US" sz="3000" i="1" baseline="-25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  <a:r>
              <a:rPr lang="en-US" sz="3000" i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profile is due to effects of melting </a:t>
            </a:r>
          </a:p>
          <a:p>
            <a:pPr marL="342900" indent="-342900">
              <a:buClr>
                <a:srgbClr val="FFFF00"/>
              </a:buClr>
              <a:buFont typeface="Wingdings" charset="2"/>
              <a:buChar char="Ø"/>
            </a:pPr>
            <a:r>
              <a:rPr lang="en-US" sz="3000" i="1" dirty="0" smtClean="0">
                <a:solidFill>
                  <a:srgbClr val="FFFFDB"/>
                </a:solidFill>
              </a:rPr>
              <a:t>Results confirm that double-peak Q</a:t>
            </a:r>
            <a:r>
              <a:rPr lang="en-US" sz="3000" i="1" baseline="-25000" dirty="0" smtClean="0">
                <a:solidFill>
                  <a:srgbClr val="FFFFDB"/>
                </a:solidFill>
              </a:rPr>
              <a:t>2</a:t>
            </a:r>
            <a:r>
              <a:rPr lang="en-US" sz="3000" i="1" dirty="0" smtClean="0">
                <a:solidFill>
                  <a:srgbClr val="FFFFDB"/>
                </a:solidFill>
              </a:rPr>
              <a:t> structure is due to separate contributions of convective and </a:t>
            </a:r>
            <a:r>
              <a:rPr lang="en-US" sz="3000" i="1" dirty="0" err="1" smtClean="0">
                <a:solidFill>
                  <a:srgbClr val="FFFFDB"/>
                </a:solidFill>
              </a:rPr>
              <a:t>stratiform</a:t>
            </a:r>
            <a:r>
              <a:rPr lang="en-US" sz="3000" i="1" dirty="0" smtClean="0">
                <a:solidFill>
                  <a:srgbClr val="FFFFDB"/>
                </a:solidFill>
              </a:rPr>
              <a:t> rain</a:t>
            </a:r>
          </a:p>
          <a:p>
            <a:pPr marL="342900" indent="-342900">
              <a:buClr>
                <a:srgbClr val="FFFF00"/>
              </a:buClr>
              <a:buFont typeface="Wingdings" charset="2"/>
              <a:buChar char="Ø"/>
            </a:pPr>
            <a:r>
              <a:rPr lang="en-US" sz="30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Both features highlight important contribution of </a:t>
            </a:r>
            <a:r>
              <a:rPr lang="en-US" sz="3000" i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stratiform</a:t>
            </a:r>
            <a:r>
              <a:rPr lang="en-US" sz="30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precipitation to total tropical rainfall</a:t>
            </a:r>
          </a:p>
        </p:txBody>
      </p:sp>
    </p:spTree>
    <p:extLst>
      <p:ext uri="{BB962C8B-B14F-4D97-AF65-F5344CB8AC3E}">
        <p14:creationId xmlns:p14="http://schemas.microsoft.com/office/powerpoint/2010/main" val="3238489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hv_vp_rh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921" y="652479"/>
            <a:ext cx="4280731" cy="54698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0780" y="109759"/>
            <a:ext cx="4860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2F2F2"/>
                </a:solidFill>
              </a:rPr>
              <a:t>RH profiles for Small &amp; Large SRF</a:t>
            </a:r>
            <a:endParaRPr lang="en-US" sz="2400" i="1" dirty="0">
              <a:solidFill>
                <a:srgbClr val="F2F2F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0329" y="824959"/>
            <a:ext cx="2774947" cy="415498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sz="2400" i="1" dirty="0" smtClean="0"/>
              <a:t>Largest RH differences in upper troposphere</a:t>
            </a:r>
            <a:endParaRPr lang="en-US" sz="2400" i="1" dirty="0" smtClean="0">
              <a:sym typeface="Wingdings"/>
            </a:endParaRPr>
          </a:p>
          <a:p>
            <a:pPr marL="285750" indent="-285750">
              <a:buFont typeface="Wingdings" charset="2"/>
              <a:buChar char="Ø"/>
            </a:pPr>
            <a:r>
              <a:rPr lang="en-US" sz="2400" i="1" dirty="0" smtClean="0">
                <a:sym typeface="Wingdings"/>
              </a:rPr>
              <a:t>Drier conditions at low levels for large SRF reflects effects of drying in </a:t>
            </a:r>
            <a:r>
              <a:rPr lang="en-US" sz="2400" i="1" dirty="0" err="1" smtClean="0">
                <a:sym typeface="Wingdings"/>
              </a:rPr>
              <a:t>mesoscale</a:t>
            </a:r>
            <a:r>
              <a:rPr lang="en-US" sz="2400" i="1" dirty="0" smtClean="0">
                <a:sym typeface="Wingdings"/>
              </a:rPr>
              <a:t> downdrafts </a:t>
            </a:r>
            <a:r>
              <a:rPr lang="en-US" sz="2400" i="1" dirty="0" err="1" smtClean="0">
                <a:sym typeface="Wingdings"/>
              </a:rPr>
              <a:t>à</a:t>
            </a:r>
            <a:r>
              <a:rPr lang="en-US" sz="2400" i="1" dirty="0" smtClean="0">
                <a:sym typeface="Wingdings"/>
              </a:rPr>
              <a:t> la </a:t>
            </a:r>
            <a:r>
              <a:rPr lang="en-US" sz="2400" i="1" dirty="0" err="1" smtClean="0">
                <a:sym typeface="Wingdings"/>
              </a:rPr>
              <a:t>Zipser</a:t>
            </a:r>
            <a:r>
              <a:rPr lang="en-US" sz="2400" i="1" dirty="0" smtClean="0">
                <a:sym typeface="Wingdings"/>
              </a:rPr>
              <a:t> (1969, 1977)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4080520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2097" y="717889"/>
            <a:ext cx="74684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Yanai</a:t>
            </a:r>
            <a:r>
              <a:rPr lang="en-US" sz="2800" dirty="0" smtClean="0"/>
              <a:t>, M., 1961:  A detailed analysis of typhoon formation. </a:t>
            </a:r>
            <a:r>
              <a:rPr lang="en-US" sz="2800" i="1" dirty="0" smtClean="0"/>
              <a:t>J. Meteor. Soc. Japan</a:t>
            </a:r>
            <a:r>
              <a:rPr lang="en-US" sz="2800" dirty="0" smtClean="0"/>
              <a:t>, </a:t>
            </a:r>
            <a:r>
              <a:rPr lang="en-US" sz="2800" b="1" dirty="0" smtClean="0"/>
              <a:t>39</a:t>
            </a:r>
            <a:r>
              <a:rPr lang="en-US" sz="2800" dirty="0" smtClean="0"/>
              <a:t>, 187-214.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8192" y="2208911"/>
            <a:ext cx="5549557" cy="1125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8192" y="3513555"/>
            <a:ext cx="4940675" cy="786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57229" y="2346971"/>
            <a:ext cx="1187641" cy="39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42097" y="4680140"/>
            <a:ext cx="74684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Q</a:t>
            </a:r>
            <a:r>
              <a:rPr lang="en-US" sz="2800" i="1" baseline="-25000" dirty="0" smtClean="0"/>
              <a:t>1</a:t>
            </a:r>
            <a:r>
              <a:rPr lang="en-US" sz="2800" i="1" dirty="0" smtClean="0"/>
              <a:t> = “heat source from individual change in potential temperature”</a:t>
            </a:r>
          </a:p>
          <a:p>
            <a:r>
              <a:rPr lang="en-US" sz="2800" i="1" dirty="0" smtClean="0"/>
              <a:t>Q</a:t>
            </a:r>
            <a:r>
              <a:rPr lang="en-US" sz="2800" i="1" baseline="-25000" dirty="0" smtClean="0"/>
              <a:t>2</a:t>
            </a:r>
            <a:r>
              <a:rPr lang="en-US" sz="2800" i="1" dirty="0" smtClean="0"/>
              <a:t> = “heat source estimated from the moisture budget”</a:t>
            </a:r>
            <a:endParaRPr lang="en-US" sz="2800" i="1" dirty="0"/>
          </a:p>
        </p:txBody>
      </p:sp>
      <p:sp>
        <p:nvSpPr>
          <p:cNvPr id="9" name="Rectangle 8"/>
          <p:cNvSpPr/>
          <p:nvPr/>
        </p:nvSpPr>
        <p:spPr>
          <a:xfrm>
            <a:off x="6612529" y="2429807"/>
            <a:ext cx="248488" cy="456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17452" y="3720645"/>
            <a:ext cx="248488" cy="456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42097" y="2153687"/>
            <a:ext cx="7468434" cy="22779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25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935876" y="4970531"/>
            <a:ext cx="4933354" cy="359471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0" y="1837894"/>
            <a:ext cx="3908266" cy="34921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0481" y="1837894"/>
            <a:ext cx="5188749" cy="34015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6536" y="497706"/>
            <a:ext cx="8548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DEADA"/>
                </a:solidFill>
              </a:rPr>
              <a:t>Marshall Islands mean vertical motion, Q</a:t>
            </a:r>
            <a:r>
              <a:rPr lang="en-US" sz="2800" i="1" baseline="-25000" dirty="0" smtClean="0">
                <a:solidFill>
                  <a:srgbClr val="FDEADA"/>
                </a:solidFill>
              </a:rPr>
              <a:t>1</a:t>
            </a:r>
            <a:r>
              <a:rPr lang="en-US" sz="2800" i="1" dirty="0" smtClean="0">
                <a:solidFill>
                  <a:srgbClr val="FDEADA"/>
                </a:solidFill>
              </a:rPr>
              <a:t> , Q</a:t>
            </a:r>
            <a:r>
              <a:rPr lang="en-US" sz="2800" i="1" baseline="-25000" dirty="0" smtClean="0">
                <a:solidFill>
                  <a:srgbClr val="FDEADA"/>
                </a:solidFill>
              </a:rPr>
              <a:t>2</a:t>
            </a:r>
            <a:r>
              <a:rPr lang="en-US" sz="2800" i="1" dirty="0" smtClean="0">
                <a:solidFill>
                  <a:srgbClr val="FDEADA"/>
                </a:solidFill>
              </a:rPr>
              <a:t> , and Q</a:t>
            </a:r>
            <a:r>
              <a:rPr lang="en-US" sz="2800" i="1" baseline="-25000" dirty="0" smtClean="0">
                <a:solidFill>
                  <a:srgbClr val="FDEADA"/>
                </a:solidFill>
              </a:rPr>
              <a:t>R</a:t>
            </a:r>
            <a:endParaRPr lang="en-US" sz="2800" i="1" dirty="0">
              <a:solidFill>
                <a:srgbClr val="FDEADA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9024" y="5330002"/>
            <a:ext cx="3810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2F2F2"/>
                </a:solidFill>
              </a:rPr>
              <a:t>Yanai</a:t>
            </a:r>
            <a:r>
              <a:rPr lang="en-US" sz="2400" i="1" dirty="0" smtClean="0">
                <a:solidFill>
                  <a:srgbClr val="F2F2F2"/>
                </a:solidFill>
              </a:rPr>
              <a:t> et al. (1973)</a:t>
            </a:r>
            <a:endParaRPr lang="en-US" sz="2400" i="1" dirty="0">
              <a:solidFill>
                <a:srgbClr val="F2F2F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9024" y="2268005"/>
            <a:ext cx="662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ω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912833" y="1971748"/>
            <a:ext cx="717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_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386536" y="5239462"/>
            <a:ext cx="3549340" cy="905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662895" y="997374"/>
            <a:ext cx="3685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bg1">
                    <a:lumMod val="95000"/>
                  </a:schemeClr>
                </a:solidFill>
              </a:rPr>
              <a:t>(1956 data)</a:t>
            </a:r>
            <a:endParaRPr lang="en-US" sz="2000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77507" y="2867730"/>
            <a:ext cx="1725609" cy="1701972"/>
          </a:xfrm>
          <a:prstGeom prst="ellipse">
            <a:avLst/>
          </a:prstGeom>
          <a:solidFill>
            <a:srgbClr val="FF0000">
              <a:alpha val="9000"/>
            </a:srgb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590972" y="5330002"/>
            <a:ext cx="2995656" cy="120032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i="1" dirty="0" smtClean="0"/>
              <a:t>Double-peak structure in Q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; inflection in Q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 profile</a:t>
            </a:r>
            <a:endParaRPr lang="en-US" sz="24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7975200" y="3343313"/>
            <a:ext cx="584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0°C</a:t>
            </a:r>
            <a:endParaRPr lang="en-US" i="1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4515168" y="3543659"/>
            <a:ext cx="3527476" cy="0"/>
          </a:xfrm>
          <a:prstGeom prst="line">
            <a:avLst/>
          </a:prstGeom>
          <a:ln w="3175" cmpd="sng">
            <a:solidFill>
              <a:srgbClr val="00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269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50+ Years of Field Campaigns</a:t>
            </a:r>
            <a:endParaRPr lang="en-US" i="1" dirty="0"/>
          </a:p>
        </p:txBody>
      </p:sp>
      <p:pic>
        <p:nvPicPr>
          <p:cNvPr id="4" name="Picture 3" descr="fieldprogram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27819"/>
            <a:ext cx="9144000" cy="24986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9911" y="5135734"/>
            <a:ext cx="7275190" cy="83099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Many of these field campaigns have yielded Q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 and Q</a:t>
            </a:r>
            <a:r>
              <a:rPr lang="en-US" sz="2400" i="1" baseline="-25000" dirty="0" smtClean="0"/>
              <a:t>2 </a:t>
            </a:r>
            <a:r>
              <a:rPr lang="en-US" sz="2400" i="1" dirty="0" smtClean="0"/>
              <a:t>profiles similar to those obtained by </a:t>
            </a:r>
            <a:r>
              <a:rPr lang="en-US" sz="2400" i="1" dirty="0" err="1" smtClean="0"/>
              <a:t>Yanai</a:t>
            </a:r>
            <a:r>
              <a:rPr lang="en-US" sz="2400" i="1" dirty="0" smtClean="0"/>
              <a:t> et al. (1973)</a:t>
            </a:r>
            <a:endParaRPr lang="en-US" sz="2400" i="1" dirty="0"/>
          </a:p>
        </p:txBody>
      </p:sp>
      <p:sp>
        <p:nvSpPr>
          <p:cNvPr id="6" name="Oval 5"/>
          <p:cNvSpPr/>
          <p:nvPr/>
        </p:nvSpPr>
        <p:spPr>
          <a:xfrm>
            <a:off x="4652241" y="2885398"/>
            <a:ext cx="911121" cy="57984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847214" y="2954428"/>
            <a:ext cx="607415" cy="57984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703117" y="2673984"/>
            <a:ext cx="10250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(1958)</a:t>
            </a:r>
            <a:endParaRPr lang="en-US" sz="1100" b="1" dirty="0"/>
          </a:p>
        </p:txBody>
      </p:sp>
      <p:sp>
        <p:nvSpPr>
          <p:cNvPr id="9" name="Oval 8"/>
          <p:cNvSpPr/>
          <p:nvPr/>
        </p:nvSpPr>
        <p:spPr>
          <a:xfrm>
            <a:off x="7192337" y="2701596"/>
            <a:ext cx="552195" cy="542753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5314730" y="3244349"/>
            <a:ext cx="248632" cy="47178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063889" y="3637738"/>
            <a:ext cx="1034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DYNAMO (2011)</a:t>
            </a:r>
            <a:endParaRPr lang="en-US" sz="1400" b="1" i="1" dirty="0">
              <a:solidFill>
                <a:srgbClr val="FF0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37878" y="1693514"/>
            <a:ext cx="37772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/>
              <a:t>TRMM 3B43 Rainfall, 1998-2008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4029479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Johnson+Ciesielski_2000_Q1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3320" y="1079030"/>
            <a:ext cx="9144000" cy="447992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18" y="1217537"/>
            <a:ext cx="6402246" cy="41970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58392" y="5564704"/>
            <a:ext cx="3810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/>
              <a:t>Yanai</a:t>
            </a:r>
            <a:r>
              <a:rPr lang="en-US" sz="2400" i="1" dirty="0" smtClean="0"/>
              <a:t> et al. (1973)</a:t>
            </a:r>
            <a:endParaRPr lang="en-US" sz="2400" i="1" dirty="0"/>
          </a:p>
        </p:txBody>
      </p:sp>
      <p:pic>
        <p:nvPicPr>
          <p:cNvPr id="12" name="Picture 8" descr="AvgProf_Q1Q2_CSU-Gridde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8823" y="1436407"/>
            <a:ext cx="2182812" cy="3552825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0" y="1038059"/>
            <a:ext cx="538390" cy="429194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25"/>
          <p:cNvSpPr txBox="1">
            <a:spLocks noChangeArrowheads="1"/>
          </p:cNvSpPr>
          <p:nvPr/>
        </p:nvSpPr>
        <p:spPr bwMode="auto">
          <a:xfrm>
            <a:off x="7218335" y="4215216"/>
            <a:ext cx="1352345" cy="7848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altLang="ja-JP" sz="1500" i="1" dirty="0" smtClean="0">
                <a:solidFill>
                  <a:srgbClr val="FF3300"/>
                </a:solidFill>
              </a:rPr>
              <a:t>MISMO (</a:t>
            </a:r>
            <a:r>
              <a:rPr lang="en-US" altLang="ja-JP" sz="1500" i="1" dirty="0" smtClean="0">
                <a:solidFill>
                  <a:srgbClr val="FF3300"/>
                </a:solidFill>
              </a:rPr>
              <a:t>Katsumata et al. 2011)</a:t>
            </a:r>
            <a:endParaRPr lang="en-US" altLang="ja-JP" sz="1500" i="1" dirty="0" smtClean="0">
              <a:solidFill>
                <a:srgbClr val="FF33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43564" y="1079477"/>
            <a:ext cx="5145854" cy="17947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23417" y="5373215"/>
            <a:ext cx="5145854" cy="17947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8390" y="128693"/>
            <a:ext cx="5430146" cy="1200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i="1" dirty="0" smtClean="0"/>
              <a:t>Common features:</a:t>
            </a:r>
          </a:p>
          <a:p>
            <a:pPr>
              <a:buFont typeface="Arial"/>
              <a:buChar char="•"/>
            </a:pPr>
            <a:r>
              <a:rPr lang="en-US" sz="2400" i="1" dirty="0" smtClean="0"/>
              <a:t>  Minimum in Q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 near 600 </a:t>
            </a:r>
            <a:r>
              <a:rPr lang="en-US" sz="2400" i="1" dirty="0" err="1" smtClean="0"/>
              <a:t>hPa</a:t>
            </a:r>
            <a:endParaRPr lang="en-US" sz="2400" i="1" dirty="0" smtClean="0"/>
          </a:p>
          <a:p>
            <a:pPr>
              <a:buFont typeface="Arial"/>
              <a:buChar char="•"/>
            </a:pPr>
            <a:r>
              <a:rPr lang="en-US" sz="2400" i="1" dirty="0" smtClean="0"/>
              <a:t>  Inflection in Q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 near 650-700 </a:t>
            </a:r>
            <a:r>
              <a:rPr lang="en-US" sz="2400" i="1" dirty="0" err="1" smtClean="0"/>
              <a:t>hPa</a:t>
            </a:r>
            <a:endParaRPr lang="en-US" sz="2400" i="1" dirty="0"/>
          </a:p>
        </p:txBody>
      </p:sp>
      <p:sp>
        <p:nvSpPr>
          <p:cNvPr id="6" name="Rectangle 5"/>
          <p:cNvSpPr/>
          <p:nvPr/>
        </p:nvSpPr>
        <p:spPr>
          <a:xfrm>
            <a:off x="4729844" y="1035462"/>
            <a:ext cx="4342940" cy="4514634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5487180" y="3292779"/>
            <a:ext cx="3004455" cy="0"/>
          </a:xfrm>
          <a:prstGeom prst="line">
            <a:avLst/>
          </a:prstGeom>
          <a:ln w="3175" cmpd="sng">
            <a:solidFill>
              <a:srgbClr val="00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444601" y="3080247"/>
            <a:ext cx="584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0°C</a:t>
            </a:r>
            <a:endParaRPr lang="en-US" i="1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93318" y="3307378"/>
            <a:ext cx="3105136" cy="0"/>
          </a:xfrm>
          <a:prstGeom prst="line">
            <a:avLst/>
          </a:prstGeom>
          <a:ln w="3175" cmpd="sng">
            <a:solidFill>
              <a:srgbClr val="00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84105" y="3128478"/>
            <a:ext cx="5843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0°C</a:t>
            </a:r>
            <a:endParaRPr lang="en-US" sz="16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17396" y="2671664"/>
            <a:ext cx="100728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TOGA COARE</a:t>
            </a:r>
            <a:endParaRPr lang="en-US" sz="1600" i="1" dirty="0"/>
          </a:p>
        </p:txBody>
      </p:sp>
      <p:pic>
        <p:nvPicPr>
          <p:cNvPr id="2" name="Picture 1" descr="Screen shot 2013-11-21 at 2.16.0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662" y="1138942"/>
            <a:ext cx="3878486" cy="4411154"/>
          </a:xfrm>
          <a:prstGeom prst="rect">
            <a:avLst/>
          </a:prstGeom>
          <a:ln w="38100" cmpd="sng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308823" y="1060737"/>
            <a:ext cx="1859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DYNAMO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4" name="Picture 3" descr="Screen shot 2013-11-25 at 4.28.54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171" y="1357137"/>
            <a:ext cx="559461" cy="378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189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_color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39" y="-21594"/>
            <a:ext cx="7900746" cy="66424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2198" y="376317"/>
            <a:ext cx="2900228" cy="34163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i="1" dirty="0" smtClean="0"/>
              <a:t>MIT C-Band Radar on R/V Vickers</a:t>
            </a:r>
          </a:p>
          <a:p>
            <a:pPr marL="285750" indent="-285750">
              <a:buFont typeface="Arial"/>
              <a:buChar char="•"/>
            </a:pPr>
            <a:r>
              <a:rPr lang="en-US" i="1" dirty="0" smtClean="0"/>
              <a:t>Convective/</a:t>
            </a:r>
            <a:r>
              <a:rPr lang="en-US" i="1" dirty="0" err="1" smtClean="0"/>
              <a:t>stratiform</a:t>
            </a:r>
            <a:r>
              <a:rPr lang="en-US" i="1" dirty="0" smtClean="0"/>
              <a:t> partitioning of 10-min radar volumes based on modification of Steiner et al. (1995) [</a:t>
            </a:r>
            <a:r>
              <a:rPr lang="en-US" i="1" dirty="0" err="1" smtClean="0"/>
              <a:t>Rickenbach</a:t>
            </a:r>
            <a:r>
              <a:rPr lang="en-US" i="1" dirty="0" smtClean="0"/>
              <a:t> and Rutledge 1998]</a:t>
            </a:r>
          </a:p>
          <a:p>
            <a:pPr marL="285750" indent="-285750">
              <a:buFont typeface="Arial"/>
              <a:buChar char="•"/>
            </a:pPr>
            <a:r>
              <a:rPr lang="en-US" i="1" dirty="0" smtClean="0"/>
              <a:t>1° X 1° gridded analysis fields averaged over radar domain (circle); 6-h intervals</a:t>
            </a:r>
            <a:endParaRPr lang="en-US" i="1" dirty="0"/>
          </a:p>
        </p:txBody>
      </p:sp>
      <p:sp>
        <p:nvSpPr>
          <p:cNvPr id="3" name="TextBox 2"/>
          <p:cNvSpPr txBox="1"/>
          <p:nvPr/>
        </p:nvSpPr>
        <p:spPr>
          <a:xfrm>
            <a:off x="4844401" y="3513379"/>
            <a:ext cx="1410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Radar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787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s_q1q2_mit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27" y="144776"/>
            <a:ext cx="6898423" cy="638742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323666" y="4139496"/>
            <a:ext cx="1818609" cy="163071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116485" y="2966880"/>
            <a:ext cx="1395313" cy="15489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66520" y="658556"/>
            <a:ext cx="1849965" cy="230832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i="1" dirty="0" err="1" smtClean="0"/>
              <a:t>Stratiform</a:t>
            </a:r>
            <a:r>
              <a:rPr lang="en-US" sz="2400" i="1" dirty="0" smtClean="0"/>
              <a:t> rain fraction increases through active phase of MJO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001111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hv_q1q2_mit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468" y="395892"/>
            <a:ext cx="4733971" cy="60489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2198" y="689916"/>
            <a:ext cx="31041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FF00"/>
              </a:buClr>
              <a:buFont typeface="Wingdings" charset="2"/>
              <a:buChar char="Ø"/>
            </a:pPr>
            <a:r>
              <a:rPr lang="en-US" sz="24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Q</a:t>
            </a:r>
            <a:r>
              <a:rPr lang="en-US" sz="2400" i="1" baseline="-25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1</a:t>
            </a:r>
            <a:r>
              <a:rPr lang="en-US" sz="2400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and Q</a:t>
            </a:r>
            <a:r>
              <a:rPr lang="en-US" sz="2400" i="1" baseline="-25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2</a:t>
            </a:r>
            <a:r>
              <a:rPr lang="en-US" sz="24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profiles for periods when rainfall rate over radar domain exceeded 3.5 mm day</a:t>
            </a:r>
            <a:r>
              <a:rPr lang="en-US" sz="2400" i="1" baseline="30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-1</a:t>
            </a:r>
          </a:p>
          <a:p>
            <a:pPr marL="342900" indent="-342900">
              <a:buClr>
                <a:srgbClr val="FFFF00"/>
              </a:buClr>
              <a:buFont typeface="Wingdings" charset="2"/>
              <a:buChar char="Ø"/>
            </a:pPr>
            <a:r>
              <a:rPr lang="en-US" sz="24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Resemble </a:t>
            </a:r>
            <a:r>
              <a:rPr lang="en-US" sz="2400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Yanai</a:t>
            </a:r>
            <a:r>
              <a:rPr lang="en-US" sz="24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et al. (1973) profiles</a:t>
            </a:r>
          </a:p>
          <a:p>
            <a:pPr marL="342900" indent="-342900">
              <a:buClr>
                <a:srgbClr val="FFFF00"/>
              </a:buClr>
              <a:buFont typeface="Wingdings" charset="2"/>
              <a:buChar char="Ø"/>
            </a:pPr>
            <a:r>
              <a:rPr lang="en-US" sz="2400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Radiative</a:t>
            </a:r>
            <a:r>
              <a:rPr lang="en-US" sz="24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heating rate profile based on </a:t>
            </a:r>
            <a:r>
              <a:rPr lang="en-US" sz="2400" i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L’Ecuyer</a:t>
            </a:r>
            <a:r>
              <a:rPr lang="en-US" sz="24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and Stephens (2003)</a:t>
            </a:r>
            <a:endParaRPr lang="en-US" sz="2400" i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52458" y="-94491"/>
            <a:ext cx="31041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TOGA COARE</a:t>
            </a:r>
            <a:endParaRPr lang="en-US" sz="2800" i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27848" y="863995"/>
            <a:ext cx="924982" cy="10019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57075" y="1630710"/>
            <a:ext cx="799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Q</a:t>
            </a:r>
            <a:r>
              <a:rPr lang="en-US" sz="2400" i="1" baseline="-25000" dirty="0" smtClean="0"/>
              <a:t>1</a:t>
            </a:r>
            <a:endParaRPr lang="en-US" sz="2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992244" y="3969411"/>
            <a:ext cx="799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Q</a:t>
            </a:r>
            <a:r>
              <a:rPr lang="en-US" sz="2400" i="1" baseline="-25000" dirty="0"/>
              <a:t>2</a:t>
            </a:r>
            <a:endParaRPr lang="en-US" sz="2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4656270" y="2641174"/>
            <a:ext cx="799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Q</a:t>
            </a:r>
            <a:r>
              <a:rPr lang="en-US" sz="2800" i="1" baseline="-25000" dirty="0"/>
              <a:t>R</a:t>
            </a:r>
            <a:endParaRPr lang="en-US" sz="28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850233" y="907793"/>
            <a:ext cx="1941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</a:t>
            </a:r>
            <a:r>
              <a:rPr lang="en-US" i="1" baseline="-25000" dirty="0" smtClean="0"/>
              <a:t>0</a:t>
            </a:r>
            <a:r>
              <a:rPr lang="en-US" i="1" dirty="0" smtClean="0"/>
              <a:t> &gt; 3.5 mm day</a:t>
            </a:r>
            <a:r>
              <a:rPr lang="en-US" i="1" baseline="30000" dirty="0" smtClean="0"/>
              <a:t>-1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0328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hv_q1q2_sfunc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696" y="610333"/>
            <a:ext cx="6325445" cy="60130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6658" y="47039"/>
            <a:ext cx="6929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</a:rPr>
              <a:t>	Q</a:t>
            </a:r>
            <a:r>
              <a:rPr lang="en-US" sz="2400" i="1" baseline="-25000" dirty="0" smtClean="0">
                <a:solidFill>
                  <a:schemeClr val="bg1"/>
                </a:solidFill>
              </a:rPr>
              <a:t>1</a:t>
            </a:r>
            <a:r>
              <a:rPr lang="en-US" sz="2400" i="1" dirty="0" smtClean="0">
                <a:solidFill>
                  <a:schemeClr val="bg1"/>
                </a:solidFill>
              </a:rPr>
              <a:t> and Q</a:t>
            </a:r>
            <a:r>
              <a:rPr lang="en-US" sz="2400" i="1" baseline="-25000" dirty="0" smtClean="0">
                <a:solidFill>
                  <a:schemeClr val="bg1"/>
                </a:solidFill>
              </a:rPr>
              <a:t>2</a:t>
            </a:r>
            <a:r>
              <a:rPr lang="en-US" sz="2400" i="1" dirty="0" smtClean="0">
                <a:solidFill>
                  <a:schemeClr val="bg1"/>
                </a:solidFill>
              </a:rPr>
              <a:t> as a Function of </a:t>
            </a:r>
            <a:r>
              <a:rPr lang="en-US" sz="2400" i="1" dirty="0" err="1" smtClean="0">
                <a:solidFill>
                  <a:schemeClr val="bg1"/>
                </a:solidFill>
              </a:rPr>
              <a:t>Stratiform</a:t>
            </a:r>
            <a:r>
              <a:rPr lang="en-US" sz="2400" i="1" dirty="0" smtClean="0">
                <a:solidFill>
                  <a:schemeClr val="bg1"/>
                </a:solidFill>
              </a:rPr>
              <a:t> Rain Fraction</a:t>
            </a:r>
            <a:endParaRPr lang="en-US" sz="2400" i="1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806303" y="1724793"/>
            <a:ext cx="4138904" cy="376315"/>
          </a:xfrm>
          <a:prstGeom prst="straightConnector1">
            <a:avLst/>
          </a:prstGeom>
          <a:ln w="57150" cmpd="sng">
            <a:solidFill>
              <a:srgbClr val="000000"/>
            </a:solidFill>
            <a:prstDash val="dash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806303" y="4683897"/>
            <a:ext cx="4416725" cy="819751"/>
          </a:xfrm>
          <a:prstGeom prst="straightConnector1">
            <a:avLst/>
          </a:prstGeom>
          <a:ln w="57150" cmpd="sng">
            <a:solidFill>
              <a:srgbClr val="000000"/>
            </a:solidFill>
            <a:prstDash val="dash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5492903" y="5354821"/>
            <a:ext cx="2493992" cy="872072"/>
          </a:xfrm>
          <a:prstGeom prst="ellipse">
            <a:avLst/>
          </a:prstGeom>
          <a:noFill/>
          <a:ln w="38100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9676" y="641692"/>
            <a:ext cx="2183586" cy="267765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400" i="1" dirty="0" smtClean="0"/>
              <a:t>Upward shift in heating and drying peaks as </a:t>
            </a:r>
            <a:r>
              <a:rPr lang="en-US" sz="2400" i="1" dirty="0" err="1" smtClean="0"/>
              <a:t>stratiform</a:t>
            </a:r>
            <a:r>
              <a:rPr lang="en-US" sz="2400" i="1" dirty="0" smtClean="0"/>
              <a:t> rain fraction increases</a:t>
            </a:r>
            <a:endParaRPr lang="en-US" sz="2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89676" y="3747497"/>
            <a:ext cx="2199249" cy="230832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sz="2400" i="1" dirty="0" smtClean="0"/>
              <a:t>Moistening due to rainfall evaporation for large </a:t>
            </a:r>
            <a:r>
              <a:rPr lang="en-US" sz="2400" i="1" dirty="0" err="1" smtClean="0"/>
              <a:t>stratiform</a:t>
            </a:r>
            <a:r>
              <a:rPr lang="en-US" sz="2400" i="1" dirty="0" smtClean="0"/>
              <a:t> rain fraction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890141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739</Words>
  <Application>Microsoft Macintosh PowerPoint</Application>
  <PresentationFormat>On-screen Show (4:3)</PresentationFormat>
  <Paragraphs>89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50+ Years of Field Campaigns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Colorado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Johnson</dc:creator>
  <cp:lastModifiedBy>Richard Johnson</cp:lastModifiedBy>
  <cp:revision>43</cp:revision>
  <dcterms:created xsi:type="dcterms:W3CDTF">2013-10-23T01:15:16Z</dcterms:created>
  <dcterms:modified xsi:type="dcterms:W3CDTF">2013-12-09T05:12:07Z</dcterms:modified>
</cp:coreProperties>
</file>