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312" r:id="rId4"/>
    <p:sldId id="357" r:id="rId5"/>
    <p:sldId id="349" r:id="rId6"/>
    <p:sldId id="356" r:id="rId7"/>
    <p:sldId id="355" r:id="rId8"/>
    <p:sldId id="358" r:id="rId9"/>
    <p:sldId id="352" r:id="rId10"/>
    <p:sldId id="341" r:id="rId11"/>
    <p:sldId id="353" r:id="rId12"/>
    <p:sldId id="321" r:id="rId13"/>
    <p:sldId id="354" r:id="rId14"/>
    <p:sldId id="267" r:id="rId15"/>
    <p:sldId id="345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F3"/>
    <a:srgbClr val="18D8FF"/>
    <a:srgbClr val="00DA00"/>
    <a:srgbClr val="00B300"/>
    <a:srgbClr val="000000"/>
    <a:srgbClr val="FFA4CC"/>
    <a:srgbClr val="E6FCFF"/>
    <a:srgbClr val="F8FCFF"/>
    <a:srgbClr val="FA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99"/>
    <p:restoredTop sz="94679"/>
  </p:normalViewPr>
  <p:slideViewPr>
    <p:cSldViewPr snapToGrid="0" snapToObjects="1">
      <p:cViewPr varScale="1">
        <p:scale>
          <a:sx n="49" d="100"/>
          <a:sy n="49" d="100"/>
        </p:scale>
        <p:origin x="192" y="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3800-238E-E34C-81BB-10D095FBF96F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54E7E-72D5-9B41-A8A6-4BBA8F13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54E7E-72D5-9B41-A8A6-4BBA8F132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997C5-E6D7-9C4E-B49D-F742C3D8FD4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G_0718.jpg"/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0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7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594" y="391157"/>
            <a:ext cx="890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E6FC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Multiscale Variability of the Atmospheric Boundary Layer during DYNAMO</a:t>
            </a:r>
            <a:endParaRPr lang="en-US" sz="3200" i="1" dirty="0" smtClean="0">
              <a:solidFill>
                <a:srgbClr val="E6FC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200" i="1" dirty="0">
              <a:solidFill>
                <a:srgbClr val="E6FC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3591" y="6517632"/>
            <a:ext cx="14037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Kaustav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Chakravarty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890" y="3380019"/>
            <a:ext cx="7332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Richard H. Johnson</a:t>
            </a:r>
          </a:p>
          <a:p>
            <a:r>
              <a:rPr lang="en-US" sz="2400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Paul E. </a:t>
            </a:r>
            <a:r>
              <a:rPr lang="en-US" sz="2400" dirty="0" err="1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Ciesielski</a:t>
            </a:r>
            <a:endParaRPr lang="en-US" sz="2400" dirty="0" smtClean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Colorado State University</a:t>
            </a:r>
          </a:p>
          <a:p>
            <a:endParaRPr lang="en-US" sz="2400" i="1" dirty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169" y="6013458"/>
            <a:ext cx="793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The Madden-Julian Oscillation: Observations, Theoretical Understanding, Modeling, and Prediction</a:t>
            </a:r>
            <a:r>
              <a:rPr lang="en-US" i="1" dirty="0" smtClean="0">
                <a:solidFill>
                  <a:srgbClr val="FFFF00"/>
                </a:solidFill>
              </a:rPr>
              <a:t>; </a:t>
            </a:r>
            <a:r>
              <a:rPr lang="en-US" i="1" smtClean="0">
                <a:solidFill>
                  <a:srgbClr val="FFFF00"/>
                </a:solidFill>
              </a:rPr>
              <a:t>AGU Fall Meeting</a:t>
            </a:r>
            <a:r>
              <a:rPr lang="en-US" i="1" dirty="0" smtClean="0">
                <a:solidFill>
                  <a:srgbClr val="FFFF00"/>
                </a:solidFill>
              </a:rPr>
              <a:t>, </a:t>
            </a:r>
            <a:r>
              <a:rPr lang="en-US" i="1" smtClean="0">
                <a:solidFill>
                  <a:srgbClr val="FFFF00"/>
                </a:solidFill>
              </a:rPr>
              <a:t>New Orleans, 11-15 December 2017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6988645_72cacadadd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2" y="946301"/>
            <a:ext cx="7408691" cy="517450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15373" y="5370463"/>
            <a:ext cx="2787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5589" y="4992444"/>
            <a:ext cx="137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10 km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9533" y="5080650"/>
            <a:ext cx="70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4535" y="5080650"/>
            <a:ext cx="793788" cy="37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6644" y="1093752"/>
            <a:ext cx="250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  <a:latin typeface="Lucida Calligraphy"/>
                <a:cs typeface="Lucida Calligraphy"/>
              </a:rPr>
              <a:t>Addu</a:t>
            </a:r>
            <a:r>
              <a:rPr lang="en-US" sz="2800" dirty="0" smtClean="0">
                <a:solidFill>
                  <a:srgbClr val="FFFFFF"/>
                </a:solidFill>
                <a:latin typeface="Lucida Calligraphy"/>
                <a:cs typeface="Lucida Calligraphy"/>
              </a:rPr>
              <a:t> Atoll</a:t>
            </a:r>
            <a:endParaRPr lang="en-US" sz="2800" dirty="0">
              <a:solidFill>
                <a:srgbClr val="FFFFFF"/>
              </a:solidFill>
              <a:latin typeface="Lucida Calligraphy"/>
              <a:cs typeface="Lucida Calligraphy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98258" y="4392648"/>
            <a:ext cx="141118" cy="5997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189" y="3916330"/>
            <a:ext cx="149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Gan</a:t>
            </a:r>
            <a:r>
              <a:rPr lang="en-US" i="1" dirty="0" smtClean="0">
                <a:solidFill>
                  <a:srgbClr val="FFFF00"/>
                </a:solidFill>
              </a:rPr>
              <a:t> sounding site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8814" y="249383"/>
            <a:ext cx="756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Why is MJO modulation of ML depth less at </a:t>
            </a:r>
            <a:r>
              <a:rPr lang="en-US" sz="2400" b="1" i="1" dirty="0" err="1" smtClean="0"/>
              <a:t>Gan</a:t>
            </a:r>
            <a:r>
              <a:rPr lang="en-US" sz="2400" b="1" i="1" dirty="0" smtClean="0"/>
              <a:t> Island?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15372" y="1920128"/>
            <a:ext cx="2787079" cy="163121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Diurnal heating/cooling of atoll makes lower portion of </a:t>
            </a:r>
            <a:r>
              <a:rPr lang="en-US" sz="2000" i="1" dirty="0" err="1" smtClean="0"/>
              <a:t>Gan</a:t>
            </a:r>
            <a:r>
              <a:rPr lang="en-US" sz="2000" i="1" dirty="0" smtClean="0"/>
              <a:t> soundings less representative of open ocean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82" y="4251693"/>
            <a:ext cx="377703" cy="139750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0709" y="4865206"/>
                <a:ext cx="18255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Mal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000" i="1" dirty="0" smtClean="0">
                    <a:solidFill>
                      <a:schemeClr val="bg1"/>
                    </a:solidFill>
                  </a:rPr>
                  <a:t> is much smaller</a:t>
                </a:r>
                <a:endParaRPr lang="en-US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709" y="4865206"/>
                <a:ext cx="1825526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333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5371" y="3756358"/>
                <a:ext cx="2787079" cy="1015663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2060"/>
                    </a:solidFill>
                  </a:rPr>
                  <a:t>Mal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0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smtClean="0"/>
                  <a:t>&amp; especially </a:t>
                </a:r>
                <a:r>
                  <a:rPr lang="en-US" sz="2000" i="1" dirty="0" err="1" smtClean="0"/>
                  <a:t>Revelle</a:t>
                </a:r>
                <a:r>
                  <a:rPr lang="en-US" sz="2000" i="1" dirty="0" smtClean="0"/>
                  <a:t> more representative of open ocean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71" y="3756358"/>
                <a:ext cx="2787079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957" t="-2367" r="-1957" b="-88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1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0"/>
      <p:bldP spid="6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35" y="149245"/>
            <a:ext cx="6833786" cy="6740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7089" y="519773"/>
            <a:ext cx="21933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i="1" dirty="0" smtClean="0"/>
              <a:t>ML deepens during SST warming phases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i="1" dirty="0" smtClean="0">
                <a:solidFill>
                  <a:srgbClr val="FF0000"/>
                </a:solidFill>
              </a:rPr>
              <a:t>Buoyancy flux F nearly constant during early Oct: weakening L-S subsidence promoted ML growth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i="1" dirty="0" smtClean="0">
                <a:solidFill>
                  <a:srgbClr val="7030A0"/>
                </a:solidFill>
              </a:rPr>
              <a:t>ML grows above LCL, promoting cloud growth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i="1" dirty="0" smtClean="0">
                <a:solidFill>
                  <a:srgbClr val="005CF3"/>
                </a:solidFill>
              </a:rPr>
              <a:t>SST diurnal cycle during ocean warming phases</a:t>
            </a:r>
            <a:endParaRPr lang="en-US" sz="2000" i="1" dirty="0">
              <a:solidFill>
                <a:srgbClr val="005CF3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30018" y="371063"/>
            <a:ext cx="759111" cy="29742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845151" y="390653"/>
            <a:ext cx="671523" cy="5894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02963" y="337645"/>
            <a:ext cx="90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0936" y="4633039"/>
            <a:ext cx="3372199" cy="338554"/>
          </a:xfrm>
          <a:prstGeom prst="rect">
            <a:avLst/>
          </a:prstGeom>
          <a:solidFill>
            <a:srgbClr val="FAFFC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d</a:t>
            </a:r>
            <a:r>
              <a:rPr lang="en-US" sz="1600" i="1" dirty="0" smtClean="0"/>
              <a:t>ata courtesy Edson, </a:t>
            </a:r>
            <a:r>
              <a:rPr lang="en-US" sz="1600" i="1" dirty="0" err="1" smtClean="0"/>
              <a:t>Fairall</a:t>
            </a:r>
            <a:r>
              <a:rPr lang="en-US" sz="1600" i="1" dirty="0" smtClean="0"/>
              <a:t>, de </a:t>
            </a:r>
            <a:r>
              <a:rPr lang="en-US" sz="1600" i="1" dirty="0" err="1" smtClean="0"/>
              <a:t>Szoeke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18216" y="283858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ML depths, LCL</a:t>
            </a:r>
            <a:endParaRPr lang="en-US" i="1"/>
          </a:p>
        </p:txBody>
      </p:sp>
      <p:sp>
        <p:nvSpPr>
          <p:cNvPr id="9" name="TextBox 8"/>
          <p:cNvSpPr txBox="1"/>
          <p:nvPr/>
        </p:nvSpPr>
        <p:spPr>
          <a:xfrm>
            <a:off x="3401999" y="1792946"/>
            <a:ext cx="208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Surface </a:t>
            </a:r>
            <a:r>
              <a:rPr lang="en-US" i="1" dirty="0" smtClean="0"/>
              <a:t>buoyancy flux, </a:t>
            </a:r>
            <a:r>
              <a:rPr lang="en-US" i="1" smtClean="0"/>
              <a:t>wind speed</a:t>
            </a:r>
            <a:endParaRPr lang="en-US" i="1"/>
          </a:p>
        </p:txBody>
      </p:sp>
      <p:sp>
        <p:nvSpPr>
          <p:cNvPr id="10" name="Oval 9"/>
          <p:cNvSpPr/>
          <p:nvPr/>
        </p:nvSpPr>
        <p:spPr>
          <a:xfrm>
            <a:off x="2948932" y="2439277"/>
            <a:ext cx="1218989" cy="6804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06474" y="283858"/>
            <a:ext cx="561447" cy="42311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7766" y="244697"/>
            <a:ext cx="561447" cy="42311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1159660">
            <a:off x="2953982" y="3538927"/>
            <a:ext cx="1666990" cy="681926"/>
          </a:xfrm>
          <a:prstGeom prst="ellipse">
            <a:avLst/>
          </a:prstGeom>
          <a:noFill/>
          <a:ln w="38100">
            <a:solidFill>
              <a:srgbClr val="005C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1159660">
            <a:off x="6069560" y="3414375"/>
            <a:ext cx="1666990" cy="681926"/>
          </a:xfrm>
          <a:prstGeom prst="ellipse">
            <a:avLst/>
          </a:prstGeom>
          <a:noFill/>
          <a:ln w="38100">
            <a:solidFill>
              <a:srgbClr val="005C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989" y="30996"/>
            <a:ext cx="204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/>
              <a:t>R/V </a:t>
            </a:r>
            <a:r>
              <a:rPr lang="en-US" sz="2400" b="1" i="1" dirty="0" err="1" smtClean="0"/>
              <a:t>Revelle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2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11" y="0"/>
            <a:ext cx="6144889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153611" y="1795707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0961" y="1626929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80087" y="1595945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87279" y="1383359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91020" y="5276737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179174" y="5064162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149062" y="4836988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11122" y="5041374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74590" y="4822389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302304" y="4720196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805056" y="4945591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505782" y="5047784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92217" y="1345972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88549" y="1272977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543273" y="1389769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010409" y="1594155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37881" y="671566"/>
            <a:ext cx="60494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04 L</a:t>
            </a:r>
            <a:endParaRPr lang="en-US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999033" y="669288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07</a:t>
            </a:r>
            <a:endParaRPr lang="en-US" sz="16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96379" y="667009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10</a:t>
            </a:r>
            <a:endParaRPr lang="en-US" sz="16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990898" y="664731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13</a:t>
            </a:r>
            <a:endParaRPr lang="en-US" sz="16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50601" y="656967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16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7140949" y="648279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19</a:t>
            </a:r>
            <a:endParaRPr lang="en-US" sz="16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33043" y="652905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23</a:t>
            </a:r>
            <a:endParaRPr lang="en-US" sz="1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8257612" y="642368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01</a:t>
            </a:r>
            <a:endParaRPr lang="en-US" sz="16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91966" y="394180"/>
            <a:ext cx="245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5CF3"/>
                </a:solidFill>
              </a:rPr>
              <a:t>Diurnal cycle of mixed layer at </a:t>
            </a:r>
            <a:r>
              <a:rPr lang="en-US" sz="2800" b="1" i="1" dirty="0" err="1" smtClean="0">
                <a:solidFill>
                  <a:srgbClr val="005CF3"/>
                </a:solidFill>
              </a:rPr>
              <a:t>Gan</a:t>
            </a:r>
            <a:r>
              <a:rPr lang="en-US" sz="2800" b="1" i="1" dirty="0" smtClean="0">
                <a:solidFill>
                  <a:srgbClr val="005CF3"/>
                </a:solidFill>
              </a:rPr>
              <a:t> Island</a:t>
            </a:r>
          </a:p>
          <a:p>
            <a:pPr algn="ctr"/>
            <a:r>
              <a:rPr lang="en-US" sz="2800" i="1" dirty="0" smtClean="0">
                <a:solidFill>
                  <a:srgbClr val="005CF3"/>
                </a:solidFill>
              </a:rPr>
              <a:t>- 8 October -</a:t>
            </a:r>
            <a:endParaRPr lang="en-US" sz="2800" i="1" dirty="0">
              <a:solidFill>
                <a:srgbClr val="005CF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05782" y="760786"/>
            <a:ext cx="53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9478" y="3993630"/>
            <a:ext cx="53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q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37881" y="1795707"/>
            <a:ext cx="2703068" cy="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ight Brace 53"/>
          <p:cNvSpPr/>
          <p:nvPr/>
        </p:nvSpPr>
        <p:spPr>
          <a:xfrm>
            <a:off x="7200625" y="1284006"/>
            <a:ext cx="130875" cy="5117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275504" y="1668347"/>
            <a:ext cx="1659310" cy="646331"/>
          </a:xfrm>
          <a:prstGeom prst="rect">
            <a:avLst/>
          </a:prstGeom>
          <a:solidFill>
            <a:srgbClr val="F8FC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 250 m diurnal variation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2-07-05 at 10.23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682"/>
            <a:ext cx="2999111" cy="2265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112" y="4345057"/>
            <a:ext cx="2576171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Gan</a:t>
            </a:r>
            <a:r>
              <a:rPr lang="en-US" i="1" dirty="0" smtClean="0">
                <a:solidFill>
                  <a:schemeClr val="bg1"/>
                </a:solidFill>
              </a:rPr>
              <a:t> ARM Sounding Site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59111" y="1552737"/>
            <a:ext cx="559800" cy="201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899" y="2330764"/>
            <a:ext cx="2897163" cy="120032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i="1" dirty="0" smtClean="0"/>
              <a:t>Large diurnal cycle during suppressed periods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1481" y="5017668"/>
            <a:ext cx="2627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However, </a:t>
            </a:r>
            <a:r>
              <a:rPr lang="en-US" sz="2400" b="1" i="1" dirty="0" err="1" smtClean="0"/>
              <a:t>Gan</a:t>
            </a:r>
            <a:r>
              <a:rPr lang="en-US" sz="2400" b="1" i="1" dirty="0" smtClean="0"/>
              <a:t> soundings influenced by atoll heating/cooling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199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1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31" y="559208"/>
            <a:ext cx="6363132" cy="6190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85324" y="145774"/>
            <a:ext cx="494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Diurnal Cycle at </a:t>
            </a:r>
            <a:r>
              <a:rPr lang="en-US" sz="2000" b="1" i="1" dirty="0" err="1" smtClean="0"/>
              <a:t>Revelle</a:t>
            </a:r>
            <a:r>
              <a:rPr lang="en-US" sz="2000" b="1" i="1" dirty="0" smtClean="0"/>
              <a:t>, 11-21 November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-89345" y="846015"/>
            <a:ext cx="27641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200" i="1" dirty="0" smtClean="0"/>
              <a:t>Afternoon SST peak leads to increased F, reduction in </a:t>
            </a:r>
            <a:r>
              <a:rPr lang="en-US" sz="2200" i="1" dirty="0" err="1" smtClean="0"/>
              <a:t>z</a:t>
            </a:r>
            <a:r>
              <a:rPr lang="en-US" sz="2200" i="1" baseline="-25000" dirty="0" err="1" smtClean="0"/>
              <a:t>LCL</a:t>
            </a:r>
            <a:r>
              <a:rPr lang="en-US" sz="2200" i="1" dirty="0" smtClean="0"/>
              <a:t> </a:t>
            </a:r>
            <a:r>
              <a:rPr lang="en-US" sz="2200" i="1" baseline="-25000" dirty="0" smtClean="0"/>
              <a:t>–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z</a:t>
            </a:r>
            <a:r>
              <a:rPr lang="en-US" sz="2200" i="1" baseline="-25000" dirty="0" err="1" smtClean="0"/>
              <a:t>i</a:t>
            </a:r>
            <a:r>
              <a:rPr lang="en-US" sz="2200" i="1" dirty="0" smtClean="0"/>
              <a:t> , more BL thermals can reach condensation levels, afternoon  cloud cover and rainfall maximum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i="1" dirty="0"/>
              <a:t>N</a:t>
            </a:r>
            <a:r>
              <a:rPr lang="en-US" sz="2200" i="1" dirty="0" smtClean="0"/>
              <a:t>octurnal rainfall peak still present, typical of open ocean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i="1" dirty="0" smtClean="0"/>
              <a:t>Explains semi-diurnal rainfall maxima</a:t>
            </a:r>
            <a:endParaRPr lang="en-US" sz="2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5221481" y="768525"/>
            <a:ext cx="1179319" cy="5880249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83734" y="776228"/>
            <a:ext cx="1179319" cy="5880249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995" y="83782"/>
            <a:ext cx="337863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/>
              <a:t>Mixed layer at </a:t>
            </a:r>
            <a:r>
              <a:rPr lang="en-US" sz="2000" b="1" i="1" dirty="0" err="1" smtClean="0"/>
              <a:t>Revelle</a:t>
            </a:r>
            <a:r>
              <a:rPr lang="en-US" sz="2000" b="1" i="1" dirty="0" smtClean="0"/>
              <a:t> more representative of open ocean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159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956" y="153538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SUMMARY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152" y="738909"/>
            <a:ext cx="84926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charset="2"/>
              <a:buChar char="q"/>
            </a:pPr>
            <a:r>
              <a:rPr lang="en-US" sz="2600" i="1" dirty="0" smtClean="0">
                <a:solidFill>
                  <a:srgbClr val="002060"/>
                </a:solidFill>
              </a:rPr>
              <a:t>Atmospheric mixed layers </a:t>
            </a:r>
            <a:r>
              <a:rPr lang="en-US" sz="2600" i="1" dirty="0">
                <a:solidFill>
                  <a:srgbClr val="002060"/>
                </a:solidFill>
              </a:rPr>
              <a:t>observed for ~70% of soundings; mean depth </a:t>
            </a:r>
            <a:r>
              <a:rPr lang="en-US" sz="2600" i="1" dirty="0" smtClean="0">
                <a:solidFill>
                  <a:srgbClr val="002060"/>
                </a:solidFill>
              </a:rPr>
              <a:t>~475-525 </a:t>
            </a:r>
            <a:r>
              <a:rPr lang="en-US" sz="2600" i="1" dirty="0">
                <a:solidFill>
                  <a:srgbClr val="002060"/>
                </a:solidFill>
              </a:rPr>
              <a:t>m; findings </a:t>
            </a:r>
            <a:r>
              <a:rPr lang="en-US" sz="2600" i="1" dirty="0" smtClean="0">
                <a:solidFill>
                  <a:srgbClr val="002060"/>
                </a:solidFill>
              </a:rPr>
              <a:t>similar </a:t>
            </a:r>
            <a:r>
              <a:rPr lang="en-US" sz="2600" i="1" dirty="0">
                <a:solidFill>
                  <a:srgbClr val="002060"/>
                </a:solidFill>
              </a:rPr>
              <a:t>to TOGA </a:t>
            </a:r>
            <a:r>
              <a:rPr lang="en-US" sz="2600" i="1" dirty="0" smtClean="0">
                <a:solidFill>
                  <a:srgbClr val="002060"/>
                </a:solidFill>
              </a:rPr>
              <a:t>COARE, GATE</a:t>
            </a:r>
            <a:endParaRPr lang="en-US" sz="2600" i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q"/>
            </a:pPr>
            <a:r>
              <a:rPr lang="en-US" sz="2600" i="1" dirty="0" smtClean="0">
                <a:solidFill>
                  <a:srgbClr val="002060"/>
                </a:solidFill>
              </a:rPr>
              <a:t>Mixed layers </a:t>
            </a:r>
            <a:r>
              <a:rPr lang="en-US" sz="2600" i="1" dirty="0">
                <a:solidFill>
                  <a:srgbClr val="002060"/>
                </a:solidFill>
              </a:rPr>
              <a:t>modulated on multiple time </a:t>
            </a:r>
            <a:r>
              <a:rPr lang="en-US" sz="2600" i="1" dirty="0" smtClean="0">
                <a:solidFill>
                  <a:srgbClr val="002060"/>
                </a:solidFill>
              </a:rPr>
              <a:t>scales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q"/>
            </a:pPr>
            <a:r>
              <a:rPr lang="en-US" sz="2600" i="1" dirty="0" smtClean="0">
                <a:solidFill>
                  <a:srgbClr val="002060"/>
                </a:solidFill>
              </a:rPr>
              <a:t>MLs deepen during MJO suppressed phase</a:t>
            </a:r>
            <a:endParaRPr lang="en-US" sz="2600" i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q"/>
            </a:pPr>
            <a:r>
              <a:rPr lang="en-US" sz="2600" i="1" dirty="0" smtClean="0">
                <a:solidFill>
                  <a:srgbClr val="002060"/>
                </a:solidFill>
              </a:rPr>
              <a:t>Modulation of ML by MJO less distinct at </a:t>
            </a:r>
            <a:r>
              <a:rPr lang="en-US" sz="2600" i="1" dirty="0" err="1" smtClean="0">
                <a:solidFill>
                  <a:srgbClr val="002060"/>
                </a:solidFill>
              </a:rPr>
              <a:t>Gan</a:t>
            </a:r>
            <a:r>
              <a:rPr lang="en-US" sz="2600" i="1" dirty="0">
                <a:solidFill>
                  <a:srgbClr val="002060"/>
                </a:solidFill>
              </a:rPr>
              <a:t>:</a:t>
            </a:r>
            <a:r>
              <a:rPr lang="en-US" sz="2600" i="1" dirty="0" smtClean="0">
                <a:solidFill>
                  <a:srgbClr val="002060"/>
                </a:solidFill>
              </a:rPr>
              <a:t> possible explanation – atoll heating/cooling effects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q"/>
            </a:pPr>
            <a:r>
              <a:rPr lang="en-US" sz="2600" i="1" dirty="0" smtClean="0">
                <a:solidFill>
                  <a:srgbClr val="002060"/>
                </a:solidFill>
              </a:rPr>
              <a:t>Afternoon ML peak on suppressed days at </a:t>
            </a:r>
            <a:r>
              <a:rPr lang="en-US" sz="2600" i="1" dirty="0" err="1" smtClean="0">
                <a:solidFill>
                  <a:srgbClr val="002060"/>
                </a:solidFill>
              </a:rPr>
              <a:t>Revelle</a:t>
            </a:r>
            <a:r>
              <a:rPr lang="en-US" sz="2600" i="1" dirty="0" smtClean="0">
                <a:solidFill>
                  <a:srgbClr val="002060"/>
                </a:solidFill>
              </a:rPr>
              <a:t> associated with SST diurnal warm layer; concurrent afternoon peaks in rainfall/echo area coverage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q"/>
            </a:pPr>
            <a:r>
              <a:rPr lang="en-US" sz="2600" i="1" dirty="0" smtClean="0">
                <a:solidFill>
                  <a:srgbClr val="002060"/>
                </a:solidFill>
              </a:rPr>
              <a:t>Increase in cloudiness/rain </a:t>
            </a:r>
            <a:r>
              <a:rPr lang="en-US" sz="2600" i="1" smtClean="0">
                <a:solidFill>
                  <a:srgbClr val="002060"/>
                </a:solidFill>
              </a:rPr>
              <a:t>on MJO-to-diurnal </a:t>
            </a:r>
            <a:r>
              <a:rPr lang="en-US" sz="2600" i="1" dirty="0" smtClean="0">
                <a:solidFill>
                  <a:srgbClr val="002060"/>
                </a:solidFill>
              </a:rPr>
              <a:t>time scales a result of ML growth, allowing more BL thermals to reach condensation levels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q"/>
            </a:pPr>
            <a:r>
              <a:rPr lang="en-US" sz="2600" i="1" dirty="0" smtClean="0">
                <a:solidFill>
                  <a:srgbClr val="002060"/>
                </a:solidFill>
              </a:rPr>
              <a:t>Risky to generalize atoll/island BL properties to open ocean</a:t>
            </a:r>
          </a:p>
        </p:txBody>
      </p:sp>
    </p:spTree>
    <p:extLst>
      <p:ext uri="{BB962C8B-B14F-4D97-AF65-F5344CB8AC3E}">
        <p14:creationId xmlns:p14="http://schemas.microsoft.com/office/powerpoint/2010/main" val="17133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 slides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_zi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19" y="0"/>
            <a:ext cx="72251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94" y="258426"/>
            <a:ext cx="1858225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TOGA COARE</a:t>
            </a:r>
          </a:p>
          <a:p>
            <a:pPr>
              <a:buFont typeface="Arial"/>
              <a:buChar char="•"/>
            </a:pPr>
            <a:endParaRPr lang="en-US" sz="2400" i="1" dirty="0"/>
          </a:p>
          <a:p>
            <a:pPr>
              <a:buFont typeface="Arial"/>
              <a:buChar char="•"/>
            </a:pPr>
            <a:r>
              <a:rPr lang="en-US" sz="2400" i="1" dirty="0" smtClean="0"/>
              <a:t> Mixed layer deepest during light-rain periods, shallowest during rain periods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 ML depth varies on MJO time scale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81429" y="6318693"/>
            <a:ext cx="261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(Johnson et al. 2001)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55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7" y="1485593"/>
            <a:ext cx="8184562" cy="49814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173357" y="1485593"/>
            <a:ext cx="5075582" cy="23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1478" y="66262"/>
            <a:ext cx="638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DYNAMO/CINDY/AMIE Sounding Domain</a:t>
            </a:r>
            <a:endParaRPr lang="en-US" sz="2800" b="1" i="1" dirty="0"/>
          </a:p>
        </p:txBody>
      </p:sp>
      <p:cxnSp>
        <p:nvCxnSpPr>
          <p:cNvPr id="9" name="Straight Arrow Connector 8"/>
          <p:cNvCxnSpPr>
            <a:stCxn id="11" idx="2"/>
          </p:cNvCxnSpPr>
          <p:nvPr/>
        </p:nvCxnSpPr>
        <p:spPr>
          <a:xfrm flipH="1">
            <a:off x="6246642" y="1668402"/>
            <a:ext cx="977742" cy="170232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50541" y="652739"/>
                <a:ext cx="3547685" cy="1015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/>
                  <a:t>Amplitude of MJO signal        </a:t>
                </a:r>
                <a:r>
                  <a:rPr lang="en-US" sz="2000" i="1" dirty="0" smtClean="0"/>
                  <a:t>(20-day low-pass filtered 450-hPa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; </m:t>
                    </m:r>
                  </m:oMath>
                </a14:m>
                <a:r>
                  <a:rPr lang="en-US" sz="2000" i="1" dirty="0" smtClean="0"/>
                  <a:t>hPa h</a:t>
                </a:r>
                <a:r>
                  <a:rPr lang="en-US" sz="2000" i="1" baseline="30000" dirty="0" smtClean="0"/>
                  <a:t>-1</a:t>
                </a:r>
                <a:r>
                  <a:rPr lang="en-US" sz="2000" i="1" dirty="0" smtClean="0"/>
                  <a:t>)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41" y="652739"/>
                <a:ext cx="3547685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2367" r="-3425" b="-473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750365" y="3021496"/>
            <a:ext cx="2319131" cy="135172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0904" y="589482"/>
            <a:ext cx="3419061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Boundary layer </a:t>
            </a:r>
            <a:r>
              <a:rPr lang="en-US" sz="2400" i="1" smtClean="0"/>
              <a:t>properties investigated at 3 sites</a:t>
            </a:r>
            <a:endParaRPr lang="en-US" sz="2400" i="1"/>
          </a:p>
        </p:txBody>
      </p:sp>
      <p:cxnSp>
        <p:nvCxnSpPr>
          <p:cNvPr id="17" name="Straight Arrow Connector 16"/>
          <p:cNvCxnSpPr>
            <a:stCxn id="15" idx="2"/>
            <a:endCxn id="14" idx="1"/>
          </p:cNvCxnSpPr>
          <p:nvPr/>
        </p:nvCxnSpPr>
        <p:spPr>
          <a:xfrm>
            <a:off x="2650435" y="1420479"/>
            <a:ext cx="1439559" cy="17989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89994" y="6467061"/>
            <a:ext cx="402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(Johnson and </a:t>
            </a:r>
            <a:r>
              <a:rPr lang="en-US" i="1" dirty="0" err="1" smtClean="0"/>
              <a:t>Ciesielski</a:t>
            </a:r>
            <a:r>
              <a:rPr lang="en-US" i="1" dirty="0" smtClean="0"/>
              <a:t> 2017, JAS)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73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702"/>
            <a:ext cx="9144000" cy="5181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94873" y="4671761"/>
            <a:ext cx="345161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01293" y="4546780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55094" y="4605177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6916" y="4742978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05665" y="2379679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05665" y="1628706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47054" y="2285674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47054" y="1635115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02150" y="163345"/>
            <a:ext cx="568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4 October Soundings at R/V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Revelle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5665" y="1109546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08 L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86614" y="1101357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14 L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05665" y="2686263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80333" y="2607830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3872" y="2619675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5990" y="2541242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3001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445424"/>
            <a:ext cx="306564" cy="656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931" y="1109546"/>
            <a:ext cx="7926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Procedure for determining mixed layers: soundings</a:t>
            </a:r>
          </a:p>
          <a:p>
            <a:endParaRPr lang="en-US" sz="2000" i="1" dirty="0"/>
          </a:p>
          <a:p>
            <a:pPr marL="285750" indent="-285750">
              <a:buFont typeface="Arial"/>
              <a:buChar char="•"/>
            </a:pPr>
            <a:r>
              <a:rPr lang="en-US" sz="2000" i="1" dirty="0" smtClean="0"/>
              <a:t>Each sounding evaluated subjectively (5-hPa resolution)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/>
              <a:t>Mixed layers: </a:t>
            </a:r>
            <a:r>
              <a:rPr lang="en-US" sz="2000" dirty="0" err="1" smtClean="0"/>
              <a:t>θ</a:t>
            </a:r>
            <a:r>
              <a:rPr lang="en-US" sz="2000" i="1" dirty="0" smtClean="0"/>
              <a:t> and q have approximately well-mixed structure over same depth, capped by distinct increase in stability, drying above; entrainment zone evident in majority of cases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solidFill>
                  <a:srgbClr val="FF0000"/>
                </a:solidFill>
              </a:rPr>
              <a:t>Results backed up by recently developed objective procedure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627" y="4978346"/>
            <a:ext cx="229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07 L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82209" y="4949150"/>
            <a:ext cx="96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13 L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96201" y="3424908"/>
            <a:ext cx="51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</a:t>
            </a:r>
            <a:endParaRPr lang="en-US" sz="2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7592" y="3512497"/>
            <a:ext cx="823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hPa</a:t>
            </a:r>
            <a:endParaRPr lang="en-US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86152" y="4477371"/>
            <a:ext cx="3007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i="1" dirty="0" smtClean="0"/>
              <a:t>ENTRAINMENT ZONE</a:t>
            </a:r>
            <a:endParaRPr lang="en-US" sz="103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63778" y="3939996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14040" y="3908230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614527" y="3890365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87144" y="3890364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20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94873" y="4671761"/>
            <a:ext cx="345161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01293" y="4546780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55094" y="4605177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6916" y="4728379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046243" y="2262885"/>
            <a:ext cx="1194576" cy="2311632"/>
          </a:xfrm>
          <a:custGeom>
            <a:avLst/>
            <a:gdLst>
              <a:gd name="connsiteX0" fmla="*/ 85106 w 1194576"/>
              <a:gd name="connsiteY0" fmla="*/ 2131492 h 2136442"/>
              <a:gd name="connsiteX1" fmla="*/ 1077790 w 1194576"/>
              <a:gd name="connsiteY1" fmla="*/ 2102293 h 2136442"/>
              <a:gd name="connsiteX2" fmla="*/ 1121585 w 1194576"/>
              <a:gd name="connsiteY2" fmla="*/ 2073095 h 2136442"/>
              <a:gd name="connsiteX3" fmla="*/ 1121585 w 1194576"/>
              <a:gd name="connsiteY3" fmla="*/ 1912503 h 2136442"/>
              <a:gd name="connsiteX4" fmla="*/ 1077790 w 1194576"/>
              <a:gd name="connsiteY4" fmla="*/ 1897903 h 2136442"/>
              <a:gd name="connsiteX5" fmla="*/ 1048593 w 1194576"/>
              <a:gd name="connsiteY5" fmla="*/ 1854106 h 2136442"/>
              <a:gd name="connsiteX6" fmla="*/ 1063191 w 1194576"/>
              <a:gd name="connsiteY6" fmla="*/ 1810308 h 2136442"/>
              <a:gd name="connsiteX7" fmla="*/ 1136183 w 1194576"/>
              <a:gd name="connsiteY7" fmla="*/ 1708113 h 2136442"/>
              <a:gd name="connsiteX8" fmla="*/ 1165379 w 1194576"/>
              <a:gd name="connsiteY8" fmla="*/ 1649716 h 2136442"/>
              <a:gd name="connsiteX9" fmla="*/ 1179978 w 1194576"/>
              <a:gd name="connsiteY9" fmla="*/ 1591319 h 2136442"/>
              <a:gd name="connsiteX10" fmla="*/ 1194576 w 1194576"/>
              <a:gd name="connsiteY10" fmla="*/ 1547521 h 2136442"/>
              <a:gd name="connsiteX11" fmla="*/ 1179978 w 1194576"/>
              <a:gd name="connsiteY11" fmla="*/ 1489124 h 2136442"/>
              <a:gd name="connsiteX12" fmla="*/ 1136183 w 1194576"/>
              <a:gd name="connsiteY12" fmla="*/ 1474525 h 2136442"/>
              <a:gd name="connsiteX13" fmla="*/ 1179978 w 1194576"/>
              <a:gd name="connsiteY13" fmla="*/ 1328533 h 2136442"/>
              <a:gd name="connsiteX14" fmla="*/ 1121585 w 1194576"/>
              <a:gd name="connsiteY14" fmla="*/ 1094944 h 2136442"/>
              <a:gd name="connsiteX15" fmla="*/ 1077790 w 1194576"/>
              <a:gd name="connsiteY15" fmla="*/ 1080345 h 2136442"/>
              <a:gd name="connsiteX16" fmla="*/ 1106986 w 1194576"/>
              <a:gd name="connsiteY16" fmla="*/ 1007349 h 2136442"/>
              <a:gd name="connsiteX17" fmla="*/ 1121585 w 1194576"/>
              <a:gd name="connsiteY17" fmla="*/ 948952 h 2136442"/>
              <a:gd name="connsiteX18" fmla="*/ 1150781 w 1194576"/>
              <a:gd name="connsiteY18" fmla="*/ 861356 h 2136442"/>
              <a:gd name="connsiteX19" fmla="*/ 1179978 w 1194576"/>
              <a:gd name="connsiteY19" fmla="*/ 759162 h 2136442"/>
              <a:gd name="connsiteX20" fmla="*/ 1150781 w 1194576"/>
              <a:gd name="connsiteY20" fmla="*/ 656967 h 2136442"/>
              <a:gd name="connsiteX21" fmla="*/ 1106986 w 1194576"/>
              <a:gd name="connsiteY21" fmla="*/ 627768 h 2136442"/>
              <a:gd name="connsiteX22" fmla="*/ 1077790 w 1194576"/>
              <a:gd name="connsiteY22" fmla="*/ 583971 h 2136442"/>
              <a:gd name="connsiteX23" fmla="*/ 1063191 w 1194576"/>
              <a:gd name="connsiteY23" fmla="*/ 335783 h 2136442"/>
              <a:gd name="connsiteX24" fmla="*/ 1048593 w 1194576"/>
              <a:gd name="connsiteY24" fmla="*/ 233588 h 2136442"/>
              <a:gd name="connsiteX25" fmla="*/ 1004798 w 1194576"/>
              <a:gd name="connsiteY25" fmla="*/ 189791 h 2136442"/>
              <a:gd name="connsiteX26" fmla="*/ 902610 w 1194576"/>
              <a:gd name="connsiteY26" fmla="*/ 116794 h 2136442"/>
              <a:gd name="connsiteX27" fmla="*/ 829619 w 1194576"/>
              <a:gd name="connsiteY27" fmla="*/ 14600 h 2136442"/>
              <a:gd name="connsiteX28" fmla="*/ 785824 w 1194576"/>
              <a:gd name="connsiteY28" fmla="*/ 0 h 2136442"/>
              <a:gd name="connsiteX29" fmla="*/ 712833 w 1194576"/>
              <a:gd name="connsiteY29" fmla="*/ 29199 h 2136442"/>
              <a:gd name="connsiteX30" fmla="*/ 698234 w 1194576"/>
              <a:gd name="connsiteY30" fmla="*/ 72997 h 2136442"/>
              <a:gd name="connsiteX31" fmla="*/ 537653 w 1194576"/>
              <a:gd name="connsiteY31" fmla="*/ 29199 h 2136442"/>
              <a:gd name="connsiteX32" fmla="*/ 420867 w 1194576"/>
              <a:gd name="connsiteY32" fmla="*/ 43798 h 2136442"/>
              <a:gd name="connsiteX33" fmla="*/ 406269 w 1194576"/>
              <a:gd name="connsiteY33" fmla="*/ 102195 h 2136442"/>
              <a:gd name="connsiteX34" fmla="*/ 391670 w 1194576"/>
              <a:gd name="connsiteY34" fmla="*/ 145993 h 2136442"/>
              <a:gd name="connsiteX35" fmla="*/ 347876 w 1194576"/>
              <a:gd name="connsiteY35" fmla="*/ 160592 h 2136442"/>
              <a:gd name="connsiteX36" fmla="*/ 304081 w 1194576"/>
              <a:gd name="connsiteY36" fmla="*/ 189791 h 2136442"/>
              <a:gd name="connsiteX37" fmla="*/ 347876 w 1194576"/>
              <a:gd name="connsiteY37" fmla="*/ 481776 h 2136442"/>
              <a:gd name="connsiteX38" fmla="*/ 274884 w 1194576"/>
              <a:gd name="connsiteY38" fmla="*/ 510974 h 2136442"/>
              <a:gd name="connsiteX39" fmla="*/ 216491 w 1194576"/>
              <a:gd name="connsiteY39" fmla="*/ 525573 h 2136442"/>
              <a:gd name="connsiteX40" fmla="*/ 172696 w 1194576"/>
              <a:gd name="connsiteY40" fmla="*/ 540173 h 2136442"/>
              <a:gd name="connsiteX41" fmla="*/ 172696 w 1194576"/>
              <a:gd name="connsiteY41" fmla="*/ 759162 h 2136442"/>
              <a:gd name="connsiteX42" fmla="*/ 260286 w 1194576"/>
              <a:gd name="connsiteY42" fmla="*/ 846757 h 2136442"/>
              <a:gd name="connsiteX43" fmla="*/ 201893 w 1194576"/>
              <a:gd name="connsiteY43" fmla="*/ 948952 h 2136442"/>
              <a:gd name="connsiteX44" fmla="*/ 172696 w 1194576"/>
              <a:gd name="connsiteY44" fmla="*/ 1007349 h 2136442"/>
              <a:gd name="connsiteX45" fmla="*/ 158098 w 1194576"/>
              <a:gd name="connsiteY45" fmla="*/ 1065746 h 2136442"/>
              <a:gd name="connsiteX46" fmla="*/ 172696 w 1194576"/>
              <a:gd name="connsiteY46" fmla="*/ 1197139 h 2136442"/>
              <a:gd name="connsiteX47" fmla="*/ 231089 w 1194576"/>
              <a:gd name="connsiteY47" fmla="*/ 1299334 h 2136442"/>
              <a:gd name="connsiteX48" fmla="*/ 201893 w 1194576"/>
              <a:gd name="connsiteY48" fmla="*/ 1343132 h 2136442"/>
              <a:gd name="connsiteX49" fmla="*/ 172696 w 1194576"/>
              <a:gd name="connsiteY49" fmla="*/ 1430727 h 2136442"/>
              <a:gd name="connsiteX50" fmla="*/ 143500 w 1194576"/>
              <a:gd name="connsiteY50" fmla="*/ 1489124 h 2136442"/>
              <a:gd name="connsiteX51" fmla="*/ 158098 w 1194576"/>
              <a:gd name="connsiteY51" fmla="*/ 1751911 h 2136442"/>
              <a:gd name="connsiteX52" fmla="*/ 172696 w 1194576"/>
              <a:gd name="connsiteY52" fmla="*/ 1883304 h 2136442"/>
              <a:gd name="connsiteX53" fmla="*/ 128901 w 1194576"/>
              <a:gd name="connsiteY53" fmla="*/ 1897903 h 2136442"/>
              <a:gd name="connsiteX54" fmla="*/ 55910 w 1194576"/>
              <a:gd name="connsiteY54" fmla="*/ 1985499 h 2136442"/>
              <a:gd name="connsiteX55" fmla="*/ 85106 w 1194576"/>
              <a:gd name="connsiteY55" fmla="*/ 2131492 h 21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94576" h="2136442">
                <a:moveTo>
                  <a:pt x="85106" y="2131492"/>
                </a:moveTo>
                <a:cubicBezTo>
                  <a:pt x="255419" y="2150958"/>
                  <a:pt x="1023747" y="2107062"/>
                  <a:pt x="1077790" y="2102293"/>
                </a:cubicBezTo>
                <a:cubicBezTo>
                  <a:pt x="1095267" y="2100751"/>
                  <a:pt x="1106987" y="2082828"/>
                  <a:pt x="1121585" y="2073095"/>
                </a:cubicBezTo>
                <a:cubicBezTo>
                  <a:pt x="1141498" y="2013351"/>
                  <a:pt x="1156170" y="1990326"/>
                  <a:pt x="1121585" y="1912503"/>
                </a:cubicBezTo>
                <a:cubicBezTo>
                  <a:pt x="1115336" y="1898441"/>
                  <a:pt x="1092388" y="1902770"/>
                  <a:pt x="1077790" y="1897903"/>
                </a:cubicBezTo>
                <a:cubicBezTo>
                  <a:pt x="1068058" y="1883304"/>
                  <a:pt x="1051477" y="1871413"/>
                  <a:pt x="1048593" y="1854106"/>
                </a:cubicBezTo>
                <a:cubicBezTo>
                  <a:pt x="1046063" y="1838926"/>
                  <a:pt x="1056309" y="1824072"/>
                  <a:pt x="1063191" y="1810308"/>
                </a:cubicBezTo>
                <a:cubicBezTo>
                  <a:pt x="1078632" y="1779424"/>
                  <a:pt x="1119653" y="1734564"/>
                  <a:pt x="1136183" y="1708113"/>
                </a:cubicBezTo>
                <a:cubicBezTo>
                  <a:pt x="1147717" y="1689658"/>
                  <a:pt x="1157738" y="1670093"/>
                  <a:pt x="1165379" y="1649716"/>
                </a:cubicBezTo>
                <a:cubicBezTo>
                  <a:pt x="1172424" y="1630929"/>
                  <a:pt x="1174466" y="1610612"/>
                  <a:pt x="1179978" y="1591319"/>
                </a:cubicBezTo>
                <a:cubicBezTo>
                  <a:pt x="1184205" y="1576522"/>
                  <a:pt x="1189710" y="1562120"/>
                  <a:pt x="1194576" y="1547521"/>
                </a:cubicBezTo>
                <a:cubicBezTo>
                  <a:pt x="1189710" y="1528055"/>
                  <a:pt x="1192512" y="1504792"/>
                  <a:pt x="1179978" y="1489124"/>
                </a:cubicBezTo>
                <a:cubicBezTo>
                  <a:pt x="1170366" y="1477108"/>
                  <a:pt x="1139915" y="1489454"/>
                  <a:pt x="1136183" y="1474525"/>
                </a:cubicBezTo>
                <a:cubicBezTo>
                  <a:pt x="1119103" y="1406201"/>
                  <a:pt x="1149111" y="1374835"/>
                  <a:pt x="1179978" y="1328533"/>
                </a:cubicBezTo>
                <a:cubicBezTo>
                  <a:pt x="1168966" y="1174361"/>
                  <a:pt x="1220967" y="1144639"/>
                  <a:pt x="1121585" y="1094944"/>
                </a:cubicBezTo>
                <a:cubicBezTo>
                  <a:pt x="1107822" y="1088062"/>
                  <a:pt x="1092388" y="1085211"/>
                  <a:pt x="1077790" y="1080345"/>
                </a:cubicBezTo>
                <a:cubicBezTo>
                  <a:pt x="1087522" y="1056013"/>
                  <a:pt x="1098699" y="1032210"/>
                  <a:pt x="1106986" y="1007349"/>
                </a:cubicBezTo>
                <a:cubicBezTo>
                  <a:pt x="1113331" y="988314"/>
                  <a:pt x="1115820" y="968171"/>
                  <a:pt x="1121585" y="948952"/>
                </a:cubicBezTo>
                <a:cubicBezTo>
                  <a:pt x="1130428" y="919472"/>
                  <a:pt x="1141938" y="890836"/>
                  <a:pt x="1150781" y="861356"/>
                </a:cubicBezTo>
                <a:cubicBezTo>
                  <a:pt x="1205741" y="678140"/>
                  <a:pt x="1130940" y="906275"/>
                  <a:pt x="1179978" y="759162"/>
                </a:cubicBezTo>
                <a:cubicBezTo>
                  <a:pt x="1170246" y="725097"/>
                  <a:pt x="1167986" y="687937"/>
                  <a:pt x="1150781" y="656967"/>
                </a:cubicBezTo>
                <a:cubicBezTo>
                  <a:pt x="1142261" y="641629"/>
                  <a:pt x="1119392" y="640175"/>
                  <a:pt x="1106986" y="627768"/>
                </a:cubicBezTo>
                <a:cubicBezTo>
                  <a:pt x="1094580" y="615361"/>
                  <a:pt x="1087522" y="598570"/>
                  <a:pt x="1077790" y="583971"/>
                </a:cubicBezTo>
                <a:cubicBezTo>
                  <a:pt x="1072924" y="501242"/>
                  <a:pt x="1070073" y="418369"/>
                  <a:pt x="1063191" y="335783"/>
                </a:cubicBezTo>
                <a:cubicBezTo>
                  <a:pt x="1060333" y="301491"/>
                  <a:pt x="1061372" y="265538"/>
                  <a:pt x="1048593" y="233588"/>
                </a:cubicBezTo>
                <a:cubicBezTo>
                  <a:pt x="1040926" y="214419"/>
                  <a:pt x="1020473" y="203227"/>
                  <a:pt x="1004798" y="189791"/>
                </a:cubicBezTo>
                <a:cubicBezTo>
                  <a:pt x="973109" y="162627"/>
                  <a:pt x="937271" y="139903"/>
                  <a:pt x="902610" y="116794"/>
                </a:cubicBezTo>
                <a:cubicBezTo>
                  <a:pt x="879777" y="71124"/>
                  <a:pt x="874008" y="44194"/>
                  <a:pt x="829619" y="14600"/>
                </a:cubicBezTo>
                <a:cubicBezTo>
                  <a:pt x="816816" y="6064"/>
                  <a:pt x="800422" y="4867"/>
                  <a:pt x="785824" y="0"/>
                </a:cubicBezTo>
                <a:cubicBezTo>
                  <a:pt x="761494" y="9733"/>
                  <a:pt x="732964" y="12422"/>
                  <a:pt x="712833" y="29199"/>
                </a:cubicBezTo>
                <a:cubicBezTo>
                  <a:pt x="701011" y="39051"/>
                  <a:pt x="713529" y="71297"/>
                  <a:pt x="698234" y="72997"/>
                </a:cubicBezTo>
                <a:cubicBezTo>
                  <a:pt x="673540" y="75741"/>
                  <a:pt x="578475" y="42807"/>
                  <a:pt x="537653" y="29199"/>
                </a:cubicBezTo>
                <a:cubicBezTo>
                  <a:pt x="498724" y="34065"/>
                  <a:pt x="455161" y="24744"/>
                  <a:pt x="420867" y="43798"/>
                </a:cubicBezTo>
                <a:cubicBezTo>
                  <a:pt x="403328" y="53543"/>
                  <a:pt x="411781" y="82902"/>
                  <a:pt x="406269" y="102195"/>
                </a:cubicBezTo>
                <a:cubicBezTo>
                  <a:pt x="402042" y="116992"/>
                  <a:pt x="402551" y="135111"/>
                  <a:pt x="391670" y="145993"/>
                </a:cubicBezTo>
                <a:cubicBezTo>
                  <a:pt x="380790" y="156874"/>
                  <a:pt x="362474" y="155726"/>
                  <a:pt x="347876" y="160592"/>
                </a:cubicBezTo>
                <a:cubicBezTo>
                  <a:pt x="333278" y="170325"/>
                  <a:pt x="305918" y="172342"/>
                  <a:pt x="304081" y="189791"/>
                </a:cubicBezTo>
                <a:cubicBezTo>
                  <a:pt x="282059" y="399014"/>
                  <a:pt x="280683" y="380981"/>
                  <a:pt x="347876" y="481776"/>
                </a:cubicBezTo>
                <a:cubicBezTo>
                  <a:pt x="323545" y="491509"/>
                  <a:pt x="299744" y="502687"/>
                  <a:pt x="274884" y="510974"/>
                </a:cubicBezTo>
                <a:cubicBezTo>
                  <a:pt x="255850" y="517319"/>
                  <a:pt x="235782" y="520061"/>
                  <a:pt x="216491" y="525573"/>
                </a:cubicBezTo>
                <a:cubicBezTo>
                  <a:pt x="201695" y="529801"/>
                  <a:pt x="187294" y="535306"/>
                  <a:pt x="172696" y="540173"/>
                </a:cubicBezTo>
                <a:cubicBezTo>
                  <a:pt x="153232" y="618035"/>
                  <a:pt x="134395" y="666140"/>
                  <a:pt x="172696" y="759162"/>
                </a:cubicBezTo>
                <a:cubicBezTo>
                  <a:pt x="188417" y="797344"/>
                  <a:pt x="260286" y="846757"/>
                  <a:pt x="260286" y="846757"/>
                </a:cubicBezTo>
                <a:cubicBezTo>
                  <a:pt x="172055" y="1023229"/>
                  <a:pt x="284429" y="804504"/>
                  <a:pt x="201893" y="948952"/>
                </a:cubicBezTo>
                <a:cubicBezTo>
                  <a:pt x="191096" y="967848"/>
                  <a:pt x="182428" y="987883"/>
                  <a:pt x="172696" y="1007349"/>
                </a:cubicBezTo>
                <a:cubicBezTo>
                  <a:pt x="167830" y="1026815"/>
                  <a:pt x="158098" y="1045681"/>
                  <a:pt x="158098" y="1065746"/>
                </a:cubicBezTo>
                <a:cubicBezTo>
                  <a:pt x="158098" y="1109813"/>
                  <a:pt x="162788" y="1154200"/>
                  <a:pt x="172696" y="1197139"/>
                </a:cubicBezTo>
                <a:cubicBezTo>
                  <a:pt x="179232" y="1225465"/>
                  <a:pt x="214417" y="1274324"/>
                  <a:pt x="231089" y="1299334"/>
                </a:cubicBezTo>
                <a:cubicBezTo>
                  <a:pt x="221357" y="1313933"/>
                  <a:pt x="209019" y="1327098"/>
                  <a:pt x="201893" y="1343132"/>
                </a:cubicBezTo>
                <a:cubicBezTo>
                  <a:pt x="189394" y="1371257"/>
                  <a:pt x="186459" y="1403198"/>
                  <a:pt x="172696" y="1430727"/>
                </a:cubicBezTo>
                <a:lnTo>
                  <a:pt x="143500" y="1489124"/>
                </a:lnTo>
                <a:cubicBezTo>
                  <a:pt x="148366" y="1576720"/>
                  <a:pt x="146245" y="1664985"/>
                  <a:pt x="158098" y="1751911"/>
                </a:cubicBezTo>
                <a:cubicBezTo>
                  <a:pt x="167507" y="1820914"/>
                  <a:pt x="226775" y="1802181"/>
                  <a:pt x="172696" y="1883304"/>
                </a:cubicBezTo>
                <a:cubicBezTo>
                  <a:pt x="164161" y="1896108"/>
                  <a:pt x="143499" y="1893037"/>
                  <a:pt x="128901" y="1897903"/>
                </a:cubicBezTo>
                <a:cubicBezTo>
                  <a:pt x="118690" y="1908115"/>
                  <a:pt x="57473" y="1963609"/>
                  <a:pt x="55910" y="1985499"/>
                </a:cubicBezTo>
                <a:cubicBezTo>
                  <a:pt x="52081" y="2039114"/>
                  <a:pt x="-85207" y="2112026"/>
                  <a:pt x="85106" y="2131492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05665" y="2379679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05665" y="1628706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47054" y="2285674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47054" y="1635115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687633" y="2131491"/>
            <a:ext cx="1194576" cy="2473687"/>
          </a:xfrm>
          <a:custGeom>
            <a:avLst/>
            <a:gdLst>
              <a:gd name="connsiteX0" fmla="*/ 85106 w 1194576"/>
              <a:gd name="connsiteY0" fmla="*/ 2131492 h 2136442"/>
              <a:gd name="connsiteX1" fmla="*/ 1077790 w 1194576"/>
              <a:gd name="connsiteY1" fmla="*/ 2102293 h 2136442"/>
              <a:gd name="connsiteX2" fmla="*/ 1121585 w 1194576"/>
              <a:gd name="connsiteY2" fmla="*/ 2073095 h 2136442"/>
              <a:gd name="connsiteX3" fmla="*/ 1121585 w 1194576"/>
              <a:gd name="connsiteY3" fmla="*/ 1912503 h 2136442"/>
              <a:gd name="connsiteX4" fmla="*/ 1077790 w 1194576"/>
              <a:gd name="connsiteY4" fmla="*/ 1897903 h 2136442"/>
              <a:gd name="connsiteX5" fmla="*/ 1048593 w 1194576"/>
              <a:gd name="connsiteY5" fmla="*/ 1854106 h 2136442"/>
              <a:gd name="connsiteX6" fmla="*/ 1063191 w 1194576"/>
              <a:gd name="connsiteY6" fmla="*/ 1810308 h 2136442"/>
              <a:gd name="connsiteX7" fmla="*/ 1136183 w 1194576"/>
              <a:gd name="connsiteY7" fmla="*/ 1708113 h 2136442"/>
              <a:gd name="connsiteX8" fmla="*/ 1165379 w 1194576"/>
              <a:gd name="connsiteY8" fmla="*/ 1649716 h 2136442"/>
              <a:gd name="connsiteX9" fmla="*/ 1179978 w 1194576"/>
              <a:gd name="connsiteY9" fmla="*/ 1591319 h 2136442"/>
              <a:gd name="connsiteX10" fmla="*/ 1194576 w 1194576"/>
              <a:gd name="connsiteY10" fmla="*/ 1547521 h 2136442"/>
              <a:gd name="connsiteX11" fmla="*/ 1179978 w 1194576"/>
              <a:gd name="connsiteY11" fmla="*/ 1489124 h 2136442"/>
              <a:gd name="connsiteX12" fmla="*/ 1136183 w 1194576"/>
              <a:gd name="connsiteY12" fmla="*/ 1474525 h 2136442"/>
              <a:gd name="connsiteX13" fmla="*/ 1179978 w 1194576"/>
              <a:gd name="connsiteY13" fmla="*/ 1328533 h 2136442"/>
              <a:gd name="connsiteX14" fmla="*/ 1121585 w 1194576"/>
              <a:gd name="connsiteY14" fmla="*/ 1094944 h 2136442"/>
              <a:gd name="connsiteX15" fmla="*/ 1077790 w 1194576"/>
              <a:gd name="connsiteY15" fmla="*/ 1080345 h 2136442"/>
              <a:gd name="connsiteX16" fmla="*/ 1106986 w 1194576"/>
              <a:gd name="connsiteY16" fmla="*/ 1007349 h 2136442"/>
              <a:gd name="connsiteX17" fmla="*/ 1121585 w 1194576"/>
              <a:gd name="connsiteY17" fmla="*/ 948952 h 2136442"/>
              <a:gd name="connsiteX18" fmla="*/ 1150781 w 1194576"/>
              <a:gd name="connsiteY18" fmla="*/ 861356 h 2136442"/>
              <a:gd name="connsiteX19" fmla="*/ 1179978 w 1194576"/>
              <a:gd name="connsiteY19" fmla="*/ 759162 h 2136442"/>
              <a:gd name="connsiteX20" fmla="*/ 1150781 w 1194576"/>
              <a:gd name="connsiteY20" fmla="*/ 656967 h 2136442"/>
              <a:gd name="connsiteX21" fmla="*/ 1106986 w 1194576"/>
              <a:gd name="connsiteY21" fmla="*/ 627768 h 2136442"/>
              <a:gd name="connsiteX22" fmla="*/ 1077790 w 1194576"/>
              <a:gd name="connsiteY22" fmla="*/ 583971 h 2136442"/>
              <a:gd name="connsiteX23" fmla="*/ 1063191 w 1194576"/>
              <a:gd name="connsiteY23" fmla="*/ 335783 h 2136442"/>
              <a:gd name="connsiteX24" fmla="*/ 1048593 w 1194576"/>
              <a:gd name="connsiteY24" fmla="*/ 233588 h 2136442"/>
              <a:gd name="connsiteX25" fmla="*/ 1004798 w 1194576"/>
              <a:gd name="connsiteY25" fmla="*/ 189791 h 2136442"/>
              <a:gd name="connsiteX26" fmla="*/ 902610 w 1194576"/>
              <a:gd name="connsiteY26" fmla="*/ 116794 h 2136442"/>
              <a:gd name="connsiteX27" fmla="*/ 829619 w 1194576"/>
              <a:gd name="connsiteY27" fmla="*/ 14600 h 2136442"/>
              <a:gd name="connsiteX28" fmla="*/ 785824 w 1194576"/>
              <a:gd name="connsiteY28" fmla="*/ 0 h 2136442"/>
              <a:gd name="connsiteX29" fmla="*/ 712833 w 1194576"/>
              <a:gd name="connsiteY29" fmla="*/ 29199 h 2136442"/>
              <a:gd name="connsiteX30" fmla="*/ 698234 w 1194576"/>
              <a:gd name="connsiteY30" fmla="*/ 72997 h 2136442"/>
              <a:gd name="connsiteX31" fmla="*/ 537653 w 1194576"/>
              <a:gd name="connsiteY31" fmla="*/ 29199 h 2136442"/>
              <a:gd name="connsiteX32" fmla="*/ 420867 w 1194576"/>
              <a:gd name="connsiteY32" fmla="*/ 43798 h 2136442"/>
              <a:gd name="connsiteX33" fmla="*/ 406269 w 1194576"/>
              <a:gd name="connsiteY33" fmla="*/ 102195 h 2136442"/>
              <a:gd name="connsiteX34" fmla="*/ 391670 w 1194576"/>
              <a:gd name="connsiteY34" fmla="*/ 145993 h 2136442"/>
              <a:gd name="connsiteX35" fmla="*/ 347876 w 1194576"/>
              <a:gd name="connsiteY35" fmla="*/ 160592 h 2136442"/>
              <a:gd name="connsiteX36" fmla="*/ 304081 w 1194576"/>
              <a:gd name="connsiteY36" fmla="*/ 189791 h 2136442"/>
              <a:gd name="connsiteX37" fmla="*/ 347876 w 1194576"/>
              <a:gd name="connsiteY37" fmla="*/ 481776 h 2136442"/>
              <a:gd name="connsiteX38" fmla="*/ 274884 w 1194576"/>
              <a:gd name="connsiteY38" fmla="*/ 510974 h 2136442"/>
              <a:gd name="connsiteX39" fmla="*/ 216491 w 1194576"/>
              <a:gd name="connsiteY39" fmla="*/ 525573 h 2136442"/>
              <a:gd name="connsiteX40" fmla="*/ 172696 w 1194576"/>
              <a:gd name="connsiteY40" fmla="*/ 540173 h 2136442"/>
              <a:gd name="connsiteX41" fmla="*/ 172696 w 1194576"/>
              <a:gd name="connsiteY41" fmla="*/ 759162 h 2136442"/>
              <a:gd name="connsiteX42" fmla="*/ 260286 w 1194576"/>
              <a:gd name="connsiteY42" fmla="*/ 846757 h 2136442"/>
              <a:gd name="connsiteX43" fmla="*/ 201893 w 1194576"/>
              <a:gd name="connsiteY43" fmla="*/ 948952 h 2136442"/>
              <a:gd name="connsiteX44" fmla="*/ 172696 w 1194576"/>
              <a:gd name="connsiteY44" fmla="*/ 1007349 h 2136442"/>
              <a:gd name="connsiteX45" fmla="*/ 158098 w 1194576"/>
              <a:gd name="connsiteY45" fmla="*/ 1065746 h 2136442"/>
              <a:gd name="connsiteX46" fmla="*/ 172696 w 1194576"/>
              <a:gd name="connsiteY46" fmla="*/ 1197139 h 2136442"/>
              <a:gd name="connsiteX47" fmla="*/ 231089 w 1194576"/>
              <a:gd name="connsiteY47" fmla="*/ 1299334 h 2136442"/>
              <a:gd name="connsiteX48" fmla="*/ 201893 w 1194576"/>
              <a:gd name="connsiteY48" fmla="*/ 1343132 h 2136442"/>
              <a:gd name="connsiteX49" fmla="*/ 172696 w 1194576"/>
              <a:gd name="connsiteY49" fmla="*/ 1430727 h 2136442"/>
              <a:gd name="connsiteX50" fmla="*/ 143500 w 1194576"/>
              <a:gd name="connsiteY50" fmla="*/ 1489124 h 2136442"/>
              <a:gd name="connsiteX51" fmla="*/ 158098 w 1194576"/>
              <a:gd name="connsiteY51" fmla="*/ 1751911 h 2136442"/>
              <a:gd name="connsiteX52" fmla="*/ 172696 w 1194576"/>
              <a:gd name="connsiteY52" fmla="*/ 1883304 h 2136442"/>
              <a:gd name="connsiteX53" fmla="*/ 128901 w 1194576"/>
              <a:gd name="connsiteY53" fmla="*/ 1897903 h 2136442"/>
              <a:gd name="connsiteX54" fmla="*/ 55910 w 1194576"/>
              <a:gd name="connsiteY54" fmla="*/ 1985499 h 2136442"/>
              <a:gd name="connsiteX55" fmla="*/ 85106 w 1194576"/>
              <a:gd name="connsiteY55" fmla="*/ 2131492 h 21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94576" h="2136442">
                <a:moveTo>
                  <a:pt x="85106" y="2131492"/>
                </a:moveTo>
                <a:cubicBezTo>
                  <a:pt x="255419" y="2150958"/>
                  <a:pt x="1023747" y="2107062"/>
                  <a:pt x="1077790" y="2102293"/>
                </a:cubicBezTo>
                <a:cubicBezTo>
                  <a:pt x="1095267" y="2100751"/>
                  <a:pt x="1106987" y="2082828"/>
                  <a:pt x="1121585" y="2073095"/>
                </a:cubicBezTo>
                <a:cubicBezTo>
                  <a:pt x="1141498" y="2013351"/>
                  <a:pt x="1156170" y="1990326"/>
                  <a:pt x="1121585" y="1912503"/>
                </a:cubicBezTo>
                <a:cubicBezTo>
                  <a:pt x="1115336" y="1898441"/>
                  <a:pt x="1092388" y="1902770"/>
                  <a:pt x="1077790" y="1897903"/>
                </a:cubicBezTo>
                <a:cubicBezTo>
                  <a:pt x="1068058" y="1883304"/>
                  <a:pt x="1051477" y="1871413"/>
                  <a:pt x="1048593" y="1854106"/>
                </a:cubicBezTo>
                <a:cubicBezTo>
                  <a:pt x="1046063" y="1838926"/>
                  <a:pt x="1056309" y="1824072"/>
                  <a:pt x="1063191" y="1810308"/>
                </a:cubicBezTo>
                <a:cubicBezTo>
                  <a:pt x="1078632" y="1779424"/>
                  <a:pt x="1119653" y="1734564"/>
                  <a:pt x="1136183" y="1708113"/>
                </a:cubicBezTo>
                <a:cubicBezTo>
                  <a:pt x="1147717" y="1689658"/>
                  <a:pt x="1157738" y="1670093"/>
                  <a:pt x="1165379" y="1649716"/>
                </a:cubicBezTo>
                <a:cubicBezTo>
                  <a:pt x="1172424" y="1630929"/>
                  <a:pt x="1174466" y="1610612"/>
                  <a:pt x="1179978" y="1591319"/>
                </a:cubicBezTo>
                <a:cubicBezTo>
                  <a:pt x="1184205" y="1576522"/>
                  <a:pt x="1189710" y="1562120"/>
                  <a:pt x="1194576" y="1547521"/>
                </a:cubicBezTo>
                <a:cubicBezTo>
                  <a:pt x="1189710" y="1528055"/>
                  <a:pt x="1192512" y="1504792"/>
                  <a:pt x="1179978" y="1489124"/>
                </a:cubicBezTo>
                <a:cubicBezTo>
                  <a:pt x="1170366" y="1477108"/>
                  <a:pt x="1139915" y="1489454"/>
                  <a:pt x="1136183" y="1474525"/>
                </a:cubicBezTo>
                <a:cubicBezTo>
                  <a:pt x="1119103" y="1406201"/>
                  <a:pt x="1149111" y="1374835"/>
                  <a:pt x="1179978" y="1328533"/>
                </a:cubicBezTo>
                <a:cubicBezTo>
                  <a:pt x="1168966" y="1174361"/>
                  <a:pt x="1220967" y="1144639"/>
                  <a:pt x="1121585" y="1094944"/>
                </a:cubicBezTo>
                <a:cubicBezTo>
                  <a:pt x="1107822" y="1088062"/>
                  <a:pt x="1092388" y="1085211"/>
                  <a:pt x="1077790" y="1080345"/>
                </a:cubicBezTo>
                <a:cubicBezTo>
                  <a:pt x="1087522" y="1056013"/>
                  <a:pt x="1098699" y="1032210"/>
                  <a:pt x="1106986" y="1007349"/>
                </a:cubicBezTo>
                <a:cubicBezTo>
                  <a:pt x="1113331" y="988314"/>
                  <a:pt x="1115820" y="968171"/>
                  <a:pt x="1121585" y="948952"/>
                </a:cubicBezTo>
                <a:cubicBezTo>
                  <a:pt x="1130428" y="919472"/>
                  <a:pt x="1141938" y="890836"/>
                  <a:pt x="1150781" y="861356"/>
                </a:cubicBezTo>
                <a:cubicBezTo>
                  <a:pt x="1205741" y="678140"/>
                  <a:pt x="1130940" y="906275"/>
                  <a:pt x="1179978" y="759162"/>
                </a:cubicBezTo>
                <a:cubicBezTo>
                  <a:pt x="1170246" y="725097"/>
                  <a:pt x="1167986" y="687937"/>
                  <a:pt x="1150781" y="656967"/>
                </a:cubicBezTo>
                <a:cubicBezTo>
                  <a:pt x="1142261" y="641629"/>
                  <a:pt x="1119392" y="640175"/>
                  <a:pt x="1106986" y="627768"/>
                </a:cubicBezTo>
                <a:cubicBezTo>
                  <a:pt x="1094580" y="615361"/>
                  <a:pt x="1087522" y="598570"/>
                  <a:pt x="1077790" y="583971"/>
                </a:cubicBezTo>
                <a:cubicBezTo>
                  <a:pt x="1072924" y="501242"/>
                  <a:pt x="1070073" y="418369"/>
                  <a:pt x="1063191" y="335783"/>
                </a:cubicBezTo>
                <a:cubicBezTo>
                  <a:pt x="1060333" y="301491"/>
                  <a:pt x="1061372" y="265538"/>
                  <a:pt x="1048593" y="233588"/>
                </a:cubicBezTo>
                <a:cubicBezTo>
                  <a:pt x="1040926" y="214419"/>
                  <a:pt x="1020473" y="203227"/>
                  <a:pt x="1004798" y="189791"/>
                </a:cubicBezTo>
                <a:cubicBezTo>
                  <a:pt x="973109" y="162627"/>
                  <a:pt x="937271" y="139903"/>
                  <a:pt x="902610" y="116794"/>
                </a:cubicBezTo>
                <a:cubicBezTo>
                  <a:pt x="879777" y="71124"/>
                  <a:pt x="874008" y="44194"/>
                  <a:pt x="829619" y="14600"/>
                </a:cubicBezTo>
                <a:cubicBezTo>
                  <a:pt x="816816" y="6064"/>
                  <a:pt x="800422" y="4867"/>
                  <a:pt x="785824" y="0"/>
                </a:cubicBezTo>
                <a:cubicBezTo>
                  <a:pt x="761494" y="9733"/>
                  <a:pt x="732964" y="12422"/>
                  <a:pt x="712833" y="29199"/>
                </a:cubicBezTo>
                <a:cubicBezTo>
                  <a:pt x="701011" y="39051"/>
                  <a:pt x="713529" y="71297"/>
                  <a:pt x="698234" y="72997"/>
                </a:cubicBezTo>
                <a:cubicBezTo>
                  <a:pt x="673540" y="75741"/>
                  <a:pt x="578475" y="42807"/>
                  <a:pt x="537653" y="29199"/>
                </a:cubicBezTo>
                <a:cubicBezTo>
                  <a:pt x="498724" y="34065"/>
                  <a:pt x="455161" y="24744"/>
                  <a:pt x="420867" y="43798"/>
                </a:cubicBezTo>
                <a:cubicBezTo>
                  <a:pt x="403328" y="53543"/>
                  <a:pt x="411781" y="82902"/>
                  <a:pt x="406269" y="102195"/>
                </a:cubicBezTo>
                <a:cubicBezTo>
                  <a:pt x="402042" y="116992"/>
                  <a:pt x="402551" y="135111"/>
                  <a:pt x="391670" y="145993"/>
                </a:cubicBezTo>
                <a:cubicBezTo>
                  <a:pt x="380790" y="156874"/>
                  <a:pt x="362474" y="155726"/>
                  <a:pt x="347876" y="160592"/>
                </a:cubicBezTo>
                <a:cubicBezTo>
                  <a:pt x="333278" y="170325"/>
                  <a:pt x="305918" y="172342"/>
                  <a:pt x="304081" y="189791"/>
                </a:cubicBezTo>
                <a:cubicBezTo>
                  <a:pt x="282059" y="399014"/>
                  <a:pt x="280683" y="380981"/>
                  <a:pt x="347876" y="481776"/>
                </a:cubicBezTo>
                <a:cubicBezTo>
                  <a:pt x="323545" y="491509"/>
                  <a:pt x="299744" y="502687"/>
                  <a:pt x="274884" y="510974"/>
                </a:cubicBezTo>
                <a:cubicBezTo>
                  <a:pt x="255850" y="517319"/>
                  <a:pt x="235782" y="520061"/>
                  <a:pt x="216491" y="525573"/>
                </a:cubicBezTo>
                <a:cubicBezTo>
                  <a:pt x="201695" y="529801"/>
                  <a:pt x="187294" y="535306"/>
                  <a:pt x="172696" y="540173"/>
                </a:cubicBezTo>
                <a:cubicBezTo>
                  <a:pt x="153232" y="618035"/>
                  <a:pt x="134395" y="666140"/>
                  <a:pt x="172696" y="759162"/>
                </a:cubicBezTo>
                <a:cubicBezTo>
                  <a:pt x="188417" y="797344"/>
                  <a:pt x="260286" y="846757"/>
                  <a:pt x="260286" y="846757"/>
                </a:cubicBezTo>
                <a:cubicBezTo>
                  <a:pt x="172055" y="1023229"/>
                  <a:pt x="284429" y="804504"/>
                  <a:pt x="201893" y="948952"/>
                </a:cubicBezTo>
                <a:cubicBezTo>
                  <a:pt x="191096" y="967848"/>
                  <a:pt x="182428" y="987883"/>
                  <a:pt x="172696" y="1007349"/>
                </a:cubicBezTo>
                <a:cubicBezTo>
                  <a:pt x="167830" y="1026815"/>
                  <a:pt x="158098" y="1045681"/>
                  <a:pt x="158098" y="1065746"/>
                </a:cubicBezTo>
                <a:cubicBezTo>
                  <a:pt x="158098" y="1109813"/>
                  <a:pt x="162788" y="1154200"/>
                  <a:pt x="172696" y="1197139"/>
                </a:cubicBezTo>
                <a:cubicBezTo>
                  <a:pt x="179232" y="1225465"/>
                  <a:pt x="214417" y="1274324"/>
                  <a:pt x="231089" y="1299334"/>
                </a:cubicBezTo>
                <a:cubicBezTo>
                  <a:pt x="221357" y="1313933"/>
                  <a:pt x="209019" y="1327098"/>
                  <a:pt x="201893" y="1343132"/>
                </a:cubicBezTo>
                <a:cubicBezTo>
                  <a:pt x="189394" y="1371257"/>
                  <a:pt x="186459" y="1403198"/>
                  <a:pt x="172696" y="1430727"/>
                </a:cubicBezTo>
                <a:lnTo>
                  <a:pt x="143500" y="1489124"/>
                </a:lnTo>
                <a:cubicBezTo>
                  <a:pt x="148366" y="1576720"/>
                  <a:pt x="146245" y="1664985"/>
                  <a:pt x="158098" y="1751911"/>
                </a:cubicBezTo>
                <a:cubicBezTo>
                  <a:pt x="167507" y="1820914"/>
                  <a:pt x="226775" y="1802181"/>
                  <a:pt x="172696" y="1883304"/>
                </a:cubicBezTo>
                <a:cubicBezTo>
                  <a:pt x="164161" y="1896108"/>
                  <a:pt x="143499" y="1893037"/>
                  <a:pt x="128901" y="1897903"/>
                </a:cubicBezTo>
                <a:cubicBezTo>
                  <a:pt x="118690" y="1908115"/>
                  <a:pt x="57473" y="1963609"/>
                  <a:pt x="55910" y="1985499"/>
                </a:cubicBezTo>
                <a:cubicBezTo>
                  <a:pt x="52081" y="2039114"/>
                  <a:pt x="-85207" y="2112026"/>
                  <a:pt x="85106" y="2131492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02150" y="163345"/>
            <a:ext cx="568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4 October Soundings at R/V </a:t>
            </a:r>
            <a:r>
              <a:rPr lang="en-US" sz="2400" b="1" i="1" dirty="0" err="1" smtClean="0"/>
              <a:t>Revelle</a:t>
            </a:r>
            <a:endParaRPr lang="en-US" sz="2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05665" y="1109546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07 L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86614" y="1101357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13 L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05665" y="2686263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80333" y="2607830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3872" y="2619675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5990" y="2541242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033" y="4978346"/>
            <a:ext cx="86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07 L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82209" y="4949150"/>
            <a:ext cx="96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13 L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113" y="6190086"/>
            <a:ext cx="744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en-US" sz="2400" b="1" i="1" dirty="0" smtClean="0">
                <a:solidFill>
                  <a:srgbClr val="002060"/>
                </a:solidFill>
              </a:rPr>
              <a:t>Shallow cumulus layers frequently observed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8992" y="1678917"/>
            <a:ext cx="209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“trade-like” stable layer</a:t>
            </a:r>
            <a:endParaRPr lang="en-US" i="1" dirty="0"/>
          </a:p>
        </p:txBody>
      </p:sp>
      <p:sp>
        <p:nvSpPr>
          <p:cNvPr id="30" name="Rectangle 29"/>
          <p:cNvSpPr/>
          <p:nvPr/>
        </p:nvSpPr>
        <p:spPr>
          <a:xfrm>
            <a:off x="74916" y="887251"/>
            <a:ext cx="9144000" cy="23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66904" y="1193204"/>
            <a:ext cx="7264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Cumulus cloud bases are at the top of the entrainment zone, so arguably it is important to accurately predict mixed layer properties in order to properly represent cumulus cloud populations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9315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28699"/>
            <a:ext cx="4029558" cy="23787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31" y="931596"/>
            <a:ext cx="4533762" cy="4446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5554" y="2030273"/>
            <a:ext cx="3390534" cy="128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557" y="5309711"/>
            <a:ext cx="8348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800" b="1" i="1" dirty="0" smtClean="0"/>
              <a:t>Many soundings show indication of “trade-like” stable layer near 2 km or 800 </a:t>
            </a:r>
            <a:r>
              <a:rPr lang="en-US" sz="2800" b="1" i="1" dirty="0" err="1" smtClean="0"/>
              <a:t>hPa</a:t>
            </a:r>
            <a:r>
              <a:rPr lang="en-US" sz="2800" b="1" i="1" dirty="0" smtClean="0"/>
              <a:t>, especially during buildup phase of MJO</a:t>
            </a:r>
            <a:endParaRPr lang="en-US" sz="2800" b="1" i="1" dirty="0"/>
          </a:p>
        </p:txBody>
      </p:sp>
      <p:sp>
        <p:nvSpPr>
          <p:cNvPr id="6" name="Notched Right Arrow 5"/>
          <p:cNvSpPr/>
          <p:nvPr/>
        </p:nvSpPr>
        <p:spPr>
          <a:xfrm rot="20911067">
            <a:off x="3956314" y="3007139"/>
            <a:ext cx="2720083" cy="229251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04826" y="1036610"/>
            <a:ext cx="5439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Revelle</a:t>
            </a:r>
            <a:r>
              <a:rPr lang="en-US" sz="2800" b="1" i="1" dirty="0" smtClean="0"/>
              <a:t> Soundings</a:t>
            </a:r>
          </a:p>
          <a:p>
            <a:pPr algn="ctr"/>
            <a:r>
              <a:rPr lang="en-US" sz="2800" b="1" i="1" dirty="0" smtClean="0"/>
              <a:t>4 October 2011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26827" y="65850433"/>
            <a:ext cx="367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Terra/MODIS </a:t>
            </a:r>
            <a:r>
              <a:rPr lang="en-US" b="1" i="1" smtClean="0"/>
              <a:t>Visible Image (250 m)</a:t>
            </a:r>
            <a:endParaRPr lang="en-US" b="1" i="1"/>
          </a:p>
        </p:txBody>
      </p:sp>
      <p:sp>
        <p:nvSpPr>
          <p:cNvPr id="7" name="TextBox 6"/>
          <p:cNvSpPr txBox="1"/>
          <p:nvPr/>
        </p:nvSpPr>
        <p:spPr>
          <a:xfrm>
            <a:off x="4734385" y="506439"/>
            <a:ext cx="410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Terra/MODIS </a:t>
            </a:r>
            <a:r>
              <a:rPr lang="en-US" b="1" i="1" smtClean="0"/>
              <a:t>visible image (250 m)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14134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69" y="399321"/>
            <a:ext cx="6332330" cy="32599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5022399" y="2512754"/>
            <a:ext cx="233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27429" y="2154812"/>
            <a:ext cx="233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76535" y="2160908"/>
            <a:ext cx="233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creen shot 2012-06-29 at 11.1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58" y="3928161"/>
            <a:ext cx="2734335" cy="2708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575908" y="4122582"/>
            <a:ext cx="114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0729 LT 22 Nov</a:t>
            </a:r>
            <a:endParaRPr lang="en-US" i="1" dirty="0"/>
          </a:p>
        </p:txBody>
      </p:sp>
      <p:pic>
        <p:nvPicPr>
          <p:cNvPr id="26" name="Picture 25" descr="Screen shot 2012-06-29 at 11.21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67" y="3928160"/>
            <a:ext cx="2734254" cy="2708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7356388" y="4122582"/>
            <a:ext cx="114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1859 LT 22 Nov</a:t>
            </a:r>
            <a:endParaRPr lang="en-US" i="1" dirty="0"/>
          </a:p>
        </p:txBody>
      </p:sp>
      <p:sp>
        <p:nvSpPr>
          <p:cNvPr id="28" name="Notched Right Arrow 27"/>
          <p:cNvSpPr/>
          <p:nvPr/>
        </p:nvSpPr>
        <p:spPr>
          <a:xfrm>
            <a:off x="5725301" y="5124340"/>
            <a:ext cx="567431" cy="262786"/>
          </a:xfrm>
          <a:prstGeom prst="notched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5986" y="423385"/>
            <a:ext cx="236492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Recovering Boundary Layer Wake at R/V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Revelle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 algn="ctr"/>
            <a:endParaRPr lang="en-US" sz="2800" i="1" dirty="0">
              <a:solidFill>
                <a:srgbClr val="00206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002060"/>
                </a:solidFill>
              </a:rPr>
              <a:t>22 November 2011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21207936">
            <a:off x="7166385" y="1761148"/>
            <a:ext cx="101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solidFill>
                  <a:srgbClr val="FF0000"/>
                </a:solidFill>
              </a:rPr>
              <a:t> 9-12 h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5983" y="3928160"/>
            <a:ext cx="2525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Comparable to wake recovery periods found in TOGA COARE (Young,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Perugini</a:t>
            </a:r>
            <a:r>
              <a:rPr lang="en-US" sz="2400" b="1" i="1" dirty="0" smtClean="0">
                <a:solidFill>
                  <a:srgbClr val="0070C0"/>
                </a:solidFill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Fairall</a:t>
            </a:r>
            <a:r>
              <a:rPr lang="en-US" sz="2400" b="1" i="1" dirty="0" smtClean="0">
                <a:solidFill>
                  <a:srgbClr val="0070C0"/>
                </a:solidFill>
              </a:rPr>
              <a:t> 1995)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39353" y="2095569"/>
            <a:ext cx="2729879" cy="554772"/>
          </a:xfrm>
          <a:custGeom>
            <a:avLst/>
            <a:gdLst>
              <a:gd name="connsiteX0" fmla="*/ 0 w 2729879"/>
              <a:gd name="connsiteY0" fmla="*/ 554772 h 554772"/>
              <a:gd name="connsiteX1" fmla="*/ 248171 w 2729879"/>
              <a:gd name="connsiteY1" fmla="*/ 467177 h 554772"/>
              <a:gd name="connsiteX2" fmla="*/ 890495 w 2729879"/>
              <a:gd name="connsiteY2" fmla="*/ 277386 h 554772"/>
              <a:gd name="connsiteX3" fmla="*/ 1795589 w 2729879"/>
              <a:gd name="connsiteY3" fmla="*/ 116795 h 554772"/>
              <a:gd name="connsiteX4" fmla="*/ 2729879 w 2729879"/>
              <a:gd name="connsiteY4" fmla="*/ 0 h 554772"/>
              <a:gd name="connsiteX5" fmla="*/ 2729879 w 2729879"/>
              <a:gd name="connsiteY5" fmla="*/ 0 h 5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9879" h="554772">
                <a:moveTo>
                  <a:pt x="0" y="554772"/>
                </a:moveTo>
                <a:cubicBezTo>
                  <a:pt x="49877" y="534090"/>
                  <a:pt x="99755" y="513408"/>
                  <a:pt x="248171" y="467177"/>
                </a:cubicBezTo>
                <a:cubicBezTo>
                  <a:pt x="396587" y="420946"/>
                  <a:pt x="632592" y="335783"/>
                  <a:pt x="890495" y="277386"/>
                </a:cubicBezTo>
                <a:cubicBezTo>
                  <a:pt x="1148398" y="218989"/>
                  <a:pt x="1489025" y="163026"/>
                  <a:pt x="1795589" y="116795"/>
                </a:cubicBezTo>
                <a:cubicBezTo>
                  <a:pt x="2102153" y="70564"/>
                  <a:pt x="2729879" y="0"/>
                  <a:pt x="2729879" y="0"/>
                </a:cubicBezTo>
                <a:lnTo>
                  <a:pt x="2729879" y="0"/>
                </a:lnTo>
              </a:path>
            </a:pathLst>
          </a:custGeom>
          <a:ln>
            <a:solidFill>
              <a:srgbClr val="FF0000"/>
            </a:solidFill>
            <a:prstDash val="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05782" y="760786"/>
            <a:ext cx="53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3072" y="963055"/>
            <a:ext cx="39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07            10          13          16           19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15955" y="2389861"/>
            <a:ext cx="233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64049" y="963056"/>
            <a:ext cx="7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04 LT 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75721" y="3611697"/>
            <a:ext cx="3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TOGA radar on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Revelle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659" y="239167"/>
            <a:ext cx="439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Mean Mixed Layer Statistics</a:t>
            </a:r>
            <a:endParaRPr lang="en-US" sz="28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47120" y="1031076"/>
            <a:ext cx="2781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i="1" dirty="0" smtClean="0">
                <a:solidFill>
                  <a:srgbClr val="002060"/>
                </a:solidFill>
              </a:rPr>
              <a:t>Mean </a:t>
            </a:r>
            <a:r>
              <a:rPr lang="en-US" sz="2200" b="1" i="1" dirty="0" err="1" smtClean="0">
                <a:solidFill>
                  <a:srgbClr val="002060"/>
                </a:solidFill>
              </a:rPr>
              <a:t>z</a:t>
            </a:r>
            <a:r>
              <a:rPr lang="en-US" sz="2200" b="1" i="1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</a:rPr>
              <a:t>          ML 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" y="1807831"/>
                <a:ext cx="477363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err="1" smtClean="0">
                    <a:solidFill>
                      <a:srgbClr val="002060"/>
                    </a:solidFill>
                  </a:rPr>
                  <a:t>Gan</a:t>
                </a:r>
                <a:r>
                  <a:rPr lang="en-US" sz="2400" i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endParaRPr lang="en-US" sz="2400" i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i="1" dirty="0" smtClean="0">
                    <a:solidFill>
                      <a:srgbClr val="002060"/>
                    </a:solidFill>
                  </a:rPr>
                  <a:t>Mal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sz="2400" i="1" dirty="0" smtClean="0">
                    <a:solidFill>
                      <a:srgbClr val="002060"/>
                    </a:solidFill>
                  </a:rPr>
                  <a:t>                   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</a:t>
                </a:r>
                <a:endParaRPr lang="en-US" sz="2400" i="1" dirty="0" smtClean="0">
                  <a:solidFill>
                    <a:srgbClr val="002060"/>
                  </a:solidFill>
                </a:endParaRPr>
              </a:p>
              <a:p>
                <a:endParaRPr lang="en-US" sz="2000" i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i="1" dirty="0" err="1" smtClean="0">
                    <a:solidFill>
                      <a:srgbClr val="002060"/>
                    </a:solidFill>
                  </a:rPr>
                  <a:t>Revelle</a:t>
                </a:r>
                <a:r>
                  <a:rPr lang="en-US" sz="2400" i="1" dirty="0" smtClean="0">
                    <a:solidFill>
                      <a:srgbClr val="002060"/>
                    </a:solidFill>
                  </a:rPr>
                  <a:t> </a:t>
                </a:r>
                <a:endParaRPr lang="en-US" sz="2400" i="1" dirty="0">
                  <a:solidFill>
                    <a:srgbClr val="002060"/>
                  </a:solidFill>
                </a:endParaRPr>
              </a:p>
              <a:p>
                <a:endParaRPr lang="en-US" sz="2400" i="1" dirty="0">
                  <a:solidFill>
                    <a:srgbClr val="002060"/>
                  </a:solidFill>
                </a:endParaRPr>
              </a:p>
              <a:p>
                <a:endParaRPr lang="en-US" sz="2400" i="1" dirty="0" smtClean="0">
                  <a:solidFill>
                    <a:srgbClr val="002060"/>
                  </a:solidFill>
                </a:endParaRPr>
              </a:p>
              <a:p>
                <a:endParaRPr lang="en-US" sz="2400" i="1" dirty="0">
                  <a:solidFill>
                    <a:srgbClr val="002060"/>
                  </a:solidFill>
                </a:endParaRPr>
              </a:p>
              <a:p>
                <a:endParaRPr lang="en-US" sz="2400" i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i="1" dirty="0" err="1" smtClean="0">
                    <a:solidFill>
                      <a:srgbClr val="002060"/>
                    </a:solidFill>
                  </a:rPr>
                  <a:t>Undist</a:t>
                </a:r>
                <a:r>
                  <a:rPr lang="en-US" sz="2400" b="1" i="1" dirty="0" smtClean="0">
                    <a:solidFill>
                      <a:srgbClr val="002060"/>
                    </a:solidFill>
                  </a:rPr>
                  <a:t>. Trades</a:t>
                </a:r>
                <a:r>
                  <a:rPr lang="en-US" sz="2400" i="1" dirty="0" smtClean="0">
                    <a:solidFill>
                      <a:srgbClr val="002060"/>
                    </a:solidFill>
                  </a:rPr>
                  <a:t>   ~600 </a:t>
                </a:r>
              </a:p>
              <a:p>
                <a:endParaRPr lang="en-US" sz="24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807831"/>
                <a:ext cx="4773639" cy="4093428"/>
              </a:xfrm>
              <a:prstGeom prst="rect">
                <a:avLst/>
              </a:prstGeom>
              <a:blipFill rotWithShape="0">
                <a:blip r:embed="rId2"/>
                <a:stretch>
                  <a:fillRect l="-1916" t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5179" y="5821756"/>
            <a:ext cx="375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  *  Johnson et al. (2001)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** </a:t>
            </a:r>
            <a:r>
              <a:rPr lang="en-US" i="1" dirty="0" err="1" smtClean="0">
                <a:solidFill>
                  <a:srgbClr val="002060"/>
                </a:solidFill>
              </a:rPr>
              <a:t>Fitzjarrald</a:t>
            </a:r>
            <a:r>
              <a:rPr lang="en-US" i="1" dirty="0" smtClean="0">
                <a:solidFill>
                  <a:srgbClr val="002060"/>
                </a:solidFill>
              </a:rPr>
              <a:t> and </a:t>
            </a:r>
            <a:r>
              <a:rPr lang="en-US" i="1" dirty="0" err="1" smtClean="0">
                <a:solidFill>
                  <a:srgbClr val="002060"/>
                </a:solidFill>
              </a:rPr>
              <a:t>Garstang</a:t>
            </a:r>
            <a:r>
              <a:rPr lang="en-US" i="1" dirty="0" smtClean="0">
                <a:solidFill>
                  <a:srgbClr val="002060"/>
                </a:solidFill>
              </a:rPr>
              <a:t> (1981)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824" y="1325333"/>
            <a:ext cx="3078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smtClean="0">
                <a:solidFill>
                  <a:srgbClr val="002060"/>
                </a:solidFill>
              </a:rPr>
              <a:t>(m)</a:t>
            </a:r>
            <a:r>
              <a:rPr lang="en-US" sz="2200" b="1" i="1" dirty="0" smtClean="0">
                <a:solidFill>
                  <a:srgbClr val="002060"/>
                </a:solidFill>
              </a:rPr>
              <a:t>        </a:t>
            </a:r>
            <a:r>
              <a:rPr lang="en-US" sz="2200" b="1" i="1" u="sng" dirty="0" smtClean="0">
                <a:solidFill>
                  <a:srgbClr val="002060"/>
                </a:solidFill>
              </a:rPr>
              <a:t>frequency (%)</a:t>
            </a:r>
            <a:endParaRPr lang="en-US" sz="2200" b="1" i="1" u="sng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2" y="4436084"/>
            <a:ext cx="431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GATE**</a:t>
            </a:r>
            <a:r>
              <a:rPr lang="en-US" sz="2400" i="1" dirty="0" smtClean="0">
                <a:solidFill>
                  <a:srgbClr val="002060"/>
                </a:solidFill>
              </a:rPr>
              <a:t>                 424              79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1" y="3799889"/>
            <a:ext cx="431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COARE*</a:t>
            </a:r>
            <a:r>
              <a:rPr lang="en-US" sz="2400" i="1" dirty="0" smtClean="0">
                <a:solidFill>
                  <a:srgbClr val="002060"/>
                </a:solidFill>
              </a:rPr>
              <a:t>                512              72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55" y="681514"/>
            <a:ext cx="4251568" cy="5857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467060" y="1948070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smtClean="0"/>
              <a:t>1 Oct–15 Dec)</a:t>
            </a:r>
            <a:endParaRPr lang="en-US" i="1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2003"/>
              </p:ext>
            </p:extLst>
          </p:nvPr>
        </p:nvGraphicFramePr>
        <p:xfrm>
          <a:off x="2107330" y="1170664"/>
          <a:ext cx="2860314" cy="3401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157"/>
                <a:gridCol w="1430157"/>
              </a:tblGrid>
              <a:tr h="680267"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</a:tr>
              <a:tr h="680267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503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69</a:t>
                      </a:r>
                      <a:endParaRPr lang="en-US" sz="2400" i="1" dirty="0"/>
                    </a:p>
                  </a:txBody>
                  <a:tcPr/>
                </a:tc>
              </a:tr>
              <a:tr h="680267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535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72</a:t>
                      </a:r>
                      <a:endParaRPr lang="en-US" sz="2400" i="1" dirty="0"/>
                    </a:p>
                  </a:txBody>
                  <a:tcPr/>
                </a:tc>
              </a:tr>
              <a:tr h="680267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491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64</a:t>
                      </a:r>
                      <a:endParaRPr lang="en-US" sz="2400" i="1" dirty="0"/>
                    </a:p>
                  </a:txBody>
                  <a:tcPr/>
                </a:tc>
              </a:tr>
              <a:tr h="680267"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55" y="658717"/>
            <a:ext cx="4251568" cy="58668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18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29" y="0"/>
            <a:ext cx="6652671" cy="68580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763" y="282361"/>
            <a:ext cx="2494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lang="en-US" sz="2400" i="1" dirty="0" smtClean="0">
                <a:solidFill>
                  <a:srgbClr val="FFFFFF"/>
                </a:solidFill>
                <a:sym typeface="Wingdings"/>
              </a:rPr>
              <a:t> Two prominent MJO events: October and November</a:t>
            </a:r>
          </a:p>
          <a:p>
            <a:endParaRPr lang="en-US" sz="2400" i="1" dirty="0" smtClean="0">
              <a:solidFill>
                <a:srgbClr val="FFFFFF"/>
              </a:solidFill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5295055" y="3977161"/>
            <a:ext cx="27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SUMATRA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4238710" y="3625361"/>
            <a:ext cx="27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DYNAMO ARRAY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61206" y="1943103"/>
            <a:ext cx="0" cy="4130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5400000">
            <a:off x="5939931" y="3977161"/>
            <a:ext cx="27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BORNEO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993028" y="2363712"/>
            <a:ext cx="215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Time</a:t>
            </a:r>
            <a:endParaRPr lang="en-US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54666"/>
            <a:ext cx="2494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 smtClean="0">
              <a:solidFill>
                <a:srgbClr val="FFFFFF"/>
              </a:solidFill>
              <a:sym typeface="Wingdings"/>
            </a:endParaRPr>
          </a:p>
          <a:p>
            <a:r>
              <a:rPr lang="en-US" sz="2400" i="1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lang="en-US" sz="2400" i="1" dirty="0" smtClean="0">
                <a:solidFill>
                  <a:srgbClr val="FFFFFF"/>
                </a:solidFill>
                <a:sym typeface="Wingdings"/>
              </a:rPr>
              <a:t> MJO envelopes consists of westward- and eastward-moving disturbances</a:t>
            </a:r>
          </a:p>
          <a:p>
            <a:endParaRPr lang="en-US" sz="2400" i="1" dirty="0" smtClean="0">
              <a:solidFill>
                <a:srgbClr val="FFFFFF"/>
              </a:solidFill>
              <a:sym typeface="Wingdings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2352619" y="3513663"/>
            <a:ext cx="27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EAST AFRICA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756636">
            <a:off x="3837538" y="1055149"/>
            <a:ext cx="4325451" cy="191831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756636">
            <a:off x="3813676" y="3567448"/>
            <a:ext cx="4245351" cy="145181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V="1">
            <a:off x="8011798" y="699481"/>
            <a:ext cx="597616" cy="176261"/>
          </a:xfrm>
          <a:prstGeom prst="rect">
            <a:avLst/>
          </a:prstGeom>
          <a:solidFill>
            <a:srgbClr val="F2F2F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57402" y="966446"/>
            <a:ext cx="147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MJO 1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5202" y="3574343"/>
            <a:ext cx="147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MJO 2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 animBg="1"/>
      <p:bldP spid="13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01" y="504564"/>
            <a:ext cx="6547977" cy="62407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44347" y="92767"/>
                <a:ext cx="52346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/>
                  <a:t>Mixed Layers at Mal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sz="2000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sz="2000" b="1" i="1" dirty="0" smtClean="0"/>
                  <a:t>, </a:t>
                </a:r>
                <a:r>
                  <a:rPr lang="en-US" sz="2000" b="1" i="1" dirty="0" err="1" smtClean="0"/>
                  <a:t>Gan</a:t>
                </a:r>
                <a:r>
                  <a:rPr lang="en-US" sz="2000" b="1" i="1" dirty="0" smtClean="0"/>
                  <a:t>, and </a:t>
                </a:r>
                <a:r>
                  <a:rPr lang="en-US" sz="2000" b="1" i="1" dirty="0" err="1" smtClean="0"/>
                  <a:t>Revelle</a:t>
                </a:r>
                <a:endParaRPr lang="en-US" sz="2000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47" y="92767"/>
                <a:ext cx="523461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8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241" y="649356"/>
                <a:ext cx="211894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sz="2000" i="1" dirty="0" smtClean="0"/>
                  <a:t>Shallower MLs during rainy periods, less so at </a:t>
                </a:r>
                <a:r>
                  <a:rPr lang="en-US" sz="2000" i="1" dirty="0" err="1" smtClean="0"/>
                  <a:t>Gan</a:t>
                </a:r>
                <a:endParaRPr lang="en-US" sz="2000" i="1" dirty="0" smtClean="0"/>
              </a:p>
              <a:p>
                <a:pPr marL="342900" indent="-342900">
                  <a:buFont typeface="Wingdings" charset="2"/>
                  <a:buChar char="Ø"/>
                </a:pPr>
                <a:r>
                  <a:rPr lang="en-US" sz="2000" i="1" dirty="0" smtClean="0"/>
                  <a:t>Oct/Nov MJO modulation of ML depth greatest </a:t>
                </a:r>
                <a:r>
                  <a:rPr lang="en-US" sz="2000" i="1" dirty="0"/>
                  <a:t>at </a:t>
                </a:r>
                <a:r>
                  <a:rPr lang="en-US" sz="2000" i="1" dirty="0" smtClean="0"/>
                  <a:t>Mal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000" i="1" dirty="0"/>
                  <a:t> </a:t>
                </a:r>
                <a:r>
                  <a:rPr lang="en-US" sz="2000" i="1" dirty="0" smtClean="0"/>
                  <a:t>and </a:t>
                </a:r>
                <a:r>
                  <a:rPr lang="en-US" sz="2000" i="1" dirty="0" err="1" smtClean="0"/>
                  <a:t>Revelle</a:t>
                </a:r>
                <a:endParaRPr lang="en-US" sz="2000" i="1" dirty="0" smtClean="0"/>
              </a:p>
              <a:p>
                <a:pPr marL="342900" indent="-342900">
                  <a:buFont typeface="Wingdings" charset="2"/>
                  <a:buChar char="Ø"/>
                </a:pPr>
                <a:r>
                  <a:rPr lang="en-US" sz="2000" i="1" dirty="0" smtClean="0"/>
                  <a:t>Greatest ML depths at </a:t>
                </a:r>
                <a:r>
                  <a:rPr lang="en-US" sz="2000" i="1" dirty="0" err="1" smtClean="0"/>
                  <a:t>Gan</a:t>
                </a:r>
                <a:r>
                  <a:rPr lang="en-US" sz="2000" i="1" dirty="0" smtClean="0"/>
                  <a:t> during dry, suppressed period in Jan and Feb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1" y="649356"/>
                <a:ext cx="2118944" cy="5016758"/>
              </a:xfrm>
              <a:prstGeom prst="rect">
                <a:avLst/>
              </a:prstGeom>
              <a:blipFill rotWithShape="0">
                <a:blip r:embed="rId4"/>
                <a:stretch>
                  <a:fillRect l="-2586" t="-730" r="-3161"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644348" y="504565"/>
            <a:ext cx="821636" cy="5909490"/>
          </a:xfrm>
          <a:prstGeom prst="round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49077" y="516252"/>
            <a:ext cx="503583" cy="5909490"/>
          </a:xfrm>
          <a:prstGeom prst="round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4178281" y="-520684"/>
            <a:ext cx="893451" cy="3233530"/>
          </a:xfrm>
          <a:prstGeom prst="round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4198161" y="3470103"/>
            <a:ext cx="893451" cy="3233530"/>
          </a:xfrm>
          <a:prstGeom prst="round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6961237" y="1947984"/>
            <a:ext cx="893451" cy="2226370"/>
          </a:xfrm>
          <a:prstGeom prst="round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>
            <a:off x="4204688" y="1499121"/>
            <a:ext cx="893451" cy="3233530"/>
          </a:xfrm>
          <a:prstGeom prst="roundRect">
            <a:avLst/>
          </a:prstGeom>
          <a:solidFill>
            <a:srgbClr val="FFFF00">
              <a:alpha val="21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43276" y="595324"/>
            <a:ext cx="75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mtClean="0"/>
              <a:t>MJO1</a:t>
            </a:r>
            <a:endParaRPr lang="en-US" sz="1400" b="1" i="1"/>
          </a:p>
        </p:txBody>
      </p:sp>
      <p:sp>
        <p:nvSpPr>
          <p:cNvPr id="12" name="TextBox 11"/>
          <p:cNvSpPr txBox="1"/>
          <p:nvPr/>
        </p:nvSpPr>
        <p:spPr>
          <a:xfrm>
            <a:off x="5010724" y="597484"/>
            <a:ext cx="75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mtClean="0"/>
              <a:t>MJO2</a:t>
            </a:r>
            <a:endParaRPr lang="en-US" sz="1400" b="1" i="1"/>
          </a:p>
        </p:txBody>
      </p:sp>
    </p:spTree>
    <p:extLst>
      <p:ext uri="{BB962C8B-B14F-4D97-AF65-F5344CB8AC3E}">
        <p14:creationId xmlns:p14="http://schemas.microsoft.com/office/powerpoint/2010/main" val="15391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7129</TotalTime>
  <Words>787</Words>
  <Application>Microsoft Macintosh PowerPoint</Application>
  <PresentationFormat>On-screen Show (4:3)</PresentationFormat>
  <Paragraphs>153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Lucida Calligraphy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PowerPoint Presentation</vt:lpstr>
    </vt:vector>
  </TitlesOfParts>
  <Company>Colorado State University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Johnson</dc:creator>
  <cp:lastModifiedBy>Johnson,Richard</cp:lastModifiedBy>
  <cp:revision>330</cp:revision>
  <dcterms:created xsi:type="dcterms:W3CDTF">2012-04-06T12:12:45Z</dcterms:created>
  <dcterms:modified xsi:type="dcterms:W3CDTF">2017-12-12T12:43:07Z</dcterms:modified>
</cp:coreProperties>
</file>