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48" r:id="rId2"/>
    <p:sldId id="259" r:id="rId3"/>
    <p:sldId id="312" r:id="rId4"/>
    <p:sldId id="347" r:id="rId5"/>
    <p:sldId id="323" r:id="rId6"/>
    <p:sldId id="325" r:id="rId7"/>
    <p:sldId id="346" r:id="rId8"/>
    <p:sldId id="317" r:id="rId9"/>
    <p:sldId id="341" r:id="rId10"/>
    <p:sldId id="321" r:id="rId11"/>
    <p:sldId id="344" r:id="rId12"/>
    <p:sldId id="328" r:id="rId13"/>
    <p:sldId id="343" r:id="rId14"/>
    <p:sldId id="342" r:id="rId15"/>
    <p:sldId id="267" r:id="rId16"/>
    <p:sldId id="345" r:id="rId17"/>
    <p:sldId id="320" r:id="rId18"/>
    <p:sldId id="329" r:id="rId19"/>
    <p:sldId id="319" r:id="rId20"/>
    <p:sldId id="340" r:id="rId21"/>
    <p:sldId id="322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D8FF"/>
    <a:srgbClr val="00DA00"/>
    <a:srgbClr val="00B300"/>
    <a:srgbClr val="000000"/>
    <a:srgbClr val="FFA4CC"/>
    <a:srgbClr val="E6FCFF"/>
    <a:srgbClr val="F8FCFF"/>
    <a:srgbClr val="FAF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C3800-238E-E34C-81BB-10D095FBF96F}" type="datetimeFigureOut">
              <a:rPr lang="en-US" smtClean="0"/>
              <a:t>1/15/15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54E7E-72D5-9B41-A8A6-4BBA8F132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0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diurnal cycle in SST before MJO heavy rainfall, particularly during Nov when </a:t>
            </a:r>
            <a:r>
              <a:rPr lang="en-US" dirty="0" err="1" smtClean="0"/>
              <a:t>sfc</a:t>
            </a:r>
            <a:r>
              <a:rPr lang="en-US" baseline="0" dirty="0" smtClean="0"/>
              <a:t> wind was weaker.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73EC7-6055-7443-86C7-2270F75890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4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4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0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9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5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9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8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6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9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97C5-E6D7-9C4E-B49D-F742C3D8FD4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7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997C5-E6D7-9C4E-B49D-F742C3D8FD42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8BE7A-82C7-ED4A-A706-1EC9C13C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7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594" y="391157"/>
            <a:ext cx="8901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E6FC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Diurnal Cycle of the Atmospheric Mixed Layer during DYNAMO/CINDY/AMIE</a:t>
            </a:r>
            <a:endParaRPr lang="en-US" sz="3200" i="1" dirty="0" smtClean="0">
              <a:solidFill>
                <a:srgbClr val="E6FC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3200" i="1" dirty="0">
              <a:solidFill>
                <a:srgbClr val="E6FC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73591" y="6438120"/>
            <a:ext cx="14037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err="1">
                <a:solidFill>
                  <a:schemeClr val="bg1"/>
                </a:solidFill>
              </a:rPr>
              <a:t>Kaustav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r>
              <a:rPr lang="en-US" sz="1100" i="1" dirty="0" err="1">
                <a:solidFill>
                  <a:schemeClr val="bg1"/>
                </a:solidFill>
              </a:rPr>
              <a:t>Chakravarty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890" y="3380019"/>
            <a:ext cx="73320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Richard H. Johnson</a:t>
            </a:r>
          </a:p>
          <a:p>
            <a:r>
              <a:rPr lang="en-US" sz="2400" dirty="0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Paul E. </a:t>
            </a:r>
            <a:r>
              <a:rPr lang="en-US" sz="2400" dirty="0" err="1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Ciesielski</a:t>
            </a:r>
            <a:endParaRPr lang="en-US" sz="2400" dirty="0" smtClean="0">
              <a:solidFill>
                <a:srgbClr val="CCFFCC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i="1" dirty="0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Colorado State University</a:t>
            </a:r>
          </a:p>
          <a:p>
            <a:endParaRPr lang="en-US" sz="2400" i="1" dirty="0">
              <a:solidFill>
                <a:srgbClr val="CCFFCC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J. L. Davison</a:t>
            </a:r>
          </a:p>
          <a:p>
            <a:r>
              <a:rPr lang="en-US" sz="2400" i="1" dirty="0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University of Louisville</a:t>
            </a:r>
          </a:p>
          <a:p>
            <a:endParaRPr lang="en-US" sz="2400" i="1" dirty="0">
              <a:solidFill>
                <a:srgbClr val="CCFFCC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170" y="6092970"/>
            <a:ext cx="7332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Third Symposium on Prediction of the Madden-Julian Oscillation: Processes, Prediction and </a:t>
            </a:r>
            <a:r>
              <a:rPr lang="en-US" i="1" dirty="0" smtClean="0">
                <a:solidFill>
                  <a:srgbClr val="FFFF00"/>
                </a:solidFill>
              </a:rPr>
              <a:t>Impact; AMS Annual Meeting, Phoenix, 5 January 2015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5459" y="4264113"/>
            <a:ext cx="3312220" cy="92333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Acknowledgments:</a:t>
            </a:r>
            <a:r>
              <a:rPr lang="en-US" i="1" dirty="0" smtClean="0"/>
              <a:t> NSF Grant AGS-1360237 and DOE Grant DE-SC0008582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0388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111" y="0"/>
            <a:ext cx="6144889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4153611" y="1795707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70961" y="1626929"/>
            <a:ext cx="182880" cy="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280087" y="1595945"/>
            <a:ext cx="182880" cy="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87279" y="1383359"/>
            <a:ext cx="182880" cy="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91020" y="5276737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179174" y="5064162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149062" y="4836988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711122" y="5041374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674590" y="4822389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302304" y="4720196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805056" y="4945591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505782" y="5047784"/>
            <a:ext cx="1828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492217" y="1345972"/>
            <a:ext cx="182880" cy="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988549" y="1272977"/>
            <a:ext cx="182880" cy="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543273" y="1389769"/>
            <a:ext cx="182880" cy="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010409" y="1594155"/>
            <a:ext cx="182880" cy="0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37881" y="671566"/>
            <a:ext cx="60494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04 L</a:t>
            </a:r>
            <a:endParaRPr lang="en-US" sz="16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4999033" y="669288"/>
            <a:ext cx="43794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07</a:t>
            </a:r>
            <a:endParaRPr lang="en-US" sz="16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5396379" y="667009"/>
            <a:ext cx="43794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10</a:t>
            </a:r>
            <a:endParaRPr lang="en-US" sz="16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5990898" y="664731"/>
            <a:ext cx="43794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13</a:t>
            </a:r>
            <a:endParaRPr lang="en-US" sz="16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6550601" y="656967"/>
            <a:ext cx="43794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16</a:t>
            </a:r>
            <a:endParaRPr lang="en-US" sz="16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7140949" y="648279"/>
            <a:ext cx="43794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19</a:t>
            </a:r>
            <a:endParaRPr lang="en-US" sz="16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7733043" y="652905"/>
            <a:ext cx="43794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23</a:t>
            </a:r>
            <a:endParaRPr lang="en-US" sz="16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8257612" y="642368"/>
            <a:ext cx="43794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01</a:t>
            </a:r>
            <a:endParaRPr lang="en-US" sz="16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291966" y="394180"/>
            <a:ext cx="2452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Diurnal cycle of mixed layer at </a:t>
            </a:r>
            <a:r>
              <a:rPr lang="en-US" sz="2800" i="1" dirty="0" err="1" smtClean="0">
                <a:solidFill>
                  <a:srgbClr val="FFFF00"/>
                </a:solidFill>
              </a:rPr>
              <a:t>Gan</a:t>
            </a:r>
            <a:r>
              <a:rPr lang="en-US" sz="2800" i="1" dirty="0" smtClean="0">
                <a:solidFill>
                  <a:srgbClr val="FFFF00"/>
                </a:solidFill>
              </a:rPr>
              <a:t> Island</a:t>
            </a:r>
          </a:p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- 8 October -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05782" y="760786"/>
            <a:ext cx="53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θ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59478" y="3993630"/>
            <a:ext cx="53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q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437881" y="1795707"/>
            <a:ext cx="2703068" cy="0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ight Brace 53"/>
          <p:cNvSpPr/>
          <p:nvPr/>
        </p:nvSpPr>
        <p:spPr>
          <a:xfrm>
            <a:off x="7200625" y="1284006"/>
            <a:ext cx="130875" cy="5117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275504" y="1668347"/>
            <a:ext cx="1659310" cy="646331"/>
          </a:xfrm>
          <a:prstGeom prst="rect">
            <a:avLst/>
          </a:prstGeom>
          <a:solidFill>
            <a:srgbClr val="F8FC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 250 m diurnal variation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2-07-05 at 10.23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682"/>
            <a:ext cx="2999111" cy="2265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112" y="4345057"/>
            <a:ext cx="2576171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Gan</a:t>
            </a:r>
            <a:r>
              <a:rPr lang="en-US" i="1" dirty="0" smtClean="0">
                <a:solidFill>
                  <a:schemeClr val="bg1"/>
                </a:solidFill>
              </a:rPr>
              <a:t> ARM Sounding Site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359111" y="1552737"/>
            <a:ext cx="559800" cy="2015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51899" y="2330764"/>
            <a:ext cx="2897163" cy="120032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i="1" dirty="0" smtClean="0"/>
              <a:t>Large diurnal cycle during suppressed periods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1994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934" y="0"/>
            <a:ext cx="4551753" cy="3236802"/>
          </a:xfrm>
          <a:prstGeom prst="rect">
            <a:avLst/>
          </a:prstGeom>
        </p:spPr>
      </p:pic>
      <p:pic>
        <p:nvPicPr>
          <p:cNvPr id="2" name="Picture 1" descr="Screen Shot 2014-12-30 at 1.03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35" y="3220220"/>
            <a:ext cx="4896874" cy="3002171"/>
          </a:xfrm>
          <a:prstGeom prst="rect">
            <a:avLst/>
          </a:prstGeom>
        </p:spPr>
      </p:pic>
      <p:pic>
        <p:nvPicPr>
          <p:cNvPr id="3" name="Picture 2" descr="Screen Shot 2014-12-30 at 1.06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18" y="6206368"/>
            <a:ext cx="4203879" cy="292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439" y="220887"/>
            <a:ext cx="3910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Mixed layer diurnal cycle </a:t>
            </a:r>
            <a:r>
              <a:rPr lang="en-US" sz="2400" i="1" dirty="0" smtClean="0">
                <a:solidFill>
                  <a:srgbClr val="FFFF00"/>
                </a:solidFill>
              </a:rPr>
              <a:t>(two-month means)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1752" y="1739523"/>
            <a:ext cx="180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DA00"/>
                </a:solidFill>
              </a:rPr>
              <a:t>TRMM RAINFALL</a:t>
            </a:r>
            <a:endParaRPr lang="en-US" sz="1600" i="1" dirty="0">
              <a:solidFill>
                <a:srgbClr val="00DA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4152" y="4887768"/>
            <a:ext cx="180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DA00"/>
                </a:solidFill>
              </a:rPr>
              <a:t>TRMM RAINFALL</a:t>
            </a:r>
            <a:endParaRPr lang="en-US" sz="1600" i="1" dirty="0">
              <a:solidFill>
                <a:srgbClr val="00DA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01752" y="2636896"/>
            <a:ext cx="0" cy="2485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70439" y="2388392"/>
            <a:ext cx="1256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NOON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02297" y="5854228"/>
            <a:ext cx="0" cy="2485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84244" y="5592456"/>
            <a:ext cx="1256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NOON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84244" y="731701"/>
            <a:ext cx="165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Mixed-layer top</a:t>
            </a:r>
            <a:endParaRPr lang="en-US" sz="1400" i="1" dirty="0"/>
          </a:p>
        </p:txBody>
      </p:sp>
      <p:sp>
        <p:nvSpPr>
          <p:cNvPr id="15" name="Rectangle 14"/>
          <p:cNvSpPr/>
          <p:nvPr/>
        </p:nvSpPr>
        <p:spPr>
          <a:xfrm>
            <a:off x="7040487" y="220887"/>
            <a:ext cx="869703" cy="165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50927" y="3438161"/>
            <a:ext cx="869703" cy="165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6536" y="1532438"/>
            <a:ext cx="3368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i="1" dirty="0" smtClean="0">
                <a:solidFill>
                  <a:schemeClr val="bg1"/>
                </a:solidFill>
              </a:rPr>
              <a:t>Early morning rainfall maximum, typical of open ocean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i="1" dirty="0" smtClean="0">
                <a:solidFill>
                  <a:schemeClr val="bg1"/>
                </a:solidFill>
              </a:rPr>
              <a:t>Weak ML diurnal cycle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i="1" dirty="0" err="1" smtClean="0">
                <a:solidFill>
                  <a:schemeClr val="bg1"/>
                </a:solidFill>
              </a:rPr>
              <a:t>Revelle</a:t>
            </a:r>
            <a:r>
              <a:rPr lang="en-US" sz="2400" i="1" dirty="0" smtClean="0">
                <a:solidFill>
                  <a:schemeClr val="bg1"/>
                </a:solidFill>
              </a:rPr>
              <a:t>: nocturnal rainfall peak, </a:t>
            </a:r>
            <a:r>
              <a:rPr lang="en-US" sz="2400" i="1" dirty="0">
                <a:solidFill>
                  <a:schemeClr val="bg1"/>
                </a:solidFill>
              </a:rPr>
              <a:t>m</a:t>
            </a:r>
            <a:r>
              <a:rPr lang="en-US" sz="2400" i="1" dirty="0" smtClean="0">
                <a:solidFill>
                  <a:schemeClr val="bg1"/>
                </a:solidFill>
              </a:rPr>
              <a:t>inor afternoon ML peak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i="1" dirty="0" err="1" smtClean="0">
                <a:solidFill>
                  <a:schemeClr val="bg1"/>
                </a:solidFill>
              </a:rPr>
              <a:t>z</a:t>
            </a:r>
            <a:r>
              <a:rPr lang="en-US" sz="2400" i="1" baseline="-25000" dirty="0" err="1" smtClean="0">
                <a:solidFill>
                  <a:schemeClr val="bg1"/>
                </a:solidFill>
              </a:rPr>
              <a:t>LCL</a:t>
            </a:r>
            <a:r>
              <a:rPr lang="en-US" sz="2400" i="1" baseline="-25000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– </a:t>
            </a:r>
            <a:r>
              <a:rPr lang="en-US" sz="2400" i="1" dirty="0" err="1" smtClean="0">
                <a:solidFill>
                  <a:schemeClr val="bg1"/>
                </a:solidFill>
              </a:rPr>
              <a:t>z</a:t>
            </a:r>
            <a:r>
              <a:rPr lang="en-US" sz="2400" i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2400" i="1" dirty="0" smtClean="0">
                <a:solidFill>
                  <a:schemeClr val="bg1"/>
                </a:solidFill>
              </a:rPr>
              <a:t> greater at </a:t>
            </a:r>
            <a:r>
              <a:rPr lang="en-US" sz="2400" i="1" dirty="0" err="1" smtClean="0">
                <a:solidFill>
                  <a:schemeClr val="bg1"/>
                </a:solidFill>
              </a:rPr>
              <a:t>Gan</a:t>
            </a:r>
            <a:r>
              <a:rPr lang="en-US" sz="2400" i="1" dirty="0" smtClean="0">
                <a:solidFill>
                  <a:schemeClr val="bg1"/>
                </a:solidFill>
              </a:rPr>
              <a:t> (slightly drier conditions over land) 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6729" y="276113"/>
            <a:ext cx="800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LCL</a:t>
            </a:r>
            <a:endParaRPr lang="en-US" sz="1400" i="1" dirty="0"/>
          </a:p>
        </p:txBody>
      </p:sp>
      <p:sp>
        <p:nvSpPr>
          <p:cNvPr id="19" name="Rectangle 18"/>
          <p:cNvSpPr/>
          <p:nvPr/>
        </p:nvSpPr>
        <p:spPr>
          <a:xfrm>
            <a:off x="8708321" y="0"/>
            <a:ext cx="347683" cy="32202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73481" y="6212575"/>
            <a:ext cx="374904" cy="2834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708321" y="6216601"/>
            <a:ext cx="356616" cy="274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26682" y="138051"/>
            <a:ext cx="142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Gan</a:t>
            </a:r>
            <a:r>
              <a:rPr lang="en-US" i="1" dirty="0" smtClean="0">
                <a:solidFill>
                  <a:srgbClr val="FF0000"/>
                </a:solidFill>
              </a:rPr>
              <a:t> Island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8977" y="3348995"/>
            <a:ext cx="92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Revelle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7704" y="3689836"/>
            <a:ext cx="800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LCL</a:t>
            </a:r>
            <a:endParaRPr lang="en-US" sz="12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715227" y="3888844"/>
            <a:ext cx="1656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Mixed-layer top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5048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 animBg="1"/>
      <p:bldP spid="20" grpId="0" animBg="1"/>
      <p:bldP spid="21" grpId="0" animBg="1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9581" y="1191826"/>
            <a:ext cx="7659133" cy="53004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ohnson_figure2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2"/>
          <a:stretch/>
        </p:blipFill>
        <p:spPr>
          <a:xfrm>
            <a:off x="839581" y="2788009"/>
            <a:ext cx="7659133" cy="377334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1025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i="1" dirty="0" err="1" smtClean="0">
                <a:solidFill>
                  <a:schemeClr val="bg1">
                    <a:lumMod val="95000"/>
                  </a:schemeClr>
                </a:solidFill>
              </a:rPr>
              <a:t>Revelle</a:t>
            </a:r>
            <a:r>
              <a:rPr lang="en-US" sz="2900" i="1" dirty="0" smtClean="0">
                <a:solidFill>
                  <a:schemeClr val="bg1">
                    <a:lumMod val="95000"/>
                  </a:schemeClr>
                </a:solidFill>
              </a:rPr>
              <a:t> Atmospheric Mixed Layer Depth, SST, Rainfall</a:t>
            </a:r>
            <a:endParaRPr lang="en-US" sz="29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Picture 1" descr="Screen shot 2013-07-03 at 12.08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2" y="1191826"/>
            <a:ext cx="5802640" cy="1497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3902" y="1277687"/>
            <a:ext cx="1644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ATMOSPHERIC MIXED LAYER DEPTH, LCL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963648" y="2216149"/>
            <a:ext cx="147442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sym typeface="Wingdings"/>
              </a:rPr>
              <a:t>SST-warming phases:</a:t>
            </a:r>
            <a:endParaRPr lang="en-US" i="1" dirty="0" smtClean="0"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en-US" i="1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i="1" dirty="0">
                <a:sym typeface="Wingdings"/>
              </a:rPr>
              <a:t>D</a:t>
            </a:r>
            <a:r>
              <a:rPr lang="en-US" i="1" dirty="0" smtClean="0"/>
              <a:t>eepest mixed</a:t>
            </a:r>
            <a:r>
              <a:rPr lang="en-US" i="1" dirty="0"/>
              <a:t> </a:t>
            </a:r>
            <a:r>
              <a:rPr lang="en-US" i="1" dirty="0" smtClean="0"/>
              <a:t>layers</a:t>
            </a:r>
          </a:p>
        </p:txBody>
      </p:sp>
      <p:sp>
        <p:nvSpPr>
          <p:cNvPr id="7" name="Oval 6"/>
          <p:cNvSpPr/>
          <p:nvPr/>
        </p:nvSpPr>
        <p:spPr>
          <a:xfrm>
            <a:off x="1503622" y="1313933"/>
            <a:ext cx="1562016" cy="12611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83708" y="1313933"/>
            <a:ext cx="1562016" cy="12611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51794" y="1512887"/>
            <a:ext cx="759111" cy="29742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83708" y="1512889"/>
            <a:ext cx="671523" cy="58940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0391" y="1469090"/>
            <a:ext cx="90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rot="20348524">
            <a:off x="1562014" y="3065846"/>
            <a:ext cx="1780992" cy="119713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20348524">
            <a:off x="4283713" y="2852941"/>
            <a:ext cx="1780992" cy="119713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9784" y="1270136"/>
            <a:ext cx="188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R/V </a:t>
            </a:r>
            <a:r>
              <a:rPr lang="en-US" i="1" dirty="0" err="1" smtClean="0"/>
              <a:t>Revelle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363520" y="5817246"/>
            <a:ext cx="1374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MJO1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5014" y="5797166"/>
            <a:ext cx="1374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MJO2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61385" y="2216149"/>
            <a:ext cx="1474426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sym typeface="Wingdings"/>
              </a:rPr>
              <a:t>SST-warming phases:</a:t>
            </a:r>
            <a:endParaRPr lang="en-US" i="1" dirty="0" smtClean="0"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en-US" i="1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i="1" dirty="0">
                <a:sym typeface="Wingdings"/>
              </a:rPr>
              <a:t>D</a:t>
            </a:r>
            <a:r>
              <a:rPr lang="en-US" i="1" dirty="0" smtClean="0"/>
              <a:t>eepest mixed</a:t>
            </a:r>
            <a:r>
              <a:rPr lang="en-US" i="1" dirty="0"/>
              <a:t> </a:t>
            </a:r>
            <a:r>
              <a:rPr lang="en-US" i="1" dirty="0" smtClean="0"/>
              <a:t>layers</a:t>
            </a:r>
          </a:p>
          <a:p>
            <a:r>
              <a:rPr lang="en-US" i="1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i="1" dirty="0" smtClean="0">
                <a:sym typeface="Wingdings"/>
              </a:rPr>
              <a:t>ML depth increases with time, extends above LCL; promotes cloud growth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61385" y="2214823"/>
            <a:ext cx="1474426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sym typeface="Wingdings"/>
              </a:rPr>
              <a:t>SST-warming phases:</a:t>
            </a:r>
            <a:endParaRPr lang="en-US" i="1" dirty="0" smtClean="0"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en-US" i="1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i="1" dirty="0">
                <a:sym typeface="Wingdings"/>
              </a:rPr>
              <a:t>D</a:t>
            </a:r>
            <a:r>
              <a:rPr lang="en-US" i="1" dirty="0" smtClean="0"/>
              <a:t>eepest mixed</a:t>
            </a:r>
            <a:r>
              <a:rPr lang="en-US" i="1" dirty="0"/>
              <a:t> </a:t>
            </a:r>
            <a:r>
              <a:rPr lang="en-US" i="1" dirty="0" smtClean="0"/>
              <a:t>layers</a:t>
            </a:r>
          </a:p>
          <a:p>
            <a:r>
              <a:rPr lang="en-US" i="1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i="1" dirty="0" smtClean="0">
                <a:sym typeface="Wingdings"/>
              </a:rPr>
              <a:t>ML depth increases with time, extends above LCL; promotes cloud growth</a:t>
            </a:r>
          </a:p>
          <a:p>
            <a:r>
              <a:rPr lang="en-US" i="1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i="1" dirty="0" smtClean="0">
                <a:sym typeface="Wingdings"/>
              </a:rPr>
              <a:t>Prominent</a:t>
            </a:r>
            <a:r>
              <a:rPr lang="en-US" i="1" dirty="0" smtClean="0"/>
              <a:t> SST diurnal cycle 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1751794" y="2689020"/>
            <a:ext cx="857326" cy="3675425"/>
          </a:xfrm>
          <a:prstGeom prst="rect">
            <a:avLst/>
          </a:prstGeom>
          <a:solidFill>
            <a:srgbClr val="FFFF00">
              <a:alpha val="17000"/>
            </a:srgbClr>
          </a:solidFill>
          <a:ln w="57150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2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14" grpId="0" animBg="1"/>
      <p:bldP spid="14" grpId="1" animBg="1"/>
      <p:bldP spid="21" grpId="0"/>
      <p:bldP spid="22" grpId="0" animBg="1"/>
      <p:bldP spid="23" grpId="0" animBg="1"/>
      <p:bldP spid="24" grpId="0" animBg="1"/>
      <p:bldP spid="25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283" y="717904"/>
            <a:ext cx="6394717" cy="6126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9264" y="3089062"/>
            <a:ext cx="207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DA00"/>
                </a:solidFill>
              </a:rPr>
              <a:t>TRMM RAINFALL</a:t>
            </a:r>
            <a:endParaRPr lang="en-US" b="1" i="1" dirty="0">
              <a:solidFill>
                <a:srgbClr val="00DA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34434" y="5273798"/>
            <a:ext cx="289902" cy="220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65954" y="5895602"/>
            <a:ext cx="289902" cy="220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25655" y="4782412"/>
            <a:ext cx="220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SURFACE BUOYANCY FLUX (F)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5412" y="5545260"/>
            <a:ext cx="103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SST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32" y="69022"/>
            <a:ext cx="864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FFFF00"/>
                </a:solidFill>
              </a:rPr>
              <a:t>October suppressed period mixed layer diurnal cycle at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Revelle</a:t>
            </a:r>
            <a:endParaRPr lang="en-US" sz="2400" b="1" i="1" u="sng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73460" y="4210753"/>
            <a:ext cx="0" cy="2485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8340" y="3879415"/>
            <a:ext cx="1408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6631" y="846015"/>
            <a:ext cx="26526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i="1" dirty="0" smtClean="0">
                <a:solidFill>
                  <a:schemeClr val="bg1"/>
                </a:solidFill>
              </a:rPr>
              <a:t>Afternoon SST peak leads to increased F, reduction in </a:t>
            </a:r>
            <a:r>
              <a:rPr lang="en-US" sz="2400" i="1" dirty="0" err="1" smtClean="0">
                <a:solidFill>
                  <a:schemeClr val="bg1"/>
                </a:solidFill>
              </a:rPr>
              <a:t>z</a:t>
            </a:r>
            <a:r>
              <a:rPr lang="en-US" sz="2400" i="1" baseline="-25000" dirty="0" err="1" smtClean="0">
                <a:solidFill>
                  <a:schemeClr val="bg1"/>
                </a:solidFill>
              </a:rPr>
              <a:t>LCL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baseline="-25000" dirty="0" smtClean="0">
                <a:solidFill>
                  <a:schemeClr val="bg1"/>
                </a:solidFill>
              </a:rPr>
              <a:t>–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z</a:t>
            </a:r>
            <a:r>
              <a:rPr lang="en-US" sz="2400" i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2400" i="1" dirty="0" smtClean="0">
                <a:solidFill>
                  <a:schemeClr val="bg1"/>
                </a:solidFill>
              </a:rPr>
              <a:t> , afternoon rainfall maximum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i="1" dirty="0" smtClean="0">
                <a:solidFill>
                  <a:schemeClr val="bg1"/>
                </a:solidFill>
              </a:rPr>
              <a:t>Weak nocturnal rainfall peak still present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20924" y="846015"/>
            <a:ext cx="2015513" cy="5822156"/>
          </a:xfrm>
          <a:prstGeom prst="rect">
            <a:avLst/>
          </a:prstGeom>
          <a:solidFill>
            <a:srgbClr val="FFFF00">
              <a:alpha val="12000"/>
            </a:srgb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78532" y="3089062"/>
            <a:ext cx="1684194" cy="1693350"/>
          </a:xfrm>
          <a:prstGeom prst="ellipse">
            <a:avLst/>
          </a:prstGeom>
          <a:solidFill>
            <a:srgbClr val="FFFF00">
              <a:alpha val="14000"/>
            </a:srgbClr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3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942" y="151867"/>
            <a:ext cx="4785171" cy="3402788"/>
          </a:xfrm>
          <a:prstGeom prst="rect">
            <a:avLst/>
          </a:prstGeom>
        </p:spPr>
      </p:pic>
      <p:pic>
        <p:nvPicPr>
          <p:cNvPr id="2" name="Picture 1" descr="spolrhi_dcomp_freq1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69" y="3540846"/>
            <a:ext cx="4652590" cy="3101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6728" y="1918994"/>
            <a:ext cx="1946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DA00"/>
                </a:solidFill>
              </a:rPr>
              <a:t>TRMM RAINFALL</a:t>
            </a:r>
            <a:endParaRPr lang="en-US" sz="1600" b="1" i="1" dirty="0">
              <a:solidFill>
                <a:srgbClr val="00DA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32" y="69022"/>
            <a:ext cx="309229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</a:rPr>
              <a:t>October suppressed period mixed layer diurnal cycle at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Gan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13" y="1767134"/>
            <a:ext cx="32027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i="1" dirty="0" smtClean="0">
                <a:solidFill>
                  <a:schemeClr val="bg1"/>
                </a:solidFill>
              </a:rPr>
              <a:t>Late afternoon peak in mixed layer depth and rainfall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i="1" dirty="0" smtClean="0">
                <a:solidFill>
                  <a:schemeClr val="bg1"/>
                </a:solidFill>
              </a:rPr>
              <a:t>Nocturnal rainfall peak still present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i="1" dirty="0" smtClean="0">
                <a:solidFill>
                  <a:schemeClr val="bg1"/>
                </a:solidFill>
              </a:rPr>
              <a:t>S-Pol echo statistics also </a:t>
            </a:r>
            <a:r>
              <a:rPr lang="en-US" sz="2400" i="1" smtClean="0">
                <a:solidFill>
                  <a:schemeClr val="bg1"/>
                </a:solidFill>
              </a:rPr>
              <a:t>support late afternoon </a:t>
            </a:r>
            <a:r>
              <a:rPr lang="en-US" sz="2400" i="1" dirty="0" smtClean="0">
                <a:solidFill>
                  <a:schemeClr val="bg1"/>
                </a:solidFill>
              </a:rPr>
              <a:t>peak in rainfall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i="1" dirty="0" smtClean="0">
                <a:solidFill>
                  <a:schemeClr val="bg1"/>
                </a:solidFill>
              </a:rPr>
              <a:t>At </a:t>
            </a:r>
            <a:r>
              <a:rPr lang="en-US" sz="2400" i="1" dirty="0" err="1" smtClean="0">
                <a:solidFill>
                  <a:schemeClr val="bg1"/>
                </a:solidFill>
              </a:rPr>
              <a:t>Gan</a:t>
            </a:r>
            <a:r>
              <a:rPr lang="en-US" sz="2400" i="1" dirty="0" smtClean="0">
                <a:solidFill>
                  <a:schemeClr val="bg1"/>
                </a:solidFill>
              </a:rPr>
              <a:t>, behavior associated with both SST &amp; atoll heating</a:t>
            </a:r>
            <a:endParaRPr lang="en-US" sz="2400" i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01411" y="4928648"/>
            <a:ext cx="607414" cy="59364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07459" y="4445447"/>
            <a:ext cx="1601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Echo area coverage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748876" y="3755156"/>
            <a:ext cx="32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(S-Pol NW quadrant RHI data)</a:t>
            </a:r>
            <a:endParaRPr lang="en-US" sz="1400" i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67069" y="2885399"/>
            <a:ext cx="0" cy="2485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35754" y="2609289"/>
            <a:ext cx="1794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NOON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6046533" y="151867"/>
            <a:ext cx="1104389" cy="3258150"/>
          </a:xfrm>
          <a:prstGeom prst="rect">
            <a:avLst/>
          </a:prstGeom>
          <a:solidFill>
            <a:srgbClr val="FFFF00">
              <a:alpha val="8000"/>
            </a:srgbClr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30387" y="1918994"/>
            <a:ext cx="949072" cy="1491023"/>
          </a:xfrm>
          <a:prstGeom prst="rect">
            <a:avLst/>
          </a:prstGeom>
          <a:solidFill>
            <a:srgbClr val="FFFF00">
              <a:alpha val="11000"/>
            </a:srgbClr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26869" y="151867"/>
            <a:ext cx="207073" cy="3388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73990" y="3527040"/>
            <a:ext cx="326442" cy="3101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867069" y="6060719"/>
            <a:ext cx="0" cy="2346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21948" y="5618937"/>
            <a:ext cx="84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NOON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84585" y="6350640"/>
            <a:ext cx="281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(from </a:t>
            </a:r>
            <a:r>
              <a:rPr lang="en-US" sz="1400" i="1" dirty="0" err="1" smtClean="0"/>
              <a:t>Ruppert</a:t>
            </a:r>
            <a:r>
              <a:rPr lang="en-US" sz="1400" i="1" dirty="0" smtClean="0"/>
              <a:t> &amp; Johnson 2015)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7933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 animBg="1"/>
      <p:bldP spid="16" grpId="1" animBg="1"/>
      <p:bldP spid="17" grpId="0" animBg="1"/>
      <p:bldP spid="17" grpId="1" animBg="1"/>
      <p:bldP spid="18" grpId="0" animBg="1"/>
      <p:bldP spid="1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2956" y="153538"/>
            <a:ext cx="522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SUMMARY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934" y="1030908"/>
            <a:ext cx="823161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AFFCF"/>
              </a:buClr>
              <a:buFont typeface="Wingdings" charset="2"/>
              <a:buChar char="q"/>
            </a:pPr>
            <a:r>
              <a:rPr lang="en-US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Atmospheric mixed layers </a:t>
            </a:r>
            <a:r>
              <a:rPr lang="en-US" sz="28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observed for ~70% of soundings; mean depth </a:t>
            </a:r>
            <a:r>
              <a:rPr lang="en-US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~475-525 </a:t>
            </a:r>
            <a:r>
              <a:rPr lang="en-US" sz="28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m; findings </a:t>
            </a:r>
            <a:r>
              <a:rPr lang="en-US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similar </a:t>
            </a:r>
            <a:r>
              <a:rPr lang="en-US" sz="28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 TOGA </a:t>
            </a:r>
            <a:r>
              <a:rPr lang="en-US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COARE, GATE</a:t>
            </a:r>
            <a:endParaRPr lang="en-US" sz="28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457200" indent="-457200">
              <a:buClr>
                <a:srgbClr val="FAFFCF"/>
              </a:buClr>
              <a:buFont typeface="Wingdings" charset="2"/>
              <a:buChar char="q"/>
            </a:pPr>
            <a:r>
              <a:rPr lang="en-US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Mixed layers </a:t>
            </a:r>
            <a:r>
              <a:rPr lang="en-US" sz="28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modulated on multiple time </a:t>
            </a:r>
            <a:r>
              <a:rPr lang="en-US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scales</a:t>
            </a:r>
          </a:p>
          <a:p>
            <a:pPr marL="457200" indent="-457200">
              <a:buClr>
                <a:srgbClr val="FAFFCF"/>
              </a:buClr>
              <a:buFont typeface="Wingdings" charset="2"/>
              <a:buChar char="q"/>
            </a:pPr>
            <a:r>
              <a:rPr lang="en-US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Deepest MLs during MJO suppressed phase</a:t>
            </a:r>
            <a:endParaRPr lang="en-US" sz="28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457200" indent="-457200">
              <a:buClr>
                <a:srgbClr val="FAFFCF"/>
              </a:buClr>
              <a:buFont typeface="Wingdings" charset="2"/>
              <a:buChar char="q"/>
            </a:pPr>
            <a:r>
              <a:rPr lang="en-US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Modulation of ML by MJO less distinct at </a:t>
            </a:r>
            <a:r>
              <a:rPr lang="en-US" sz="28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Gan</a:t>
            </a:r>
            <a:r>
              <a:rPr lang="en-US" sz="28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</a:t>
            </a:r>
            <a:r>
              <a:rPr lang="en-US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possible explanations – more frequent rainfall</a:t>
            </a:r>
            <a:r>
              <a:rPr lang="en-US" sz="2800" i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persistent diurnal </a:t>
            </a:r>
            <a:r>
              <a:rPr lang="en-US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cycle</a:t>
            </a:r>
          </a:p>
          <a:p>
            <a:pPr marL="457200" indent="-457200">
              <a:buClr>
                <a:srgbClr val="FAFFCF"/>
              </a:buClr>
              <a:buFont typeface="Wingdings" charset="2"/>
              <a:buChar char="q"/>
            </a:pPr>
            <a:r>
              <a:rPr lang="en-US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Afternoon ML peak on suppressed days</a:t>
            </a:r>
            <a:r>
              <a:rPr lang="en-US" sz="28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associated with SST diurnal cycle/atoll heating; concurrent afternoon peaks in rainfall/echo area coverage</a:t>
            </a:r>
          </a:p>
          <a:p>
            <a:pPr marL="457200" indent="-457200">
              <a:buClr>
                <a:srgbClr val="FAFFCF"/>
              </a:buClr>
              <a:buFont typeface="Wingdings" charset="2"/>
              <a:buChar char="q"/>
            </a:pPr>
            <a:r>
              <a:rPr lang="en-US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Risky to generalize </a:t>
            </a:r>
            <a:r>
              <a:rPr lang="en-US" sz="28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Gan</a:t>
            </a:r>
            <a:r>
              <a:rPr lang="en-US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BL properties to open ocean</a:t>
            </a:r>
          </a:p>
        </p:txBody>
      </p:sp>
    </p:spTree>
    <p:extLst>
      <p:ext uri="{BB962C8B-B14F-4D97-AF65-F5344CB8AC3E}">
        <p14:creationId xmlns:p14="http://schemas.microsoft.com/office/powerpoint/2010/main" val="171337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Extra slides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9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_zi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819" y="0"/>
            <a:ext cx="72251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94" y="258426"/>
            <a:ext cx="1858225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/>
              <a:t>TOGA COARE</a:t>
            </a:r>
          </a:p>
          <a:p>
            <a:pPr>
              <a:buFont typeface="Arial"/>
              <a:buChar char="•"/>
            </a:pPr>
            <a:endParaRPr lang="en-US" sz="2400" i="1" dirty="0"/>
          </a:p>
          <a:p>
            <a:pPr>
              <a:buFont typeface="Arial"/>
              <a:buChar char="•"/>
            </a:pPr>
            <a:r>
              <a:rPr lang="en-US" sz="2400" i="1" dirty="0" smtClean="0"/>
              <a:t> Mixed layer deepest during light-rain periods, shallowest during rain periods</a:t>
            </a:r>
          </a:p>
          <a:p>
            <a:pPr>
              <a:buFont typeface="Arial"/>
              <a:buChar char="•"/>
            </a:pPr>
            <a:r>
              <a:rPr lang="en-US" sz="2400" i="1" dirty="0" smtClean="0"/>
              <a:t> ML depth varies on MJO time scale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81429" y="6318693"/>
            <a:ext cx="261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(Johnson et al. 2001)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0558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016" y="3413515"/>
            <a:ext cx="3936142" cy="3387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939" y="115680"/>
            <a:ext cx="4058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FFFF00"/>
                </a:solidFill>
              </a:rPr>
              <a:t>Mean Mixed Layer Height Statistics</a:t>
            </a:r>
            <a:endParaRPr lang="en-US" sz="2800" b="1" i="1" u="sng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948" y="1034742"/>
            <a:ext cx="4058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i="1" dirty="0" smtClean="0">
                <a:solidFill>
                  <a:srgbClr val="F8FCFF"/>
                </a:solidFill>
              </a:rPr>
              <a:t>Mean </a:t>
            </a:r>
            <a:r>
              <a:rPr lang="en-US" sz="2200" i="1" dirty="0" err="1" smtClean="0">
                <a:solidFill>
                  <a:srgbClr val="F8FCFF"/>
                </a:solidFill>
              </a:rPr>
              <a:t>z</a:t>
            </a:r>
            <a:r>
              <a:rPr lang="en-US" sz="2200" i="1" baseline="-25000" dirty="0" err="1" smtClean="0">
                <a:solidFill>
                  <a:srgbClr val="F8FCFF"/>
                </a:solidFill>
              </a:rPr>
              <a:t>i</a:t>
            </a:r>
            <a:r>
              <a:rPr lang="en-US" sz="2200" i="1" dirty="0" smtClean="0">
                <a:solidFill>
                  <a:srgbClr val="F8FCFF"/>
                </a:solidFill>
              </a:rPr>
              <a:t>     ML frequency</a:t>
            </a:r>
            <a:endParaRPr lang="en-US" sz="2200" i="1" dirty="0">
              <a:solidFill>
                <a:srgbClr val="F8FC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1754908"/>
            <a:ext cx="477363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8FCFF"/>
                </a:solidFill>
              </a:rPr>
              <a:t>Revelle</a:t>
            </a:r>
            <a:r>
              <a:rPr lang="en-US" sz="2400" i="1" dirty="0" smtClean="0">
                <a:solidFill>
                  <a:srgbClr val="F8FCFF"/>
                </a:solidFill>
              </a:rPr>
              <a:t> </a:t>
            </a:r>
            <a:r>
              <a:rPr lang="en-US" sz="2000" i="1" dirty="0" smtClean="0">
                <a:solidFill>
                  <a:srgbClr val="F8FCFF"/>
                </a:solidFill>
              </a:rPr>
              <a:t>(Oct-Nov)</a:t>
            </a:r>
          </a:p>
          <a:p>
            <a:endParaRPr lang="en-US" sz="2000" i="1" dirty="0">
              <a:solidFill>
                <a:srgbClr val="F8FCFF"/>
              </a:solidFill>
            </a:endParaRPr>
          </a:p>
          <a:p>
            <a:r>
              <a:rPr lang="en-US" sz="2400" i="1" dirty="0" err="1" smtClean="0">
                <a:solidFill>
                  <a:srgbClr val="F8FCFF"/>
                </a:solidFill>
              </a:rPr>
              <a:t>Gan</a:t>
            </a:r>
            <a:r>
              <a:rPr lang="en-US" sz="2400" i="1" dirty="0" smtClean="0">
                <a:solidFill>
                  <a:srgbClr val="F8FCFF"/>
                </a:solidFill>
              </a:rPr>
              <a:t> </a:t>
            </a:r>
            <a:r>
              <a:rPr lang="en-US" sz="2000" i="1" dirty="0" smtClean="0">
                <a:solidFill>
                  <a:srgbClr val="F8FCFF"/>
                </a:solidFill>
              </a:rPr>
              <a:t>(Oct-Nov) </a:t>
            </a:r>
          </a:p>
          <a:p>
            <a:r>
              <a:rPr lang="en-US" sz="2400" i="1" dirty="0" err="1" smtClean="0">
                <a:solidFill>
                  <a:srgbClr val="F8FCFF"/>
                </a:solidFill>
              </a:rPr>
              <a:t>Gan</a:t>
            </a:r>
            <a:r>
              <a:rPr lang="en-US" sz="2400" i="1" dirty="0" smtClean="0">
                <a:solidFill>
                  <a:srgbClr val="F8FCFF"/>
                </a:solidFill>
              </a:rPr>
              <a:t> </a:t>
            </a:r>
            <a:r>
              <a:rPr lang="en-US" sz="2000" i="1" dirty="0" smtClean="0">
                <a:solidFill>
                  <a:srgbClr val="F8FCFF"/>
                </a:solidFill>
              </a:rPr>
              <a:t>(Oct-Jan 15</a:t>
            </a:r>
            <a:r>
              <a:rPr lang="en-US" sz="2400" i="1" dirty="0" smtClean="0">
                <a:solidFill>
                  <a:srgbClr val="F8FCFF"/>
                </a:solidFill>
              </a:rPr>
              <a:t>) </a:t>
            </a:r>
          </a:p>
          <a:p>
            <a:r>
              <a:rPr lang="en-US" sz="2400" i="1" dirty="0" err="1" smtClean="0">
                <a:solidFill>
                  <a:srgbClr val="FFA4CC"/>
                </a:solidFill>
              </a:rPr>
              <a:t>Gan</a:t>
            </a:r>
            <a:r>
              <a:rPr lang="en-US" sz="2400" i="1" dirty="0" smtClean="0">
                <a:solidFill>
                  <a:srgbClr val="FFA4CC"/>
                </a:solidFill>
              </a:rPr>
              <a:t> </a:t>
            </a:r>
            <a:r>
              <a:rPr lang="en-US" sz="2000" i="1" dirty="0" smtClean="0">
                <a:solidFill>
                  <a:srgbClr val="FFA4CC"/>
                </a:solidFill>
              </a:rPr>
              <a:t>(Oct-Jan 15)</a:t>
            </a:r>
          </a:p>
          <a:p>
            <a:endParaRPr lang="en-US" sz="2400" i="1" dirty="0" smtClean="0">
              <a:solidFill>
                <a:srgbClr val="F8FCFF"/>
              </a:solidFill>
            </a:endParaRPr>
          </a:p>
          <a:p>
            <a:endParaRPr lang="en-US" sz="2400" i="1" dirty="0" smtClean="0">
              <a:solidFill>
                <a:srgbClr val="F8FCFF"/>
              </a:solidFill>
            </a:endParaRPr>
          </a:p>
          <a:p>
            <a:endParaRPr lang="en-US" sz="2400" i="1" dirty="0">
              <a:solidFill>
                <a:srgbClr val="F8FCFF"/>
              </a:solidFill>
            </a:endParaRPr>
          </a:p>
          <a:p>
            <a:endParaRPr lang="en-US" sz="2400" i="1" dirty="0" smtClean="0">
              <a:solidFill>
                <a:srgbClr val="F8FCFF"/>
              </a:solidFill>
            </a:endParaRPr>
          </a:p>
          <a:p>
            <a:endParaRPr lang="en-US" sz="2400" i="1" dirty="0">
              <a:solidFill>
                <a:srgbClr val="F8FCFF"/>
              </a:solidFill>
            </a:endParaRPr>
          </a:p>
          <a:p>
            <a:r>
              <a:rPr lang="en-US" sz="2400" i="1" dirty="0" err="1" smtClean="0">
                <a:solidFill>
                  <a:srgbClr val="F8FCFF"/>
                </a:solidFill>
              </a:rPr>
              <a:t>Undist</a:t>
            </a:r>
            <a:r>
              <a:rPr lang="en-US" sz="2400" i="1" dirty="0" smtClean="0">
                <a:solidFill>
                  <a:srgbClr val="F8FCFF"/>
                </a:solidFill>
              </a:rPr>
              <a:t>. Trades: ~600 m</a:t>
            </a:r>
          </a:p>
          <a:p>
            <a:endParaRPr lang="en-US" sz="2400" i="1" dirty="0">
              <a:solidFill>
                <a:srgbClr val="F8FC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016" y="42791"/>
            <a:ext cx="3936142" cy="33870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179" y="6051089"/>
            <a:ext cx="3751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  *  Johnson et al. (2001)</a:t>
            </a:r>
          </a:p>
          <a:p>
            <a:r>
              <a:rPr lang="en-US" i="1" dirty="0" smtClean="0">
                <a:solidFill>
                  <a:srgbClr val="FFFFFF"/>
                </a:solidFill>
              </a:rPr>
              <a:t>** </a:t>
            </a:r>
            <a:r>
              <a:rPr lang="en-US" i="1" dirty="0" err="1" smtClean="0">
                <a:solidFill>
                  <a:srgbClr val="FFFFFF"/>
                </a:solidFill>
              </a:rPr>
              <a:t>Fitzjarrald</a:t>
            </a:r>
            <a:r>
              <a:rPr lang="en-US" i="1" dirty="0" smtClean="0">
                <a:solidFill>
                  <a:srgbClr val="FFFFFF"/>
                </a:solidFill>
              </a:rPr>
              <a:t> and </a:t>
            </a:r>
            <a:r>
              <a:rPr lang="en-US" i="1" dirty="0" err="1" smtClean="0">
                <a:solidFill>
                  <a:srgbClr val="FFFFFF"/>
                </a:solidFill>
              </a:rPr>
              <a:t>Garstang</a:t>
            </a:r>
            <a:r>
              <a:rPr lang="en-US" i="1" dirty="0" smtClean="0">
                <a:solidFill>
                  <a:srgbClr val="FFFFFF"/>
                </a:solidFill>
              </a:rPr>
              <a:t> (1981)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1211" y="304485"/>
            <a:ext cx="130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REVELLE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1211" y="3669785"/>
            <a:ext cx="130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GAN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588" y="1325333"/>
            <a:ext cx="3078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u="sng" dirty="0" smtClean="0">
                <a:solidFill>
                  <a:schemeClr val="bg1"/>
                </a:solidFill>
              </a:rPr>
              <a:t>(m)</a:t>
            </a:r>
            <a:r>
              <a:rPr lang="en-US" sz="2200" i="1" dirty="0" smtClean="0">
                <a:solidFill>
                  <a:schemeClr val="bg1"/>
                </a:solidFill>
              </a:rPr>
              <a:t>                   </a:t>
            </a:r>
            <a:r>
              <a:rPr lang="en-US" sz="2200" i="1" u="sng" dirty="0" smtClean="0">
                <a:solidFill>
                  <a:schemeClr val="bg1"/>
                </a:solidFill>
              </a:rPr>
              <a:t>(%)</a:t>
            </a:r>
            <a:endParaRPr lang="en-US" sz="2200" i="1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19" y="1201079"/>
            <a:ext cx="1992187" cy="584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White: Soundings</a:t>
            </a:r>
          </a:p>
          <a:p>
            <a:r>
              <a:rPr lang="en-US" sz="1600" i="1" dirty="0" smtClean="0">
                <a:solidFill>
                  <a:srgbClr val="FFA4CC"/>
                </a:solidFill>
              </a:rPr>
              <a:t>Red: Bragg Scat.</a:t>
            </a:r>
            <a:endParaRPr lang="en-US" sz="1600" i="1" dirty="0">
              <a:solidFill>
                <a:srgbClr val="FFA4CC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84467058"/>
              </p:ext>
            </p:extLst>
          </p:nvPr>
        </p:nvGraphicFramePr>
        <p:xfrm>
          <a:off x="1753220" y="1843802"/>
          <a:ext cx="3108212" cy="3247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4106"/>
                <a:gridCol w="1554106"/>
              </a:tblGrid>
              <a:tr h="661896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r>
                        <a:rPr lang="en-US" sz="19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900" i="1" dirty="0">
                        <a:solidFill>
                          <a:schemeClr val="bg1"/>
                        </a:solidFill>
                      </a:endParaRPr>
                    </a:p>
                  </a:txBody>
                  <a:tcPr marL="65400" marR="65400" marT="32700" marB="32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bg1"/>
                          </a:solidFill>
                        </a:rPr>
                        <a:t>71</a:t>
                      </a:r>
                    </a:p>
                    <a:p>
                      <a:pPr algn="ctr"/>
                      <a:endParaRPr lang="en-US" sz="19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5400" marR="65400" marT="32700" marB="32700"/>
                </a:tc>
              </a:tr>
              <a:tr h="36365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bg1"/>
                          </a:solidFill>
                        </a:rPr>
                        <a:t>505</a:t>
                      </a:r>
                      <a:endParaRPr lang="en-US" sz="2000" i="1" dirty="0">
                        <a:solidFill>
                          <a:schemeClr val="bg1"/>
                        </a:solidFill>
                      </a:endParaRPr>
                    </a:p>
                  </a:txBody>
                  <a:tcPr marL="65400" marR="65400" marT="32700" marB="32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bg1"/>
                          </a:solidFill>
                        </a:rPr>
                        <a:t>69</a:t>
                      </a:r>
                      <a:endParaRPr lang="en-US" sz="2000" i="1" dirty="0">
                        <a:solidFill>
                          <a:schemeClr val="bg1"/>
                        </a:solidFill>
                      </a:endParaRPr>
                    </a:p>
                  </a:txBody>
                  <a:tcPr marL="65400" marR="65400" marT="32700" marB="32700"/>
                </a:tc>
              </a:tr>
              <a:tr h="367314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bg1"/>
                          </a:solidFill>
                        </a:rPr>
                        <a:t>518</a:t>
                      </a:r>
                      <a:endParaRPr lang="en-US" sz="2000" i="1" dirty="0">
                        <a:solidFill>
                          <a:schemeClr val="bg1"/>
                        </a:solidFill>
                      </a:endParaRPr>
                    </a:p>
                  </a:txBody>
                  <a:tcPr marL="65400" marR="65400" marT="32700" marB="32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en-US" sz="2000" i="1" dirty="0">
                        <a:solidFill>
                          <a:schemeClr val="bg1"/>
                        </a:solidFill>
                      </a:endParaRPr>
                    </a:p>
                  </a:txBody>
                  <a:tcPr marL="65400" marR="65400" marT="32700" marB="32700"/>
                </a:tc>
              </a:tr>
              <a:tr h="367314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FFA4CC"/>
                          </a:solidFill>
                        </a:rPr>
                        <a:t>455</a:t>
                      </a:r>
                      <a:endParaRPr lang="en-US" sz="2000" i="1" dirty="0">
                        <a:solidFill>
                          <a:srgbClr val="FFA4CC"/>
                        </a:solidFill>
                      </a:endParaRPr>
                    </a:p>
                  </a:txBody>
                  <a:tcPr marL="65400" marR="65400" marT="32700" marB="32700"/>
                </a:tc>
                <a:tc>
                  <a:txBody>
                    <a:bodyPr/>
                    <a:lstStyle/>
                    <a:p>
                      <a:pPr algn="ctr"/>
                      <a:endParaRPr lang="en-US" sz="1900" i="1" dirty="0">
                        <a:solidFill>
                          <a:schemeClr val="bg1"/>
                        </a:solidFill>
                      </a:endParaRPr>
                    </a:p>
                  </a:txBody>
                  <a:tcPr marL="65400" marR="65400" marT="32700" marB="32700"/>
                </a:tc>
              </a:tr>
              <a:tr h="367314">
                <a:tc>
                  <a:txBody>
                    <a:bodyPr/>
                    <a:lstStyle/>
                    <a:p>
                      <a:pPr algn="ctr"/>
                      <a:endParaRPr lang="en-US" sz="1900" i="1">
                        <a:solidFill>
                          <a:schemeClr val="bg1"/>
                        </a:solidFill>
                      </a:endParaRPr>
                    </a:p>
                  </a:txBody>
                  <a:tcPr marL="65400" marR="65400" marT="32700" marB="32700"/>
                </a:tc>
                <a:tc>
                  <a:txBody>
                    <a:bodyPr/>
                    <a:lstStyle/>
                    <a:p>
                      <a:pPr algn="ctr"/>
                      <a:endParaRPr lang="en-US" sz="1900" i="1">
                        <a:solidFill>
                          <a:schemeClr val="bg1"/>
                        </a:solidFill>
                      </a:endParaRPr>
                    </a:p>
                  </a:txBody>
                  <a:tcPr marL="65400" marR="65400" marT="32700" marB="32700"/>
                </a:tc>
              </a:tr>
              <a:tr h="367314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bg1"/>
                          </a:solidFill>
                        </a:rPr>
                        <a:t>512</a:t>
                      </a:r>
                      <a:endParaRPr lang="en-US" sz="2000" i="1" dirty="0">
                        <a:solidFill>
                          <a:schemeClr val="bg1"/>
                        </a:solidFill>
                      </a:endParaRPr>
                    </a:p>
                  </a:txBody>
                  <a:tcPr marL="65400" marR="65400" marT="32700" marB="32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bg1"/>
                          </a:solidFill>
                        </a:rPr>
                        <a:t>72</a:t>
                      </a:r>
                      <a:endParaRPr lang="en-US" sz="2000" i="1" dirty="0">
                        <a:solidFill>
                          <a:schemeClr val="bg1"/>
                        </a:solidFill>
                      </a:endParaRPr>
                    </a:p>
                  </a:txBody>
                  <a:tcPr marL="65400" marR="65400" marT="32700" marB="32700"/>
                </a:tc>
              </a:tr>
              <a:tr h="367314">
                <a:tc>
                  <a:txBody>
                    <a:bodyPr/>
                    <a:lstStyle/>
                    <a:p>
                      <a:pPr algn="ctr"/>
                      <a:endParaRPr lang="en-US" sz="1900" i="1">
                        <a:solidFill>
                          <a:schemeClr val="bg1"/>
                        </a:solidFill>
                      </a:endParaRPr>
                    </a:p>
                  </a:txBody>
                  <a:tcPr marL="65400" marR="65400" marT="32700" marB="32700"/>
                </a:tc>
                <a:tc>
                  <a:txBody>
                    <a:bodyPr/>
                    <a:lstStyle/>
                    <a:p>
                      <a:pPr algn="ctr"/>
                      <a:endParaRPr lang="en-US" sz="1900" i="1">
                        <a:solidFill>
                          <a:schemeClr val="bg1"/>
                        </a:solidFill>
                      </a:endParaRPr>
                    </a:p>
                  </a:txBody>
                  <a:tcPr marL="65400" marR="65400" marT="32700" marB="32700"/>
                </a:tc>
              </a:tr>
              <a:tr h="367314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bg1"/>
                          </a:solidFill>
                        </a:rPr>
                        <a:t>424</a:t>
                      </a:r>
                      <a:endParaRPr lang="en-US" sz="2000" i="1" dirty="0">
                        <a:solidFill>
                          <a:schemeClr val="bg1"/>
                        </a:solidFill>
                      </a:endParaRPr>
                    </a:p>
                  </a:txBody>
                  <a:tcPr marL="65400" marR="65400" marT="32700" marB="32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bg1"/>
                          </a:solidFill>
                        </a:rPr>
                        <a:t>79</a:t>
                      </a:r>
                      <a:endParaRPr lang="en-US" sz="2000" i="1" dirty="0">
                        <a:solidFill>
                          <a:schemeClr val="bg1"/>
                        </a:solidFill>
                      </a:endParaRPr>
                    </a:p>
                  </a:txBody>
                  <a:tcPr marL="65400" marR="65400" marT="32700" marB="32700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312" y="4647776"/>
            <a:ext cx="119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GATE**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1" y="3918732"/>
            <a:ext cx="119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COARE*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8277" y="3088397"/>
            <a:ext cx="132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(OCT-NOV)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352" y="0"/>
            <a:ext cx="7013864" cy="6858000"/>
          </a:xfrm>
          <a:prstGeom prst="rect">
            <a:avLst/>
          </a:prstGeom>
          <a:solidFill>
            <a:srgbClr val="E6FCFF"/>
          </a:solidFill>
        </p:spPr>
      </p:pic>
      <p:sp>
        <p:nvSpPr>
          <p:cNvPr id="4" name="TextBox 3"/>
          <p:cNvSpPr txBox="1"/>
          <p:nvPr/>
        </p:nvSpPr>
        <p:spPr>
          <a:xfrm>
            <a:off x="5430563" y="2008785"/>
            <a:ext cx="163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BUOYANCY FLUX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1258" y="2070447"/>
            <a:ext cx="163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WIND SPEED</a:t>
            </a:r>
            <a:endParaRPr lang="en-US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-29196" y="145997"/>
            <a:ext cx="2130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FF00"/>
                </a:solidFill>
              </a:rPr>
              <a:t>Mixed layer at R/V </a:t>
            </a:r>
            <a:r>
              <a:rPr lang="en-US" sz="2400" i="1" dirty="0" err="1" smtClean="0">
                <a:solidFill>
                  <a:srgbClr val="FFFF00"/>
                </a:solidFill>
              </a:rPr>
              <a:t>Revelle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99" y="1167948"/>
            <a:ext cx="22481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i="1" dirty="0" smtClean="0">
                <a:solidFill>
                  <a:srgbClr val="F8FCFF"/>
                </a:solidFill>
              </a:rPr>
              <a:t> ML modulated by MJO</a:t>
            </a:r>
          </a:p>
          <a:p>
            <a:pPr>
              <a:buFont typeface="Arial"/>
              <a:buChar char="•"/>
            </a:pPr>
            <a:r>
              <a:rPr lang="en-US" sz="2400" i="1" dirty="0" smtClean="0">
                <a:solidFill>
                  <a:srgbClr val="F8FCFF"/>
                </a:solidFill>
              </a:rPr>
              <a:t> Deepest ML during MJO build-up phases</a:t>
            </a:r>
          </a:p>
          <a:p>
            <a:pPr>
              <a:buFont typeface="Arial"/>
              <a:buChar char="•"/>
            </a:pPr>
            <a:r>
              <a:rPr lang="en-US" sz="2400" i="1" dirty="0">
                <a:solidFill>
                  <a:srgbClr val="F8FCFF"/>
                </a:solidFill>
              </a:rPr>
              <a:t> </a:t>
            </a:r>
            <a:r>
              <a:rPr lang="en-US" sz="2400" i="1" dirty="0" smtClean="0">
                <a:solidFill>
                  <a:srgbClr val="F8FCFF"/>
                </a:solidFill>
              </a:rPr>
              <a:t>Reduction in ML depth</a:t>
            </a:r>
            <a:r>
              <a:rPr lang="en-US" sz="2400" baseline="-25000" dirty="0" smtClean="0">
                <a:solidFill>
                  <a:srgbClr val="F8FCFF"/>
                </a:solidFill>
              </a:rPr>
              <a:t> </a:t>
            </a:r>
            <a:r>
              <a:rPr lang="en-US" sz="2400" i="1" dirty="0" smtClean="0">
                <a:solidFill>
                  <a:srgbClr val="F8FCFF"/>
                </a:solidFill>
              </a:rPr>
              <a:t>accompanies onset of rain </a:t>
            </a:r>
          </a:p>
          <a:p>
            <a:pPr>
              <a:buFont typeface="Arial"/>
              <a:buChar char="•"/>
            </a:pPr>
            <a:r>
              <a:rPr lang="en-US" sz="2400" i="1" dirty="0">
                <a:solidFill>
                  <a:srgbClr val="F8FCFF"/>
                </a:solidFill>
              </a:rPr>
              <a:t> </a:t>
            </a:r>
            <a:r>
              <a:rPr lang="en-US" sz="2400" i="1" dirty="0" smtClean="0">
                <a:solidFill>
                  <a:srgbClr val="F8FCFF"/>
                </a:solidFill>
              </a:rPr>
              <a:t>Large buoyancy fluxes during active MJO phases</a:t>
            </a:r>
            <a:endParaRPr lang="en-US" sz="2400" i="1" dirty="0">
              <a:solidFill>
                <a:srgbClr val="F8FC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6613" y="5712069"/>
            <a:ext cx="163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DA00"/>
                </a:solidFill>
              </a:rPr>
              <a:t>RAIN</a:t>
            </a:r>
            <a:endParaRPr lang="en-US" sz="1600" b="1" i="1" dirty="0">
              <a:solidFill>
                <a:srgbClr val="00DA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9537" y="773762"/>
            <a:ext cx="583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18D8FF"/>
                </a:solidFill>
              </a:rPr>
              <a:t>LCL</a:t>
            </a:r>
            <a:endParaRPr lang="en-US" i="1" dirty="0">
              <a:solidFill>
                <a:srgbClr val="18D8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0812" y="4233791"/>
            <a:ext cx="18312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cs typeface="Times New Roman"/>
              </a:rPr>
              <a:t>(AIR TEMPERATURE)</a:t>
            </a:r>
            <a:endParaRPr lang="en-US" sz="1600" b="1" i="1" dirty="0"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5164" y="4818567"/>
            <a:ext cx="3372199" cy="338554"/>
          </a:xfrm>
          <a:prstGeom prst="rect">
            <a:avLst/>
          </a:prstGeom>
          <a:solidFill>
            <a:srgbClr val="FAFFC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d</a:t>
            </a:r>
            <a:r>
              <a:rPr lang="en-US" sz="1600" i="1" dirty="0" smtClean="0"/>
              <a:t>ata courtesy Edson, </a:t>
            </a:r>
            <a:r>
              <a:rPr lang="en-US" sz="1600" i="1" dirty="0" err="1" smtClean="0"/>
              <a:t>Fairall</a:t>
            </a:r>
            <a:r>
              <a:rPr lang="en-US" sz="1600" i="1" dirty="0" smtClean="0"/>
              <a:t>, de </a:t>
            </a:r>
            <a:r>
              <a:rPr lang="en-US" sz="1600" i="1" dirty="0" err="1" smtClean="0"/>
              <a:t>Szoeke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1252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642"/>
            <a:ext cx="9144000" cy="42446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435" y="5147904"/>
            <a:ext cx="8572913" cy="13849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CFFCC"/>
              </a:buClr>
              <a:buFont typeface="Wingdings" charset="2"/>
              <a:buChar char="Ø"/>
            </a:pPr>
            <a:r>
              <a:rPr lang="en-US" sz="2800" i="1" dirty="0" smtClean="0">
                <a:solidFill>
                  <a:srgbClr val="FFFF00"/>
                </a:solidFill>
              </a:rPr>
              <a:t>Two sounding quadrilaterals </a:t>
            </a:r>
          </a:p>
          <a:p>
            <a:pPr marL="342900" indent="-342900">
              <a:buClr>
                <a:srgbClr val="CCFFCC"/>
              </a:buClr>
              <a:buFont typeface="Wingdings" charset="2"/>
              <a:buChar char="Ø"/>
            </a:pPr>
            <a:r>
              <a:rPr lang="en-US" sz="2800" i="1" dirty="0" smtClean="0">
                <a:solidFill>
                  <a:srgbClr val="FFFF00"/>
                </a:solidFill>
              </a:rPr>
              <a:t>This study: 3-hourly soundings from </a:t>
            </a:r>
            <a:r>
              <a:rPr lang="en-US" sz="2800" i="1" dirty="0" err="1" smtClean="0">
                <a:solidFill>
                  <a:srgbClr val="FFFF00"/>
                </a:solidFill>
              </a:rPr>
              <a:t>Gan</a:t>
            </a:r>
            <a:r>
              <a:rPr lang="en-US" sz="2800" i="1" dirty="0" smtClean="0">
                <a:solidFill>
                  <a:srgbClr val="FFFF00"/>
                </a:solidFill>
              </a:rPr>
              <a:t> (</a:t>
            </a:r>
            <a:r>
              <a:rPr lang="en-US" sz="2800" i="1" dirty="0" err="1" smtClean="0">
                <a:solidFill>
                  <a:srgbClr val="FFFF00"/>
                </a:solidFill>
              </a:rPr>
              <a:t>Addu</a:t>
            </a:r>
            <a:r>
              <a:rPr lang="en-US" sz="2800" i="1" dirty="0" smtClean="0">
                <a:solidFill>
                  <a:srgbClr val="FFFF00"/>
                </a:solidFill>
              </a:rPr>
              <a:t> Atoll) and R/V </a:t>
            </a:r>
            <a:r>
              <a:rPr lang="en-US" sz="2800" i="1" dirty="0" err="1" smtClean="0">
                <a:solidFill>
                  <a:srgbClr val="FFFF00"/>
                </a:solidFill>
              </a:rPr>
              <a:t>Revelle</a:t>
            </a:r>
            <a:endParaRPr lang="en-US" sz="2800" i="1" dirty="0" smtClean="0">
              <a:solidFill>
                <a:srgbClr val="FF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5824717" y="2540270"/>
            <a:ext cx="160580" cy="7299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16683" y="2422282"/>
            <a:ext cx="1780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accent6">
                    <a:lumMod val="50000"/>
                  </a:schemeClr>
                </a:solidFill>
              </a:rPr>
              <a:t>BORNEO</a:t>
            </a:r>
            <a:endParaRPr lang="en-US" sz="1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984479">
            <a:off x="5051007" y="2852065"/>
            <a:ext cx="1780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accent6">
                    <a:lumMod val="50000"/>
                  </a:schemeClr>
                </a:solidFill>
              </a:rPr>
              <a:t>SUMATRA</a:t>
            </a:r>
            <a:endParaRPr lang="en-US" sz="1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139870" y="2400961"/>
            <a:ext cx="1451318" cy="418303"/>
          </a:xfrm>
          <a:prstGeom prst="ellipse">
            <a:avLst/>
          </a:prstGeom>
          <a:solidFill>
            <a:srgbClr val="FF0000">
              <a:alpha val="12000"/>
            </a:srgb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3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910"/>
            <a:ext cx="9144000" cy="4495800"/>
          </a:xfr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99" y="0"/>
            <a:ext cx="3788001" cy="284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876" y="88209"/>
            <a:ext cx="4727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</a:rPr>
              <a:t>Comparison with Bragg scattering results from S-Pol radar</a:t>
            </a:r>
          </a:p>
          <a:p>
            <a:pPr algn="ctr"/>
            <a:r>
              <a:rPr lang="en-US" sz="2000" i="1" dirty="0" smtClean="0">
                <a:solidFill>
                  <a:srgbClr val="FFFF00"/>
                </a:solidFill>
              </a:rPr>
              <a:t>(Davison et al. 2013a,b)</a:t>
            </a:r>
            <a:endParaRPr lang="en-US" sz="2000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422" y="6386099"/>
            <a:ext cx="308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OCTOBER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55999" y="6397371"/>
            <a:ext cx="308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NOVEMBER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0983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094873" y="4671761"/>
            <a:ext cx="345161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01293" y="4546780"/>
            <a:ext cx="344519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55094" y="4605177"/>
            <a:ext cx="344519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46916" y="4728379"/>
            <a:ext cx="344519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046243" y="2262885"/>
            <a:ext cx="1194576" cy="2311632"/>
          </a:xfrm>
          <a:custGeom>
            <a:avLst/>
            <a:gdLst>
              <a:gd name="connsiteX0" fmla="*/ 85106 w 1194576"/>
              <a:gd name="connsiteY0" fmla="*/ 2131492 h 2136442"/>
              <a:gd name="connsiteX1" fmla="*/ 1077790 w 1194576"/>
              <a:gd name="connsiteY1" fmla="*/ 2102293 h 2136442"/>
              <a:gd name="connsiteX2" fmla="*/ 1121585 w 1194576"/>
              <a:gd name="connsiteY2" fmla="*/ 2073095 h 2136442"/>
              <a:gd name="connsiteX3" fmla="*/ 1121585 w 1194576"/>
              <a:gd name="connsiteY3" fmla="*/ 1912503 h 2136442"/>
              <a:gd name="connsiteX4" fmla="*/ 1077790 w 1194576"/>
              <a:gd name="connsiteY4" fmla="*/ 1897903 h 2136442"/>
              <a:gd name="connsiteX5" fmla="*/ 1048593 w 1194576"/>
              <a:gd name="connsiteY5" fmla="*/ 1854106 h 2136442"/>
              <a:gd name="connsiteX6" fmla="*/ 1063191 w 1194576"/>
              <a:gd name="connsiteY6" fmla="*/ 1810308 h 2136442"/>
              <a:gd name="connsiteX7" fmla="*/ 1136183 w 1194576"/>
              <a:gd name="connsiteY7" fmla="*/ 1708113 h 2136442"/>
              <a:gd name="connsiteX8" fmla="*/ 1165379 w 1194576"/>
              <a:gd name="connsiteY8" fmla="*/ 1649716 h 2136442"/>
              <a:gd name="connsiteX9" fmla="*/ 1179978 w 1194576"/>
              <a:gd name="connsiteY9" fmla="*/ 1591319 h 2136442"/>
              <a:gd name="connsiteX10" fmla="*/ 1194576 w 1194576"/>
              <a:gd name="connsiteY10" fmla="*/ 1547521 h 2136442"/>
              <a:gd name="connsiteX11" fmla="*/ 1179978 w 1194576"/>
              <a:gd name="connsiteY11" fmla="*/ 1489124 h 2136442"/>
              <a:gd name="connsiteX12" fmla="*/ 1136183 w 1194576"/>
              <a:gd name="connsiteY12" fmla="*/ 1474525 h 2136442"/>
              <a:gd name="connsiteX13" fmla="*/ 1179978 w 1194576"/>
              <a:gd name="connsiteY13" fmla="*/ 1328533 h 2136442"/>
              <a:gd name="connsiteX14" fmla="*/ 1121585 w 1194576"/>
              <a:gd name="connsiteY14" fmla="*/ 1094944 h 2136442"/>
              <a:gd name="connsiteX15" fmla="*/ 1077790 w 1194576"/>
              <a:gd name="connsiteY15" fmla="*/ 1080345 h 2136442"/>
              <a:gd name="connsiteX16" fmla="*/ 1106986 w 1194576"/>
              <a:gd name="connsiteY16" fmla="*/ 1007349 h 2136442"/>
              <a:gd name="connsiteX17" fmla="*/ 1121585 w 1194576"/>
              <a:gd name="connsiteY17" fmla="*/ 948952 h 2136442"/>
              <a:gd name="connsiteX18" fmla="*/ 1150781 w 1194576"/>
              <a:gd name="connsiteY18" fmla="*/ 861356 h 2136442"/>
              <a:gd name="connsiteX19" fmla="*/ 1179978 w 1194576"/>
              <a:gd name="connsiteY19" fmla="*/ 759162 h 2136442"/>
              <a:gd name="connsiteX20" fmla="*/ 1150781 w 1194576"/>
              <a:gd name="connsiteY20" fmla="*/ 656967 h 2136442"/>
              <a:gd name="connsiteX21" fmla="*/ 1106986 w 1194576"/>
              <a:gd name="connsiteY21" fmla="*/ 627768 h 2136442"/>
              <a:gd name="connsiteX22" fmla="*/ 1077790 w 1194576"/>
              <a:gd name="connsiteY22" fmla="*/ 583971 h 2136442"/>
              <a:gd name="connsiteX23" fmla="*/ 1063191 w 1194576"/>
              <a:gd name="connsiteY23" fmla="*/ 335783 h 2136442"/>
              <a:gd name="connsiteX24" fmla="*/ 1048593 w 1194576"/>
              <a:gd name="connsiteY24" fmla="*/ 233588 h 2136442"/>
              <a:gd name="connsiteX25" fmla="*/ 1004798 w 1194576"/>
              <a:gd name="connsiteY25" fmla="*/ 189791 h 2136442"/>
              <a:gd name="connsiteX26" fmla="*/ 902610 w 1194576"/>
              <a:gd name="connsiteY26" fmla="*/ 116794 h 2136442"/>
              <a:gd name="connsiteX27" fmla="*/ 829619 w 1194576"/>
              <a:gd name="connsiteY27" fmla="*/ 14600 h 2136442"/>
              <a:gd name="connsiteX28" fmla="*/ 785824 w 1194576"/>
              <a:gd name="connsiteY28" fmla="*/ 0 h 2136442"/>
              <a:gd name="connsiteX29" fmla="*/ 712833 w 1194576"/>
              <a:gd name="connsiteY29" fmla="*/ 29199 h 2136442"/>
              <a:gd name="connsiteX30" fmla="*/ 698234 w 1194576"/>
              <a:gd name="connsiteY30" fmla="*/ 72997 h 2136442"/>
              <a:gd name="connsiteX31" fmla="*/ 537653 w 1194576"/>
              <a:gd name="connsiteY31" fmla="*/ 29199 h 2136442"/>
              <a:gd name="connsiteX32" fmla="*/ 420867 w 1194576"/>
              <a:gd name="connsiteY32" fmla="*/ 43798 h 2136442"/>
              <a:gd name="connsiteX33" fmla="*/ 406269 w 1194576"/>
              <a:gd name="connsiteY33" fmla="*/ 102195 h 2136442"/>
              <a:gd name="connsiteX34" fmla="*/ 391670 w 1194576"/>
              <a:gd name="connsiteY34" fmla="*/ 145993 h 2136442"/>
              <a:gd name="connsiteX35" fmla="*/ 347876 w 1194576"/>
              <a:gd name="connsiteY35" fmla="*/ 160592 h 2136442"/>
              <a:gd name="connsiteX36" fmla="*/ 304081 w 1194576"/>
              <a:gd name="connsiteY36" fmla="*/ 189791 h 2136442"/>
              <a:gd name="connsiteX37" fmla="*/ 347876 w 1194576"/>
              <a:gd name="connsiteY37" fmla="*/ 481776 h 2136442"/>
              <a:gd name="connsiteX38" fmla="*/ 274884 w 1194576"/>
              <a:gd name="connsiteY38" fmla="*/ 510974 h 2136442"/>
              <a:gd name="connsiteX39" fmla="*/ 216491 w 1194576"/>
              <a:gd name="connsiteY39" fmla="*/ 525573 h 2136442"/>
              <a:gd name="connsiteX40" fmla="*/ 172696 w 1194576"/>
              <a:gd name="connsiteY40" fmla="*/ 540173 h 2136442"/>
              <a:gd name="connsiteX41" fmla="*/ 172696 w 1194576"/>
              <a:gd name="connsiteY41" fmla="*/ 759162 h 2136442"/>
              <a:gd name="connsiteX42" fmla="*/ 260286 w 1194576"/>
              <a:gd name="connsiteY42" fmla="*/ 846757 h 2136442"/>
              <a:gd name="connsiteX43" fmla="*/ 201893 w 1194576"/>
              <a:gd name="connsiteY43" fmla="*/ 948952 h 2136442"/>
              <a:gd name="connsiteX44" fmla="*/ 172696 w 1194576"/>
              <a:gd name="connsiteY44" fmla="*/ 1007349 h 2136442"/>
              <a:gd name="connsiteX45" fmla="*/ 158098 w 1194576"/>
              <a:gd name="connsiteY45" fmla="*/ 1065746 h 2136442"/>
              <a:gd name="connsiteX46" fmla="*/ 172696 w 1194576"/>
              <a:gd name="connsiteY46" fmla="*/ 1197139 h 2136442"/>
              <a:gd name="connsiteX47" fmla="*/ 231089 w 1194576"/>
              <a:gd name="connsiteY47" fmla="*/ 1299334 h 2136442"/>
              <a:gd name="connsiteX48" fmla="*/ 201893 w 1194576"/>
              <a:gd name="connsiteY48" fmla="*/ 1343132 h 2136442"/>
              <a:gd name="connsiteX49" fmla="*/ 172696 w 1194576"/>
              <a:gd name="connsiteY49" fmla="*/ 1430727 h 2136442"/>
              <a:gd name="connsiteX50" fmla="*/ 143500 w 1194576"/>
              <a:gd name="connsiteY50" fmla="*/ 1489124 h 2136442"/>
              <a:gd name="connsiteX51" fmla="*/ 158098 w 1194576"/>
              <a:gd name="connsiteY51" fmla="*/ 1751911 h 2136442"/>
              <a:gd name="connsiteX52" fmla="*/ 172696 w 1194576"/>
              <a:gd name="connsiteY52" fmla="*/ 1883304 h 2136442"/>
              <a:gd name="connsiteX53" fmla="*/ 128901 w 1194576"/>
              <a:gd name="connsiteY53" fmla="*/ 1897903 h 2136442"/>
              <a:gd name="connsiteX54" fmla="*/ 55910 w 1194576"/>
              <a:gd name="connsiteY54" fmla="*/ 1985499 h 2136442"/>
              <a:gd name="connsiteX55" fmla="*/ 85106 w 1194576"/>
              <a:gd name="connsiteY55" fmla="*/ 2131492 h 213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94576" h="2136442">
                <a:moveTo>
                  <a:pt x="85106" y="2131492"/>
                </a:moveTo>
                <a:cubicBezTo>
                  <a:pt x="255419" y="2150958"/>
                  <a:pt x="1023747" y="2107062"/>
                  <a:pt x="1077790" y="2102293"/>
                </a:cubicBezTo>
                <a:cubicBezTo>
                  <a:pt x="1095267" y="2100751"/>
                  <a:pt x="1106987" y="2082828"/>
                  <a:pt x="1121585" y="2073095"/>
                </a:cubicBezTo>
                <a:cubicBezTo>
                  <a:pt x="1141498" y="2013351"/>
                  <a:pt x="1156170" y="1990326"/>
                  <a:pt x="1121585" y="1912503"/>
                </a:cubicBezTo>
                <a:cubicBezTo>
                  <a:pt x="1115336" y="1898441"/>
                  <a:pt x="1092388" y="1902770"/>
                  <a:pt x="1077790" y="1897903"/>
                </a:cubicBezTo>
                <a:cubicBezTo>
                  <a:pt x="1068058" y="1883304"/>
                  <a:pt x="1051477" y="1871413"/>
                  <a:pt x="1048593" y="1854106"/>
                </a:cubicBezTo>
                <a:cubicBezTo>
                  <a:pt x="1046063" y="1838926"/>
                  <a:pt x="1056309" y="1824072"/>
                  <a:pt x="1063191" y="1810308"/>
                </a:cubicBezTo>
                <a:cubicBezTo>
                  <a:pt x="1078632" y="1779424"/>
                  <a:pt x="1119653" y="1734564"/>
                  <a:pt x="1136183" y="1708113"/>
                </a:cubicBezTo>
                <a:cubicBezTo>
                  <a:pt x="1147717" y="1689658"/>
                  <a:pt x="1157738" y="1670093"/>
                  <a:pt x="1165379" y="1649716"/>
                </a:cubicBezTo>
                <a:cubicBezTo>
                  <a:pt x="1172424" y="1630929"/>
                  <a:pt x="1174466" y="1610612"/>
                  <a:pt x="1179978" y="1591319"/>
                </a:cubicBezTo>
                <a:cubicBezTo>
                  <a:pt x="1184205" y="1576522"/>
                  <a:pt x="1189710" y="1562120"/>
                  <a:pt x="1194576" y="1547521"/>
                </a:cubicBezTo>
                <a:cubicBezTo>
                  <a:pt x="1189710" y="1528055"/>
                  <a:pt x="1192512" y="1504792"/>
                  <a:pt x="1179978" y="1489124"/>
                </a:cubicBezTo>
                <a:cubicBezTo>
                  <a:pt x="1170366" y="1477108"/>
                  <a:pt x="1139915" y="1489454"/>
                  <a:pt x="1136183" y="1474525"/>
                </a:cubicBezTo>
                <a:cubicBezTo>
                  <a:pt x="1119103" y="1406201"/>
                  <a:pt x="1149111" y="1374835"/>
                  <a:pt x="1179978" y="1328533"/>
                </a:cubicBezTo>
                <a:cubicBezTo>
                  <a:pt x="1168966" y="1174361"/>
                  <a:pt x="1220967" y="1144639"/>
                  <a:pt x="1121585" y="1094944"/>
                </a:cubicBezTo>
                <a:cubicBezTo>
                  <a:pt x="1107822" y="1088062"/>
                  <a:pt x="1092388" y="1085211"/>
                  <a:pt x="1077790" y="1080345"/>
                </a:cubicBezTo>
                <a:cubicBezTo>
                  <a:pt x="1087522" y="1056013"/>
                  <a:pt x="1098699" y="1032210"/>
                  <a:pt x="1106986" y="1007349"/>
                </a:cubicBezTo>
                <a:cubicBezTo>
                  <a:pt x="1113331" y="988314"/>
                  <a:pt x="1115820" y="968171"/>
                  <a:pt x="1121585" y="948952"/>
                </a:cubicBezTo>
                <a:cubicBezTo>
                  <a:pt x="1130428" y="919472"/>
                  <a:pt x="1141938" y="890836"/>
                  <a:pt x="1150781" y="861356"/>
                </a:cubicBezTo>
                <a:cubicBezTo>
                  <a:pt x="1205741" y="678140"/>
                  <a:pt x="1130940" y="906275"/>
                  <a:pt x="1179978" y="759162"/>
                </a:cubicBezTo>
                <a:cubicBezTo>
                  <a:pt x="1170246" y="725097"/>
                  <a:pt x="1167986" y="687937"/>
                  <a:pt x="1150781" y="656967"/>
                </a:cubicBezTo>
                <a:cubicBezTo>
                  <a:pt x="1142261" y="641629"/>
                  <a:pt x="1119392" y="640175"/>
                  <a:pt x="1106986" y="627768"/>
                </a:cubicBezTo>
                <a:cubicBezTo>
                  <a:pt x="1094580" y="615361"/>
                  <a:pt x="1087522" y="598570"/>
                  <a:pt x="1077790" y="583971"/>
                </a:cubicBezTo>
                <a:cubicBezTo>
                  <a:pt x="1072924" y="501242"/>
                  <a:pt x="1070073" y="418369"/>
                  <a:pt x="1063191" y="335783"/>
                </a:cubicBezTo>
                <a:cubicBezTo>
                  <a:pt x="1060333" y="301491"/>
                  <a:pt x="1061372" y="265538"/>
                  <a:pt x="1048593" y="233588"/>
                </a:cubicBezTo>
                <a:cubicBezTo>
                  <a:pt x="1040926" y="214419"/>
                  <a:pt x="1020473" y="203227"/>
                  <a:pt x="1004798" y="189791"/>
                </a:cubicBezTo>
                <a:cubicBezTo>
                  <a:pt x="973109" y="162627"/>
                  <a:pt x="937271" y="139903"/>
                  <a:pt x="902610" y="116794"/>
                </a:cubicBezTo>
                <a:cubicBezTo>
                  <a:pt x="879777" y="71124"/>
                  <a:pt x="874008" y="44194"/>
                  <a:pt x="829619" y="14600"/>
                </a:cubicBezTo>
                <a:cubicBezTo>
                  <a:pt x="816816" y="6064"/>
                  <a:pt x="800422" y="4867"/>
                  <a:pt x="785824" y="0"/>
                </a:cubicBezTo>
                <a:cubicBezTo>
                  <a:pt x="761494" y="9733"/>
                  <a:pt x="732964" y="12422"/>
                  <a:pt x="712833" y="29199"/>
                </a:cubicBezTo>
                <a:cubicBezTo>
                  <a:pt x="701011" y="39051"/>
                  <a:pt x="713529" y="71297"/>
                  <a:pt x="698234" y="72997"/>
                </a:cubicBezTo>
                <a:cubicBezTo>
                  <a:pt x="673540" y="75741"/>
                  <a:pt x="578475" y="42807"/>
                  <a:pt x="537653" y="29199"/>
                </a:cubicBezTo>
                <a:cubicBezTo>
                  <a:pt x="498724" y="34065"/>
                  <a:pt x="455161" y="24744"/>
                  <a:pt x="420867" y="43798"/>
                </a:cubicBezTo>
                <a:cubicBezTo>
                  <a:pt x="403328" y="53543"/>
                  <a:pt x="411781" y="82902"/>
                  <a:pt x="406269" y="102195"/>
                </a:cubicBezTo>
                <a:cubicBezTo>
                  <a:pt x="402042" y="116992"/>
                  <a:pt x="402551" y="135111"/>
                  <a:pt x="391670" y="145993"/>
                </a:cubicBezTo>
                <a:cubicBezTo>
                  <a:pt x="380790" y="156874"/>
                  <a:pt x="362474" y="155726"/>
                  <a:pt x="347876" y="160592"/>
                </a:cubicBezTo>
                <a:cubicBezTo>
                  <a:pt x="333278" y="170325"/>
                  <a:pt x="305918" y="172342"/>
                  <a:pt x="304081" y="189791"/>
                </a:cubicBezTo>
                <a:cubicBezTo>
                  <a:pt x="282059" y="399014"/>
                  <a:pt x="280683" y="380981"/>
                  <a:pt x="347876" y="481776"/>
                </a:cubicBezTo>
                <a:cubicBezTo>
                  <a:pt x="323545" y="491509"/>
                  <a:pt x="299744" y="502687"/>
                  <a:pt x="274884" y="510974"/>
                </a:cubicBezTo>
                <a:cubicBezTo>
                  <a:pt x="255850" y="517319"/>
                  <a:pt x="235782" y="520061"/>
                  <a:pt x="216491" y="525573"/>
                </a:cubicBezTo>
                <a:cubicBezTo>
                  <a:pt x="201695" y="529801"/>
                  <a:pt x="187294" y="535306"/>
                  <a:pt x="172696" y="540173"/>
                </a:cubicBezTo>
                <a:cubicBezTo>
                  <a:pt x="153232" y="618035"/>
                  <a:pt x="134395" y="666140"/>
                  <a:pt x="172696" y="759162"/>
                </a:cubicBezTo>
                <a:cubicBezTo>
                  <a:pt x="188417" y="797344"/>
                  <a:pt x="260286" y="846757"/>
                  <a:pt x="260286" y="846757"/>
                </a:cubicBezTo>
                <a:cubicBezTo>
                  <a:pt x="172055" y="1023229"/>
                  <a:pt x="284429" y="804504"/>
                  <a:pt x="201893" y="948952"/>
                </a:cubicBezTo>
                <a:cubicBezTo>
                  <a:pt x="191096" y="967848"/>
                  <a:pt x="182428" y="987883"/>
                  <a:pt x="172696" y="1007349"/>
                </a:cubicBezTo>
                <a:cubicBezTo>
                  <a:pt x="167830" y="1026815"/>
                  <a:pt x="158098" y="1045681"/>
                  <a:pt x="158098" y="1065746"/>
                </a:cubicBezTo>
                <a:cubicBezTo>
                  <a:pt x="158098" y="1109813"/>
                  <a:pt x="162788" y="1154200"/>
                  <a:pt x="172696" y="1197139"/>
                </a:cubicBezTo>
                <a:cubicBezTo>
                  <a:pt x="179232" y="1225465"/>
                  <a:pt x="214417" y="1274324"/>
                  <a:pt x="231089" y="1299334"/>
                </a:cubicBezTo>
                <a:cubicBezTo>
                  <a:pt x="221357" y="1313933"/>
                  <a:pt x="209019" y="1327098"/>
                  <a:pt x="201893" y="1343132"/>
                </a:cubicBezTo>
                <a:cubicBezTo>
                  <a:pt x="189394" y="1371257"/>
                  <a:pt x="186459" y="1403198"/>
                  <a:pt x="172696" y="1430727"/>
                </a:cubicBezTo>
                <a:lnTo>
                  <a:pt x="143500" y="1489124"/>
                </a:lnTo>
                <a:cubicBezTo>
                  <a:pt x="148366" y="1576720"/>
                  <a:pt x="146245" y="1664985"/>
                  <a:pt x="158098" y="1751911"/>
                </a:cubicBezTo>
                <a:cubicBezTo>
                  <a:pt x="167507" y="1820914"/>
                  <a:pt x="226775" y="1802181"/>
                  <a:pt x="172696" y="1883304"/>
                </a:cubicBezTo>
                <a:cubicBezTo>
                  <a:pt x="164161" y="1896108"/>
                  <a:pt x="143499" y="1893037"/>
                  <a:pt x="128901" y="1897903"/>
                </a:cubicBezTo>
                <a:cubicBezTo>
                  <a:pt x="118690" y="1908115"/>
                  <a:pt x="57473" y="1963609"/>
                  <a:pt x="55910" y="1985499"/>
                </a:cubicBezTo>
                <a:cubicBezTo>
                  <a:pt x="52081" y="2039114"/>
                  <a:pt x="-85207" y="2112026"/>
                  <a:pt x="85106" y="2131492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305665" y="2379679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05665" y="1628706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947054" y="2285674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47054" y="1635115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687633" y="2131491"/>
            <a:ext cx="1194576" cy="2473687"/>
          </a:xfrm>
          <a:custGeom>
            <a:avLst/>
            <a:gdLst>
              <a:gd name="connsiteX0" fmla="*/ 85106 w 1194576"/>
              <a:gd name="connsiteY0" fmla="*/ 2131492 h 2136442"/>
              <a:gd name="connsiteX1" fmla="*/ 1077790 w 1194576"/>
              <a:gd name="connsiteY1" fmla="*/ 2102293 h 2136442"/>
              <a:gd name="connsiteX2" fmla="*/ 1121585 w 1194576"/>
              <a:gd name="connsiteY2" fmla="*/ 2073095 h 2136442"/>
              <a:gd name="connsiteX3" fmla="*/ 1121585 w 1194576"/>
              <a:gd name="connsiteY3" fmla="*/ 1912503 h 2136442"/>
              <a:gd name="connsiteX4" fmla="*/ 1077790 w 1194576"/>
              <a:gd name="connsiteY4" fmla="*/ 1897903 h 2136442"/>
              <a:gd name="connsiteX5" fmla="*/ 1048593 w 1194576"/>
              <a:gd name="connsiteY5" fmla="*/ 1854106 h 2136442"/>
              <a:gd name="connsiteX6" fmla="*/ 1063191 w 1194576"/>
              <a:gd name="connsiteY6" fmla="*/ 1810308 h 2136442"/>
              <a:gd name="connsiteX7" fmla="*/ 1136183 w 1194576"/>
              <a:gd name="connsiteY7" fmla="*/ 1708113 h 2136442"/>
              <a:gd name="connsiteX8" fmla="*/ 1165379 w 1194576"/>
              <a:gd name="connsiteY8" fmla="*/ 1649716 h 2136442"/>
              <a:gd name="connsiteX9" fmla="*/ 1179978 w 1194576"/>
              <a:gd name="connsiteY9" fmla="*/ 1591319 h 2136442"/>
              <a:gd name="connsiteX10" fmla="*/ 1194576 w 1194576"/>
              <a:gd name="connsiteY10" fmla="*/ 1547521 h 2136442"/>
              <a:gd name="connsiteX11" fmla="*/ 1179978 w 1194576"/>
              <a:gd name="connsiteY11" fmla="*/ 1489124 h 2136442"/>
              <a:gd name="connsiteX12" fmla="*/ 1136183 w 1194576"/>
              <a:gd name="connsiteY12" fmla="*/ 1474525 h 2136442"/>
              <a:gd name="connsiteX13" fmla="*/ 1179978 w 1194576"/>
              <a:gd name="connsiteY13" fmla="*/ 1328533 h 2136442"/>
              <a:gd name="connsiteX14" fmla="*/ 1121585 w 1194576"/>
              <a:gd name="connsiteY14" fmla="*/ 1094944 h 2136442"/>
              <a:gd name="connsiteX15" fmla="*/ 1077790 w 1194576"/>
              <a:gd name="connsiteY15" fmla="*/ 1080345 h 2136442"/>
              <a:gd name="connsiteX16" fmla="*/ 1106986 w 1194576"/>
              <a:gd name="connsiteY16" fmla="*/ 1007349 h 2136442"/>
              <a:gd name="connsiteX17" fmla="*/ 1121585 w 1194576"/>
              <a:gd name="connsiteY17" fmla="*/ 948952 h 2136442"/>
              <a:gd name="connsiteX18" fmla="*/ 1150781 w 1194576"/>
              <a:gd name="connsiteY18" fmla="*/ 861356 h 2136442"/>
              <a:gd name="connsiteX19" fmla="*/ 1179978 w 1194576"/>
              <a:gd name="connsiteY19" fmla="*/ 759162 h 2136442"/>
              <a:gd name="connsiteX20" fmla="*/ 1150781 w 1194576"/>
              <a:gd name="connsiteY20" fmla="*/ 656967 h 2136442"/>
              <a:gd name="connsiteX21" fmla="*/ 1106986 w 1194576"/>
              <a:gd name="connsiteY21" fmla="*/ 627768 h 2136442"/>
              <a:gd name="connsiteX22" fmla="*/ 1077790 w 1194576"/>
              <a:gd name="connsiteY22" fmla="*/ 583971 h 2136442"/>
              <a:gd name="connsiteX23" fmla="*/ 1063191 w 1194576"/>
              <a:gd name="connsiteY23" fmla="*/ 335783 h 2136442"/>
              <a:gd name="connsiteX24" fmla="*/ 1048593 w 1194576"/>
              <a:gd name="connsiteY24" fmla="*/ 233588 h 2136442"/>
              <a:gd name="connsiteX25" fmla="*/ 1004798 w 1194576"/>
              <a:gd name="connsiteY25" fmla="*/ 189791 h 2136442"/>
              <a:gd name="connsiteX26" fmla="*/ 902610 w 1194576"/>
              <a:gd name="connsiteY26" fmla="*/ 116794 h 2136442"/>
              <a:gd name="connsiteX27" fmla="*/ 829619 w 1194576"/>
              <a:gd name="connsiteY27" fmla="*/ 14600 h 2136442"/>
              <a:gd name="connsiteX28" fmla="*/ 785824 w 1194576"/>
              <a:gd name="connsiteY28" fmla="*/ 0 h 2136442"/>
              <a:gd name="connsiteX29" fmla="*/ 712833 w 1194576"/>
              <a:gd name="connsiteY29" fmla="*/ 29199 h 2136442"/>
              <a:gd name="connsiteX30" fmla="*/ 698234 w 1194576"/>
              <a:gd name="connsiteY30" fmla="*/ 72997 h 2136442"/>
              <a:gd name="connsiteX31" fmla="*/ 537653 w 1194576"/>
              <a:gd name="connsiteY31" fmla="*/ 29199 h 2136442"/>
              <a:gd name="connsiteX32" fmla="*/ 420867 w 1194576"/>
              <a:gd name="connsiteY32" fmla="*/ 43798 h 2136442"/>
              <a:gd name="connsiteX33" fmla="*/ 406269 w 1194576"/>
              <a:gd name="connsiteY33" fmla="*/ 102195 h 2136442"/>
              <a:gd name="connsiteX34" fmla="*/ 391670 w 1194576"/>
              <a:gd name="connsiteY34" fmla="*/ 145993 h 2136442"/>
              <a:gd name="connsiteX35" fmla="*/ 347876 w 1194576"/>
              <a:gd name="connsiteY35" fmla="*/ 160592 h 2136442"/>
              <a:gd name="connsiteX36" fmla="*/ 304081 w 1194576"/>
              <a:gd name="connsiteY36" fmla="*/ 189791 h 2136442"/>
              <a:gd name="connsiteX37" fmla="*/ 347876 w 1194576"/>
              <a:gd name="connsiteY37" fmla="*/ 481776 h 2136442"/>
              <a:gd name="connsiteX38" fmla="*/ 274884 w 1194576"/>
              <a:gd name="connsiteY38" fmla="*/ 510974 h 2136442"/>
              <a:gd name="connsiteX39" fmla="*/ 216491 w 1194576"/>
              <a:gd name="connsiteY39" fmla="*/ 525573 h 2136442"/>
              <a:gd name="connsiteX40" fmla="*/ 172696 w 1194576"/>
              <a:gd name="connsiteY40" fmla="*/ 540173 h 2136442"/>
              <a:gd name="connsiteX41" fmla="*/ 172696 w 1194576"/>
              <a:gd name="connsiteY41" fmla="*/ 759162 h 2136442"/>
              <a:gd name="connsiteX42" fmla="*/ 260286 w 1194576"/>
              <a:gd name="connsiteY42" fmla="*/ 846757 h 2136442"/>
              <a:gd name="connsiteX43" fmla="*/ 201893 w 1194576"/>
              <a:gd name="connsiteY43" fmla="*/ 948952 h 2136442"/>
              <a:gd name="connsiteX44" fmla="*/ 172696 w 1194576"/>
              <a:gd name="connsiteY44" fmla="*/ 1007349 h 2136442"/>
              <a:gd name="connsiteX45" fmla="*/ 158098 w 1194576"/>
              <a:gd name="connsiteY45" fmla="*/ 1065746 h 2136442"/>
              <a:gd name="connsiteX46" fmla="*/ 172696 w 1194576"/>
              <a:gd name="connsiteY46" fmla="*/ 1197139 h 2136442"/>
              <a:gd name="connsiteX47" fmla="*/ 231089 w 1194576"/>
              <a:gd name="connsiteY47" fmla="*/ 1299334 h 2136442"/>
              <a:gd name="connsiteX48" fmla="*/ 201893 w 1194576"/>
              <a:gd name="connsiteY48" fmla="*/ 1343132 h 2136442"/>
              <a:gd name="connsiteX49" fmla="*/ 172696 w 1194576"/>
              <a:gd name="connsiteY49" fmla="*/ 1430727 h 2136442"/>
              <a:gd name="connsiteX50" fmla="*/ 143500 w 1194576"/>
              <a:gd name="connsiteY50" fmla="*/ 1489124 h 2136442"/>
              <a:gd name="connsiteX51" fmla="*/ 158098 w 1194576"/>
              <a:gd name="connsiteY51" fmla="*/ 1751911 h 2136442"/>
              <a:gd name="connsiteX52" fmla="*/ 172696 w 1194576"/>
              <a:gd name="connsiteY52" fmla="*/ 1883304 h 2136442"/>
              <a:gd name="connsiteX53" fmla="*/ 128901 w 1194576"/>
              <a:gd name="connsiteY53" fmla="*/ 1897903 h 2136442"/>
              <a:gd name="connsiteX54" fmla="*/ 55910 w 1194576"/>
              <a:gd name="connsiteY54" fmla="*/ 1985499 h 2136442"/>
              <a:gd name="connsiteX55" fmla="*/ 85106 w 1194576"/>
              <a:gd name="connsiteY55" fmla="*/ 2131492 h 213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94576" h="2136442">
                <a:moveTo>
                  <a:pt x="85106" y="2131492"/>
                </a:moveTo>
                <a:cubicBezTo>
                  <a:pt x="255419" y="2150958"/>
                  <a:pt x="1023747" y="2107062"/>
                  <a:pt x="1077790" y="2102293"/>
                </a:cubicBezTo>
                <a:cubicBezTo>
                  <a:pt x="1095267" y="2100751"/>
                  <a:pt x="1106987" y="2082828"/>
                  <a:pt x="1121585" y="2073095"/>
                </a:cubicBezTo>
                <a:cubicBezTo>
                  <a:pt x="1141498" y="2013351"/>
                  <a:pt x="1156170" y="1990326"/>
                  <a:pt x="1121585" y="1912503"/>
                </a:cubicBezTo>
                <a:cubicBezTo>
                  <a:pt x="1115336" y="1898441"/>
                  <a:pt x="1092388" y="1902770"/>
                  <a:pt x="1077790" y="1897903"/>
                </a:cubicBezTo>
                <a:cubicBezTo>
                  <a:pt x="1068058" y="1883304"/>
                  <a:pt x="1051477" y="1871413"/>
                  <a:pt x="1048593" y="1854106"/>
                </a:cubicBezTo>
                <a:cubicBezTo>
                  <a:pt x="1046063" y="1838926"/>
                  <a:pt x="1056309" y="1824072"/>
                  <a:pt x="1063191" y="1810308"/>
                </a:cubicBezTo>
                <a:cubicBezTo>
                  <a:pt x="1078632" y="1779424"/>
                  <a:pt x="1119653" y="1734564"/>
                  <a:pt x="1136183" y="1708113"/>
                </a:cubicBezTo>
                <a:cubicBezTo>
                  <a:pt x="1147717" y="1689658"/>
                  <a:pt x="1157738" y="1670093"/>
                  <a:pt x="1165379" y="1649716"/>
                </a:cubicBezTo>
                <a:cubicBezTo>
                  <a:pt x="1172424" y="1630929"/>
                  <a:pt x="1174466" y="1610612"/>
                  <a:pt x="1179978" y="1591319"/>
                </a:cubicBezTo>
                <a:cubicBezTo>
                  <a:pt x="1184205" y="1576522"/>
                  <a:pt x="1189710" y="1562120"/>
                  <a:pt x="1194576" y="1547521"/>
                </a:cubicBezTo>
                <a:cubicBezTo>
                  <a:pt x="1189710" y="1528055"/>
                  <a:pt x="1192512" y="1504792"/>
                  <a:pt x="1179978" y="1489124"/>
                </a:cubicBezTo>
                <a:cubicBezTo>
                  <a:pt x="1170366" y="1477108"/>
                  <a:pt x="1139915" y="1489454"/>
                  <a:pt x="1136183" y="1474525"/>
                </a:cubicBezTo>
                <a:cubicBezTo>
                  <a:pt x="1119103" y="1406201"/>
                  <a:pt x="1149111" y="1374835"/>
                  <a:pt x="1179978" y="1328533"/>
                </a:cubicBezTo>
                <a:cubicBezTo>
                  <a:pt x="1168966" y="1174361"/>
                  <a:pt x="1220967" y="1144639"/>
                  <a:pt x="1121585" y="1094944"/>
                </a:cubicBezTo>
                <a:cubicBezTo>
                  <a:pt x="1107822" y="1088062"/>
                  <a:pt x="1092388" y="1085211"/>
                  <a:pt x="1077790" y="1080345"/>
                </a:cubicBezTo>
                <a:cubicBezTo>
                  <a:pt x="1087522" y="1056013"/>
                  <a:pt x="1098699" y="1032210"/>
                  <a:pt x="1106986" y="1007349"/>
                </a:cubicBezTo>
                <a:cubicBezTo>
                  <a:pt x="1113331" y="988314"/>
                  <a:pt x="1115820" y="968171"/>
                  <a:pt x="1121585" y="948952"/>
                </a:cubicBezTo>
                <a:cubicBezTo>
                  <a:pt x="1130428" y="919472"/>
                  <a:pt x="1141938" y="890836"/>
                  <a:pt x="1150781" y="861356"/>
                </a:cubicBezTo>
                <a:cubicBezTo>
                  <a:pt x="1205741" y="678140"/>
                  <a:pt x="1130940" y="906275"/>
                  <a:pt x="1179978" y="759162"/>
                </a:cubicBezTo>
                <a:cubicBezTo>
                  <a:pt x="1170246" y="725097"/>
                  <a:pt x="1167986" y="687937"/>
                  <a:pt x="1150781" y="656967"/>
                </a:cubicBezTo>
                <a:cubicBezTo>
                  <a:pt x="1142261" y="641629"/>
                  <a:pt x="1119392" y="640175"/>
                  <a:pt x="1106986" y="627768"/>
                </a:cubicBezTo>
                <a:cubicBezTo>
                  <a:pt x="1094580" y="615361"/>
                  <a:pt x="1087522" y="598570"/>
                  <a:pt x="1077790" y="583971"/>
                </a:cubicBezTo>
                <a:cubicBezTo>
                  <a:pt x="1072924" y="501242"/>
                  <a:pt x="1070073" y="418369"/>
                  <a:pt x="1063191" y="335783"/>
                </a:cubicBezTo>
                <a:cubicBezTo>
                  <a:pt x="1060333" y="301491"/>
                  <a:pt x="1061372" y="265538"/>
                  <a:pt x="1048593" y="233588"/>
                </a:cubicBezTo>
                <a:cubicBezTo>
                  <a:pt x="1040926" y="214419"/>
                  <a:pt x="1020473" y="203227"/>
                  <a:pt x="1004798" y="189791"/>
                </a:cubicBezTo>
                <a:cubicBezTo>
                  <a:pt x="973109" y="162627"/>
                  <a:pt x="937271" y="139903"/>
                  <a:pt x="902610" y="116794"/>
                </a:cubicBezTo>
                <a:cubicBezTo>
                  <a:pt x="879777" y="71124"/>
                  <a:pt x="874008" y="44194"/>
                  <a:pt x="829619" y="14600"/>
                </a:cubicBezTo>
                <a:cubicBezTo>
                  <a:pt x="816816" y="6064"/>
                  <a:pt x="800422" y="4867"/>
                  <a:pt x="785824" y="0"/>
                </a:cubicBezTo>
                <a:cubicBezTo>
                  <a:pt x="761494" y="9733"/>
                  <a:pt x="732964" y="12422"/>
                  <a:pt x="712833" y="29199"/>
                </a:cubicBezTo>
                <a:cubicBezTo>
                  <a:pt x="701011" y="39051"/>
                  <a:pt x="713529" y="71297"/>
                  <a:pt x="698234" y="72997"/>
                </a:cubicBezTo>
                <a:cubicBezTo>
                  <a:pt x="673540" y="75741"/>
                  <a:pt x="578475" y="42807"/>
                  <a:pt x="537653" y="29199"/>
                </a:cubicBezTo>
                <a:cubicBezTo>
                  <a:pt x="498724" y="34065"/>
                  <a:pt x="455161" y="24744"/>
                  <a:pt x="420867" y="43798"/>
                </a:cubicBezTo>
                <a:cubicBezTo>
                  <a:pt x="403328" y="53543"/>
                  <a:pt x="411781" y="82902"/>
                  <a:pt x="406269" y="102195"/>
                </a:cubicBezTo>
                <a:cubicBezTo>
                  <a:pt x="402042" y="116992"/>
                  <a:pt x="402551" y="135111"/>
                  <a:pt x="391670" y="145993"/>
                </a:cubicBezTo>
                <a:cubicBezTo>
                  <a:pt x="380790" y="156874"/>
                  <a:pt x="362474" y="155726"/>
                  <a:pt x="347876" y="160592"/>
                </a:cubicBezTo>
                <a:cubicBezTo>
                  <a:pt x="333278" y="170325"/>
                  <a:pt x="305918" y="172342"/>
                  <a:pt x="304081" y="189791"/>
                </a:cubicBezTo>
                <a:cubicBezTo>
                  <a:pt x="282059" y="399014"/>
                  <a:pt x="280683" y="380981"/>
                  <a:pt x="347876" y="481776"/>
                </a:cubicBezTo>
                <a:cubicBezTo>
                  <a:pt x="323545" y="491509"/>
                  <a:pt x="299744" y="502687"/>
                  <a:pt x="274884" y="510974"/>
                </a:cubicBezTo>
                <a:cubicBezTo>
                  <a:pt x="255850" y="517319"/>
                  <a:pt x="235782" y="520061"/>
                  <a:pt x="216491" y="525573"/>
                </a:cubicBezTo>
                <a:cubicBezTo>
                  <a:pt x="201695" y="529801"/>
                  <a:pt x="187294" y="535306"/>
                  <a:pt x="172696" y="540173"/>
                </a:cubicBezTo>
                <a:cubicBezTo>
                  <a:pt x="153232" y="618035"/>
                  <a:pt x="134395" y="666140"/>
                  <a:pt x="172696" y="759162"/>
                </a:cubicBezTo>
                <a:cubicBezTo>
                  <a:pt x="188417" y="797344"/>
                  <a:pt x="260286" y="846757"/>
                  <a:pt x="260286" y="846757"/>
                </a:cubicBezTo>
                <a:cubicBezTo>
                  <a:pt x="172055" y="1023229"/>
                  <a:pt x="284429" y="804504"/>
                  <a:pt x="201893" y="948952"/>
                </a:cubicBezTo>
                <a:cubicBezTo>
                  <a:pt x="191096" y="967848"/>
                  <a:pt x="182428" y="987883"/>
                  <a:pt x="172696" y="1007349"/>
                </a:cubicBezTo>
                <a:cubicBezTo>
                  <a:pt x="167830" y="1026815"/>
                  <a:pt x="158098" y="1045681"/>
                  <a:pt x="158098" y="1065746"/>
                </a:cubicBezTo>
                <a:cubicBezTo>
                  <a:pt x="158098" y="1109813"/>
                  <a:pt x="162788" y="1154200"/>
                  <a:pt x="172696" y="1197139"/>
                </a:cubicBezTo>
                <a:cubicBezTo>
                  <a:pt x="179232" y="1225465"/>
                  <a:pt x="214417" y="1274324"/>
                  <a:pt x="231089" y="1299334"/>
                </a:cubicBezTo>
                <a:cubicBezTo>
                  <a:pt x="221357" y="1313933"/>
                  <a:pt x="209019" y="1327098"/>
                  <a:pt x="201893" y="1343132"/>
                </a:cubicBezTo>
                <a:cubicBezTo>
                  <a:pt x="189394" y="1371257"/>
                  <a:pt x="186459" y="1403198"/>
                  <a:pt x="172696" y="1430727"/>
                </a:cubicBezTo>
                <a:lnTo>
                  <a:pt x="143500" y="1489124"/>
                </a:lnTo>
                <a:cubicBezTo>
                  <a:pt x="148366" y="1576720"/>
                  <a:pt x="146245" y="1664985"/>
                  <a:pt x="158098" y="1751911"/>
                </a:cubicBezTo>
                <a:cubicBezTo>
                  <a:pt x="167507" y="1820914"/>
                  <a:pt x="226775" y="1802181"/>
                  <a:pt x="172696" y="1883304"/>
                </a:cubicBezTo>
                <a:cubicBezTo>
                  <a:pt x="164161" y="1896108"/>
                  <a:pt x="143499" y="1893037"/>
                  <a:pt x="128901" y="1897903"/>
                </a:cubicBezTo>
                <a:cubicBezTo>
                  <a:pt x="118690" y="1908115"/>
                  <a:pt x="57473" y="1963609"/>
                  <a:pt x="55910" y="1985499"/>
                </a:cubicBezTo>
                <a:cubicBezTo>
                  <a:pt x="52081" y="2039114"/>
                  <a:pt x="-85207" y="2112026"/>
                  <a:pt x="85106" y="2131492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02150" y="163345"/>
            <a:ext cx="568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4 October Soundings at R/V </a:t>
            </a:r>
            <a:r>
              <a:rPr lang="en-US" sz="2400" i="1" dirty="0" err="1" smtClean="0">
                <a:solidFill>
                  <a:srgbClr val="FFFF00"/>
                </a:solidFill>
              </a:rPr>
              <a:t>Revelle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05665" y="1109546"/>
            <a:ext cx="91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08 L</a:t>
            </a:r>
            <a:endParaRPr lang="en-US" sz="2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86614" y="1101357"/>
            <a:ext cx="91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14 L</a:t>
            </a:r>
            <a:endParaRPr lang="en-US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305665" y="2686263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θ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980333" y="2607830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θ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03872" y="2619675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q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65990" y="2541242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q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124033" y="4978346"/>
            <a:ext cx="86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08 L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882209" y="4949150"/>
            <a:ext cx="96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14 L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9113" y="6190086"/>
            <a:ext cx="744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2400" i="1" dirty="0" smtClean="0">
                <a:solidFill>
                  <a:srgbClr val="F8FCFF"/>
                </a:solidFill>
              </a:rPr>
              <a:t>Shallow cumulus layers frequently observed</a:t>
            </a:r>
            <a:endParaRPr lang="en-US" sz="2400" i="1" dirty="0">
              <a:solidFill>
                <a:srgbClr val="F8FC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8992" y="1678917"/>
            <a:ext cx="209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“trade-like” stable layer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8675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111" y="0"/>
            <a:ext cx="457425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014" y="1499766"/>
            <a:ext cx="1254884" cy="12548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1351" y="135429"/>
            <a:ext cx="19766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Terra/MODIS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</a:rPr>
              <a:t>2011/277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</a:rPr>
              <a:t>10/04/2011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</a:rPr>
              <a:t>05:10 UTC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6225" y="3941796"/>
            <a:ext cx="72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8993" y="3819883"/>
            <a:ext cx="162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FFFF"/>
                </a:solidFill>
              </a:rPr>
              <a:t>Revelle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6855" y="-87586"/>
            <a:ext cx="105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onotype Corsiva"/>
                <a:cs typeface="Monotype Corsiva"/>
              </a:rPr>
              <a:t>India</a:t>
            </a:r>
            <a:endParaRPr lang="en-US" dirty="0">
              <a:solidFill>
                <a:schemeClr val="bg1"/>
              </a:solidFill>
              <a:latin typeface="Monotype Corsiva"/>
              <a:cs typeface="Monotype Corsiv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3096" y="621171"/>
            <a:ext cx="74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onotype Corsiva"/>
                <a:cs typeface="Monotype Corsiva"/>
              </a:rPr>
              <a:t>Sri Lanka</a:t>
            </a:r>
            <a:endParaRPr lang="en-US" dirty="0">
              <a:solidFill>
                <a:schemeClr val="bg1"/>
              </a:solidFill>
              <a:latin typeface="Monotype Corsiva"/>
              <a:cs typeface="Monotype Corsiva"/>
            </a:endParaRPr>
          </a:p>
        </p:txBody>
      </p:sp>
      <p:pic>
        <p:nvPicPr>
          <p:cNvPr id="11" name="Picture 10" descr="Screen shot 2012-06-29 at 2.51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4" y="2913611"/>
            <a:ext cx="3124998" cy="31249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9916" y="3153441"/>
            <a:ext cx="118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4 October 0459 UTC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83034" y="5985693"/>
            <a:ext cx="226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8FCFF"/>
                </a:solidFill>
              </a:rPr>
              <a:t>TOGA RADAR</a:t>
            </a:r>
            <a:endParaRPr lang="en-US" sz="2000" i="1" dirty="0">
              <a:solidFill>
                <a:srgbClr val="F8FCFF"/>
              </a:solidFill>
            </a:endParaRPr>
          </a:p>
        </p:txBody>
      </p:sp>
      <p:pic>
        <p:nvPicPr>
          <p:cNvPr id="2" name="Picture 1" descr="Screen shot 2012-07-02 at 4.44.5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0"/>
            <a:ext cx="73932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9828" y="621171"/>
            <a:ext cx="2059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250 m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0758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094873" y="4671761"/>
            <a:ext cx="345161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01293" y="4546780"/>
            <a:ext cx="344519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55094" y="4605177"/>
            <a:ext cx="344519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46916" y="4742978"/>
            <a:ext cx="344519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305665" y="2379679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05665" y="1628706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947054" y="2285674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47054" y="1635115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02150" y="163345"/>
            <a:ext cx="568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4 October Soundings at R/V </a:t>
            </a:r>
            <a:r>
              <a:rPr lang="en-US" sz="2400" i="1" dirty="0" err="1" smtClean="0">
                <a:solidFill>
                  <a:srgbClr val="FFFF00"/>
                </a:solidFill>
              </a:rPr>
              <a:t>Revelle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05665" y="1109546"/>
            <a:ext cx="91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08 L</a:t>
            </a:r>
            <a:endParaRPr lang="en-US" sz="2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86614" y="1101357"/>
            <a:ext cx="91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14 L</a:t>
            </a:r>
            <a:endParaRPr lang="en-US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305665" y="2686263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θ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980333" y="2607830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θ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03872" y="2619675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q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65990" y="2541242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q</a:t>
            </a:r>
            <a:endParaRPr lang="en-US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3001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445424"/>
            <a:ext cx="306564" cy="656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3931" y="1109546"/>
            <a:ext cx="7926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Procedure for determining mixed layers: soundings</a:t>
            </a:r>
          </a:p>
          <a:p>
            <a:endParaRPr lang="en-US" sz="2000" i="1" dirty="0"/>
          </a:p>
          <a:p>
            <a:pPr marL="285750" indent="-285750">
              <a:buFont typeface="Arial"/>
              <a:buChar char="•"/>
            </a:pPr>
            <a:r>
              <a:rPr lang="en-US" sz="2000" i="1" dirty="0" smtClean="0"/>
              <a:t>Each sounding evaluated subjectively (5-hPa resolution)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 smtClean="0"/>
              <a:t>Mixed layers: </a:t>
            </a:r>
            <a:r>
              <a:rPr lang="en-US" sz="2000" dirty="0" err="1" smtClean="0"/>
              <a:t>θ</a:t>
            </a:r>
            <a:r>
              <a:rPr lang="en-US" sz="2000" i="1" dirty="0" smtClean="0"/>
              <a:t> and q have approximately well-mixed structure over same depth, capped by distinct increase in stability, drying above; entrainment zone evident in majority of cases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3627" y="4978346"/>
            <a:ext cx="229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08 L 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882209" y="4949150"/>
            <a:ext cx="96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14 L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96201" y="3424908"/>
            <a:ext cx="510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m</a:t>
            </a:r>
            <a:endParaRPr lang="en-US" sz="20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87592" y="3512497"/>
            <a:ext cx="823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hPa</a:t>
            </a:r>
            <a:endParaRPr lang="en-US" sz="20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86152" y="4461873"/>
            <a:ext cx="30072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" i="1" dirty="0" smtClean="0"/>
              <a:t>ENTRAINMENT ZONE</a:t>
            </a:r>
            <a:endParaRPr lang="en-US" sz="1030" i="1" dirty="0"/>
          </a:p>
        </p:txBody>
      </p:sp>
    </p:spTree>
    <p:extLst>
      <p:ext uri="{BB962C8B-B14F-4D97-AF65-F5344CB8AC3E}">
        <p14:creationId xmlns:p14="http://schemas.microsoft.com/office/powerpoint/2010/main" val="25203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094873" y="4671761"/>
            <a:ext cx="345161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01293" y="4546780"/>
            <a:ext cx="344519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55094" y="4605177"/>
            <a:ext cx="344519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46916" y="4728379"/>
            <a:ext cx="3445195" cy="1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046243" y="2262885"/>
            <a:ext cx="1194576" cy="2311632"/>
          </a:xfrm>
          <a:custGeom>
            <a:avLst/>
            <a:gdLst>
              <a:gd name="connsiteX0" fmla="*/ 85106 w 1194576"/>
              <a:gd name="connsiteY0" fmla="*/ 2131492 h 2136442"/>
              <a:gd name="connsiteX1" fmla="*/ 1077790 w 1194576"/>
              <a:gd name="connsiteY1" fmla="*/ 2102293 h 2136442"/>
              <a:gd name="connsiteX2" fmla="*/ 1121585 w 1194576"/>
              <a:gd name="connsiteY2" fmla="*/ 2073095 h 2136442"/>
              <a:gd name="connsiteX3" fmla="*/ 1121585 w 1194576"/>
              <a:gd name="connsiteY3" fmla="*/ 1912503 h 2136442"/>
              <a:gd name="connsiteX4" fmla="*/ 1077790 w 1194576"/>
              <a:gd name="connsiteY4" fmla="*/ 1897903 h 2136442"/>
              <a:gd name="connsiteX5" fmla="*/ 1048593 w 1194576"/>
              <a:gd name="connsiteY5" fmla="*/ 1854106 h 2136442"/>
              <a:gd name="connsiteX6" fmla="*/ 1063191 w 1194576"/>
              <a:gd name="connsiteY6" fmla="*/ 1810308 h 2136442"/>
              <a:gd name="connsiteX7" fmla="*/ 1136183 w 1194576"/>
              <a:gd name="connsiteY7" fmla="*/ 1708113 h 2136442"/>
              <a:gd name="connsiteX8" fmla="*/ 1165379 w 1194576"/>
              <a:gd name="connsiteY8" fmla="*/ 1649716 h 2136442"/>
              <a:gd name="connsiteX9" fmla="*/ 1179978 w 1194576"/>
              <a:gd name="connsiteY9" fmla="*/ 1591319 h 2136442"/>
              <a:gd name="connsiteX10" fmla="*/ 1194576 w 1194576"/>
              <a:gd name="connsiteY10" fmla="*/ 1547521 h 2136442"/>
              <a:gd name="connsiteX11" fmla="*/ 1179978 w 1194576"/>
              <a:gd name="connsiteY11" fmla="*/ 1489124 h 2136442"/>
              <a:gd name="connsiteX12" fmla="*/ 1136183 w 1194576"/>
              <a:gd name="connsiteY12" fmla="*/ 1474525 h 2136442"/>
              <a:gd name="connsiteX13" fmla="*/ 1179978 w 1194576"/>
              <a:gd name="connsiteY13" fmla="*/ 1328533 h 2136442"/>
              <a:gd name="connsiteX14" fmla="*/ 1121585 w 1194576"/>
              <a:gd name="connsiteY14" fmla="*/ 1094944 h 2136442"/>
              <a:gd name="connsiteX15" fmla="*/ 1077790 w 1194576"/>
              <a:gd name="connsiteY15" fmla="*/ 1080345 h 2136442"/>
              <a:gd name="connsiteX16" fmla="*/ 1106986 w 1194576"/>
              <a:gd name="connsiteY16" fmla="*/ 1007349 h 2136442"/>
              <a:gd name="connsiteX17" fmla="*/ 1121585 w 1194576"/>
              <a:gd name="connsiteY17" fmla="*/ 948952 h 2136442"/>
              <a:gd name="connsiteX18" fmla="*/ 1150781 w 1194576"/>
              <a:gd name="connsiteY18" fmla="*/ 861356 h 2136442"/>
              <a:gd name="connsiteX19" fmla="*/ 1179978 w 1194576"/>
              <a:gd name="connsiteY19" fmla="*/ 759162 h 2136442"/>
              <a:gd name="connsiteX20" fmla="*/ 1150781 w 1194576"/>
              <a:gd name="connsiteY20" fmla="*/ 656967 h 2136442"/>
              <a:gd name="connsiteX21" fmla="*/ 1106986 w 1194576"/>
              <a:gd name="connsiteY21" fmla="*/ 627768 h 2136442"/>
              <a:gd name="connsiteX22" fmla="*/ 1077790 w 1194576"/>
              <a:gd name="connsiteY22" fmla="*/ 583971 h 2136442"/>
              <a:gd name="connsiteX23" fmla="*/ 1063191 w 1194576"/>
              <a:gd name="connsiteY23" fmla="*/ 335783 h 2136442"/>
              <a:gd name="connsiteX24" fmla="*/ 1048593 w 1194576"/>
              <a:gd name="connsiteY24" fmla="*/ 233588 h 2136442"/>
              <a:gd name="connsiteX25" fmla="*/ 1004798 w 1194576"/>
              <a:gd name="connsiteY25" fmla="*/ 189791 h 2136442"/>
              <a:gd name="connsiteX26" fmla="*/ 902610 w 1194576"/>
              <a:gd name="connsiteY26" fmla="*/ 116794 h 2136442"/>
              <a:gd name="connsiteX27" fmla="*/ 829619 w 1194576"/>
              <a:gd name="connsiteY27" fmla="*/ 14600 h 2136442"/>
              <a:gd name="connsiteX28" fmla="*/ 785824 w 1194576"/>
              <a:gd name="connsiteY28" fmla="*/ 0 h 2136442"/>
              <a:gd name="connsiteX29" fmla="*/ 712833 w 1194576"/>
              <a:gd name="connsiteY29" fmla="*/ 29199 h 2136442"/>
              <a:gd name="connsiteX30" fmla="*/ 698234 w 1194576"/>
              <a:gd name="connsiteY30" fmla="*/ 72997 h 2136442"/>
              <a:gd name="connsiteX31" fmla="*/ 537653 w 1194576"/>
              <a:gd name="connsiteY31" fmla="*/ 29199 h 2136442"/>
              <a:gd name="connsiteX32" fmla="*/ 420867 w 1194576"/>
              <a:gd name="connsiteY32" fmla="*/ 43798 h 2136442"/>
              <a:gd name="connsiteX33" fmla="*/ 406269 w 1194576"/>
              <a:gd name="connsiteY33" fmla="*/ 102195 h 2136442"/>
              <a:gd name="connsiteX34" fmla="*/ 391670 w 1194576"/>
              <a:gd name="connsiteY34" fmla="*/ 145993 h 2136442"/>
              <a:gd name="connsiteX35" fmla="*/ 347876 w 1194576"/>
              <a:gd name="connsiteY35" fmla="*/ 160592 h 2136442"/>
              <a:gd name="connsiteX36" fmla="*/ 304081 w 1194576"/>
              <a:gd name="connsiteY36" fmla="*/ 189791 h 2136442"/>
              <a:gd name="connsiteX37" fmla="*/ 347876 w 1194576"/>
              <a:gd name="connsiteY37" fmla="*/ 481776 h 2136442"/>
              <a:gd name="connsiteX38" fmla="*/ 274884 w 1194576"/>
              <a:gd name="connsiteY38" fmla="*/ 510974 h 2136442"/>
              <a:gd name="connsiteX39" fmla="*/ 216491 w 1194576"/>
              <a:gd name="connsiteY39" fmla="*/ 525573 h 2136442"/>
              <a:gd name="connsiteX40" fmla="*/ 172696 w 1194576"/>
              <a:gd name="connsiteY40" fmla="*/ 540173 h 2136442"/>
              <a:gd name="connsiteX41" fmla="*/ 172696 w 1194576"/>
              <a:gd name="connsiteY41" fmla="*/ 759162 h 2136442"/>
              <a:gd name="connsiteX42" fmla="*/ 260286 w 1194576"/>
              <a:gd name="connsiteY42" fmla="*/ 846757 h 2136442"/>
              <a:gd name="connsiteX43" fmla="*/ 201893 w 1194576"/>
              <a:gd name="connsiteY43" fmla="*/ 948952 h 2136442"/>
              <a:gd name="connsiteX44" fmla="*/ 172696 w 1194576"/>
              <a:gd name="connsiteY44" fmla="*/ 1007349 h 2136442"/>
              <a:gd name="connsiteX45" fmla="*/ 158098 w 1194576"/>
              <a:gd name="connsiteY45" fmla="*/ 1065746 h 2136442"/>
              <a:gd name="connsiteX46" fmla="*/ 172696 w 1194576"/>
              <a:gd name="connsiteY46" fmla="*/ 1197139 h 2136442"/>
              <a:gd name="connsiteX47" fmla="*/ 231089 w 1194576"/>
              <a:gd name="connsiteY47" fmla="*/ 1299334 h 2136442"/>
              <a:gd name="connsiteX48" fmla="*/ 201893 w 1194576"/>
              <a:gd name="connsiteY48" fmla="*/ 1343132 h 2136442"/>
              <a:gd name="connsiteX49" fmla="*/ 172696 w 1194576"/>
              <a:gd name="connsiteY49" fmla="*/ 1430727 h 2136442"/>
              <a:gd name="connsiteX50" fmla="*/ 143500 w 1194576"/>
              <a:gd name="connsiteY50" fmla="*/ 1489124 h 2136442"/>
              <a:gd name="connsiteX51" fmla="*/ 158098 w 1194576"/>
              <a:gd name="connsiteY51" fmla="*/ 1751911 h 2136442"/>
              <a:gd name="connsiteX52" fmla="*/ 172696 w 1194576"/>
              <a:gd name="connsiteY52" fmla="*/ 1883304 h 2136442"/>
              <a:gd name="connsiteX53" fmla="*/ 128901 w 1194576"/>
              <a:gd name="connsiteY53" fmla="*/ 1897903 h 2136442"/>
              <a:gd name="connsiteX54" fmla="*/ 55910 w 1194576"/>
              <a:gd name="connsiteY54" fmla="*/ 1985499 h 2136442"/>
              <a:gd name="connsiteX55" fmla="*/ 85106 w 1194576"/>
              <a:gd name="connsiteY55" fmla="*/ 2131492 h 213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94576" h="2136442">
                <a:moveTo>
                  <a:pt x="85106" y="2131492"/>
                </a:moveTo>
                <a:cubicBezTo>
                  <a:pt x="255419" y="2150958"/>
                  <a:pt x="1023747" y="2107062"/>
                  <a:pt x="1077790" y="2102293"/>
                </a:cubicBezTo>
                <a:cubicBezTo>
                  <a:pt x="1095267" y="2100751"/>
                  <a:pt x="1106987" y="2082828"/>
                  <a:pt x="1121585" y="2073095"/>
                </a:cubicBezTo>
                <a:cubicBezTo>
                  <a:pt x="1141498" y="2013351"/>
                  <a:pt x="1156170" y="1990326"/>
                  <a:pt x="1121585" y="1912503"/>
                </a:cubicBezTo>
                <a:cubicBezTo>
                  <a:pt x="1115336" y="1898441"/>
                  <a:pt x="1092388" y="1902770"/>
                  <a:pt x="1077790" y="1897903"/>
                </a:cubicBezTo>
                <a:cubicBezTo>
                  <a:pt x="1068058" y="1883304"/>
                  <a:pt x="1051477" y="1871413"/>
                  <a:pt x="1048593" y="1854106"/>
                </a:cubicBezTo>
                <a:cubicBezTo>
                  <a:pt x="1046063" y="1838926"/>
                  <a:pt x="1056309" y="1824072"/>
                  <a:pt x="1063191" y="1810308"/>
                </a:cubicBezTo>
                <a:cubicBezTo>
                  <a:pt x="1078632" y="1779424"/>
                  <a:pt x="1119653" y="1734564"/>
                  <a:pt x="1136183" y="1708113"/>
                </a:cubicBezTo>
                <a:cubicBezTo>
                  <a:pt x="1147717" y="1689658"/>
                  <a:pt x="1157738" y="1670093"/>
                  <a:pt x="1165379" y="1649716"/>
                </a:cubicBezTo>
                <a:cubicBezTo>
                  <a:pt x="1172424" y="1630929"/>
                  <a:pt x="1174466" y="1610612"/>
                  <a:pt x="1179978" y="1591319"/>
                </a:cubicBezTo>
                <a:cubicBezTo>
                  <a:pt x="1184205" y="1576522"/>
                  <a:pt x="1189710" y="1562120"/>
                  <a:pt x="1194576" y="1547521"/>
                </a:cubicBezTo>
                <a:cubicBezTo>
                  <a:pt x="1189710" y="1528055"/>
                  <a:pt x="1192512" y="1504792"/>
                  <a:pt x="1179978" y="1489124"/>
                </a:cubicBezTo>
                <a:cubicBezTo>
                  <a:pt x="1170366" y="1477108"/>
                  <a:pt x="1139915" y="1489454"/>
                  <a:pt x="1136183" y="1474525"/>
                </a:cubicBezTo>
                <a:cubicBezTo>
                  <a:pt x="1119103" y="1406201"/>
                  <a:pt x="1149111" y="1374835"/>
                  <a:pt x="1179978" y="1328533"/>
                </a:cubicBezTo>
                <a:cubicBezTo>
                  <a:pt x="1168966" y="1174361"/>
                  <a:pt x="1220967" y="1144639"/>
                  <a:pt x="1121585" y="1094944"/>
                </a:cubicBezTo>
                <a:cubicBezTo>
                  <a:pt x="1107822" y="1088062"/>
                  <a:pt x="1092388" y="1085211"/>
                  <a:pt x="1077790" y="1080345"/>
                </a:cubicBezTo>
                <a:cubicBezTo>
                  <a:pt x="1087522" y="1056013"/>
                  <a:pt x="1098699" y="1032210"/>
                  <a:pt x="1106986" y="1007349"/>
                </a:cubicBezTo>
                <a:cubicBezTo>
                  <a:pt x="1113331" y="988314"/>
                  <a:pt x="1115820" y="968171"/>
                  <a:pt x="1121585" y="948952"/>
                </a:cubicBezTo>
                <a:cubicBezTo>
                  <a:pt x="1130428" y="919472"/>
                  <a:pt x="1141938" y="890836"/>
                  <a:pt x="1150781" y="861356"/>
                </a:cubicBezTo>
                <a:cubicBezTo>
                  <a:pt x="1205741" y="678140"/>
                  <a:pt x="1130940" y="906275"/>
                  <a:pt x="1179978" y="759162"/>
                </a:cubicBezTo>
                <a:cubicBezTo>
                  <a:pt x="1170246" y="725097"/>
                  <a:pt x="1167986" y="687937"/>
                  <a:pt x="1150781" y="656967"/>
                </a:cubicBezTo>
                <a:cubicBezTo>
                  <a:pt x="1142261" y="641629"/>
                  <a:pt x="1119392" y="640175"/>
                  <a:pt x="1106986" y="627768"/>
                </a:cubicBezTo>
                <a:cubicBezTo>
                  <a:pt x="1094580" y="615361"/>
                  <a:pt x="1087522" y="598570"/>
                  <a:pt x="1077790" y="583971"/>
                </a:cubicBezTo>
                <a:cubicBezTo>
                  <a:pt x="1072924" y="501242"/>
                  <a:pt x="1070073" y="418369"/>
                  <a:pt x="1063191" y="335783"/>
                </a:cubicBezTo>
                <a:cubicBezTo>
                  <a:pt x="1060333" y="301491"/>
                  <a:pt x="1061372" y="265538"/>
                  <a:pt x="1048593" y="233588"/>
                </a:cubicBezTo>
                <a:cubicBezTo>
                  <a:pt x="1040926" y="214419"/>
                  <a:pt x="1020473" y="203227"/>
                  <a:pt x="1004798" y="189791"/>
                </a:cubicBezTo>
                <a:cubicBezTo>
                  <a:pt x="973109" y="162627"/>
                  <a:pt x="937271" y="139903"/>
                  <a:pt x="902610" y="116794"/>
                </a:cubicBezTo>
                <a:cubicBezTo>
                  <a:pt x="879777" y="71124"/>
                  <a:pt x="874008" y="44194"/>
                  <a:pt x="829619" y="14600"/>
                </a:cubicBezTo>
                <a:cubicBezTo>
                  <a:pt x="816816" y="6064"/>
                  <a:pt x="800422" y="4867"/>
                  <a:pt x="785824" y="0"/>
                </a:cubicBezTo>
                <a:cubicBezTo>
                  <a:pt x="761494" y="9733"/>
                  <a:pt x="732964" y="12422"/>
                  <a:pt x="712833" y="29199"/>
                </a:cubicBezTo>
                <a:cubicBezTo>
                  <a:pt x="701011" y="39051"/>
                  <a:pt x="713529" y="71297"/>
                  <a:pt x="698234" y="72997"/>
                </a:cubicBezTo>
                <a:cubicBezTo>
                  <a:pt x="673540" y="75741"/>
                  <a:pt x="578475" y="42807"/>
                  <a:pt x="537653" y="29199"/>
                </a:cubicBezTo>
                <a:cubicBezTo>
                  <a:pt x="498724" y="34065"/>
                  <a:pt x="455161" y="24744"/>
                  <a:pt x="420867" y="43798"/>
                </a:cubicBezTo>
                <a:cubicBezTo>
                  <a:pt x="403328" y="53543"/>
                  <a:pt x="411781" y="82902"/>
                  <a:pt x="406269" y="102195"/>
                </a:cubicBezTo>
                <a:cubicBezTo>
                  <a:pt x="402042" y="116992"/>
                  <a:pt x="402551" y="135111"/>
                  <a:pt x="391670" y="145993"/>
                </a:cubicBezTo>
                <a:cubicBezTo>
                  <a:pt x="380790" y="156874"/>
                  <a:pt x="362474" y="155726"/>
                  <a:pt x="347876" y="160592"/>
                </a:cubicBezTo>
                <a:cubicBezTo>
                  <a:pt x="333278" y="170325"/>
                  <a:pt x="305918" y="172342"/>
                  <a:pt x="304081" y="189791"/>
                </a:cubicBezTo>
                <a:cubicBezTo>
                  <a:pt x="282059" y="399014"/>
                  <a:pt x="280683" y="380981"/>
                  <a:pt x="347876" y="481776"/>
                </a:cubicBezTo>
                <a:cubicBezTo>
                  <a:pt x="323545" y="491509"/>
                  <a:pt x="299744" y="502687"/>
                  <a:pt x="274884" y="510974"/>
                </a:cubicBezTo>
                <a:cubicBezTo>
                  <a:pt x="255850" y="517319"/>
                  <a:pt x="235782" y="520061"/>
                  <a:pt x="216491" y="525573"/>
                </a:cubicBezTo>
                <a:cubicBezTo>
                  <a:pt x="201695" y="529801"/>
                  <a:pt x="187294" y="535306"/>
                  <a:pt x="172696" y="540173"/>
                </a:cubicBezTo>
                <a:cubicBezTo>
                  <a:pt x="153232" y="618035"/>
                  <a:pt x="134395" y="666140"/>
                  <a:pt x="172696" y="759162"/>
                </a:cubicBezTo>
                <a:cubicBezTo>
                  <a:pt x="188417" y="797344"/>
                  <a:pt x="260286" y="846757"/>
                  <a:pt x="260286" y="846757"/>
                </a:cubicBezTo>
                <a:cubicBezTo>
                  <a:pt x="172055" y="1023229"/>
                  <a:pt x="284429" y="804504"/>
                  <a:pt x="201893" y="948952"/>
                </a:cubicBezTo>
                <a:cubicBezTo>
                  <a:pt x="191096" y="967848"/>
                  <a:pt x="182428" y="987883"/>
                  <a:pt x="172696" y="1007349"/>
                </a:cubicBezTo>
                <a:cubicBezTo>
                  <a:pt x="167830" y="1026815"/>
                  <a:pt x="158098" y="1045681"/>
                  <a:pt x="158098" y="1065746"/>
                </a:cubicBezTo>
                <a:cubicBezTo>
                  <a:pt x="158098" y="1109813"/>
                  <a:pt x="162788" y="1154200"/>
                  <a:pt x="172696" y="1197139"/>
                </a:cubicBezTo>
                <a:cubicBezTo>
                  <a:pt x="179232" y="1225465"/>
                  <a:pt x="214417" y="1274324"/>
                  <a:pt x="231089" y="1299334"/>
                </a:cubicBezTo>
                <a:cubicBezTo>
                  <a:pt x="221357" y="1313933"/>
                  <a:pt x="209019" y="1327098"/>
                  <a:pt x="201893" y="1343132"/>
                </a:cubicBezTo>
                <a:cubicBezTo>
                  <a:pt x="189394" y="1371257"/>
                  <a:pt x="186459" y="1403198"/>
                  <a:pt x="172696" y="1430727"/>
                </a:cubicBezTo>
                <a:lnTo>
                  <a:pt x="143500" y="1489124"/>
                </a:lnTo>
                <a:cubicBezTo>
                  <a:pt x="148366" y="1576720"/>
                  <a:pt x="146245" y="1664985"/>
                  <a:pt x="158098" y="1751911"/>
                </a:cubicBezTo>
                <a:cubicBezTo>
                  <a:pt x="167507" y="1820914"/>
                  <a:pt x="226775" y="1802181"/>
                  <a:pt x="172696" y="1883304"/>
                </a:cubicBezTo>
                <a:cubicBezTo>
                  <a:pt x="164161" y="1896108"/>
                  <a:pt x="143499" y="1893037"/>
                  <a:pt x="128901" y="1897903"/>
                </a:cubicBezTo>
                <a:cubicBezTo>
                  <a:pt x="118690" y="1908115"/>
                  <a:pt x="57473" y="1963609"/>
                  <a:pt x="55910" y="1985499"/>
                </a:cubicBezTo>
                <a:cubicBezTo>
                  <a:pt x="52081" y="2039114"/>
                  <a:pt x="-85207" y="2112026"/>
                  <a:pt x="85106" y="2131492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305665" y="2379679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05665" y="1628706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947054" y="2285674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47054" y="1635115"/>
            <a:ext cx="2679664" cy="6409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687633" y="2145448"/>
            <a:ext cx="1194576" cy="2473687"/>
          </a:xfrm>
          <a:custGeom>
            <a:avLst/>
            <a:gdLst>
              <a:gd name="connsiteX0" fmla="*/ 85106 w 1194576"/>
              <a:gd name="connsiteY0" fmla="*/ 2131492 h 2136442"/>
              <a:gd name="connsiteX1" fmla="*/ 1077790 w 1194576"/>
              <a:gd name="connsiteY1" fmla="*/ 2102293 h 2136442"/>
              <a:gd name="connsiteX2" fmla="*/ 1121585 w 1194576"/>
              <a:gd name="connsiteY2" fmla="*/ 2073095 h 2136442"/>
              <a:gd name="connsiteX3" fmla="*/ 1121585 w 1194576"/>
              <a:gd name="connsiteY3" fmla="*/ 1912503 h 2136442"/>
              <a:gd name="connsiteX4" fmla="*/ 1077790 w 1194576"/>
              <a:gd name="connsiteY4" fmla="*/ 1897903 h 2136442"/>
              <a:gd name="connsiteX5" fmla="*/ 1048593 w 1194576"/>
              <a:gd name="connsiteY5" fmla="*/ 1854106 h 2136442"/>
              <a:gd name="connsiteX6" fmla="*/ 1063191 w 1194576"/>
              <a:gd name="connsiteY6" fmla="*/ 1810308 h 2136442"/>
              <a:gd name="connsiteX7" fmla="*/ 1136183 w 1194576"/>
              <a:gd name="connsiteY7" fmla="*/ 1708113 h 2136442"/>
              <a:gd name="connsiteX8" fmla="*/ 1165379 w 1194576"/>
              <a:gd name="connsiteY8" fmla="*/ 1649716 h 2136442"/>
              <a:gd name="connsiteX9" fmla="*/ 1179978 w 1194576"/>
              <a:gd name="connsiteY9" fmla="*/ 1591319 h 2136442"/>
              <a:gd name="connsiteX10" fmla="*/ 1194576 w 1194576"/>
              <a:gd name="connsiteY10" fmla="*/ 1547521 h 2136442"/>
              <a:gd name="connsiteX11" fmla="*/ 1179978 w 1194576"/>
              <a:gd name="connsiteY11" fmla="*/ 1489124 h 2136442"/>
              <a:gd name="connsiteX12" fmla="*/ 1136183 w 1194576"/>
              <a:gd name="connsiteY12" fmla="*/ 1474525 h 2136442"/>
              <a:gd name="connsiteX13" fmla="*/ 1179978 w 1194576"/>
              <a:gd name="connsiteY13" fmla="*/ 1328533 h 2136442"/>
              <a:gd name="connsiteX14" fmla="*/ 1121585 w 1194576"/>
              <a:gd name="connsiteY14" fmla="*/ 1094944 h 2136442"/>
              <a:gd name="connsiteX15" fmla="*/ 1077790 w 1194576"/>
              <a:gd name="connsiteY15" fmla="*/ 1080345 h 2136442"/>
              <a:gd name="connsiteX16" fmla="*/ 1106986 w 1194576"/>
              <a:gd name="connsiteY16" fmla="*/ 1007349 h 2136442"/>
              <a:gd name="connsiteX17" fmla="*/ 1121585 w 1194576"/>
              <a:gd name="connsiteY17" fmla="*/ 948952 h 2136442"/>
              <a:gd name="connsiteX18" fmla="*/ 1150781 w 1194576"/>
              <a:gd name="connsiteY18" fmla="*/ 861356 h 2136442"/>
              <a:gd name="connsiteX19" fmla="*/ 1179978 w 1194576"/>
              <a:gd name="connsiteY19" fmla="*/ 759162 h 2136442"/>
              <a:gd name="connsiteX20" fmla="*/ 1150781 w 1194576"/>
              <a:gd name="connsiteY20" fmla="*/ 656967 h 2136442"/>
              <a:gd name="connsiteX21" fmla="*/ 1106986 w 1194576"/>
              <a:gd name="connsiteY21" fmla="*/ 627768 h 2136442"/>
              <a:gd name="connsiteX22" fmla="*/ 1077790 w 1194576"/>
              <a:gd name="connsiteY22" fmla="*/ 583971 h 2136442"/>
              <a:gd name="connsiteX23" fmla="*/ 1063191 w 1194576"/>
              <a:gd name="connsiteY23" fmla="*/ 335783 h 2136442"/>
              <a:gd name="connsiteX24" fmla="*/ 1048593 w 1194576"/>
              <a:gd name="connsiteY24" fmla="*/ 233588 h 2136442"/>
              <a:gd name="connsiteX25" fmla="*/ 1004798 w 1194576"/>
              <a:gd name="connsiteY25" fmla="*/ 189791 h 2136442"/>
              <a:gd name="connsiteX26" fmla="*/ 902610 w 1194576"/>
              <a:gd name="connsiteY26" fmla="*/ 116794 h 2136442"/>
              <a:gd name="connsiteX27" fmla="*/ 829619 w 1194576"/>
              <a:gd name="connsiteY27" fmla="*/ 14600 h 2136442"/>
              <a:gd name="connsiteX28" fmla="*/ 785824 w 1194576"/>
              <a:gd name="connsiteY28" fmla="*/ 0 h 2136442"/>
              <a:gd name="connsiteX29" fmla="*/ 712833 w 1194576"/>
              <a:gd name="connsiteY29" fmla="*/ 29199 h 2136442"/>
              <a:gd name="connsiteX30" fmla="*/ 698234 w 1194576"/>
              <a:gd name="connsiteY30" fmla="*/ 72997 h 2136442"/>
              <a:gd name="connsiteX31" fmla="*/ 537653 w 1194576"/>
              <a:gd name="connsiteY31" fmla="*/ 29199 h 2136442"/>
              <a:gd name="connsiteX32" fmla="*/ 420867 w 1194576"/>
              <a:gd name="connsiteY32" fmla="*/ 43798 h 2136442"/>
              <a:gd name="connsiteX33" fmla="*/ 406269 w 1194576"/>
              <a:gd name="connsiteY33" fmla="*/ 102195 h 2136442"/>
              <a:gd name="connsiteX34" fmla="*/ 391670 w 1194576"/>
              <a:gd name="connsiteY34" fmla="*/ 145993 h 2136442"/>
              <a:gd name="connsiteX35" fmla="*/ 347876 w 1194576"/>
              <a:gd name="connsiteY35" fmla="*/ 160592 h 2136442"/>
              <a:gd name="connsiteX36" fmla="*/ 304081 w 1194576"/>
              <a:gd name="connsiteY36" fmla="*/ 189791 h 2136442"/>
              <a:gd name="connsiteX37" fmla="*/ 347876 w 1194576"/>
              <a:gd name="connsiteY37" fmla="*/ 481776 h 2136442"/>
              <a:gd name="connsiteX38" fmla="*/ 274884 w 1194576"/>
              <a:gd name="connsiteY38" fmla="*/ 510974 h 2136442"/>
              <a:gd name="connsiteX39" fmla="*/ 216491 w 1194576"/>
              <a:gd name="connsiteY39" fmla="*/ 525573 h 2136442"/>
              <a:gd name="connsiteX40" fmla="*/ 172696 w 1194576"/>
              <a:gd name="connsiteY40" fmla="*/ 540173 h 2136442"/>
              <a:gd name="connsiteX41" fmla="*/ 172696 w 1194576"/>
              <a:gd name="connsiteY41" fmla="*/ 759162 h 2136442"/>
              <a:gd name="connsiteX42" fmla="*/ 260286 w 1194576"/>
              <a:gd name="connsiteY42" fmla="*/ 846757 h 2136442"/>
              <a:gd name="connsiteX43" fmla="*/ 201893 w 1194576"/>
              <a:gd name="connsiteY43" fmla="*/ 948952 h 2136442"/>
              <a:gd name="connsiteX44" fmla="*/ 172696 w 1194576"/>
              <a:gd name="connsiteY44" fmla="*/ 1007349 h 2136442"/>
              <a:gd name="connsiteX45" fmla="*/ 158098 w 1194576"/>
              <a:gd name="connsiteY45" fmla="*/ 1065746 h 2136442"/>
              <a:gd name="connsiteX46" fmla="*/ 172696 w 1194576"/>
              <a:gd name="connsiteY46" fmla="*/ 1197139 h 2136442"/>
              <a:gd name="connsiteX47" fmla="*/ 231089 w 1194576"/>
              <a:gd name="connsiteY47" fmla="*/ 1299334 h 2136442"/>
              <a:gd name="connsiteX48" fmla="*/ 201893 w 1194576"/>
              <a:gd name="connsiteY48" fmla="*/ 1343132 h 2136442"/>
              <a:gd name="connsiteX49" fmla="*/ 172696 w 1194576"/>
              <a:gd name="connsiteY49" fmla="*/ 1430727 h 2136442"/>
              <a:gd name="connsiteX50" fmla="*/ 143500 w 1194576"/>
              <a:gd name="connsiteY50" fmla="*/ 1489124 h 2136442"/>
              <a:gd name="connsiteX51" fmla="*/ 158098 w 1194576"/>
              <a:gd name="connsiteY51" fmla="*/ 1751911 h 2136442"/>
              <a:gd name="connsiteX52" fmla="*/ 172696 w 1194576"/>
              <a:gd name="connsiteY52" fmla="*/ 1883304 h 2136442"/>
              <a:gd name="connsiteX53" fmla="*/ 128901 w 1194576"/>
              <a:gd name="connsiteY53" fmla="*/ 1897903 h 2136442"/>
              <a:gd name="connsiteX54" fmla="*/ 55910 w 1194576"/>
              <a:gd name="connsiteY54" fmla="*/ 1985499 h 2136442"/>
              <a:gd name="connsiteX55" fmla="*/ 85106 w 1194576"/>
              <a:gd name="connsiteY55" fmla="*/ 2131492 h 213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94576" h="2136442">
                <a:moveTo>
                  <a:pt x="85106" y="2131492"/>
                </a:moveTo>
                <a:cubicBezTo>
                  <a:pt x="255419" y="2150958"/>
                  <a:pt x="1023747" y="2107062"/>
                  <a:pt x="1077790" y="2102293"/>
                </a:cubicBezTo>
                <a:cubicBezTo>
                  <a:pt x="1095267" y="2100751"/>
                  <a:pt x="1106987" y="2082828"/>
                  <a:pt x="1121585" y="2073095"/>
                </a:cubicBezTo>
                <a:cubicBezTo>
                  <a:pt x="1141498" y="2013351"/>
                  <a:pt x="1156170" y="1990326"/>
                  <a:pt x="1121585" y="1912503"/>
                </a:cubicBezTo>
                <a:cubicBezTo>
                  <a:pt x="1115336" y="1898441"/>
                  <a:pt x="1092388" y="1902770"/>
                  <a:pt x="1077790" y="1897903"/>
                </a:cubicBezTo>
                <a:cubicBezTo>
                  <a:pt x="1068058" y="1883304"/>
                  <a:pt x="1051477" y="1871413"/>
                  <a:pt x="1048593" y="1854106"/>
                </a:cubicBezTo>
                <a:cubicBezTo>
                  <a:pt x="1046063" y="1838926"/>
                  <a:pt x="1056309" y="1824072"/>
                  <a:pt x="1063191" y="1810308"/>
                </a:cubicBezTo>
                <a:cubicBezTo>
                  <a:pt x="1078632" y="1779424"/>
                  <a:pt x="1119653" y="1734564"/>
                  <a:pt x="1136183" y="1708113"/>
                </a:cubicBezTo>
                <a:cubicBezTo>
                  <a:pt x="1147717" y="1689658"/>
                  <a:pt x="1157738" y="1670093"/>
                  <a:pt x="1165379" y="1649716"/>
                </a:cubicBezTo>
                <a:cubicBezTo>
                  <a:pt x="1172424" y="1630929"/>
                  <a:pt x="1174466" y="1610612"/>
                  <a:pt x="1179978" y="1591319"/>
                </a:cubicBezTo>
                <a:cubicBezTo>
                  <a:pt x="1184205" y="1576522"/>
                  <a:pt x="1189710" y="1562120"/>
                  <a:pt x="1194576" y="1547521"/>
                </a:cubicBezTo>
                <a:cubicBezTo>
                  <a:pt x="1189710" y="1528055"/>
                  <a:pt x="1192512" y="1504792"/>
                  <a:pt x="1179978" y="1489124"/>
                </a:cubicBezTo>
                <a:cubicBezTo>
                  <a:pt x="1170366" y="1477108"/>
                  <a:pt x="1139915" y="1489454"/>
                  <a:pt x="1136183" y="1474525"/>
                </a:cubicBezTo>
                <a:cubicBezTo>
                  <a:pt x="1119103" y="1406201"/>
                  <a:pt x="1149111" y="1374835"/>
                  <a:pt x="1179978" y="1328533"/>
                </a:cubicBezTo>
                <a:cubicBezTo>
                  <a:pt x="1168966" y="1174361"/>
                  <a:pt x="1220967" y="1144639"/>
                  <a:pt x="1121585" y="1094944"/>
                </a:cubicBezTo>
                <a:cubicBezTo>
                  <a:pt x="1107822" y="1088062"/>
                  <a:pt x="1092388" y="1085211"/>
                  <a:pt x="1077790" y="1080345"/>
                </a:cubicBezTo>
                <a:cubicBezTo>
                  <a:pt x="1087522" y="1056013"/>
                  <a:pt x="1098699" y="1032210"/>
                  <a:pt x="1106986" y="1007349"/>
                </a:cubicBezTo>
                <a:cubicBezTo>
                  <a:pt x="1113331" y="988314"/>
                  <a:pt x="1115820" y="968171"/>
                  <a:pt x="1121585" y="948952"/>
                </a:cubicBezTo>
                <a:cubicBezTo>
                  <a:pt x="1130428" y="919472"/>
                  <a:pt x="1141938" y="890836"/>
                  <a:pt x="1150781" y="861356"/>
                </a:cubicBezTo>
                <a:cubicBezTo>
                  <a:pt x="1205741" y="678140"/>
                  <a:pt x="1130940" y="906275"/>
                  <a:pt x="1179978" y="759162"/>
                </a:cubicBezTo>
                <a:cubicBezTo>
                  <a:pt x="1170246" y="725097"/>
                  <a:pt x="1167986" y="687937"/>
                  <a:pt x="1150781" y="656967"/>
                </a:cubicBezTo>
                <a:cubicBezTo>
                  <a:pt x="1142261" y="641629"/>
                  <a:pt x="1119392" y="640175"/>
                  <a:pt x="1106986" y="627768"/>
                </a:cubicBezTo>
                <a:cubicBezTo>
                  <a:pt x="1094580" y="615361"/>
                  <a:pt x="1087522" y="598570"/>
                  <a:pt x="1077790" y="583971"/>
                </a:cubicBezTo>
                <a:cubicBezTo>
                  <a:pt x="1072924" y="501242"/>
                  <a:pt x="1070073" y="418369"/>
                  <a:pt x="1063191" y="335783"/>
                </a:cubicBezTo>
                <a:cubicBezTo>
                  <a:pt x="1060333" y="301491"/>
                  <a:pt x="1061372" y="265538"/>
                  <a:pt x="1048593" y="233588"/>
                </a:cubicBezTo>
                <a:cubicBezTo>
                  <a:pt x="1040926" y="214419"/>
                  <a:pt x="1020473" y="203227"/>
                  <a:pt x="1004798" y="189791"/>
                </a:cubicBezTo>
                <a:cubicBezTo>
                  <a:pt x="973109" y="162627"/>
                  <a:pt x="937271" y="139903"/>
                  <a:pt x="902610" y="116794"/>
                </a:cubicBezTo>
                <a:cubicBezTo>
                  <a:pt x="879777" y="71124"/>
                  <a:pt x="874008" y="44194"/>
                  <a:pt x="829619" y="14600"/>
                </a:cubicBezTo>
                <a:cubicBezTo>
                  <a:pt x="816816" y="6064"/>
                  <a:pt x="800422" y="4867"/>
                  <a:pt x="785824" y="0"/>
                </a:cubicBezTo>
                <a:cubicBezTo>
                  <a:pt x="761494" y="9733"/>
                  <a:pt x="732964" y="12422"/>
                  <a:pt x="712833" y="29199"/>
                </a:cubicBezTo>
                <a:cubicBezTo>
                  <a:pt x="701011" y="39051"/>
                  <a:pt x="713529" y="71297"/>
                  <a:pt x="698234" y="72997"/>
                </a:cubicBezTo>
                <a:cubicBezTo>
                  <a:pt x="673540" y="75741"/>
                  <a:pt x="578475" y="42807"/>
                  <a:pt x="537653" y="29199"/>
                </a:cubicBezTo>
                <a:cubicBezTo>
                  <a:pt x="498724" y="34065"/>
                  <a:pt x="455161" y="24744"/>
                  <a:pt x="420867" y="43798"/>
                </a:cubicBezTo>
                <a:cubicBezTo>
                  <a:pt x="403328" y="53543"/>
                  <a:pt x="411781" y="82902"/>
                  <a:pt x="406269" y="102195"/>
                </a:cubicBezTo>
                <a:cubicBezTo>
                  <a:pt x="402042" y="116992"/>
                  <a:pt x="402551" y="135111"/>
                  <a:pt x="391670" y="145993"/>
                </a:cubicBezTo>
                <a:cubicBezTo>
                  <a:pt x="380790" y="156874"/>
                  <a:pt x="362474" y="155726"/>
                  <a:pt x="347876" y="160592"/>
                </a:cubicBezTo>
                <a:cubicBezTo>
                  <a:pt x="333278" y="170325"/>
                  <a:pt x="305918" y="172342"/>
                  <a:pt x="304081" y="189791"/>
                </a:cubicBezTo>
                <a:cubicBezTo>
                  <a:pt x="282059" y="399014"/>
                  <a:pt x="280683" y="380981"/>
                  <a:pt x="347876" y="481776"/>
                </a:cubicBezTo>
                <a:cubicBezTo>
                  <a:pt x="323545" y="491509"/>
                  <a:pt x="299744" y="502687"/>
                  <a:pt x="274884" y="510974"/>
                </a:cubicBezTo>
                <a:cubicBezTo>
                  <a:pt x="255850" y="517319"/>
                  <a:pt x="235782" y="520061"/>
                  <a:pt x="216491" y="525573"/>
                </a:cubicBezTo>
                <a:cubicBezTo>
                  <a:pt x="201695" y="529801"/>
                  <a:pt x="187294" y="535306"/>
                  <a:pt x="172696" y="540173"/>
                </a:cubicBezTo>
                <a:cubicBezTo>
                  <a:pt x="153232" y="618035"/>
                  <a:pt x="134395" y="666140"/>
                  <a:pt x="172696" y="759162"/>
                </a:cubicBezTo>
                <a:cubicBezTo>
                  <a:pt x="188417" y="797344"/>
                  <a:pt x="260286" y="846757"/>
                  <a:pt x="260286" y="846757"/>
                </a:cubicBezTo>
                <a:cubicBezTo>
                  <a:pt x="172055" y="1023229"/>
                  <a:pt x="284429" y="804504"/>
                  <a:pt x="201893" y="948952"/>
                </a:cubicBezTo>
                <a:cubicBezTo>
                  <a:pt x="191096" y="967848"/>
                  <a:pt x="182428" y="987883"/>
                  <a:pt x="172696" y="1007349"/>
                </a:cubicBezTo>
                <a:cubicBezTo>
                  <a:pt x="167830" y="1026815"/>
                  <a:pt x="158098" y="1045681"/>
                  <a:pt x="158098" y="1065746"/>
                </a:cubicBezTo>
                <a:cubicBezTo>
                  <a:pt x="158098" y="1109813"/>
                  <a:pt x="162788" y="1154200"/>
                  <a:pt x="172696" y="1197139"/>
                </a:cubicBezTo>
                <a:cubicBezTo>
                  <a:pt x="179232" y="1225465"/>
                  <a:pt x="214417" y="1274324"/>
                  <a:pt x="231089" y="1299334"/>
                </a:cubicBezTo>
                <a:cubicBezTo>
                  <a:pt x="221357" y="1313933"/>
                  <a:pt x="209019" y="1327098"/>
                  <a:pt x="201893" y="1343132"/>
                </a:cubicBezTo>
                <a:cubicBezTo>
                  <a:pt x="189394" y="1371257"/>
                  <a:pt x="186459" y="1403198"/>
                  <a:pt x="172696" y="1430727"/>
                </a:cubicBezTo>
                <a:lnTo>
                  <a:pt x="143500" y="1489124"/>
                </a:lnTo>
                <a:cubicBezTo>
                  <a:pt x="148366" y="1576720"/>
                  <a:pt x="146245" y="1664985"/>
                  <a:pt x="158098" y="1751911"/>
                </a:cubicBezTo>
                <a:cubicBezTo>
                  <a:pt x="167507" y="1820914"/>
                  <a:pt x="226775" y="1802181"/>
                  <a:pt x="172696" y="1883304"/>
                </a:cubicBezTo>
                <a:cubicBezTo>
                  <a:pt x="164161" y="1896108"/>
                  <a:pt x="143499" y="1893037"/>
                  <a:pt x="128901" y="1897903"/>
                </a:cubicBezTo>
                <a:cubicBezTo>
                  <a:pt x="118690" y="1908115"/>
                  <a:pt x="57473" y="1963609"/>
                  <a:pt x="55910" y="1985499"/>
                </a:cubicBezTo>
                <a:cubicBezTo>
                  <a:pt x="52081" y="2039114"/>
                  <a:pt x="-85207" y="2112026"/>
                  <a:pt x="85106" y="2131492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02150" y="163345"/>
            <a:ext cx="568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4 October Soundings at R/V </a:t>
            </a:r>
            <a:r>
              <a:rPr lang="en-US" sz="2400" i="1" dirty="0" err="1" smtClean="0">
                <a:solidFill>
                  <a:srgbClr val="FFFF00"/>
                </a:solidFill>
              </a:rPr>
              <a:t>Revelle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05665" y="1109546"/>
            <a:ext cx="91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08 L</a:t>
            </a:r>
            <a:endParaRPr lang="en-US" sz="2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86614" y="1101357"/>
            <a:ext cx="91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14 L</a:t>
            </a:r>
            <a:endParaRPr lang="en-US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305665" y="2686263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θ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980333" y="2607830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θ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03872" y="2619675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q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65990" y="2541242"/>
            <a:ext cx="6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q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124033" y="4978346"/>
            <a:ext cx="86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08 L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882209" y="4949150"/>
            <a:ext cx="96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14 L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88992" y="1678917"/>
            <a:ext cx="209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“trade-like” stable layer</a:t>
            </a:r>
            <a:endParaRPr lang="en-US" i="1" dirty="0"/>
          </a:p>
        </p:txBody>
      </p:sp>
      <p:sp>
        <p:nvSpPr>
          <p:cNvPr id="30" name="Rectangle 29"/>
          <p:cNvSpPr/>
          <p:nvPr/>
        </p:nvSpPr>
        <p:spPr>
          <a:xfrm>
            <a:off x="0" y="838200"/>
            <a:ext cx="9144000" cy="2309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7187" y="1162576"/>
            <a:ext cx="7264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Cumulus cloud bases are at the top of the entrainment zone, so arguably it is important to accurately predict mixed layer properties in order to properly represent cumulus cloud populations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61228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016" y="3413515"/>
            <a:ext cx="3936142" cy="3387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659" y="239167"/>
            <a:ext cx="439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FFFF00"/>
                </a:solidFill>
              </a:rPr>
              <a:t>Mean Mixed Layer Statistics</a:t>
            </a:r>
            <a:endParaRPr lang="en-US" sz="2800" b="1" i="1" u="sng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948" y="1034742"/>
            <a:ext cx="4058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i="1" dirty="0" smtClean="0">
                <a:solidFill>
                  <a:srgbClr val="F8FCFF"/>
                </a:solidFill>
              </a:rPr>
              <a:t>Mean </a:t>
            </a:r>
            <a:r>
              <a:rPr lang="en-US" sz="2200" i="1" dirty="0" err="1" smtClean="0">
                <a:solidFill>
                  <a:srgbClr val="F8FCFF"/>
                </a:solidFill>
              </a:rPr>
              <a:t>z</a:t>
            </a:r>
            <a:r>
              <a:rPr lang="en-US" sz="2200" i="1" baseline="-25000" dirty="0" err="1" smtClean="0">
                <a:solidFill>
                  <a:srgbClr val="F8FCFF"/>
                </a:solidFill>
              </a:rPr>
              <a:t>i</a:t>
            </a:r>
            <a:r>
              <a:rPr lang="en-US" sz="2200" i="1" dirty="0" smtClean="0">
                <a:solidFill>
                  <a:srgbClr val="F8FCFF"/>
                </a:solidFill>
              </a:rPr>
              <a:t>     ML frequency</a:t>
            </a:r>
            <a:endParaRPr lang="en-US" sz="2200" i="1" dirty="0">
              <a:solidFill>
                <a:srgbClr val="F8FC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1807831"/>
            <a:ext cx="477363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8FCFF"/>
                </a:solidFill>
              </a:rPr>
              <a:t>Revelle</a:t>
            </a:r>
            <a:r>
              <a:rPr lang="en-US" sz="2400" i="1" dirty="0" smtClean="0">
                <a:solidFill>
                  <a:srgbClr val="F8FCFF"/>
                </a:solidFill>
              </a:rPr>
              <a:t> </a:t>
            </a:r>
            <a:r>
              <a:rPr lang="en-US" sz="2000" i="1" dirty="0" smtClean="0">
                <a:solidFill>
                  <a:srgbClr val="F8FCFF"/>
                </a:solidFill>
              </a:rPr>
              <a:t>(Oct-Nov)</a:t>
            </a:r>
          </a:p>
          <a:p>
            <a:endParaRPr lang="en-US" sz="2400" i="1" dirty="0">
              <a:solidFill>
                <a:srgbClr val="F8FCFF"/>
              </a:solidFill>
            </a:endParaRPr>
          </a:p>
          <a:p>
            <a:r>
              <a:rPr lang="en-US" sz="2400" i="1" dirty="0" err="1" smtClean="0">
                <a:solidFill>
                  <a:srgbClr val="F8FCFF"/>
                </a:solidFill>
              </a:rPr>
              <a:t>Gan</a:t>
            </a:r>
            <a:r>
              <a:rPr lang="en-US" sz="2400" i="1" dirty="0" smtClean="0">
                <a:solidFill>
                  <a:srgbClr val="F8FCFF"/>
                </a:solidFill>
              </a:rPr>
              <a:t> </a:t>
            </a:r>
            <a:r>
              <a:rPr lang="en-US" sz="2000" i="1" dirty="0" smtClean="0">
                <a:solidFill>
                  <a:srgbClr val="F8FCFF"/>
                </a:solidFill>
              </a:rPr>
              <a:t>(Oct-Nov) </a:t>
            </a:r>
          </a:p>
          <a:p>
            <a:r>
              <a:rPr lang="en-US" sz="2400" i="1" dirty="0" err="1" smtClean="0">
                <a:solidFill>
                  <a:srgbClr val="F8FCFF"/>
                </a:solidFill>
              </a:rPr>
              <a:t>Gan</a:t>
            </a:r>
            <a:r>
              <a:rPr lang="en-US" sz="2400" i="1" dirty="0" smtClean="0">
                <a:solidFill>
                  <a:srgbClr val="F8FCFF"/>
                </a:solidFill>
              </a:rPr>
              <a:t> </a:t>
            </a:r>
            <a:r>
              <a:rPr lang="en-US" sz="2000" i="1" dirty="0" smtClean="0">
                <a:solidFill>
                  <a:srgbClr val="F8FCFF"/>
                </a:solidFill>
              </a:rPr>
              <a:t>(Oct-Jan 15) </a:t>
            </a:r>
          </a:p>
          <a:p>
            <a:endParaRPr lang="en-US" sz="2400" i="1" dirty="0">
              <a:solidFill>
                <a:srgbClr val="F8FCFF"/>
              </a:solidFill>
            </a:endParaRPr>
          </a:p>
          <a:p>
            <a:endParaRPr lang="en-US" sz="2400" i="1" dirty="0" smtClean="0">
              <a:solidFill>
                <a:srgbClr val="F8FCFF"/>
              </a:solidFill>
            </a:endParaRPr>
          </a:p>
          <a:p>
            <a:endParaRPr lang="en-US" sz="2400" i="1" dirty="0">
              <a:solidFill>
                <a:srgbClr val="F8FCFF"/>
              </a:solidFill>
            </a:endParaRPr>
          </a:p>
          <a:p>
            <a:endParaRPr lang="en-US" sz="2400" i="1" dirty="0" smtClean="0">
              <a:solidFill>
                <a:srgbClr val="F8FCFF"/>
              </a:solidFill>
            </a:endParaRPr>
          </a:p>
          <a:p>
            <a:endParaRPr lang="en-US" sz="2400" i="1" dirty="0">
              <a:solidFill>
                <a:srgbClr val="F8FCFF"/>
              </a:solidFill>
            </a:endParaRPr>
          </a:p>
          <a:p>
            <a:r>
              <a:rPr lang="en-US" sz="2400" i="1" dirty="0" err="1" smtClean="0">
                <a:solidFill>
                  <a:srgbClr val="F8FCFF"/>
                </a:solidFill>
              </a:rPr>
              <a:t>Undist</a:t>
            </a:r>
            <a:r>
              <a:rPr lang="en-US" sz="2400" i="1" dirty="0" smtClean="0">
                <a:solidFill>
                  <a:srgbClr val="F8FCFF"/>
                </a:solidFill>
              </a:rPr>
              <a:t>. Trades: ~600 m</a:t>
            </a:r>
          </a:p>
          <a:p>
            <a:endParaRPr lang="en-US" sz="2400" i="1" dirty="0">
              <a:solidFill>
                <a:srgbClr val="F8FC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016" y="42791"/>
            <a:ext cx="3936142" cy="33870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179" y="5821756"/>
            <a:ext cx="3751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  *  Johnson et al. (2001)</a:t>
            </a:r>
          </a:p>
          <a:p>
            <a:r>
              <a:rPr lang="en-US" i="1" dirty="0" smtClean="0">
                <a:solidFill>
                  <a:srgbClr val="FFFFFF"/>
                </a:solidFill>
              </a:rPr>
              <a:t>** </a:t>
            </a:r>
            <a:r>
              <a:rPr lang="en-US" i="1" dirty="0" err="1" smtClean="0">
                <a:solidFill>
                  <a:srgbClr val="FFFFFF"/>
                </a:solidFill>
              </a:rPr>
              <a:t>Fitzjarrald</a:t>
            </a:r>
            <a:r>
              <a:rPr lang="en-US" i="1" dirty="0" smtClean="0">
                <a:solidFill>
                  <a:srgbClr val="FFFFFF"/>
                </a:solidFill>
              </a:rPr>
              <a:t> and </a:t>
            </a:r>
            <a:r>
              <a:rPr lang="en-US" i="1" dirty="0" err="1" smtClean="0">
                <a:solidFill>
                  <a:srgbClr val="FFFFFF"/>
                </a:solidFill>
              </a:rPr>
              <a:t>Garstang</a:t>
            </a:r>
            <a:r>
              <a:rPr lang="en-US" i="1" dirty="0" smtClean="0">
                <a:solidFill>
                  <a:srgbClr val="FFFFFF"/>
                </a:solidFill>
              </a:rPr>
              <a:t> (1981)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1211" y="304485"/>
            <a:ext cx="130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REVELLE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1211" y="3669785"/>
            <a:ext cx="130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GAN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588" y="1325333"/>
            <a:ext cx="3078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u="sng" dirty="0" smtClean="0">
                <a:solidFill>
                  <a:schemeClr val="bg1"/>
                </a:solidFill>
              </a:rPr>
              <a:t>(m)</a:t>
            </a:r>
            <a:r>
              <a:rPr lang="en-US" sz="2200" i="1" dirty="0" smtClean="0">
                <a:solidFill>
                  <a:schemeClr val="bg1"/>
                </a:solidFill>
              </a:rPr>
              <a:t>                   </a:t>
            </a:r>
            <a:r>
              <a:rPr lang="en-US" sz="2200" i="1" u="sng" dirty="0" smtClean="0">
                <a:solidFill>
                  <a:schemeClr val="bg1"/>
                </a:solidFill>
              </a:rPr>
              <a:t>(%)</a:t>
            </a:r>
            <a:endParaRPr lang="en-US" sz="2200" i="1" u="sng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24039793"/>
              </p:ext>
            </p:extLst>
          </p:nvPr>
        </p:nvGraphicFramePr>
        <p:xfrm>
          <a:off x="1753220" y="1843802"/>
          <a:ext cx="3197454" cy="3403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8727"/>
                <a:gridCol w="1598727"/>
              </a:tblGrid>
              <a:tr h="680900">
                <a:tc>
                  <a:txBody>
                    <a:bodyPr/>
                    <a:lstStyle/>
                    <a:p>
                      <a:pPr algn="ctr"/>
                      <a:r>
                        <a:rPr lang="en-US" sz="2100" i="1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r>
                        <a:rPr lang="en-US" sz="20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i="1" dirty="0">
                        <a:solidFill>
                          <a:schemeClr val="bg1"/>
                        </a:solidFill>
                      </a:endParaRPr>
                    </a:p>
                  </a:txBody>
                  <a:tcPr marL="67278" marR="67278" marT="33639" marB="336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i="1" dirty="0" smtClean="0">
                          <a:solidFill>
                            <a:schemeClr val="bg1"/>
                          </a:solidFill>
                        </a:rPr>
                        <a:t>71</a:t>
                      </a:r>
                    </a:p>
                    <a:p>
                      <a:pPr algn="ctr"/>
                      <a:endParaRPr lang="en-US" sz="20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7278" marR="67278" marT="33639" marB="33639"/>
                </a:tc>
              </a:tr>
              <a:tr h="380829">
                <a:tc>
                  <a:txBody>
                    <a:bodyPr/>
                    <a:lstStyle/>
                    <a:p>
                      <a:pPr algn="ctr"/>
                      <a:r>
                        <a:rPr lang="en-US" sz="2100" i="1" dirty="0" smtClean="0">
                          <a:solidFill>
                            <a:schemeClr val="bg1"/>
                          </a:solidFill>
                        </a:rPr>
                        <a:t>505</a:t>
                      </a:r>
                      <a:endParaRPr lang="en-US" sz="2100" i="1" dirty="0">
                        <a:solidFill>
                          <a:schemeClr val="bg1"/>
                        </a:solidFill>
                      </a:endParaRPr>
                    </a:p>
                  </a:txBody>
                  <a:tcPr marL="67278" marR="67278" marT="33639" marB="336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i="1" dirty="0" smtClean="0">
                          <a:solidFill>
                            <a:schemeClr val="bg1"/>
                          </a:solidFill>
                        </a:rPr>
                        <a:t>69</a:t>
                      </a:r>
                      <a:endParaRPr lang="en-US" sz="2100" i="1" dirty="0">
                        <a:solidFill>
                          <a:schemeClr val="bg1"/>
                        </a:solidFill>
                      </a:endParaRPr>
                    </a:p>
                  </a:txBody>
                  <a:tcPr marL="67278" marR="67278" marT="33639" marB="33639"/>
                </a:tc>
              </a:tr>
              <a:tr h="380829">
                <a:tc>
                  <a:txBody>
                    <a:bodyPr/>
                    <a:lstStyle/>
                    <a:p>
                      <a:pPr algn="ctr"/>
                      <a:r>
                        <a:rPr lang="en-US" sz="2100" i="1" dirty="0" smtClean="0">
                          <a:solidFill>
                            <a:schemeClr val="bg1"/>
                          </a:solidFill>
                        </a:rPr>
                        <a:t>518</a:t>
                      </a:r>
                      <a:endParaRPr lang="en-US" sz="2100" i="1" dirty="0">
                        <a:solidFill>
                          <a:schemeClr val="bg1"/>
                        </a:solidFill>
                      </a:endParaRPr>
                    </a:p>
                  </a:txBody>
                  <a:tcPr marL="67278" marR="67278" marT="33639" marB="336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i="1" dirty="0" smtClean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en-US" sz="2100" i="1" dirty="0">
                        <a:solidFill>
                          <a:schemeClr val="bg1"/>
                        </a:solidFill>
                      </a:endParaRPr>
                    </a:p>
                  </a:txBody>
                  <a:tcPr marL="67278" marR="67278" marT="33639" marB="33639"/>
                </a:tc>
              </a:tr>
              <a:tr h="380829">
                <a:tc>
                  <a:txBody>
                    <a:bodyPr/>
                    <a:lstStyle/>
                    <a:p>
                      <a:pPr algn="ctr"/>
                      <a:endParaRPr lang="en-US" sz="2100" i="1" dirty="0">
                        <a:solidFill>
                          <a:srgbClr val="FFA4CC"/>
                        </a:solidFill>
                      </a:endParaRPr>
                    </a:p>
                  </a:txBody>
                  <a:tcPr marL="67278" marR="67278" marT="33639" marB="33639"/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solidFill>
                          <a:schemeClr val="bg1"/>
                        </a:solidFill>
                      </a:endParaRPr>
                    </a:p>
                  </a:txBody>
                  <a:tcPr marL="67278" marR="67278" marT="33639" marB="33639"/>
                </a:tc>
              </a:tr>
              <a:tr h="380829">
                <a:tc>
                  <a:txBody>
                    <a:bodyPr/>
                    <a:lstStyle/>
                    <a:p>
                      <a:pPr algn="ctr"/>
                      <a:r>
                        <a:rPr lang="en-US" sz="2100" i="1" dirty="0" smtClean="0">
                          <a:solidFill>
                            <a:schemeClr val="bg1"/>
                          </a:solidFill>
                        </a:rPr>
                        <a:t>512</a:t>
                      </a:r>
                      <a:endParaRPr lang="en-US" sz="2100" i="1" dirty="0">
                        <a:solidFill>
                          <a:schemeClr val="bg1"/>
                        </a:solidFill>
                      </a:endParaRPr>
                    </a:p>
                  </a:txBody>
                  <a:tcPr marL="67278" marR="67278" marT="33639" marB="336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i="1" dirty="0" smtClean="0">
                          <a:solidFill>
                            <a:schemeClr val="bg1"/>
                          </a:solidFill>
                        </a:rPr>
                        <a:t>72</a:t>
                      </a:r>
                      <a:endParaRPr lang="en-US" sz="2100" i="1" dirty="0">
                        <a:solidFill>
                          <a:schemeClr val="bg1"/>
                        </a:solidFill>
                      </a:endParaRPr>
                    </a:p>
                  </a:txBody>
                  <a:tcPr marL="67278" marR="67278" marT="33639" marB="33639"/>
                </a:tc>
              </a:tr>
              <a:tr h="380829">
                <a:tc>
                  <a:txBody>
                    <a:bodyPr/>
                    <a:lstStyle/>
                    <a:p>
                      <a:pPr algn="ctr"/>
                      <a:endParaRPr lang="en-US" sz="2100" i="1" dirty="0">
                        <a:solidFill>
                          <a:schemeClr val="bg1"/>
                        </a:solidFill>
                      </a:endParaRPr>
                    </a:p>
                  </a:txBody>
                  <a:tcPr marL="67278" marR="67278" marT="33639" marB="33639"/>
                </a:tc>
                <a:tc>
                  <a:txBody>
                    <a:bodyPr/>
                    <a:lstStyle/>
                    <a:p>
                      <a:pPr algn="ctr"/>
                      <a:endParaRPr lang="en-US" sz="2100" i="1" dirty="0">
                        <a:solidFill>
                          <a:schemeClr val="bg1"/>
                        </a:solidFill>
                      </a:endParaRPr>
                    </a:p>
                  </a:txBody>
                  <a:tcPr marL="67278" marR="67278" marT="33639" marB="33639"/>
                </a:tc>
              </a:tr>
              <a:tr h="380829">
                <a:tc>
                  <a:txBody>
                    <a:bodyPr/>
                    <a:lstStyle/>
                    <a:p>
                      <a:pPr algn="ctr"/>
                      <a:r>
                        <a:rPr lang="en-US" sz="2100" i="1" dirty="0" smtClean="0">
                          <a:solidFill>
                            <a:schemeClr val="bg1"/>
                          </a:solidFill>
                        </a:rPr>
                        <a:t>424</a:t>
                      </a:r>
                      <a:endParaRPr lang="en-US" sz="2100" i="1" dirty="0">
                        <a:solidFill>
                          <a:schemeClr val="bg1"/>
                        </a:solidFill>
                      </a:endParaRPr>
                    </a:p>
                  </a:txBody>
                  <a:tcPr marL="67278" marR="67278" marT="33639" marB="336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i="1" dirty="0" smtClean="0">
                          <a:solidFill>
                            <a:schemeClr val="bg1"/>
                          </a:solidFill>
                        </a:rPr>
                        <a:t>79</a:t>
                      </a:r>
                      <a:endParaRPr lang="en-US" sz="2100" i="1" dirty="0">
                        <a:solidFill>
                          <a:schemeClr val="bg1"/>
                        </a:solidFill>
                      </a:endParaRPr>
                    </a:p>
                  </a:txBody>
                  <a:tcPr marL="67278" marR="67278" marT="33639" marB="33639"/>
                </a:tc>
              </a:tr>
              <a:tr h="380829">
                <a:tc>
                  <a:txBody>
                    <a:bodyPr/>
                    <a:lstStyle/>
                    <a:p>
                      <a:pPr algn="ctr"/>
                      <a:endParaRPr lang="en-US" sz="2100" i="1" dirty="0">
                        <a:solidFill>
                          <a:schemeClr val="bg1"/>
                        </a:solidFill>
                      </a:endParaRPr>
                    </a:p>
                  </a:txBody>
                  <a:tcPr marL="67278" marR="67278" marT="33639" marB="33639"/>
                </a:tc>
                <a:tc>
                  <a:txBody>
                    <a:bodyPr/>
                    <a:lstStyle/>
                    <a:p>
                      <a:pPr algn="ctr"/>
                      <a:endParaRPr lang="en-US" sz="2100" i="1" dirty="0">
                        <a:solidFill>
                          <a:schemeClr val="bg1"/>
                        </a:solidFill>
                      </a:endParaRPr>
                    </a:p>
                  </a:txBody>
                  <a:tcPr marL="67278" marR="67278" marT="33639" marB="33639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312" y="4436084"/>
            <a:ext cx="119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GATE**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1" y="3654117"/>
            <a:ext cx="119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COARE*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8277" y="3088397"/>
            <a:ext cx="132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(OCT-NOV)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3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95" y="546877"/>
            <a:ext cx="7678661" cy="6190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4160" y="2923549"/>
            <a:ext cx="245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B300"/>
                </a:solidFill>
              </a:rPr>
              <a:t>TRMM RAINFALL</a:t>
            </a:r>
            <a:endParaRPr lang="en-US" b="1" i="1" dirty="0">
              <a:solidFill>
                <a:srgbClr val="00B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1116" y="4703820"/>
            <a:ext cx="245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PRECIPITABLE WATER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9229" y="628717"/>
            <a:ext cx="245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MIXED-LAYER DEPTHS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11436" y="17643"/>
            <a:ext cx="877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Mixed-Layer Depths at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Gan</a:t>
            </a:r>
            <a:r>
              <a:rPr lang="en-US" sz="2400" b="1" i="1" dirty="0" smtClean="0">
                <a:solidFill>
                  <a:srgbClr val="FFFF00"/>
                </a:solidFill>
              </a:rPr>
              <a:t> Island (1 October – 8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Feburary</a:t>
            </a:r>
            <a:r>
              <a:rPr lang="en-US" sz="2400" b="1" i="1" dirty="0" smtClean="0">
                <a:solidFill>
                  <a:srgbClr val="FFFF00"/>
                </a:solidFill>
              </a:rPr>
              <a:t>)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309" y="1693553"/>
            <a:ext cx="181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DRY PERIOD</a:t>
            </a:r>
            <a:endParaRPr lang="en-US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6083" y="2628533"/>
            <a:ext cx="793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MJO1</a:t>
            </a:r>
            <a:endParaRPr lang="en-US" sz="16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86062" y="2622164"/>
            <a:ext cx="793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MJO2</a:t>
            </a:r>
            <a:endParaRPr lang="en-US" sz="16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61964" y="2622164"/>
            <a:ext cx="793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MJO3</a:t>
            </a:r>
            <a:endParaRPr lang="en-US" sz="1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460268" y="1158601"/>
            <a:ext cx="1111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mean</a:t>
            </a:r>
            <a:endParaRPr lang="en-US" sz="1600" b="1" i="1" dirty="0"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69937" y="1441705"/>
            <a:ext cx="679399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287702" y="2187504"/>
            <a:ext cx="194037" cy="399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70076" y="2152223"/>
            <a:ext cx="2469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cs typeface="Arial"/>
              </a:rPr>
              <a:t>0</a:t>
            </a:r>
            <a:endParaRPr lang="en-US" sz="1500" dirty="0"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838" y="1845494"/>
            <a:ext cx="2442487" cy="1259787"/>
          </a:xfrm>
          <a:prstGeom prst="rect">
            <a:avLst/>
          </a:prstGeom>
          <a:solidFill>
            <a:srgbClr val="FFFFFF">
              <a:alpha val="78000"/>
            </a:srgb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262" y="1872653"/>
            <a:ext cx="2476254" cy="1200329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i="1" dirty="0" smtClean="0"/>
              <a:t>Reduced ML depths during rainy periods</a:t>
            </a:r>
          </a:p>
          <a:p>
            <a:pPr marL="285750" indent="-285750">
              <a:buFont typeface="Wingdings" charset="2"/>
              <a:buChar char="Ø"/>
            </a:pPr>
            <a:r>
              <a:rPr lang="en-US" i="1" dirty="0" smtClean="0"/>
              <a:t>Deep ML’s during January dry period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4876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793" y="0"/>
            <a:ext cx="6576207" cy="364533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299176" y="2496474"/>
            <a:ext cx="2335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71561" y="2415292"/>
            <a:ext cx="2335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78849" y="2079508"/>
            <a:ext cx="2335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Screen shot 2012-06-29 at 11.19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69" y="3897911"/>
            <a:ext cx="2764875" cy="273862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324963" y="4116993"/>
            <a:ext cx="1149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0229 UTC 22 Nov</a:t>
            </a:r>
            <a:endParaRPr lang="en-US" i="1" dirty="0"/>
          </a:p>
        </p:txBody>
      </p:sp>
      <p:pic>
        <p:nvPicPr>
          <p:cNvPr id="26" name="Picture 25" descr="Screen shot 2012-06-29 at 11.21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22" y="3928160"/>
            <a:ext cx="2734254" cy="27083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34536" y="4122582"/>
            <a:ext cx="1149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1359 UTC 22 Nov</a:t>
            </a:r>
            <a:endParaRPr lang="en-US" i="1" dirty="0"/>
          </a:p>
        </p:txBody>
      </p:sp>
      <p:sp>
        <p:nvSpPr>
          <p:cNvPr id="28" name="Notched Right Arrow 27"/>
          <p:cNvSpPr/>
          <p:nvPr/>
        </p:nvSpPr>
        <p:spPr>
          <a:xfrm>
            <a:off x="5415962" y="5124340"/>
            <a:ext cx="567431" cy="262786"/>
          </a:xfrm>
          <a:prstGeom prst="notched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45986" y="423385"/>
            <a:ext cx="236492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E6FCFF"/>
                </a:solidFill>
              </a:rPr>
              <a:t>Recovering Boundary Layer Wake at R/V </a:t>
            </a:r>
            <a:r>
              <a:rPr lang="en-US" sz="2800" i="1" dirty="0" err="1" smtClean="0">
                <a:solidFill>
                  <a:srgbClr val="E6FCFF"/>
                </a:solidFill>
              </a:rPr>
              <a:t>Revelle</a:t>
            </a:r>
            <a:endParaRPr lang="en-US" sz="2800" i="1" dirty="0" smtClean="0">
              <a:solidFill>
                <a:srgbClr val="E6FCFF"/>
              </a:solidFill>
            </a:endParaRPr>
          </a:p>
          <a:p>
            <a:pPr algn="ctr"/>
            <a:endParaRPr lang="en-US" sz="2800" i="1" dirty="0">
              <a:solidFill>
                <a:srgbClr val="E6FCFF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E6FCFF"/>
                </a:solidFill>
              </a:rPr>
              <a:t>22 November 2011</a:t>
            </a:r>
            <a:endParaRPr lang="en-US" sz="2800" i="1" dirty="0">
              <a:solidFill>
                <a:srgbClr val="E6FC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21090789">
            <a:off x="6796596" y="1904316"/>
            <a:ext cx="82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~ 12 h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5983" y="3928160"/>
            <a:ext cx="2525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Comparable to wake recovery periods found in TOGA COARE (Young, </a:t>
            </a:r>
            <a:r>
              <a:rPr lang="en-US" sz="2400" i="1" dirty="0" err="1" smtClean="0">
                <a:solidFill>
                  <a:srgbClr val="FFFF00"/>
                </a:solidFill>
              </a:rPr>
              <a:t>Perugini</a:t>
            </a:r>
            <a:r>
              <a:rPr lang="en-US" sz="2400" i="1" dirty="0" smtClean="0">
                <a:solidFill>
                  <a:srgbClr val="FFFF00"/>
                </a:solidFill>
              </a:rPr>
              <a:t>, </a:t>
            </a:r>
            <a:r>
              <a:rPr lang="en-US" sz="2400" i="1" dirty="0" err="1" smtClean="0">
                <a:solidFill>
                  <a:srgbClr val="FFFF00"/>
                </a:solidFill>
              </a:rPr>
              <a:t>Fairall</a:t>
            </a:r>
            <a:r>
              <a:rPr lang="en-US" sz="2400" i="1" dirty="0" smtClean="0">
                <a:solidFill>
                  <a:srgbClr val="FFFF00"/>
                </a:solidFill>
              </a:rPr>
              <a:t> 1995)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51006" y="2160689"/>
            <a:ext cx="2729879" cy="554772"/>
          </a:xfrm>
          <a:custGeom>
            <a:avLst/>
            <a:gdLst>
              <a:gd name="connsiteX0" fmla="*/ 0 w 2729879"/>
              <a:gd name="connsiteY0" fmla="*/ 554772 h 554772"/>
              <a:gd name="connsiteX1" fmla="*/ 248171 w 2729879"/>
              <a:gd name="connsiteY1" fmla="*/ 467177 h 554772"/>
              <a:gd name="connsiteX2" fmla="*/ 890495 w 2729879"/>
              <a:gd name="connsiteY2" fmla="*/ 277386 h 554772"/>
              <a:gd name="connsiteX3" fmla="*/ 1795589 w 2729879"/>
              <a:gd name="connsiteY3" fmla="*/ 116795 h 554772"/>
              <a:gd name="connsiteX4" fmla="*/ 2729879 w 2729879"/>
              <a:gd name="connsiteY4" fmla="*/ 0 h 554772"/>
              <a:gd name="connsiteX5" fmla="*/ 2729879 w 2729879"/>
              <a:gd name="connsiteY5" fmla="*/ 0 h 55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9879" h="554772">
                <a:moveTo>
                  <a:pt x="0" y="554772"/>
                </a:moveTo>
                <a:cubicBezTo>
                  <a:pt x="49877" y="534090"/>
                  <a:pt x="99755" y="513408"/>
                  <a:pt x="248171" y="467177"/>
                </a:cubicBezTo>
                <a:cubicBezTo>
                  <a:pt x="396587" y="420946"/>
                  <a:pt x="632592" y="335783"/>
                  <a:pt x="890495" y="277386"/>
                </a:cubicBezTo>
                <a:cubicBezTo>
                  <a:pt x="1148398" y="218989"/>
                  <a:pt x="1489025" y="163026"/>
                  <a:pt x="1795589" y="116795"/>
                </a:cubicBezTo>
                <a:cubicBezTo>
                  <a:pt x="2102153" y="70564"/>
                  <a:pt x="2729879" y="0"/>
                  <a:pt x="2729879" y="0"/>
                </a:cubicBezTo>
                <a:lnTo>
                  <a:pt x="2729879" y="0"/>
                </a:lnTo>
              </a:path>
            </a:pathLst>
          </a:custGeom>
          <a:ln>
            <a:solidFill>
              <a:srgbClr val="FF0000"/>
            </a:solidFill>
            <a:prstDash val="dot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505782" y="760786"/>
            <a:ext cx="53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θ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4963" y="992749"/>
            <a:ext cx="4058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04 L         07              10             13            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821" y="14599"/>
            <a:ext cx="69091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72" y="248188"/>
            <a:ext cx="21034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</a:rPr>
              <a:t>Mixed layers at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Revelle</a:t>
            </a:r>
            <a:r>
              <a:rPr lang="en-US" sz="2400" b="1" i="1" dirty="0" smtClean="0">
                <a:solidFill>
                  <a:srgbClr val="FFFF00"/>
                </a:solidFill>
              </a:rPr>
              <a:t> and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Gan</a:t>
            </a:r>
            <a:r>
              <a:rPr lang="en-US" sz="2400" b="1" i="1" dirty="0" smtClean="0">
                <a:solidFill>
                  <a:srgbClr val="FFFF00"/>
                </a:solidFill>
              </a:rPr>
              <a:t> Island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6442" y="2426252"/>
            <a:ext cx="150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SFC PRESSURE</a:t>
            </a:r>
            <a:endParaRPr lang="en-US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78586" y="2289446"/>
            <a:ext cx="150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DA00"/>
                </a:solidFill>
              </a:rPr>
              <a:t>RAIN</a:t>
            </a:r>
            <a:endParaRPr lang="en-US" sz="1600" b="1" i="1" dirty="0">
              <a:solidFill>
                <a:srgbClr val="00DA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5223" y="6033264"/>
            <a:ext cx="150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DA00"/>
                </a:solidFill>
              </a:rPr>
              <a:t>RAIN</a:t>
            </a:r>
            <a:endParaRPr lang="en-US" sz="1600" b="1" i="1" dirty="0">
              <a:solidFill>
                <a:srgbClr val="00DA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0653" y="5323312"/>
            <a:ext cx="150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SFC PRESSURE</a:t>
            </a:r>
            <a:endParaRPr lang="en-US" sz="16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8394" y="1576720"/>
            <a:ext cx="20717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i="1" dirty="0" smtClean="0">
                <a:solidFill>
                  <a:srgbClr val="F8FCFF"/>
                </a:solidFill>
              </a:rPr>
              <a:t> Shallow ML’s during rainy periods</a:t>
            </a:r>
          </a:p>
          <a:p>
            <a:pPr>
              <a:buFont typeface="Arial"/>
              <a:buChar char="•"/>
            </a:pPr>
            <a:r>
              <a:rPr lang="en-US" sz="2400" i="1" dirty="0" smtClean="0">
                <a:solidFill>
                  <a:srgbClr val="F8FCFF"/>
                </a:solidFill>
              </a:rPr>
              <a:t> Mixed layer modulation by MJO: less prominent at </a:t>
            </a:r>
            <a:r>
              <a:rPr lang="en-US" sz="2400" i="1" dirty="0" err="1" smtClean="0">
                <a:solidFill>
                  <a:srgbClr val="F8FCFF"/>
                </a:solidFill>
              </a:rPr>
              <a:t>Gan</a:t>
            </a:r>
            <a:r>
              <a:rPr lang="en-US" sz="2400" i="1" dirty="0" smtClean="0">
                <a:solidFill>
                  <a:srgbClr val="F8FCFF"/>
                </a:solidFill>
              </a:rPr>
              <a:t> than </a:t>
            </a:r>
            <a:r>
              <a:rPr lang="en-US" sz="2400" i="1" dirty="0" err="1" smtClean="0">
                <a:solidFill>
                  <a:srgbClr val="F8FCFF"/>
                </a:solidFill>
              </a:rPr>
              <a:t>Revelle</a:t>
            </a:r>
            <a:endParaRPr lang="en-US" sz="2400" i="1" dirty="0" smtClean="0">
              <a:solidFill>
                <a:srgbClr val="F8FCFF"/>
              </a:solidFill>
            </a:endParaRPr>
          </a:p>
          <a:p>
            <a:pPr>
              <a:buFont typeface="Arial"/>
              <a:buChar char="•"/>
            </a:pPr>
            <a:r>
              <a:rPr lang="en-US" sz="2400" i="1" dirty="0" smtClean="0">
                <a:solidFill>
                  <a:srgbClr val="F8FCFF"/>
                </a:solidFill>
              </a:rPr>
              <a:t> Cause: more frequent rain episodes, atoll effects?</a:t>
            </a:r>
            <a:endParaRPr lang="en-US" sz="2400" i="1" dirty="0">
              <a:solidFill>
                <a:srgbClr val="F8FC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4777" y="165669"/>
            <a:ext cx="635024" cy="2485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04778" y="1971912"/>
            <a:ext cx="635024" cy="2485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65156" y="3465778"/>
            <a:ext cx="635024" cy="2485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04778" y="5281896"/>
            <a:ext cx="635024" cy="2485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51295" y="61939"/>
            <a:ext cx="104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Revelle</a:t>
            </a:r>
            <a:endParaRPr lang="en-US" sz="20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95027" y="3368823"/>
            <a:ext cx="104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Gan</a:t>
            </a:r>
            <a:endParaRPr lang="en-US" sz="2000" b="1" i="1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234821" y="3258375"/>
            <a:ext cx="6909179" cy="19552"/>
          </a:xfrm>
          <a:prstGeom prst="line">
            <a:avLst/>
          </a:prstGeom>
          <a:ln w="762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940653" y="414173"/>
            <a:ext cx="1724503" cy="3051605"/>
          </a:xfrm>
          <a:prstGeom prst="rect">
            <a:avLst/>
          </a:prstGeom>
          <a:solidFill>
            <a:srgbClr val="FFFF00">
              <a:alpha val="12000"/>
            </a:srgbClr>
          </a:solidFill>
          <a:ln w="57150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11650" y="414397"/>
            <a:ext cx="1254416" cy="3051605"/>
          </a:xfrm>
          <a:prstGeom prst="rect">
            <a:avLst/>
          </a:prstGeom>
          <a:solidFill>
            <a:srgbClr val="FFFF00">
              <a:alpha val="12000"/>
            </a:srgbClr>
          </a:solidFill>
          <a:ln w="57150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89205" y="3531786"/>
            <a:ext cx="1724503" cy="3051605"/>
          </a:xfrm>
          <a:prstGeom prst="rect">
            <a:avLst/>
          </a:prstGeom>
          <a:solidFill>
            <a:srgbClr val="FFFF00">
              <a:alpha val="12000"/>
            </a:srgbClr>
          </a:solidFill>
          <a:ln w="57150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65840" y="3534652"/>
            <a:ext cx="1582399" cy="3051605"/>
          </a:xfrm>
          <a:prstGeom prst="rect">
            <a:avLst/>
          </a:prstGeom>
          <a:solidFill>
            <a:srgbClr val="FFFF00">
              <a:alpha val="12000"/>
            </a:srgbClr>
          </a:solidFill>
          <a:ln w="57150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36730" y="248188"/>
            <a:ext cx="5991313" cy="1518946"/>
          </a:xfrm>
          <a:prstGeom prst="rect">
            <a:avLst/>
          </a:prstGeom>
          <a:solidFill>
            <a:srgbClr val="FFFF00">
              <a:alpha val="8000"/>
            </a:srgbClr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28084" y="3534652"/>
            <a:ext cx="5991313" cy="1532591"/>
          </a:xfrm>
          <a:prstGeom prst="rect">
            <a:avLst/>
          </a:prstGeom>
          <a:solidFill>
            <a:srgbClr val="FFFF00">
              <a:alpha val="8000"/>
            </a:srgbClr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9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16988645_72cacadadd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5" y="883955"/>
            <a:ext cx="7408691" cy="517450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415373" y="5370463"/>
            <a:ext cx="2787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85589" y="4992444"/>
            <a:ext cx="137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10 km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9533" y="5080650"/>
            <a:ext cx="70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4535" y="5080650"/>
            <a:ext cx="793788" cy="37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6644" y="1093752"/>
            <a:ext cx="250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  <a:latin typeface="Lucida Calligraphy"/>
                <a:cs typeface="Lucida Calligraphy"/>
              </a:rPr>
              <a:t>Addu</a:t>
            </a:r>
            <a:r>
              <a:rPr lang="en-US" sz="2800" dirty="0" smtClean="0">
                <a:solidFill>
                  <a:srgbClr val="FFFFFF"/>
                </a:solidFill>
                <a:latin typeface="Lucida Calligraphy"/>
                <a:cs typeface="Lucida Calligraphy"/>
              </a:rPr>
              <a:t> Atoll</a:t>
            </a:r>
            <a:endParaRPr lang="en-US" sz="2800" dirty="0">
              <a:solidFill>
                <a:srgbClr val="FFFFFF"/>
              </a:solidFill>
              <a:latin typeface="Lucida Calligraphy"/>
              <a:cs typeface="Lucida Calligraphy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198258" y="4392648"/>
            <a:ext cx="141118" cy="59979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189" y="3916330"/>
            <a:ext cx="149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Gan</a:t>
            </a:r>
            <a:r>
              <a:rPr lang="en-US" i="1" dirty="0" smtClean="0">
                <a:solidFill>
                  <a:srgbClr val="FFFF00"/>
                </a:solidFill>
              </a:rPr>
              <a:t> sounding site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8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5887</TotalTime>
  <Words>1124</Words>
  <Application>Microsoft Macintosh PowerPoint</Application>
  <PresentationFormat>On-screen Show (4:3)</PresentationFormat>
  <Paragraphs>256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Revelle Atmospheric Mixed Layer Depth, SST, Rainfall</vt:lpstr>
      <vt:lpstr>PowerPoint Presentation</vt:lpstr>
      <vt:lpstr>PowerPoint Presentation</vt:lpstr>
      <vt:lpstr>PowerPoint Presentation</vt:lpstr>
      <vt:lpstr>Extra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Johnson</dc:creator>
  <cp:lastModifiedBy>Rick Taft</cp:lastModifiedBy>
  <cp:revision>277</cp:revision>
  <dcterms:created xsi:type="dcterms:W3CDTF">2012-04-06T12:12:45Z</dcterms:created>
  <dcterms:modified xsi:type="dcterms:W3CDTF">2015-01-15T21:30:24Z</dcterms:modified>
</cp:coreProperties>
</file>