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8" r:id="rId2"/>
    <p:sldId id="262" r:id="rId3"/>
    <p:sldId id="263" r:id="rId4"/>
    <p:sldId id="270" r:id="rId5"/>
    <p:sldId id="259" r:id="rId6"/>
    <p:sldId id="261" r:id="rId7"/>
    <p:sldId id="260" r:id="rId8"/>
    <p:sldId id="268" r:id="rId9"/>
    <p:sldId id="269" r:id="rId10"/>
    <p:sldId id="265" r:id="rId11"/>
    <p:sldId id="266" r:id="rId12"/>
    <p:sldId id="267" r:id="rId13"/>
    <p:sldId id="273" r:id="rId14"/>
    <p:sldId id="274" r:id="rId15"/>
    <p:sldId id="275" r:id="rId16"/>
    <p:sldId id="271" r:id="rId17"/>
    <p:sldId id="283" r:id="rId18"/>
    <p:sldId id="282" r:id="rId19"/>
    <p:sldId id="276" r:id="rId20"/>
    <p:sldId id="285" r:id="rId21"/>
    <p:sldId id="277" r:id="rId22"/>
    <p:sldId id="279" r:id="rId23"/>
    <p:sldId id="280" r:id="rId24"/>
    <p:sldId id="272" r:id="rId25"/>
    <p:sldId id="284" r:id="rId26"/>
    <p:sldId id="28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5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5" d="100"/>
          <a:sy n="85" d="100"/>
        </p:scale>
        <p:origin x="-2032"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6001B3-F993-7E42-9DF0-6867E55BCA23}" type="datetimeFigureOut">
              <a:rPr lang="en-US" smtClean="0"/>
              <a:t>4/19/13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22EC60-D867-B649-8A6F-D400CC9D5D59}" type="slidenum">
              <a:rPr lang="en-US" smtClean="0"/>
              <a:t>‹#›</a:t>
            </a:fld>
            <a:endParaRPr lang="en-US"/>
          </a:p>
        </p:txBody>
      </p:sp>
    </p:spTree>
    <p:extLst>
      <p:ext uri="{BB962C8B-B14F-4D97-AF65-F5344CB8AC3E}">
        <p14:creationId xmlns:p14="http://schemas.microsoft.com/office/powerpoint/2010/main" val="2526287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5275A0-51E2-E74C-A8BD-E3972C4A5E52}" type="slidenum">
              <a:rPr lang="en-US"/>
              <a:pPr/>
              <a:t>18</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58D6D7-FE77-D343-B561-32B38F884EB7}" type="datetimeFigureOut">
              <a:rPr lang="en-US" smtClean="0"/>
              <a:t>4/19/13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2874052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8D6D7-FE77-D343-B561-32B38F884EB7}" type="datetimeFigureOut">
              <a:rPr lang="en-US" smtClean="0"/>
              <a:t>4/19/13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502415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8D6D7-FE77-D343-B561-32B38F884EB7}" type="datetimeFigureOut">
              <a:rPr lang="en-US" smtClean="0"/>
              <a:t>4/19/13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339301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8D6D7-FE77-D343-B561-32B38F884EB7}" type="datetimeFigureOut">
              <a:rPr lang="en-US" smtClean="0"/>
              <a:t>4/19/13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2161306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8D6D7-FE77-D343-B561-32B38F884EB7}" type="datetimeFigureOut">
              <a:rPr lang="en-US" smtClean="0"/>
              <a:t>4/19/13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3711404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8D6D7-FE77-D343-B561-32B38F884EB7}" type="datetimeFigureOut">
              <a:rPr lang="en-US" smtClean="0"/>
              <a:t>4/19/13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430060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8D6D7-FE77-D343-B561-32B38F884EB7}" type="datetimeFigureOut">
              <a:rPr lang="en-US" smtClean="0"/>
              <a:t>4/19/13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341779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8D6D7-FE77-D343-B561-32B38F884EB7}" type="datetimeFigureOut">
              <a:rPr lang="en-US" smtClean="0"/>
              <a:t>4/19/13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3448305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8D6D7-FE77-D343-B561-32B38F884EB7}" type="datetimeFigureOut">
              <a:rPr lang="en-US" smtClean="0"/>
              <a:t>4/19/13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78733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8D6D7-FE77-D343-B561-32B38F884EB7}" type="datetimeFigureOut">
              <a:rPr lang="en-US" smtClean="0"/>
              <a:t>4/19/13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3255984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8D6D7-FE77-D343-B561-32B38F884EB7}" type="datetimeFigureOut">
              <a:rPr lang="en-US" smtClean="0"/>
              <a:t>4/19/13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207E1-E393-1F4A-99BE-8A8484F5294A}" type="slidenum">
              <a:rPr lang="en-US" smtClean="0"/>
              <a:t>‹#›</a:t>
            </a:fld>
            <a:endParaRPr lang="en-US"/>
          </a:p>
        </p:txBody>
      </p:sp>
    </p:spTree>
    <p:extLst>
      <p:ext uri="{BB962C8B-B14F-4D97-AF65-F5344CB8AC3E}">
        <p14:creationId xmlns:p14="http://schemas.microsoft.com/office/powerpoint/2010/main" val="3831578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8D6D7-FE77-D343-B561-32B38F884EB7}" type="datetimeFigureOut">
              <a:rPr lang="en-US" smtClean="0"/>
              <a:t>4/19/13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207E1-E393-1F4A-99BE-8A8484F5294A}" type="slidenum">
              <a:rPr lang="en-US" smtClean="0"/>
              <a:t>‹#›</a:t>
            </a:fld>
            <a:endParaRPr lang="en-US"/>
          </a:p>
        </p:txBody>
      </p:sp>
    </p:spTree>
    <p:extLst>
      <p:ext uri="{BB962C8B-B14F-4D97-AF65-F5344CB8AC3E}">
        <p14:creationId xmlns:p14="http://schemas.microsoft.com/office/powerpoint/2010/main" val="3201492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gif"/><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9.png"/><Relationship Id="rId1" Type="http://schemas.microsoft.com/office/2007/relationships/media" Target="../media/media1.gif"/><Relationship Id="rId2" Type="http://schemas.openxmlformats.org/officeDocument/2006/relationships/video" Target="../media/media1.gif"/></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8.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71600" y="1598626"/>
            <a:ext cx="6400800" cy="1752600"/>
          </a:xfrm>
          <a:effectLst/>
        </p:spPr>
        <p:txBody>
          <a:bodyPr>
            <a:normAutofit/>
          </a:bodyPr>
          <a:lstStyle/>
          <a:p>
            <a:r>
              <a:rPr lang="en-US" sz="2800" i="1" dirty="0" smtClean="0">
                <a:solidFill>
                  <a:srgbClr val="CCFFCC"/>
                </a:solidFill>
              </a:rPr>
              <a:t>Richard H. Johnson</a:t>
            </a:r>
          </a:p>
          <a:p>
            <a:r>
              <a:rPr lang="en-US" sz="2800" i="1" dirty="0" smtClean="0">
                <a:solidFill>
                  <a:srgbClr val="CCFFCC"/>
                </a:solidFill>
              </a:rPr>
              <a:t>Colorado State University</a:t>
            </a:r>
            <a:endParaRPr lang="en-US" sz="2800" i="1" dirty="0">
              <a:solidFill>
                <a:srgbClr val="CCFFCC"/>
              </a:solidFill>
            </a:endParaRPr>
          </a:p>
        </p:txBody>
      </p:sp>
      <p:sp>
        <p:nvSpPr>
          <p:cNvPr id="5" name="TextBox 4"/>
          <p:cNvSpPr txBox="1"/>
          <p:nvPr/>
        </p:nvSpPr>
        <p:spPr>
          <a:xfrm>
            <a:off x="4502721" y="6382315"/>
            <a:ext cx="4330544" cy="369332"/>
          </a:xfrm>
          <a:prstGeom prst="rect">
            <a:avLst/>
          </a:prstGeom>
          <a:noFill/>
        </p:spPr>
        <p:txBody>
          <a:bodyPr wrap="square" rtlCol="0">
            <a:spAutoFit/>
          </a:bodyPr>
          <a:lstStyle/>
          <a:p>
            <a:pPr algn="r"/>
            <a:r>
              <a:rPr lang="en-US" i="1" dirty="0" smtClean="0">
                <a:solidFill>
                  <a:srgbClr val="FFFF00"/>
                </a:solidFill>
              </a:rPr>
              <a:t>Lance </a:t>
            </a:r>
            <a:r>
              <a:rPr lang="en-US" i="1" dirty="0" err="1" smtClean="0">
                <a:solidFill>
                  <a:srgbClr val="FFFF00"/>
                </a:solidFill>
              </a:rPr>
              <a:t>Bosart</a:t>
            </a:r>
            <a:r>
              <a:rPr lang="en-US" i="1" dirty="0" smtClean="0">
                <a:solidFill>
                  <a:srgbClr val="FFFF00"/>
                </a:solidFill>
              </a:rPr>
              <a:t> Symposium, 19-20 April 2013 </a:t>
            </a:r>
            <a:endParaRPr lang="en-US" i="1" dirty="0">
              <a:solidFill>
                <a:srgbClr val="FFFF00"/>
              </a:solidFill>
            </a:endParaRPr>
          </a:p>
        </p:txBody>
      </p:sp>
      <p:sp>
        <p:nvSpPr>
          <p:cNvPr id="13" name="Title 1"/>
          <p:cNvSpPr txBox="1">
            <a:spLocks/>
          </p:cNvSpPr>
          <p:nvPr/>
        </p:nvSpPr>
        <p:spPr>
          <a:xfrm>
            <a:off x="685800" y="160924"/>
            <a:ext cx="7772400" cy="1470025"/>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i="1" dirty="0" err="1" smtClean="0">
                <a:solidFill>
                  <a:schemeClr val="bg1">
                    <a:lumMod val="95000"/>
                  </a:schemeClr>
                </a:solidFill>
              </a:rPr>
              <a:t>Mesoscale</a:t>
            </a:r>
            <a:r>
              <a:rPr lang="en-US" i="1" dirty="0" smtClean="0">
                <a:solidFill>
                  <a:schemeClr val="bg1">
                    <a:lumMod val="95000"/>
                  </a:schemeClr>
                </a:solidFill>
              </a:rPr>
              <a:t> Convective Processes (Warm Season): A Tribute to Lance</a:t>
            </a:r>
            <a:endParaRPr lang="en-US" i="1" dirty="0">
              <a:solidFill>
                <a:schemeClr val="bg1">
                  <a:lumMod val="95000"/>
                </a:schemeClr>
              </a:solidFill>
            </a:endParaRPr>
          </a:p>
        </p:txBody>
      </p:sp>
      <p:pic>
        <p:nvPicPr>
          <p:cNvPr id="2" name="Picture 1" descr="Screen shot 2013-04-03 at 3.02.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99" y="2762191"/>
            <a:ext cx="3057434" cy="2342512"/>
          </a:xfrm>
          <a:prstGeom prst="rect">
            <a:avLst/>
          </a:prstGeom>
          <a:ln w="38100" cmpd="sng">
            <a:solidFill>
              <a:schemeClr val="tx1"/>
            </a:solidFill>
          </a:ln>
        </p:spPr>
      </p:pic>
      <p:pic>
        <p:nvPicPr>
          <p:cNvPr id="14" name="Picture 13"/>
          <p:cNvPicPr>
            <a:picLocks noChangeAspect="1"/>
          </p:cNvPicPr>
          <p:nvPr/>
        </p:nvPicPr>
        <p:blipFill>
          <a:blip r:embed="rId3"/>
          <a:stretch>
            <a:fillRect/>
          </a:stretch>
        </p:blipFill>
        <p:spPr>
          <a:xfrm>
            <a:off x="685800" y="5009050"/>
            <a:ext cx="2009143" cy="1627077"/>
          </a:xfrm>
          <a:prstGeom prst="rect">
            <a:avLst/>
          </a:prstGeom>
          <a:ln>
            <a:solidFill>
              <a:srgbClr val="000000"/>
            </a:solidFill>
          </a:ln>
        </p:spPr>
      </p:pic>
      <p:sp>
        <p:nvSpPr>
          <p:cNvPr id="4" name="TextBox 3"/>
          <p:cNvSpPr txBox="1"/>
          <p:nvPr/>
        </p:nvSpPr>
        <p:spPr>
          <a:xfrm>
            <a:off x="1805978" y="4345465"/>
            <a:ext cx="1529632" cy="584776"/>
          </a:xfrm>
          <a:prstGeom prst="rect">
            <a:avLst/>
          </a:prstGeom>
          <a:noFill/>
        </p:spPr>
        <p:txBody>
          <a:bodyPr wrap="square" rtlCol="0">
            <a:spAutoFit/>
          </a:bodyPr>
          <a:lstStyle/>
          <a:p>
            <a:r>
              <a:rPr lang="en-US" sz="1600" i="1" dirty="0" err="1" smtClean="0"/>
              <a:t>Bosart</a:t>
            </a:r>
            <a:r>
              <a:rPr lang="en-US" sz="1600" i="1" dirty="0" smtClean="0"/>
              <a:t> and Sanders (1981)</a:t>
            </a:r>
            <a:endParaRPr lang="en-US" sz="1600" i="1" dirty="0"/>
          </a:p>
        </p:txBody>
      </p:sp>
      <p:pic>
        <p:nvPicPr>
          <p:cNvPr id="6" name="Picture 5" descr="Screen shot 2013-04-03 at 3.10.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5610" y="2779259"/>
            <a:ext cx="2765086" cy="3013359"/>
          </a:xfrm>
          <a:prstGeom prst="rect">
            <a:avLst/>
          </a:prstGeom>
        </p:spPr>
      </p:pic>
      <p:sp>
        <p:nvSpPr>
          <p:cNvPr id="15" name="TextBox 14"/>
          <p:cNvSpPr txBox="1"/>
          <p:nvPr/>
        </p:nvSpPr>
        <p:spPr>
          <a:xfrm>
            <a:off x="4677897" y="5170235"/>
            <a:ext cx="1371600" cy="584776"/>
          </a:xfrm>
          <a:prstGeom prst="rect">
            <a:avLst/>
          </a:prstGeom>
          <a:solidFill>
            <a:schemeClr val="bg1"/>
          </a:solidFill>
          <a:ln>
            <a:solidFill>
              <a:srgbClr val="000000"/>
            </a:solidFill>
          </a:ln>
        </p:spPr>
        <p:txBody>
          <a:bodyPr wrap="square" rtlCol="0">
            <a:spAutoFit/>
          </a:bodyPr>
          <a:lstStyle/>
          <a:p>
            <a:pPr algn="r"/>
            <a:r>
              <a:rPr lang="en-US" sz="1600" i="1" dirty="0" err="1" smtClean="0"/>
              <a:t>Bosart</a:t>
            </a:r>
            <a:r>
              <a:rPr lang="en-US" sz="1600" i="1" dirty="0" smtClean="0"/>
              <a:t> and </a:t>
            </a:r>
            <a:r>
              <a:rPr lang="en-US" sz="1600" i="1" dirty="0" err="1" smtClean="0"/>
              <a:t>Seimon</a:t>
            </a:r>
            <a:r>
              <a:rPr lang="en-US" sz="1600" i="1" dirty="0" smtClean="0"/>
              <a:t> (1988)</a:t>
            </a:r>
            <a:endParaRPr lang="en-US" sz="1600" i="1" dirty="0"/>
          </a:p>
        </p:txBody>
      </p:sp>
      <p:sp>
        <p:nvSpPr>
          <p:cNvPr id="16" name="Rectangle 15"/>
          <p:cNvSpPr/>
          <p:nvPr/>
        </p:nvSpPr>
        <p:spPr>
          <a:xfrm>
            <a:off x="3335610" y="2779259"/>
            <a:ext cx="2765086" cy="3013359"/>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stretch>
            <a:fillRect/>
          </a:stretch>
        </p:blipFill>
        <p:spPr>
          <a:xfrm>
            <a:off x="6259396" y="3351225"/>
            <a:ext cx="2715540" cy="2686221"/>
          </a:xfrm>
          <a:prstGeom prst="rect">
            <a:avLst/>
          </a:prstGeom>
          <a:ln w="38100" cmpd="sng">
            <a:solidFill>
              <a:srgbClr val="000000"/>
            </a:solidFill>
          </a:ln>
        </p:spPr>
      </p:pic>
      <p:sp>
        <p:nvSpPr>
          <p:cNvPr id="19" name="TextBox 18"/>
          <p:cNvSpPr txBox="1"/>
          <p:nvPr/>
        </p:nvSpPr>
        <p:spPr>
          <a:xfrm>
            <a:off x="6247430" y="5698893"/>
            <a:ext cx="2750590" cy="338554"/>
          </a:xfrm>
          <a:prstGeom prst="rect">
            <a:avLst/>
          </a:prstGeom>
          <a:solidFill>
            <a:schemeClr val="bg1"/>
          </a:solidFill>
          <a:ln>
            <a:solidFill>
              <a:srgbClr val="000000"/>
            </a:solidFill>
          </a:ln>
        </p:spPr>
        <p:txBody>
          <a:bodyPr wrap="square" rtlCol="0">
            <a:spAutoFit/>
          </a:bodyPr>
          <a:lstStyle/>
          <a:p>
            <a:pPr algn="r"/>
            <a:r>
              <a:rPr lang="en-US" sz="1600" i="1" dirty="0" smtClean="0"/>
              <a:t>Weisman, Evans, </a:t>
            </a:r>
            <a:r>
              <a:rPr lang="en-US" sz="1600" i="1" dirty="0" err="1" smtClean="0"/>
              <a:t>Bosart</a:t>
            </a:r>
            <a:r>
              <a:rPr lang="en-US" sz="1600" i="1" dirty="0" smtClean="0"/>
              <a:t> (2013)</a:t>
            </a:r>
            <a:endParaRPr lang="en-US" sz="1600" i="1" dirty="0"/>
          </a:p>
        </p:txBody>
      </p:sp>
      <p:sp>
        <p:nvSpPr>
          <p:cNvPr id="20" name="TextBox 19"/>
          <p:cNvSpPr txBox="1"/>
          <p:nvPr/>
        </p:nvSpPr>
        <p:spPr>
          <a:xfrm>
            <a:off x="890499" y="4934555"/>
            <a:ext cx="2598495" cy="276999"/>
          </a:xfrm>
          <a:prstGeom prst="rect">
            <a:avLst/>
          </a:prstGeom>
          <a:noFill/>
        </p:spPr>
        <p:txBody>
          <a:bodyPr wrap="square" rtlCol="0">
            <a:spAutoFit/>
          </a:bodyPr>
          <a:lstStyle/>
          <a:p>
            <a:r>
              <a:rPr lang="en-US" sz="1200" b="1" i="1" dirty="0" smtClean="0">
                <a:solidFill>
                  <a:srgbClr val="000000"/>
                </a:solidFill>
              </a:rPr>
              <a:t>JOHNSTOWN FLOOD</a:t>
            </a:r>
            <a:endParaRPr lang="en-US" sz="1200" b="1" i="1" dirty="0">
              <a:solidFill>
                <a:srgbClr val="000000"/>
              </a:solidFill>
            </a:endParaRPr>
          </a:p>
        </p:txBody>
      </p:sp>
    </p:spTree>
    <p:extLst>
      <p:ext uri="{BB962C8B-B14F-4D97-AF65-F5344CB8AC3E}">
        <p14:creationId xmlns:p14="http://schemas.microsoft.com/office/powerpoint/2010/main" val="39223844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583931" y="204390"/>
            <a:ext cx="7795484" cy="1200329"/>
          </a:xfrm>
          <a:prstGeom prst="rect">
            <a:avLst/>
          </a:prstGeom>
          <a:noFill/>
        </p:spPr>
        <p:txBody>
          <a:bodyPr wrap="square" rtlCol="0">
            <a:spAutoFit/>
          </a:bodyPr>
          <a:lstStyle/>
          <a:p>
            <a:pPr algn="ctr"/>
            <a:r>
              <a:rPr lang="en-US" sz="3600" i="1" dirty="0" smtClean="0">
                <a:solidFill>
                  <a:schemeClr val="accent2">
                    <a:lumMod val="20000"/>
                    <a:lumOff val="80000"/>
                  </a:schemeClr>
                </a:solidFill>
              </a:rPr>
              <a:t>Lance’s Endless Pursuit of </a:t>
            </a:r>
            <a:r>
              <a:rPr lang="en-US" sz="3600" i="1" dirty="0" err="1" smtClean="0">
                <a:solidFill>
                  <a:schemeClr val="accent2">
                    <a:lumMod val="20000"/>
                    <a:lumOff val="80000"/>
                  </a:schemeClr>
                </a:solidFill>
              </a:rPr>
              <a:t>Mesoscale</a:t>
            </a:r>
            <a:r>
              <a:rPr lang="en-US" sz="3600" i="1" dirty="0" smtClean="0">
                <a:solidFill>
                  <a:schemeClr val="accent2">
                    <a:lumMod val="20000"/>
                    <a:lumOff val="80000"/>
                  </a:schemeClr>
                </a:solidFill>
              </a:rPr>
              <a:t> Convective Processes</a:t>
            </a:r>
            <a:endParaRPr lang="en-US" sz="3600" i="1" dirty="0">
              <a:solidFill>
                <a:schemeClr val="accent2">
                  <a:lumMod val="20000"/>
                  <a:lumOff val="80000"/>
                </a:schemeClr>
              </a:solidFill>
            </a:endParaRPr>
          </a:p>
        </p:txBody>
      </p:sp>
      <p:sp>
        <p:nvSpPr>
          <p:cNvPr id="6" name="TextBox 5"/>
          <p:cNvSpPr txBox="1"/>
          <p:nvPr/>
        </p:nvSpPr>
        <p:spPr>
          <a:xfrm>
            <a:off x="583931" y="1605918"/>
            <a:ext cx="7488920" cy="4493538"/>
          </a:xfrm>
          <a:prstGeom prst="rect">
            <a:avLst/>
          </a:prstGeom>
          <a:noFill/>
        </p:spPr>
        <p:txBody>
          <a:bodyPr wrap="square" rtlCol="0">
            <a:spAutoFit/>
          </a:bodyPr>
          <a:lstStyle/>
          <a:p>
            <a:pPr marL="342900" indent="-342900">
              <a:buClr>
                <a:srgbClr val="FFFF00"/>
              </a:buClr>
              <a:buFont typeface="Wingdings" charset="2"/>
              <a:buChar char="Ø"/>
            </a:pPr>
            <a:r>
              <a:rPr lang="en-US" sz="2600" i="1" dirty="0" err="1" smtClean="0">
                <a:solidFill>
                  <a:srgbClr val="F2F2F2"/>
                </a:solidFill>
              </a:rPr>
              <a:t>Mesoscale</a:t>
            </a:r>
            <a:r>
              <a:rPr lang="en-US" sz="2600" i="1" dirty="0" smtClean="0">
                <a:solidFill>
                  <a:srgbClr val="F2F2F2"/>
                </a:solidFill>
              </a:rPr>
              <a:t> aspects of tropical cyclones</a:t>
            </a:r>
          </a:p>
          <a:p>
            <a:pPr marL="342900" indent="-342900">
              <a:buClr>
                <a:srgbClr val="FFFF00"/>
              </a:buClr>
              <a:buFont typeface="Wingdings" charset="2"/>
              <a:buChar char="Ø"/>
            </a:pPr>
            <a:r>
              <a:rPr lang="en-US" sz="2600" i="1" dirty="0" smtClean="0">
                <a:solidFill>
                  <a:srgbClr val="F2F2F2"/>
                </a:solidFill>
              </a:rPr>
              <a:t>Extreme rainfall events</a:t>
            </a:r>
          </a:p>
          <a:p>
            <a:pPr marL="342900" indent="-342900">
              <a:buClr>
                <a:srgbClr val="FFFF00"/>
              </a:buClr>
              <a:buFont typeface="Wingdings" charset="2"/>
              <a:buChar char="Ø"/>
            </a:pPr>
            <a:r>
              <a:rPr lang="en-US" sz="2600" i="1" dirty="0" smtClean="0">
                <a:solidFill>
                  <a:srgbClr val="F2F2F2"/>
                </a:solidFill>
              </a:rPr>
              <a:t>Diurnal cycle of rainfall</a:t>
            </a:r>
          </a:p>
          <a:p>
            <a:pPr marL="342900" indent="-342900">
              <a:buClr>
                <a:srgbClr val="FFFF00"/>
              </a:buClr>
              <a:buFont typeface="Wingdings" charset="2"/>
              <a:buChar char="Ø"/>
            </a:pPr>
            <a:r>
              <a:rPr lang="en-US" sz="2600" i="1" dirty="0" err="1" smtClean="0">
                <a:solidFill>
                  <a:srgbClr val="F2F2F2"/>
                </a:solidFill>
              </a:rPr>
              <a:t>Mesoscale</a:t>
            </a:r>
            <a:r>
              <a:rPr lang="en-US" sz="2600" i="1" dirty="0" smtClean="0">
                <a:solidFill>
                  <a:srgbClr val="F2F2F2"/>
                </a:solidFill>
              </a:rPr>
              <a:t> convective systems</a:t>
            </a:r>
          </a:p>
          <a:p>
            <a:pPr marL="342900" indent="-342900">
              <a:buClr>
                <a:srgbClr val="FFFF00"/>
              </a:buClr>
              <a:buFont typeface="Wingdings" charset="2"/>
              <a:buChar char="Ø"/>
            </a:pPr>
            <a:r>
              <a:rPr lang="en-US" sz="2600" i="1" dirty="0" err="1" smtClean="0">
                <a:solidFill>
                  <a:srgbClr val="F2F2F2"/>
                </a:solidFill>
              </a:rPr>
              <a:t>Derechos</a:t>
            </a:r>
            <a:endParaRPr lang="en-US" sz="2600" i="1" dirty="0" smtClean="0">
              <a:solidFill>
                <a:srgbClr val="F2F2F2"/>
              </a:solidFill>
            </a:endParaRPr>
          </a:p>
          <a:p>
            <a:pPr marL="342900" indent="-342900">
              <a:buClr>
                <a:srgbClr val="FFFF00"/>
              </a:buClr>
              <a:buFont typeface="Wingdings" charset="2"/>
              <a:buChar char="Ø"/>
            </a:pPr>
            <a:r>
              <a:rPr lang="en-US" sz="2600" i="1" dirty="0" smtClean="0">
                <a:solidFill>
                  <a:srgbClr val="F2F2F2"/>
                </a:solidFill>
              </a:rPr>
              <a:t>MCVs</a:t>
            </a:r>
          </a:p>
          <a:p>
            <a:pPr marL="342900" indent="-342900">
              <a:buClr>
                <a:srgbClr val="FFFF00"/>
              </a:buClr>
              <a:buFont typeface="Wingdings" charset="2"/>
              <a:buChar char="Ø"/>
            </a:pPr>
            <a:r>
              <a:rPr lang="en-US" sz="2600" i="1" dirty="0" err="1" smtClean="0">
                <a:solidFill>
                  <a:srgbClr val="F2F2F2"/>
                </a:solidFill>
              </a:rPr>
              <a:t>Dryline</a:t>
            </a:r>
            <a:r>
              <a:rPr lang="en-US" sz="2600" i="1" dirty="0" smtClean="0">
                <a:solidFill>
                  <a:srgbClr val="F2F2F2"/>
                </a:solidFill>
              </a:rPr>
              <a:t> convection</a:t>
            </a:r>
          </a:p>
          <a:p>
            <a:pPr marL="342900" indent="-342900">
              <a:buClr>
                <a:srgbClr val="FFFF00"/>
              </a:buClr>
              <a:buFont typeface="Wingdings" charset="2"/>
              <a:buChar char="Ø"/>
            </a:pPr>
            <a:r>
              <a:rPr lang="en-US" sz="2600" i="1" dirty="0" err="1" smtClean="0">
                <a:solidFill>
                  <a:srgbClr val="F2F2F2"/>
                </a:solidFill>
              </a:rPr>
              <a:t>Tornadic</a:t>
            </a:r>
            <a:r>
              <a:rPr lang="en-US" sz="2600" i="1" dirty="0" smtClean="0">
                <a:solidFill>
                  <a:srgbClr val="F2F2F2"/>
                </a:solidFill>
              </a:rPr>
              <a:t> thunderstorms</a:t>
            </a:r>
          </a:p>
          <a:p>
            <a:pPr marL="342900" indent="-342900">
              <a:buClr>
                <a:srgbClr val="FFFF00"/>
              </a:buClr>
              <a:buFont typeface="Wingdings" charset="2"/>
              <a:buChar char="Ø"/>
            </a:pPr>
            <a:r>
              <a:rPr lang="en-US" sz="2600" i="1" dirty="0" smtClean="0">
                <a:solidFill>
                  <a:srgbClr val="F2F2F2"/>
                </a:solidFill>
              </a:rPr>
              <a:t>Monsoon (SW U.S.) precipitation systems</a:t>
            </a:r>
          </a:p>
          <a:p>
            <a:pPr marL="342900" indent="-342900">
              <a:buClr>
                <a:srgbClr val="FFFF00"/>
              </a:buClr>
              <a:buFont typeface="Wingdings" charset="2"/>
              <a:buChar char="Ø"/>
            </a:pPr>
            <a:r>
              <a:rPr lang="en-US" sz="2600" i="1" dirty="0" smtClean="0">
                <a:solidFill>
                  <a:srgbClr val="F2F2F2"/>
                </a:solidFill>
              </a:rPr>
              <a:t>High-amplitude internal gravity waves, coupling with convection</a:t>
            </a:r>
            <a:endParaRPr lang="en-US" sz="2600" i="1" dirty="0">
              <a:solidFill>
                <a:srgbClr val="F2F2F2"/>
              </a:solidFill>
            </a:endParaRPr>
          </a:p>
        </p:txBody>
      </p:sp>
    </p:spTree>
    <p:extLst>
      <p:ext uri="{BB962C8B-B14F-4D97-AF65-F5344CB8AC3E}">
        <p14:creationId xmlns:p14="http://schemas.microsoft.com/office/powerpoint/2010/main" val="9427124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583931" y="1605918"/>
            <a:ext cx="7488920" cy="4493538"/>
          </a:xfrm>
          <a:prstGeom prst="rect">
            <a:avLst/>
          </a:prstGeom>
          <a:noFill/>
        </p:spPr>
        <p:txBody>
          <a:bodyPr wrap="square" rtlCol="0">
            <a:spAutoFit/>
          </a:bodyPr>
          <a:lstStyle/>
          <a:p>
            <a:pPr marL="342900" indent="-342900">
              <a:buClr>
                <a:srgbClr val="FFFF00"/>
              </a:buClr>
              <a:buFont typeface="Wingdings" charset="2"/>
              <a:buChar char="Ø"/>
            </a:pPr>
            <a:r>
              <a:rPr lang="en-US" sz="2600" i="1" dirty="0" err="1" smtClean="0">
                <a:solidFill>
                  <a:srgbClr val="F2F2F2"/>
                </a:solidFill>
              </a:rPr>
              <a:t>Mesoscale</a:t>
            </a:r>
            <a:r>
              <a:rPr lang="en-US" sz="2600" i="1" dirty="0" smtClean="0">
                <a:solidFill>
                  <a:srgbClr val="F2F2F2"/>
                </a:solidFill>
              </a:rPr>
              <a:t> aspects of tropical cyclones</a:t>
            </a:r>
          </a:p>
          <a:p>
            <a:pPr marL="342900" indent="-342900">
              <a:buClr>
                <a:srgbClr val="FFFF00"/>
              </a:buClr>
              <a:buFont typeface="Wingdings" charset="2"/>
              <a:buChar char="Ø"/>
            </a:pPr>
            <a:r>
              <a:rPr lang="en-US" sz="2600" i="1" dirty="0" smtClean="0">
                <a:solidFill>
                  <a:srgbClr val="F2F2F2"/>
                </a:solidFill>
              </a:rPr>
              <a:t>Extreme rainfall events</a:t>
            </a:r>
          </a:p>
          <a:p>
            <a:pPr marL="342900" indent="-342900">
              <a:buClr>
                <a:srgbClr val="FFFF00"/>
              </a:buClr>
              <a:buFont typeface="Wingdings" charset="2"/>
              <a:buChar char="Ø"/>
            </a:pPr>
            <a:r>
              <a:rPr lang="en-US" sz="2600" i="1" dirty="0" smtClean="0">
                <a:solidFill>
                  <a:srgbClr val="F2F2F2"/>
                </a:solidFill>
              </a:rPr>
              <a:t>Diurnal cycle of rainfall</a:t>
            </a:r>
          </a:p>
          <a:p>
            <a:pPr marL="342900" indent="-342900">
              <a:buClr>
                <a:srgbClr val="FFFF00"/>
              </a:buClr>
              <a:buFont typeface="Wingdings" charset="2"/>
              <a:buChar char="Ø"/>
            </a:pPr>
            <a:r>
              <a:rPr lang="en-US" sz="2600" i="1" dirty="0" err="1" smtClean="0">
                <a:solidFill>
                  <a:srgbClr val="F2F2F2"/>
                </a:solidFill>
              </a:rPr>
              <a:t>Mesoscale</a:t>
            </a:r>
            <a:r>
              <a:rPr lang="en-US" sz="2600" i="1" dirty="0" smtClean="0">
                <a:solidFill>
                  <a:srgbClr val="F2F2F2"/>
                </a:solidFill>
              </a:rPr>
              <a:t> convective systems</a:t>
            </a:r>
          </a:p>
          <a:p>
            <a:pPr marL="342900" indent="-342900">
              <a:buClr>
                <a:srgbClr val="FFFF00"/>
              </a:buClr>
              <a:buFont typeface="Wingdings" charset="2"/>
              <a:buChar char="Ø"/>
            </a:pPr>
            <a:r>
              <a:rPr lang="en-US" sz="2600" i="1" dirty="0" err="1" smtClean="0">
                <a:solidFill>
                  <a:srgbClr val="F2F2F2"/>
                </a:solidFill>
              </a:rPr>
              <a:t>Derechos</a:t>
            </a:r>
            <a:endParaRPr lang="en-US" sz="2600" i="1" dirty="0" smtClean="0">
              <a:solidFill>
                <a:srgbClr val="F2F2F2"/>
              </a:solidFill>
            </a:endParaRPr>
          </a:p>
          <a:p>
            <a:pPr marL="342900" indent="-342900">
              <a:buClr>
                <a:srgbClr val="FFFF00"/>
              </a:buClr>
              <a:buFont typeface="Wingdings" charset="2"/>
              <a:buChar char="Ø"/>
            </a:pPr>
            <a:r>
              <a:rPr lang="en-US" sz="2600" i="1" dirty="0" smtClean="0">
                <a:solidFill>
                  <a:srgbClr val="F2F2F2"/>
                </a:solidFill>
              </a:rPr>
              <a:t>MCVs</a:t>
            </a:r>
          </a:p>
          <a:p>
            <a:pPr marL="342900" indent="-342900">
              <a:buClr>
                <a:srgbClr val="FFFF00"/>
              </a:buClr>
              <a:buFont typeface="Wingdings" charset="2"/>
              <a:buChar char="Ø"/>
            </a:pPr>
            <a:r>
              <a:rPr lang="en-US" sz="2600" i="1" dirty="0" err="1" smtClean="0">
                <a:solidFill>
                  <a:srgbClr val="F2F2F2"/>
                </a:solidFill>
              </a:rPr>
              <a:t>Dryline</a:t>
            </a:r>
            <a:r>
              <a:rPr lang="en-US" sz="2600" i="1" dirty="0" smtClean="0">
                <a:solidFill>
                  <a:srgbClr val="F2F2F2"/>
                </a:solidFill>
              </a:rPr>
              <a:t> convection</a:t>
            </a:r>
          </a:p>
          <a:p>
            <a:pPr marL="342900" indent="-342900">
              <a:buClr>
                <a:srgbClr val="FFFF00"/>
              </a:buClr>
              <a:buFont typeface="Wingdings" charset="2"/>
              <a:buChar char="Ø"/>
            </a:pPr>
            <a:r>
              <a:rPr lang="en-US" sz="2600" i="1" dirty="0" err="1" smtClean="0">
                <a:solidFill>
                  <a:srgbClr val="F2F2F2"/>
                </a:solidFill>
              </a:rPr>
              <a:t>Tornadic</a:t>
            </a:r>
            <a:r>
              <a:rPr lang="en-US" sz="2600" i="1" dirty="0" smtClean="0">
                <a:solidFill>
                  <a:srgbClr val="F2F2F2"/>
                </a:solidFill>
              </a:rPr>
              <a:t> thunderstorms</a:t>
            </a:r>
          </a:p>
          <a:p>
            <a:pPr marL="342900" indent="-342900">
              <a:buClr>
                <a:srgbClr val="FFFF00"/>
              </a:buClr>
              <a:buFont typeface="Wingdings" charset="2"/>
              <a:buChar char="Ø"/>
            </a:pPr>
            <a:r>
              <a:rPr lang="en-US" sz="2600" i="1" dirty="0" smtClean="0">
                <a:solidFill>
                  <a:srgbClr val="F2F2F2"/>
                </a:solidFill>
              </a:rPr>
              <a:t>Monsoon (SW U.S.) precipitation systems</a:t>
            </a:r>
          </a:p>
          <a:p>
            <a:pPr marL="342900" indent="-342900">
              <a:buClr>
                <a:srgbClr val="FFFF00"/>
              </a:buClr>
              <a:buFont typeface="Wingdings" charset="2"/>
              <a:buChar char="Ø"/>
            </a:pPr>
            <a:r>
              <a:rPr lang="en-US" sz="2600" i="1" dirty="0" smtClean="0">
                <a:solidFill>
                  <a:srgbClr val="FFFF00"/>
                </a:solidFill>
              </a:rPr>
              <a:t>High-amplitude internal gravity waves, coupling with convection</a:t>
            </a:r>
            <a:endParaRPr lang="en-US" sz="2600" i="1" dirty="0">
              <a:solidFill>
                <a:srgbClr val="FFFF00"/>
              </a:solidFill>
            </a:endParaRPr>
          </a:p>
        </p:txBody>
      </p:sp>
      <p:sp>
        <p:nvSpPr>
          <p:cNvPr id="7" name="TextBox 6"/>
          <p:cNvSpPr txBox="1"/>
          <p:nvPr/>
        </p:nvSpPr>
        <p:spPr>
          <a:xfrm>
            <a:off x="583931" y="204390"/>
            <a:ext cx="7795484" cy="1200329"/>
          </a:xfrm>
          <a:prstGeom prst="rect">
            <a:avLst/>
          </a:prstGeom>
          <a:noFill/>
        </p:spPr>
        <p:txBody>
          <a:bodyPr wrap="square" rtlCol="0">
            <a:spAutoFit/>
          </a:bodyPr>
          <a:lstStyle/>
          <a:p>
            <a:pPr algn="ctr"/>
            <a:r>
              <a:rPr lang="en-US" sz="3600" i="1" dirty="0" smtClean="0">
                <a:solidFill>
                  <a:schemeClr val="accent2">
                    <a:lumMod val="20000"/>
                    <a:lumOff val="80000"/>
                  </a:schemeClr>
                </a:solidFill>
              </a:rPr>
              <a:t>Lance’s Endless Pursuit of </a:t>
            </a:r>
            <a:r>
              <a:rPr lang="en-US" sz="3600" i="1" dirty="0" err="1" smtClean="0">
                <a:solidFill>
                  <a:schemeClr val="accent2">
                    <a:lumMod val="20000"/>
                    <a:lumOff val="80000"/>
                  </a:schemeClr>
                </a:solidFill>
              </a:rPr>
              <a:t>Mesoscale</a:t>
            </a:r>
            <a:r>
              <a:rPr lang="en-US" sz="3600" i="1" dirty="0" smtClean="0">
                <a:solidFill>
                  <a:schemeClr val="accent2">
                    <a:lumMod val="20000"/>
                    <a:lumOff val="80000"/>
                  </a:schemeClr>
                </a:solidFill>
              </a:rPr>
              <a:t> Convective Processes</a:t>
            </a:r>
            <a:endParaRPr lang="en-US" sz="3600" i="1" dirty="0">
              <a:solidFill>
                <a:schemeClr val="accent2">
                  <a:lumMod val="20000"/>
                  <a:lumOff val="80000"/>
                </a:schemeClr>
              </a:solidFill>
            </a:endParaRPr>
          </a:p>
        </p:txBody>
      </p:sp>
    </p:spTree>
    <p:extLst>
      <p:ext uri="{BB962C8B-B14F-4D97-AF65-F5344CB8AC3E}">
        <p14:creationId xmlns:p14="http://schemas.microsoft.com/office/powerpoint/2010/main" val="25105545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Screen shot 2013-04-02 at 5.04.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0059" y="29198"/>
            <a:ext cx="5188539" cy="6858000"/>
          </a:xfrm>
          <a:prstGeom prst="rect">
            <a:avLst/>
          </a:prstGeom>
        </p:spPr>
      </p:pic>
      <p:sp>
        <p:nvSpPr>
          <p:cNvPr id="2" name="TextBox 1"/>
          <p:cNvSpPr txBox="1"/>
          <p:nvPr/>
        </p:nvSpPr>
        <p:spPr>
          <a:xfrm>
            <a:off x="277843" y="436531"/>
            <a:ext cx="3175344" cy="3108544"/>
          </a:xfrm>
          <a:prstGeom prst="rect">
            <a:avLst/>
          </a:prstGeom>
          <a:noFill/>
        </p:spPr>
        <p:txBody>
          <a:bodyPr wrap="square" rtlCol="0">
            <a:spAutoFit/>
          </a:bodyPr>
          <a:lstStyle/>
          <a:p>
            <a:r>
              <a:rPr lang="en-US" sz="2800" i="1" dirty="0" err="1" smtClean="0">
                <a:solidFill>
                  <a:schemeClr val="accent1">
                    <a:lumMod val="20000"/>
                    <a:lumOff val="80000"/>
                  </a:schemeClr>
                </a:solidFill>
              </a:rPr>
              <a:t>Bosart</a:t>
            </a:r>
            <a:r>
              <a:rPr lang="en-US" sz="2800" i="1" dirty="0" smtClean="0">
                <a:solidFill>
                  <a:schemeClr val="accent1">
                    <a:lumMod val="20000"/>
                    <a:lumOff val="80000"/>
                  </a:schemeClr>
                </a:solidFill>
              </a:rPr>
              <a:t> and </a:t>
            </a:r>
            <a:r>
              <a:rPr lang="en-US" sz="2800" i="1" dirty="0" err="1" smtClean="0">
                <a:solidFill>
                  <a:schemeClr val="accent1">
                    <a:lumMod val="20000"/>
                    <a:lumOff val="80000"/>
                  </a:schemeClr>
                </a:solidFill>
              </a:rPr>
              <a:t>Seimon</a:t>
            </a:r>
            <a:r>
              <a:rPr lang="en-US" sz="2800" i="1" dirty="0" smtClean="0">
                <a:solidFill>
                  <a:schemeClr val="accent1">
                    <a:lumMod val="20000"/>
                    <a:lumOff val="80000"/>
                  </a:schemeClr>
                </a:solidFill>
              </a:rPr>
              <a:t> (1988, MWR)</a:t>
            </a:r>
          </a:p>
          <a:p>
            <a:endParaRPr lang="en-US" sz="2800" i="1" dirty="0">
              <a:solidFill>
                <a:srgbClr val="F2E5CC"/>
              </a:solidFill>
            </a:endParaRPr>
          </a:p>
          <a:p>
            <a:r>
              <a:rPr lang="en-US" sz="2800" i="1" dirty="0" smtClean="0">
                <a:solidFill>
                  <a:srgbClr val="F2E5CC"/>
                </a:solidFill>
              </a:rPr>
              <a:t>“A Case Study of an Unusually Intense Atmospheric Gravity Wave” </a:t>
            </a:r>
            <a:endParaRPr lang="en-US" sz="2800" i="1" dirty="0">
              <a:solidFill>
                <a:srgbClr val="F2E5CC"/>
              </a:solidFill>
            </a:endParaRPr>
          </a:p>
        </p:txBody>
      </p:sp>
      <p:sp>
        <p:nvSpPr>
          <p:cNvPr id="3" name="TextBox 2"/>
          <p:cNvSpPr txBox="1"/>
          <p:nvPr/>
        </p:nvSpPr>
        <p:spPr>
          <a:xfrm>
            <a:off x="4941630" y="79371"/>
            <a:ext cx="3393650" cy="400110"/>
          </a:xfrm>
          <a:prstGeom prst="rect">
            <a:avLst/>
          </a:prstGeom>
          <a:solidFill>
            <a:srgbClr val="FFFFFF"/>
          </a:solidFill>
        </p:spPr>
        <p:txBody>
          <a:bodyPr wrap="square" rtlCol="0">
            <a:spAutoFit/>
          </a:bodyPr>
          <a:lstStyle/>
          <a:p>
            <a:pPr algn="ctr"/>
            <a:r>
              <a:rPr lang="en-US" sz="2000" b="1" i="1" dirty="0" smtClean="0"/>
              <a:t>RALEIGH-DURHAM, NC</a:t>
            </a:r>
            <a:endParaRPr lang="en-US" sz="2000" b="1" i="1" dirty="0"/>
          </a:p>
        </p:txBody>
      </p:sp>
      <p:sp>
        <p:nvSpPr>
          <p:cNvPr id="5" name="TextBox 4"/>
          <p:cNvSpPr txBox="1"/>
          <p:nvPr/>
        </p:nvSpPr>
        <p:spPr>
          <a:xfrm>
            <a:off x="7061179" y="527241"/>
            <a:ext cx="1920278" cy="830997"/>
          </a:xfrm>
          <a:prstGeom prst="rect">
            <a:avLst/>
          </a:prstGeom>
          <a:noFill/>
        </p:spPr>
        <p:txBody>
          <a:bodyPr wrap="square" rtlCol="0">
            <a:spAutoFit/>
          </a:bodyPr>
          <a:lstStyle/>
          <a:p>
            <a:r>
              <a:rPr lang="en-US" sz="2400" i="1" dirty="0" smtClean="0">
                <a:solidFill>
                  <a:srgbClr val="FF0000"/>
                </a:solidFill>
              </a:rPr>
              <a:t>14 </a:t>
            </a:r>
            <a:r>
              <a:rPr lang="en-US" sz="2400" i="1" dirty="0" err="1" smtClean="0">
                <a:solidFill>
                  <a:srgbClr val="FF0000"/>
                </a:solidFill>
              </a:rPr>
              <a:t>mb</a:t>
            </a:r>
            <a:r>
              <a:rPr lang="en-US" sz="2400" i="1" dirty="0" smtClean="0">
                <a:solidFill>
                  <a:srgbClr val="FF0000"/>
                </a:solidFill>
              </a:rPr>
              <a:t> fall in </a:t>
            </a:r>
            <a:r>
              <a:rPr lang="en-US" sz="2400" i="1" dirty="0">
                <a:solidFill>
                  <a:srgbClr val="FF0000"/>
                </a:solidFill>
              </a:rPr>
              <a:t>4</a:t>
            </a:r>
            <a:r>
              <a:rPr lang="en-US" sz="2400" i="1" dirty="0" smtClean="0">
                <a:solidFill>
                  <a:srgbClr val="FF0000"/>
                </a:solidFill>
              </a:rPr>
              <a:t>0 min</a:t>
            </a:r>
            <a:endParaRPr lang="en-US" sz="2400" i="1" dirty="0">
              <a:solidFill>
                <a:srgbClr val="FF0000"/>
              </a:solidFill>
            </a:endParaRPr>
          </a:p>
        </p:txBody>
      </p:sp>
      <p:cxnSp>
        <p:nvCxnSpPr>
          <p:cNvPr id="7" name="Straight Arrow Connector 6"/>
          <p:cNvCxnSpPr>
            <a:stCxn id="5" idx="1"/>
          </p:cNvCxnSpPr>
          <p:nvPr/>
        </p:nvCxnSpPr>
        <p:spPr>
          <a:xfrm flipH="1">
            <a:off x="6032999" y="942740"/>
            <a:ext cx="1028180" cy="750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167022" y="3348539"/>
            <a:ext cx="1697469" cy="830997"/>
          </a:xfrm>
          <a:prstGeom prst="rect">
            <a:avLst/>
          </a:prstGeom>
          <a:noFill/>
        </p:spPr>
        <p:txBody>
          <a:bodyPr wrap="square" rtlCol="0">
            <a:spAutoFit/>
          </a:bodyPr>
          <a:lstStyle/>
          <a:p>
            <a:r>
              <a:rPr lang="en-US" sz="2400" i="1" dirty="0" smtClean="0">
                <a:solidFill>
                  <a:srgbClr val="008000"/>
                </a:solidFill>
              </a:rPr>
              <a:t>Occurs as rain ceases</a:t>
            </a:r>
            <a:endParaRPr lang="en-US" sz="2400" i="1" dirty="0">
              <a:solidFill>
                <a:srgbClr val="008000"/>
              </a:solidFill>
            </a:endParaRPr>
          </a:p>
        </p:txBody>
      </p:sp>
      <p:cxnSp>
        <p:nvCxnSpPr>
          <p:cNvPr id="11" name="Straight Arrow Connector 10"/>
          <p:cNvCxnSpPr>
            <a:stCxn id="9" idx="1"/>
          </p:cNvCxnSpPr>
          <p:nvPr/>
        </p:nvCxnSpPr>
        <p:spPr>
          <a:xfrm flipH="1" flipV="1">
            <a:off x="6350526" y="3084117"/>
            <a:ext cx="816496" cy="67992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845715" y="4406308"/>
            <a:ext cx="2298285" cy="830997"/>
          </a:xfrm>
          <a:prstGeom prst="rect">
            <a:avLst/>
          </a:prstGeom>
          <a:noFill/>
        </p:spPr>
        <p:txBody>
          <a:bodyPr wrap="square" rtlCol="0">
            <a:spAutoFit/>
          </a:bodyPr>
          <a:lstStyle/>
          <a:p>
            <a:r>
              <a:rPr lang="en-US" sz="2400" i="1" dirty="0" smtClean="0">
                <a:solidFill>
                  <a:srgbClr val="FF6600"/>
                </a:solidFill>
              </a:rPr>
              <a:t>Easterly wind gusts &gt; 25 m s</a:t>
            </a:r>
            <a:r>
              <a:rPr lang="en-US" sz="2400" i="1" baseline="30000" dirty="0" smtClean="0">
                <a:solidFill>
                  <a:srgbClr val="FF6600"/>
                </a:solidFill>
              </a:rPr>
              <a:t>-1</a:t>
            </a:r>
            <a:endParaRPr lang="en-US" sz="2400" i="1" dirty="0">
              <a:solidFill>
                <a:srgbClr val="FF6600"/>
              </a:solidFill>
            </a:endParaRPr>
          </a:p>
        </p:txBody>
      </p:sp>
    </p:spTree>
    <p:extLst>
      <p:ext uri="{BB962C8B-B14F-4D97-AF65-F5344CB8AC3E}">
        <p14:creationId xmlns:p14="http://schemas.microsoft.com/office/powerpoint/2010/main" val="2660561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Screen shot 2013-04-13 at 4.18.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0" y="127000"/>
            <a:ext cx="9144000" cy="6599376"/>
          </a:xfrm>
          <a:prstGeom prst="rect">
            <a:avLst/>
          </a:prstGeom>
        </p:spPr>
      </p:pic>
      <p:sp>
        <p:nvSpPr>
          <p:cNvPr id="6" name="TextBox 5"/>
          <p:cNvSpPr txBox="1"/>
          <p:nvPr/>
        </p:nvSpPr>
        <p:spPr>
          <a:xfrm>
            <a:off x="6274924" y="4081918"/>
            <a:ext cx="2494849" cy="400110"/>
          </a:xfrm>
          <a:prstGeom prst="rect">
            <a:avLst/>
          </a:prstGeom>
          <a:solidFill>
            <a:schemeClr val="bg1"/>
          </a:solidFill>
          <a:ln>
            <a:solidFill>
              <a:schemeClr val="tx1"/>
            </a:solidFill>
          </a:ln>
        </p:spPr>
        <p:txBody>
          <a:bodyPr wrap="square" rtlCol="0">
            <a:spAutoFit/>
          </a:bodyPr>
          <a:lstStyle/>
          <a:p>
            <a:pPr algn="ctr"/>
            <a:r>
              <a:rPr lang="en-US" sz="2000" i="1" dirty="0" smtClean="0">
                <a:solidFill>
                  <a:srgbClr val="FF0000"/>
                </a:solidFill>
              </a:rPr>
              <a:t>Squall line isochrones</a:t>
            </a:r>
            <a:endParaRPr lang="en-US" sz="2000" i="1" dirty="0">
              <a:solidFill>
                <a:srgbClr val="FF0000"/>
              </a:solidFill>
            </a:endParaRPr>
          </a:p>
        </p:txBody>
      </p:sp>
      <p:cxnSp>
        <p:nvCxnSpPr>
          <p:cNvPr id="8" name="Straight Arrow Connector 7"/>
          <p:cNvCxnSpPr/>
          <p:nvPr/>
        </p:nvCxnSpPr>
        <p:spPr>
          <a:xfrm flipH="1" flipV="1">
            <a:off x="4294165" y="3779554"/>
            <a:ext cx="1980759" cy="5140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45713" y="502644"/>
            <a:ext cx="3131099" cy="400110"/>
          </a:xfrm>
          <a:prstGeom prst="rect">
            <a:avLst/>
          </a:prstGeom>
          <a:solidFill>
            <a:schemeClr val="bg1"/>
          </a:solidFill>
          <a:ln>
            <a:solidFill>
              <a:schemeClr val="tx1"/>
            </a:solidFill>
          </a:ln>
        </p:spPr>
        <p:txBody>
          <a:bodyPr wrap="square" rtlCol="0">
            <a:spAutoFit/>
          </a:bodyPr>
          <a:lstStyle/>
          <a:p>
            <a:pPr algn="ctr"/>
            <a:r>
              <a:rPr lang="en-US" sz="2000" i="1" dirty="0" smtClean="0">
                <a:solidFill>
                  <a:srgbClr val="0000FF"/>
                </a:solidFill>
              </a:rPr>
              <a:t>Gravity wave isochrones</a:t>
            </a:r>
            <a:endParaRPr lang="en-US" sz="2000" i="1" dirty="0">
              <a:solidFill>
                <a:srgbClr val="0000FF"/>
              </a:solidFill>
            </a:endParaRPr>
          </a:p>
        </p:txBody>
      </p:sp>
      <p:cxnSp>
        <p:nvCxnSpPr>
          <p:cNvPr id="11" name="Straight Arrow Connector 10"/>
          <p:cNvCxnSpPr/>
          <p:nvPr/>
        </p:nvCxnSpPr>
        <p:spPr>
          <a:xfrm flipH="1">
            <a:off x="5745713" y="902754"/>
            <a:ext cx="1402408" cy="101726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72857" y="5246021"/>
            <a:ext cx="4275264" cy="1200328"/>
          </a:xfrm>
          <a:prstGeom prst="rect">
            <a:avLst/>
          </a:prstGeom>
          <a:solidFill>
            <a:srgbClr val="FFFFFF"/>
          </a:solidFill>
          <a:ln w="28575" cmpd="sng">
            <a:solidFill>
              <a:schemeClr val="tx1"/>
            </a:solidFill>
          </a:ln>
        </p:spPr>
        <p:txBody>
          <a:bodyPr wrap="square" rtlCol="0">
            <a:spAutoFit/>
          </a:bodyPr>
          <a:lstStyle/>
          <a:p>
            <a:r>
              <a:rPr lang="en-US" sz="2400" i="1" dirty="0" smtClean="0"/>
              <a:t>…gravity waves first detected in wake depression to rear of squall line…</a:t>
            </a:r>
            <a:endParaRPr lang="en-US" sz="2400" i="1" dirty="0"/>
          </a:p>
        </p:txBody>
      </p:sp>
      <p:cxnSp>
        <p:nvCxnSpPr>
          <p:cNvPr id="10" name="Straight Arrow Connector 9"/>
          <p:cNvCxnSpPr/>
          <p:nvPr/>
        </p:nvCxnSpPr>
        <p:spPr>
          <a:xfrm flipH="1">
            <a:off x="4677515" y="902754"/>
            <a:ext cx="2470606" cy="41385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 name="Oval 1"/>
          <p:cNvSpPr/>
          <p:nvPr/>
        </p:nvSpPr>
        <p:spPr>
          <a:xfrm rot="1394395">
            <a:off x="3842400" y="1643254"/>
            <a:ext cx="2849232" cy="131973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6577657" y="2897861"/>
            <a:ext cx="521621" cy="13024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099278" y="2686221"/>
            <a:ext cx="1670495" cy="707886"/>
          </a:xfrm>
          <a:prstGeom prst="rect">
            <a:avLst/>
          </a:prstGeom>
          <a:solidFill>
            <a:schemeClr val="bg1"/>
          </a:solidFill>
          <a:ln>
            <a:solidFill>
              <a:schemeClr val="tx1"/>
            </a:solidFill>
          </a:ln>
        </p:spPr>
        <p:txBody>
          <a:bodyPr wrap="square" rtlCol="0">
            <a:spAutoFit/>
          </a:bodyPr>
          <a:lstStyle/>
          <a:p>
            <a:pPr algn="ctr"/>
            <a:r>
              <a:rPr lang="en-US" sz="2000" i="1" dirty="0" smtClean="0">
                <a:solidFill>
                  <a:srgbClr val="008000"/>
                </a:solidFill>
              </a:rPr>
              <a:t>Strong easterly gusts</a:t>
            </a:r>
            <a:endParaRPr lang="en-US" sz="2000" i="1" dirty="0">
              <a:solidFill>
                <a:srgbClr val="008000"/>
              </a:solidFill>
            </a:endParaRPr>
          </a:p>
        </p:txBody>
      </p:sp>
    </p:spTree>
    <p:extLst>
      <p:ext uri="{BB962C8B-B14F-4D97-AF65-F5344CB8AC3E}">
        <p14:creationId xmlns:p14="http://schemas.microsoft.com/office/powerpoint/2010/main" val="3328140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271192" y="268670"/>
            <a:ext cx="2775939" cy="2400657"/>
          </a:xfrm>
          <a:prstGeom prst="rect">
            <a:avLst/>
          </a:prstGeom>
          <a:noFill/>
        </p:spPr>
        <p:txBody>
          <a:bodyPr wrap="square" rtlCol="0">
            <a:spAutoFit/>
          </a:bodyPr>
          <a:lstStyle/>
          <a:p>
            <a:r>
              <a:rPr lang="en-US" sz="3000" i="1" dirty="0" smtClean="0">
                <a:solidFill>
                  <a:schemeClr val="bg1">
                    <a:lumMod val="95000"/>
                  </a:schemeClr>
                </a:solidFill>
              </a:rPr>
              <a:t>Surface pressure analysis</a:t>
            </a:r>
          </a:p>
          <a:p>
            <a:r>
              <a:rPr lang="en-US" sz="3000" i="1" dirty="0" smtClean="0">
                <a:solidFill>
                  <a:schemeClr val="bg1">
                    <a:lumMod val="95000"/>
                  </a:schemeClr>
                </a:solidFill>
              </a:rPr>
              <a:t>2100 UTC</a:t>
            </a:r>
          </a:p>
          <a:p>
            <a:r>
              <a:rPr lang="en-US" sz="3000" i="1" dirty="0" smtClean="0">
                <a:solidFill>
                  <a:schemeClr val="bg1">
                    <a:lumMod val="95000"/>
                  </a:schemeClr>
                </a:solidFill>
              </a:rPr>
              <a:t>27 February 1984</a:t>
            </a:r>
            <a:endParaRPr lang="en-US" sz="3000" i="1" dirty="0">
              <a:solidFill>
                <a:schemeClr val="bg1">
                  <a:lumMod val="95000"/>
                </a:schemeClr>
              </a:solidFill>
            </a:endParaRPr>
          </a:p>
        </p:txBody>
      </p:sp>
      <p:pic>
        <p:nvPicPr>
          <p:cNvPr id="2" name="Picture 1" descr="Screen shot 2013-04-13 at 8.49.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131" y="445512"/>
            <a:ext cx="5641884" cy="6023738"/>
          </a:xfrm>
          <a:prstGeom prst="rect">
            <a:avLst/>
          </a:prstGeom>
        </p:spPr>
      </p:pic>
      <p:cxnSp>
        <p:nvCxnSpPr>
          <p:cNvPr id="9" name="Straight Connector 8"/>
          <p:cNvCxnSpPr/>
          <p:nvPr/>
        </p:nvCxnSpPr>
        <p:spPr>
          <a:xfrm flipV="1">
            <a:off x="3169040" y="483783"/>
            <a:ext cx="5434382" cy="30236"/>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71192" y="2824007"/>
            <a:ext cx="2382851" cy="1815882"/>
          </a:xfrm>
          <a:prstGeom prst="rect">
            <a:avLst/>
          </a:prstGeom>
          <a:noFill/>
        </p:spPr>
        <p:txBody>
          <a:bodyPr wrap="square" rtlCol="0">
            <a:spAutoFit/>
          </a:bodyPr>
          <a:lstStyle/>
          <a:p>
            <a:r>
              <a:rPr lang="en-US" sz="2800" i="1" dirty="0" smtClean="0">
                <a:solidFill>
                  <a:srgbClr val="F2E5CC"/>
                </a:solidFill>
              </a:rPr>
              <a:t>Strong cross-isobar easterly flow in wake low</a:t>
            </a:r>
            <a:endParaRPr lang="en-US" sz="2800" i="1" dirty="0">
              <a:solidFill>
                <a:srgbClr val="F2E5CC"/>
              </a:solidFill>
            </a:endParaRPr>
          </a:p>
        </p:txBody>
      </p:sp>
      <p:sp>
        <p:nvSpPr>
          <p:cNvPr id="5" name="Oval 4"/>
          <p:cNvSpPr/>
          <p:nvPr/>
        </p:nvSpPr>
        <p:spPr>
          <a:xfrm rot="682769">
            <a:off x="6024092" y="2710047"/>
            <a:ext cx="797785" cy="1555345"/>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795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4" descr="dick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968" y="2086314"/>
            <a:ext cx="6331378" cy="48623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ig4.png"/>
          <p:cNvPicPr>
            <a:picLocks noChangeAspect="1"/>
          </p:cNvPicPr>
          <p:nvPr/>
        </p:nvPicPr>
        <p:blipFill>
          <a:blip r:embed="rId3"/>
          <a:stretch>
            <a:fillRect/>
          </a:stretch>
        </p:blipFill>
        <p:spPr>
          <a:xfrm>
            <a:off x="1" y="393074"/>
            <a:ext cx="4672536" cy="3386480"/>
          </a:xfrm>
          <a:prstGeom prst="rect">
            <a:avLst/>
          </a:prstGeom>
          <a:ln>
            <a:solidFill>
              <a:srgbClr val="000000"/>
            </a:solidFill>
          </a:ln>
        </p:spPr>
      </p:pic>
      <p:sp>
        <p:nvSpPr>
          <p:cNvPr id="2" name="TextBox 1"/>
          <p:cNvSpPr txBox="1"/>
          <p:nvPr/>
        </p:nvSpPr>
        <p:spPr>
          <a:xfrm>
            <a:off x="1436423" y="-45352"/>
            <a:ext cx="2464608" cy="461665"/>
          </a:xfrm>
          <a:prstGeom prst="rect">
            <a:avLst/>
          </a:prstGeom>
          <a:noFill/>
        </p:spPr>
        <p:txBody>
          <a:bodyPr wrap="square" rtlCol="0">
            <a:spAutoFit/>
          </a:bodyPr>
          <a:lstStyle/>
          <a:p>
            <a:r>
              <a:rPr lang="en-US" sz="2400" i="1" dirty="0" smtClean="0">
                <a:solidFill>
                  <a:srgbClr val="F2E5CC"/>
                </a:solidFill>
              </a:rPr>
              <a:t>Fujita (1955)</a:t>
            </a:r>
            <a:endParaRPr lang="en-US" sz="2400" i="1" dirty="0">
              <a:solidFill>
                <a:srgbClr val="F2E5CC"/>
              </a:solidFill>
            </a:endParaRPr>
          </a:p>
        </p:txBody>
      </p:sp>
      <p:sp>
        <p:nvSpPr>
          <p:cNvPr id="3" name="TextBox 2"/>
          <p:cNvSpPr txBox="1"/>
          <p:nvPr/>
        </p:nvSpPr>
        <p:spPr>
          <a:xfrm>
            <a:off x="4808255" y="2509624"/>
            <a:ext cx="1058420" cy="338554"/>
          </a:xfrm>
          <a:prstGeom prst="rect">
            <a:avLst/>
          </a:prstGeom>
          <a:solidFill>
            <a:srgbClr val="FFFFFF"/>
          </a:solidFill>
          <a:ln>
            <a:solidFill>
              <a:srgbClr val="000000"/>
            </a:solidFill>
          </a:ln>
        </p:spPr>
        <p:txBody>
          <a:bodyPr wrap="square" rtlCol="0">
            <a:spAutoFit/>
          </a:bodyPr>
          <a:lstStyle/>
          <a:p>
            <a:pPr algn="ctr"/>
            <a:r>
              <a:rPr lang="en-US" sz="1600" i="1" dirty="0" smtClean="0">
                <a:solidFill>
                  <a:srgbClr val="FF0000"/>
                </a:solidFill>
              </a:rPr>
              <a:t>In cold air</a:t>
            </a:r>
            <a:endParaRPr lang="en-US" sz="1600" i="1" dirty="0">
              <a:solidFill>
                <a:srgbClr val="FF0000"/>
              </a:solidFill>
            </a:endParaRPr>
          </a:p>
        </p:txBody>
      </p:sp>
      <p:sp>
        <p:nvSpPr>
          <p:cNvPr id="11" name="TextBox 10"/>
          <p:cNvSpPr txBox="1"/>
          <p:nvPr/>
        </p:nvSpPr>
        <p:spPr>
          <a:xfrm>
            <a:off x="4445368" y="3962191"/>
            <a:ext cx="1194138" cy="338554"/>
          </a:xfrm>
          <a:prstGeom prst="rect">
            <a:avLst/>
          </a:prstGeom>
          <a:solidFill>
            <a:srgbClr val="FFFFFF"/>
          </a:solidFill>
          <a:ln>
            <a:solidFill>
              <a:srgbClr val="000000"/>
            </a:solidFill>
          </a:ln>
        </p:spPr>
        <p:txBody>
          <a:bodyPr wrap="square" rtlCol="0">
            <a:spAutoFit/>
          </a:bodyPr>
          <a:lstStyle/>
          <a:p>
            <a:pPr algn="ctr"/>
            <a:r>
              <a:rPr lang="en-US" sz="1600" i="1" dirty="0" smtClean="0">
                <a:solidFill>
                  <a:srgbClr val="FF0000"/>
                </a:solidFill>
              </a:rPr>
              <a:t>Along front</a:t>
            </a:r>
            <a:endParaRPr lang="en-US" sz="1600" i="1" dirty="0">
              <a:solidFill>
                <a:srgbClr val="FF0000"/>
              </a:solidFill>
            </a:endParaRPr>
          </a:p>
        </p:txBody>
      </p:sp>
      <p:sp>
        <p:nvSpPr>
          <p:cNvPr id="12" name="TextBox 11"/>
          <p:cNvSpPr txBox="1"/>
          <p:nvPr/>
        </p:nvSpPr>
        <p:spPr>
          <a:xfrm>
            <a:off x="4445368" y="5337949"/>
            <a:ext cx="1421307" cy="338554"/>
          </a:xfrm>
          <a:prstGeom prst="rect">
            <a:avLst/>
          </a:prstGeom>
          <a:solidFill>
            <a:srgbClr val="FFFFFF"/>
          </a:solidFill>
          <a:ln>
            <a:solidFill>
              <a:srgbClr val="000000"/>
            </a:solidFill>
          </a:ln>
        </p:spPr>
        <p:txBody>
          <a:bodyPr wrap="square" rtlCol="0">
            <a:spAutoFit/>
          </a:bodyPr>
          <a:lstStyle/>
          <a:p>
            <a:pPr algn="ctr"/>
            <a:r>
              <a:rPr lang="en-US" sz="1600" i="1" dirty="0" smtClean="0">
                <a:solidFill>
                  <a:srgbClr val="FF0000"/>
                </a:solidFill>
              </a:rPr>
              <a:t>In warm sector</a:t>
            </a:r>
            <a:endParaRPr lang="en-US" sz="1600" i="1" dirty="0">
              <a:solidFill>
                <a:srgbClr val="FF0000"/>
              </a:solidFill>
            </a:endParaRPr>
          </a:p>
        </p:txBody>
      </p:sp>
      <p:sp>
        <p:nvSpPr>
          <p:cNvPr id="13" name="TextBox 12"/>
          <p:cNvSpPr txBox="1"/>
          <p:nvPr/>
        </p:nvSpPr>
        <p:spPr>
          <a:xfrm>
            <a:off x="5624386" y="1625732"/>
            <a:ext cx="2464608" cy="461665"/>
          </a:xfrm>
          <a:prstGeom prst="rect">
            <a:avLst/>
          </a:prstGeom>
          <a:noFill/>
        </p:spPr>
        <p:txBody>
          <a:bodyPr wrap="square" rtlCol="0">
            <a:spAutoFit/>
          </a:bodyPr>
          <a:lstStyle/>
          <a:p>
            <a:r>
              <a:rPr lang="en-US" sz="2400" i="1" dirty="0" smtClean="0">
                <a:solidFill>
                  <a:srgbClr val="F2E5CC"/>
                </a:solidFill>
              </a:rPr>
              <a:t>Fujita (1963)</a:t>
            </a:r>
            <a:endParaRPr lang="en-US" sz="2400" i="1" dirty="0">
              <a:solidFill>
                <a:srgbClr val="F2E5CC"/>
              </a:solidFill>
            </a:endParaRPr>
          </a:p>
        </p:txBody>
      </p:sp>
      <p:sp>
        <p:nvSpPr>
          <p:cNvPr id="5" name="Oval 4"/>
          <p:cNvSpPr/>
          <p:nvPr/>
        </p:nvSpPr>
        <p:spPr>
          <a:xfrm rot="1092656">
            <a:off x="6089218" y="2509624"/>
            <a:ext cx="1074568" cy="1269930"/>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620394" y="434944"/>
            <a:ext cx="2572449" cy="954107"/>
          </a:xfrm>
          <a:prstGeom prst="rect">
            <a:avLst/>
          </a:prstGeom>
          <a:noFill/>
        </p:spPr>
        <p:txBody>
          <a:bodyPr wrap="square" rtlCol="0">
            <a:spAutoFit/>
          </a:bodyPr>
          <a:lstStyle/>
          <a:p>
            <a:pPr algn="ctr"/>
            <a:r>
              <a:rPr lang="en-US" sz="2800" i="1" dirty="0" smtClean="0">
                <a:solidFill>
                  <a:schemeClr val="accent1">
                    <a:lumMod val="20000"/>
                    <a:lumOff val="80000"/>
                  </a:schemeClr>
                </a:solidFill>
              </a:rPr>
              <a:t>Similar isobar pattern</a:t>
            </a:r>
            <a:endParaRPr lang="en-US" sz="2800" i="1" dirty="0">
              <a:solidFill>
                <a:schemeClr val="accent1">
                  <a:lumMod val="20000"/>
                  <a:lumOff val="80000"/>
                </a:schemeClr>
              </a:solidFill>
            </a:endParaRPr>
          </a:p>
        </p:txBody>
      </p:sp>
      <p:cxnSp>
        <p:nvCxnSpPr>
          <p:cNvPr id="10" name="Straight Connector 9"/>
          <p:cNvCxnSpPr>
            <a:stCxn id="7" idx="2"/>
          </p:cNvCxnSpPr>
          <p:nvPr/>
        </p:nvCxnSpPr>
        <p:spPr>
          <a:xfrm flipH="1">
            <a:off x="7456848" y="1389051"/>
            <a:ext cx="449771" cy="698346"/>
          </a:xfrm>
          <a:prstGeom prst="line">
            <a:avLst/>
          </a:prstGeom>
          <a:ln w="38100" cmpd="sng">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7066096" y="2087397"/>
            <a:ext cx="390752" cy="582542"/>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0914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1178565" y="219069"/>
            <a:ext cx="7376874" cy="646331"/>
          </a:xfrm>
          <a:prstGeom prst="rect">
            <a:avLst/>
          </a:prstGeom>
          <a:noFill/>
        </p:spPr>
        <p:txBody>
          <a:bodyPr wrap="square" rtlCol="0">
            <a:spAutoFit/>
          </a:bodyPr>
          <a:lstStyle/>
          <a:p>
            <a:r>
              <a:rPr lang="en-US" sz="3600" i="1" dirty="0" smtClean="0">
                <a:solidFill>
                  <a:srgbClr val="F2F2F2"/>
                </a:solidFill>
              </a:rPr>
              <a:t>Summary of 27 February 1984 Event </a:t>
            </a:r>
            <a:endParaRPr lang="en-US" sz="3600" i="1" dirty="0">
              <a:solidFill>
                <a:srgbClr val="F2F2F2"/>
              </a:solidFill>
            </a:endParaRPr>
          </a:p>
        </p:txBody>
      </p:sp>
      <p:sp>
        <p:nvSpPr>
          <p:cNvPr id="3" name="TextBox 2"/>
          <p:cNvSpPr txBox="1"/>
          <p:nvPr/>
        </p:nvSpPr>
        <p:spPr>
          <a:xfrm>
            <a:off x="15493" y="979360"/>
            <a:ext cx="3082203" cy="4893647"/>
          </a:xfrm>
          <a:prstGeom prst="rect">
            <a:avLst/>
          </a:prstGeom>
          <a:noFill/>
        </p:spPr>
        <p:txBody>
          <a:bodyPr wrap="square" rtlCol="0">
            <a:spAutoFit/>
          </a:bodyPr>
          <a:lstStyle/>
          <a:p>
            <a:pPr marL="342900" indent="-342900">
              <a:buFont typeface="Arial"/>
              <a:buChar char="•"/>
            </a:pPr>
            <a:r>
              <a:rPr lang="en-US" sz="2400" i="1" dirty="0" smtClean="0">
                <a:solidFill>
                  <a:srgbClr val="F2E5CC"/>
                </a:solidFill>
              </a:rPr>
              <a:t>Initiated by geostrophic adjustment in strong upper-level trough/ridge system</a:t>
            </a:r>
          </a:p>
          <a:p>
            <a:pPr marL="342900" indent="-342900">
              <a:buFont typeface="Arial"/>
              <a:buChar char="•"/>
            </a:pPr>
            <a:r>
              <a:rPr lang="en-US" sz="2400" i="1" dirty="0" smtClean="0">
                <a:solidFill>
                  <a:srgbClr val="F2E5CC"/>
                </a:solidFill>
              </a:rPr>
              <a:t>Gravity wave organized and intensified within wake low to rear of squall line</a:t>
            </a:r>
          </a:p>
          <a:p>
            <a:pPr marL="342900" indent="-342900">
              <a:buFont typeface="Arial"/>
              <a:buChar char="•"/>
            </a:pPr>
            <a:r>
              <a:rPr lang="en-US" sz="2400" i="1" dirty="0" smtClean="0">
                <a:solidFill>
                  <a:srgbClr val="F2E5CC"/>
                </a:solidFill>
              </a:rPr>
              <a:t>Environment supported wave ducting</a:t>
            </a:r>
          </a:p>
        </p:txBody>
      </p:sp>
      <p:pic>
        <p:nvPicPr>
          <p:cNvPr id="8" name="Picture 7" descr="Screen shot 2013-04-13 at 9.00.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018" y="1037799"/>
            <a:ext cx="5967184" cy="5096063"/>
          </a:xfrm>
          <a:prstGeom prst="rect">
            <a:avLst/>
          </a:prstGeom>
        </p:spPr>
      </p:pic>
    </p:spTree>
    <p:extLst>
      <p:ext uri="{BB962C8B-B14F-4D97-AF65-F5344CB8AC3E}">
        <p14:creationId xmlns:p14="http://schemas.microsoft.com/office/powerpoint/2010/main" val="160926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3.png"/>
          <p:cNvPicPr>
            <a:picLocks noChangeAspect="1"/>
          </p:cNvPicPr>
          <p:nvPr/>
        </p:nvPicPr>
        <p:blipFill>
          <a:blip r:embed="rId2"/>
          <a:stretch>
            <a:fillRect/>
          </a:stretch>
        </p:blipFill>
        <p:spPr>
          <a:xfrm>
            <a:off x="0" y="975801"/>
            <a:ext cx="9144000" cy="5624310"/>
          </a:xfrm>
          <a:prstGeom prst="rect">
            <a:avLst/>
          </a:prstGeom>
        </p:spPr>
      </p:pic>
      <p:sp>
        <p:nvSpPr>
          <p:cNvPr id="5" name="TextBox 4"/>
          <p:cNvSpPr txBox="1"/>
          <p:nvPr/>
        </p:nvSpPr>
        <p:spPr>
          <a:xfrm>
            <a:off x="722433" y="303726"/>
            <a:ext cx="7675509" cy="1015663"/>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Arial"/>
              <a:buChar char="•"/>
            </a:pPr>
            <a:r>
              <a:rPr lang="en-US" sz="2000" i="1" dirty="0" smtClean="0"/>
              <a:t>Wake low linked to </a:t>
            </a:r>
            <a:r>
              <a:rPr lang="en-US" sz="2000" i="1" dirty="0" err="1" smtClean="0"/>
              <a:t>stratiform</a:t>
            </a:r>
            <a:r>
              <a:rPr lang="en-US" sz="2000" i="1" dirty="0" smtClean="0"/>
              <a:t> region</a:t>
            </a:r>
          </a:p>
          <a:p>
            <a:pPr marL="342900" indent="-342900">
              <a:buFont typeface="Arial"/>
              <a:buChar char="•"/>
            </a:pPr>
            <a:r>
              <a:rPr lang="en-US" sz="2000" i="1" dirty="0"/>
              <a:t>O</a:t>
            </a:r>
            <a:r>
              <a:rPr lang="en-US" sz="2000" i="1" dirty="0" smtClean="0"/>
              <a:t>bserved to follow northward shift of </a:t>
            </a:r>
            <a:r>
              <a:rPr lang="en-US" sz="2000" i="1" dirty="0" err="1" smtClean="0"/>
              <a:t>stratiform</a:t>
            </a:r>
            <a:r>
              <a:rPr lang="en-US" sz="2000" i="1" dirty="0" smtClean="0"/>
              <a:t> region as convective systems evolve from “symmetric” to “asymmetric”</a:t>
            </a:r>
            <a:endParaRPr lang="en-US" sz="2000" i="1" dirty="0"/>
          </a:p>
        </p:txBody>
      </p:sp>
      <p:sp>
        <p:nvSpPr>
          <p:cNvPr id="6" name="TextBox 5"/>
          <p:cNvSpPr txBox="1"/>
          <p:nvPr/>
        </p:nvSpPr>
        <p:spPr>
          <a:xfrm>
            <a:off x="3106095" y="2567867"/>
            <a:ext cx="2512487" cy="369332"/>
          </a:xfrm>
          <a:prstGeom prst="rect">
            <a:avLst/>
          </a:prstGeom>
          <a:noFill/>
        </p:spPr>
        <p:txBody>
          <a:bodyPr wrap="square" rtlCol="0">
            <a:spAutoFit/>
          </a:bodyPr>
          <a:lstStyle/>
          <a:p>
            <a:endParaRPr lang="en-US" dirty="0"/>
          </a:p>
        </p:txBody>
      </p:sp>
      <p:sp>
        <p:nvSpPr>
          <p:cNvPr id="7" name="TextBox 6"/>
          <p:cNvSpPr txBox="1"/>
          <p:nvPr/>
        </p:nvSpPr>
        <p:spPr>
          <a:xfrm>
            <a:off x="3106095" y="2567867"/>
            <a:ext cx="2277804" cy="369332"/>
          </a:xfrm>
          <a:prstGeom prst="rect">
            <a:avLst/>
          </a:prstGeom>
          <a:noFill/>
        </p:spPr>
        <p:txBody>
          <a:bodyPr wrap="square" rtlCol="0">
            <a:spAutoFit/>
          </a:bodyPr>
          <a:lstStyle/>
          <a:p>
            <a:endParaRPr lang="en-US" dirty="0"/>
          </a:p>
        </p:txBody>
      </p:sp>
      <p:sp>
        <p:nvSpPr>
          <p:cNvPr id="8" name="TextBox 7"/>
          <p:cNvSpPr txBox="1"/>
          <p:nvPr/>
        </p:nvSpPr>
        <p:spPr>
          <a:xfrm>
            <a:off x="2832067" y="5632741"/>
            <a:ext cx="4204306" cy="707886"/>
          </a:xfrm>
          <a:prstGeom prst="rect">
            <a:avLst/>
          </a:prstGeom>
          <a:noFill/>
        </p:spPr>
        <p:txBody>
          <a:bodyPr wrap="square" rtlCol="0">
            <a:spAutoFit/>
          </a:bodyPr>
          <a:lstStyle/>
          <a:p>
            <a:pPr algn="ctr"/>
            <a:r>
              <a:rPr lang="en-US" sz="2000" i="1" dirty="0" smtClean="0">
                <a:solidFill>
                  <a:srgbClr val="FF0000"/>
                </a:solidFill>
              </a:rPr>
              <a:t>(</a:t>
            </a:r>
            <a:r>
              <a:rPr lang="en-US" sz="2000" i="1" dirty="0" err="1" smtClean="0">
                <a:solidFill>
                  <a:srgbClr val="FF0000"/>
                </a:solidFill>
              </a:rPr>
              <a:t>Loehrer</a:t>
            </a:r>
            <a:r>
              <a:rPr lang="en-US" sz="2000" i="1" dirty="0" smtClean="0">
                <a:solidFill>
                  <a:srgbClr val="FF0000"/>
                </a:solidFill>
              </a:rPr>
              <a:t> and Johnson 1995;</a:t>
            </a:r>
          </a:p>
          <a:p>
            <a:pPr algn="ctr"/>
            <a:r>
              <a:rPr lang="en-US" sz="2000" i="1" dirty="0">
                <a:solidFill>
                  <a:srgbClr val="FF0000"/>
                </a:solidFill>
              </a:rPr>
              <a:t>b</a:t>
            </a:r>
            <a:r>
              <a:rPr lang="en-US" sz="2000" i="1" dirty="0" smtClean="0">
                <a:solidFill>
                  <a:srgbClr val="FF0000"/>
                </a:solidFill>
              </a:rPr>
              <a:t>ased on 1985 OK PRE-STORM data)</a:t>
            </a:r>
          </a:p>
        </p:txBody>
      </p:sp>
      <p:sp>
        <p:nvSpPr>
          <p:cNvPr id="9" name="TextBox 8"/>
          <p:cNvSpPr txBox="1"/>
          <p:nvPr/>
        </p:nvSpPr>
        <p:spPr>
          <a:xfrm>
            <a:off x="1504732" y="6350638"/>
            <a:ext cx="6681557" cy="369332"/>
          </a:xfrm>
          <a:prstGeom prst="rect">
            <a:avLst/>
          </a:prstGeom>
          <a:noFill/>
        </p:spPr>
        <p:txBody>
          <a:bodyPr wrap="square" rtlCol="0">
            <a:spAutoFit/>
          </a:bodyPr>
          <a:lstStyle/>
          <a:p>
            <a:r>
              <a:rPr lang="en-US" i="1" dirty="0" smtClean="0"/>
              <a:t>[Symmetric/asymmetric structures adapted from </a:t>
            </a:r>
            <a:r>
              <a:rPr lang="en-US" i="1" dirty="0" err="1" smtClean="0"/>
              <a:t>Houze</a:t>
            </a:r>
            <a:r>
              <a:rPr lang="en-US" i="1" dirty="0" smtClean="0"/>
              <a:t> et al. 1990]</a:t>
            </a:r>
            <a:endParaRPr lang="en-US" i="1" dirty="0"/>
          </a:p>
        </p:txBody>
      </p:sp>
    </p:spTree>
    <p:extLst>
      <p:ext uri="{BB962C8B-B14F-4D97-AF65-F5344CB8AC3E}">
        <p14:creationId xmlns:p14="http://schemas.microsoft.com/office/powerpoint/2010/main" val="28447869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794" name="Text Box 2"/>
          <p:cNvSpPr txBox="1">
            <a:spLocks noChangeArrowheads="1"/>
          </p:cNvSpPr>
          <p:nvPr/>
        </p:nvSpPr>
        <p:spPr bwMode="auto">
          <a:xfrm>
            <a:off x="371722" y="76018"/>
            <a:ext cx="8233759" cy="523220"/>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wrap="square">
            <a:prstTxWarp prst="textNoShape">
              <a:avLst/>
            </a:prstTxWarp>
            <a:spAutoFit/>
          </a:bodyPr>
          <a:lstStyle/>
          <a:p>
            <a:pPr algn="ctr">
              <a:spcBef>
                <a:spcPct val="50000"/>
              </a:spcBef>
            </a:pPr>
            <a:r>
              <a:rPr lang="en-US" sz="2800" i="1" dirty="0" smtClean="0">
                <a:solidFill>
                  <a:schemeClr val="bg1">
                    <a:lumMod val="95000"/>
                  </a:schemeClr>
                </a:solidFill>
              </a:rPr>
              <a:t>Linear Dynamics of Squall Line </a:t>
            </a:r>
            <a:r>
              <a:rPr lang="en-US" sz="2800" i="1" dirty="0" err="1" smtClean="0">
                <a:solidFill>
                  <a:schemeClr val="bg1">
                    <a:lumMod val="95000"/>
                  </a:schemeClr>
                </a:solidFill>
              </a:rPr>
              <a:t>Mesohighs</a:t>
            </a:r>
            <a:r>
              <a:rPr lang="en-US" sz="2800" i="1" dirty="0" smtClean="0">
                <a:solidFill>
                  <a:schemeClr val="bg1">
                    <a:lumMod val="95000"/>
                  </a:schemeClr>
                </a:solidFill>
              </a:rPr>
              <a:t>/Wake Lows</a:t>
            </a:r>
            <a:endParaRPr lang="en-US" sz="2800" i="1" dirty="0">
              <a:solidFill>
                <a:schemeClr val="bg1">
                  <a:lumMod val="95000"/>
                </a:schemeClr>
              </a:solidFill>
            </a:endParaRPr>
          </a:p>
        </p:txBody>
      </p:sp>
      <p:pic>
        <p:nvPicPr>
          <p:cNvPr id="33796" name="Picture 4" descr="dick8"/>
          <p:cNvPicPr>
            <a:picLocks noChangeAspect="1" noChangeArrowheads="1"/>
          </p:cNvPicPr>
          <p:nvPr/>
        </p:nvPicPr>
        <p:blipFill>
          <a:blip r:embed="rId3"/>
          <a:srcRect/>
          <a:stretch>
            <a:fillRect/>
          </a:stretch>
        </p:blipFill>
        <p:spPr bwMode="auto">
          <a:xfrm>
            <a:off x="914400" y="2911542"/>
            <a:ext cx="5849938" cy="2616200"/>
          </a:xfrm>
          <a:prstGeom prst="rect">
            <a:avLst/>
          </a:prstGeom>
          <a:noFill/>
        </p:spPr>
      </p:pic>
      <p:sp>
        <p:nvSpPr>
          <p:cNvPr id="33797" name="Text Box 5"/>
          <p:cNvSpPr txBox="1">
            <a:spLocks noChangeArrowheads="1"/>
          </p:cNvSpPr>
          <p:nvPr/>
        </p:nvSpPr>
        <p:spPr bwMode="auto">
          <a:xfrm>
            <a:off x="6781800" y="3565525"/>
            <a:ext cx="2057400" cy="701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i="1" dirty="0">
                <a:solidFill>
                  <a:srgbClr val="F2E5CC"/>
                </a:solidFill>
              </a:rPr>
              <a:t>Contour interval: 0.2 </a:t>
            </a:r>
            <a:r>
              <a:rPr lang="en-US" sz="2000" i="1" dirty="0" err="1">
                <a:solidFill>
                  <a:srgbClr val="F2E5CC"/>
                </a:solidFill>
              </a:rPr>
              <a:t>hPa</a:t>
            </a:r>
            <a:endParaRPr lang="en-US" sz="2000" i="1" dirty="0">
              <a:solidFill>
                <a:srgbClr val="F2E5CC"/>
              </a:solidFill>
            </a:endParaRPr>
          </a:p>
        </p:txBody>
      </p:sp>
      <p:pic>
        <p:nvPicPr>
          <p:cNvPr id="7" name="Picture 6"/>
          <p:cNvPicPr>
            <a:picLocks noChangeAspect="1"/>
          </p:cNvPicPr>
          <p:nvPr/>
        </p:nvPicPr>
        <p:blipFill>
          <a:blip r:embed="rId4"/>
          <a:stretch>
            <a:fillRect/>
          </a:stretch>
        </p:blipFill>
        <p:spPr>
          <a:xfrm>
            <a:off x="907668" y="5099937"/>
            <a:ext cx="6241094" cy="1555473"/>
          </a:xfrm>
          <a:prstGeom prst="rect">
            <a:avLst/>
          </a:prstGeom>
        </p:spPr>
      </p:pic>
      <p:sp>
        <p:nvSpPr>
          <p:cNvPr id="8" name="TextBox 7"/>
          <p:cNvSpPr txBox="1"/>
          <p:nvPr/>
        </p:nvSpPr>
        <p:spPr>
          <a:xfrm>
            <a:off x="533399" y="924980"/>
            <a:ext cx="8305801"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smtClean="0"/>
              <a:t>Analytical solution</a:t>
            </a:r>
            <a:r>
              <a:rPr lang="en-US" sz="2000" b="1" i="1" dirty="0" smtClean="0"/>
              <a:t>:  </a:t>
            </a:r>
            <a:r>
              <a:rPr lang="en-US" sz="2000" i="1" dirty="0" smtClean="0"/>
              <a:t>A moving cool source 4 km deep (representing </a:t>
            </a:r>
            <a:r>
              <a:rPr lang="en-US" sz="2000" i="1" dirty="0" err="1" smtClean="0"/>
              <a:t>stratiform</a:t>
            </a:r>
            <a:r>
              <a:rPr lang="en-US" sz="2000" i="1" dirty="0" smtClean="0"/>
              <a:t> precipitation region) generates a gravity wave moving at ~13 m s</a:t>
            </a:r>
            <a:r>
              <a:rPr lang="en-US" sz="2000" i="1" baseline="30000" dirty="0" smtClean="0"/>
              <a:t>-1</a:t>
            </a:r>
            <a:r>
              <a:rPr lang="en-US" sz="2000" i="1" dirty="0" smtClean="0"/>
              <a:t> with an associated surface </a:t>
            </a:r>
            <a:r>
              <a:rPr lang="en-US" sz="2000" i="1" dirty="0" err="1" smtClean="0"/>
              <a:t>mesohigh</a:t>
            </a:r>
            <a:r>
              <a:rPr lang="en-US" sz="2000" i="1" dirty="0" smtClean="0"/>
              <a:t>/wake low couplet.  </a:t>
            </a:r>
            <a:r>
              <a:rPr lang="en-US" sz="2000" i="1" dirty="0"/>
              <a:t>I</a:t>
            </a:r>
            <a:r>
              <a:rPr lang="en-US" sz="2000" i="1" dirty="0" smtClean="0"/>
              <a:t>ntensity of pressure couplet increases rapidly as speed of cold pool approaches speed of gravity wave.          </a:t>
            </a:r>
            <a:endParaRPr lang="en-US" sz="2000" i="1" dirty="0"/>
          </a:p>
        </p:txBody>
      </p:sp>
      <p:sp>
        <p:nvSpPr>
          <p:cNvPr id="9" name="TextBox 8"/>
          <p:cNvSpPr txBox="1"/>
          <p:nvPr/>
        </p:nvSpPr>
        <p:spPr>
          <a:xfrm>
            <a:off x="533398" y="2483556"/>
            <a:ext cx="802562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smtClean="0"/>
              <a:t>Numerical solution: </a:t>
            </a:r>
            <a:r>
              <a:rPr lang="en-US" sz="2000" i="1" dirty="0" smtClean="0"/>
              <a:t>(150-km diameter cooling, speed = 10 </a:t>
            </a:r>
            <a:r>
              <a:rPr lang="en-US" sz="2000" i="1" dirty="0" err="1" smtClean="0"/>
              <a:t>m</a:t>
            </a:r>
            <a:r>
              <a:rPr lang="en-US" sz="2000" i="1" dirty="0" smtClean="0"/>
              <a:t> s</a:t>
            </a:r>
            <a:r>
              <a:rPr lang="en-US" sz="2000" i="1" baseline="30000" dirty="0" smtClean="0"/>
              <a:t>-1</a:t>
            </a:r>
            <a:r>
              <a:rPr lang="en-US" sz="2000" i="1" dirty="0" smtClean="0"/>
              <a:t>, lasting 4 </a:t>
            </a:r>
            <a:r>
              <a:rPr lang="en-US" sz="2000" i="1" dirty="0" err="1" smtClean="0"/>
              <a:t>h</a:t>
            </a:r>
            <a:r>
              <a:rPr lang="en-US" sz="2000" i="1" dirty="0" smtClean="0"/>
              <a:t>)</a:t>
            </a:r>
            <a:endParaRPr lang="en-US" sz="2000" i="1" dirty="0"/>
          </a:p>
        </p:txBody>
      </p:sp>
      <p:sp>
        <p:nvSpPr>
          <p:cNvPr id="11" name="Right Arrow 10"/>
          <p:cNvSpPr/>
          <p:nvPr/>
        </p:nvSpPr>
        <p:spPr>
          <a:xfrm>
            <a:off x="4334730" y="3396211"/>
            <a:ext cx="289903" cy="16931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969620" y="6295416"/>
            <a:ext cx="1621180" cy="338554"/>
          </a:xfrm>
          <a:prstGeom prst="rect">
            <a:avLst/>
          </a:prstGeom>
          <a:noFill/>
        </p:spPr>
        <p:txBody>
          <a:bodyPr wrap="square" rtlCol="0">
            <a:spAutoFit/>
          </a:bodyPr>
          <a:lstStyle/>
          <a:p>
            <a:r>
              <a:rPr lang="en-US" sz="1600" b="1" i="1" dirty="0" smtClean="0">
                <a:solidFill>
                  <a:srgbClr val="0000FF"/>
                </a:solidFill>
              </a:rPr>
              <a:t>(Fujita 1963)</a:t>
            </a:r>
            <a:endParaRPr lang="en-US" sz="1600" b="1" i="1" dirty="0">
              <a:solidFill>
                <a:srgbClr val="0000FF"/>
              </a:solidFill>
            </a:endParaRPr>
          </a:p>
        </p:txBody>
      </p:sp>
      <p:sp>
        <p:nvSpPr>
          <p:cNvPr id="13" name="TextBox 12"/>
          <p:cNvSpPr txBox="1"/>
          <p:nvPr/>
        </p:nvSpPr>
        <p:spPr>
          <a:xfrm>
            <a:off x="2994143" y="493486"/>
            <a:ext cx="2830000" cy="369332"/>
          </a:xfrm>
          <a:prstGeom prst="rect">
            <a:avLst/>
          </a:prstGeom>
          <a:noFill/>
        </p:spPr>
        <p:txBody>
          <a:bodyPr wrap="square" rtlCol="0">
            <a:spAutoFit/>
          </a:bodyPr>
          <a:lstStyle/>
          <a:p>
            <a:r>
              <a:rPr lang="en-US" i="1" dirty="0" smtClean="0">
                <a:solidFill>
                  <a:srgbClr val="F2F2F2"/>
                </a:solidFill>
              </a:rPr>
              <a:t>(</a:t>
            </a:r>
            <a:r>
              <a:rPr lang="en-US" i="1" dirty="0" err="1" smtClean="0">
                <a:solidFill>
                  <a:srgbClr val="F2F2F2"/>
                </a:solidFill>
              </a:rPr>
              <a:t>Haertel</a:t>
            </a:r>
            <a:r>
              <a:rPr lang="en-US" i="1" dirty="0" smtClean="0">
                <a:solidFill>
                  <a:srgbClr val="F2F2F2"/>
                </a:solidFill>
              </a:rPr>
              <a:t> and Johnson 2000)</a:t>
            </a:r>
            <a:endParaRPr lang="en-US" i="1" dirty="0">
              <a:solidFill>
                <a:srgbClr val="F2F2F2"/>
              </a:solidFill>
            </a:endParaRPr>
          </a:p>
        </p:txBody>
      </p:sp>
      <p:sp>
        <p:nvSpPr>
          <p:cNvPr id="2" name="TextBox 1"/>
          <p:cNvSpPr txBox="1"/>
          <p:nvPr/>
        </p:nvSpPr>
        <p:spPr>
          <a:xfrm>
            <a:off x="5970699" y="3956399"/>
            <a:ext cx="452546" cy="261610"/>
          </a:xfrm>
          <a:prstGeom prst="rect">
            <a:avLst/>
          </a:prstGeom>
          <a:noFill/>
        </p:spPr>
        <p:txBody>
          <a:bodyPr wrap="square" rtlCol="0">
            <a:spAutoFit/>
          </a:bodyPr>
          <a:lstStyle/>
          <a:p>
            <a:r>
              <a:rPr lang="en-US" sz="1100" b="1" i="1" dirty="0" smtClean="0">
                <a:solidFill>
                  <a:srgbClr val="0000FF"/>
                </a:solidFill>
              </a:rPr>
              <a:t>H</a:t>
            </a:r>
            <a:endParaRPr lang="en-US" sz="1100" b="1" i="1" dirty="0">
              <a:solidFill>
                <a:srgbClr val="0000FF"/>
              </a:solidFill>
            </a:endParaRPr>
          </a:p>
        </p:txBody>
      </p:sp>
      <p:sp>
        <p:nvSpPr>
          <p:cNvPr id="15" name="TextBox 14"/>
          <p:cNvSpPr txBox="1"/>
          <p:nvPr/>
        </p:nvSpPr>
        <p:spPr>
          <a:xfrm>
            <a:off x="5699757" y="3860616"/>
            <a:ext cx="452546" cy="276999"/>
          </a:xfrm>
          <a:prstGeom prst="rect">
            <a:avLst/>
          </a:prstGeom>
          <a:noFill/>
        </p:spPr>
        <p:txBody>
          <a:bodyPr wrap="square" rtlCol="0">
            <a:spAutoFit/>
          </a:bodyPr>
          <a:lstStyle/>
          <a:p>
            <a:r>
              <a:rPr lang="en-US" sz="1200" b="1" i="1" dirty="0">
                <a:solidFill>
                  <a:srgbClr val="FF0000"/>
                </a:solidFill>
              </a:rPr>
              <a:t>L</a:t>
            </a:r>
          </a:p>
        </p:txBody>
      </p:sp>
    </p:spTree>
    <p:extLst>
      <p:ext uri="{BB962C8B-B14F-4D97-AF65-F5344CB8AC3E}">
        <p14:creationId xmlns:p14="http://schemas.microsoft.com/office/powerpoint/2010/main" val="12808490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fig16.png"/>
          <p:cNvPicPr>
            <a:picLocks noChangeAspect="1"/>
          </p:cNvPicPr>
          <p:nvPr/>
        </p:nvPicPr>
        <p:blipFill>
          <a:blip r:embed="rId2"/>
          <a:stretch>
            <a:fillRect/>
          </a:stretch>
        </p:blipFill>
        <p:spPr>
          <a:xfrm>
            <a:off x="3080842" y="245078"/>
            <a:ext cx="5926599" cy="6146978"/>
          </a:xfrm>
          <a:prstGeom prst="rect">
            <a:avLst/>
          </a:prstGeom>
          <a:ln>
            <a:solidFill>
              <a:srgbClr val="000000"/>
            </a:solidFill>
          </a:ln>
        </p:spPr>
      </p:pic>
      <p:sp>
        <p:nvSpPr>
          <p:cNvPr id="13" name="AutoShape 4"/>
          <p:cNvSpPr>
            <a:spLocks/>
          </p:cNvSpPr>
          <p:nvPr/>
        </p:nvSpPr>
        <p:spPr bwMode="auto">
          <a:xfrm rot="16076721">
            <a:off x="5745424" y="3679881"/>
            <a:ext cx="435273" cy="729996"/>
          </a:xfrm>
          <a:prstGeom prst="leftBrace">
            <a:avLst>
              <a:gd name="adj1" fmla="val 19792"/>
              <a:gd name="adj2" fmla="val 50000"/>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14" name="Text Box 5"/>
          <p:cNvSpPr txBox="1">
            <a:spLocks noChangeArrowheads="1"/>
          </p:cNvSpPr>
          <p:nvPr/>
        </p:nvSpPr>
        <p:spPr bwMode="auto">
          <a:xfrm>
            <a:off x="4349769" y="4275462"/>
            <a:ext cx="1447800"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i="1" dirty="0">
                <a:solidFill>
                  <a:srgbClr val="FF0000"/>
                </a:solidFill>
              </a:rPr>
              <a:t>~13 </a:t>
            </a:r>
            <a:r>
              <a:rPr lang="en-US" b="1" i="1" dirty="0" err="1">
                <a:solidFill>
                  <a:srgbClr val="FF0000"/>
                </a:solidFill>
              </a:rPr>
              <a:t>hPa</a:t>
            </a:r>
            <a:endParaRPr lang="en-US" b="1" i="1" dirty="0">
              <a:solidFill>
                <a:srgbClr val="FF0000"/>
              </a:solidFill>
            </a:endParaRPr>
          </a:p>
        </p:txBody>
      </p:sp>
      <p:cxnSp>
        <p:nvCxnSpPr>
          <p:cNvPr id="16" name="Straight Arrow Connector 15"/>
          <p:cNvCxnSpPr/>
          <p:nvPr/>
        </p:nvCxnSpPr>
        <p:spPr>
          <a:xfrm flipV="1">
            <a:off x="5259655" y="4086498"/>
            <a:ext cx="468889" cy="3589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6200000" flipH="1">
            <a:off x="4684533" y="2866908"/>
            <a:ext cx="832256" cy="70356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810144" y="2429811"/>
            <a:ext cx="1307592" cy="372754"/>
          </a:xfrm>
          <a:prstGeom prst="rect">
            <a:avLst/>
          </a:prstGeom>
          <a:solidFill>
            <a:srgbClr val="FFFFFF"/>
          </a:solidFill>
          <a:ln w="28575" cap="flat" cmpd="sng" algn="ctr">
            <a:solidFill>
              <a:schemeClr val="tx1"/>
            </a:solidFill>
            <a:prstDash val="solid"/>
            <a:round/>
            <a:headEnd type="none" w="med" len="med"/>
            <a:tailEnd type="none" w="med" len="med"/>
          </a:ln>
        </p:spPr>
        <p:txBody>
          <a:bodyPr wrap="square" rtlCol="0">
            <a:spAutoFit/>
          </a:bodyPr>
          <a:lstStyle/>
          <a:p>
            <a:pPr algn="ctr"/>
            <a:r>
              <a:rPr lang="en-US" i="1" dirty="0" smtClean="0">
                <a:solidFill>
                  <a:srgbClr val="0000FF"/>
                </a:solidFill>
              </a:rPr>
              <a:t>WAKE LOW</a:t>
            </a:r>
            <a:endParaRPr lang="en-US" i="1" dirty="0">
              <a:solidFill>
                <a:srgbClr val="0000FF"/>
              </a:solidFill>
            </a:endParaRPr>
          </a:p>
        </p:txBody>
      </p:sp>
      <p:sp>
        <p:nvSpPr>
          <p:cNvPr id="25" name="TextBox 24"/>
          <p:cNvSpPr txBox="1"/>
          <p:nvPr/>
        </p:nvSpPr>
        <p:spPr>
          <a:xfrm>
            <a:off x="6999068" y="4956260"/>
            <a:ext cx="1353251" cy="369332"/>
          </a:xfrm>
          <a:prstGeom prst="rect">
            <a:avLst/>
          </a:prstGeom>
          <a:solidFill>
            <a:srgbClr val="FFFFFF"/>
          </a:solidFill>
          <a:ln w="28575" cmpd="sng">
            <a:solidFill>
              <a:schemeClr val="tx1"/>
            </a:solidFill>
          </a:ln>
        </p:spPr>
        <p:txBody>
          <a:bodyPr wrap="square" rtlCol="0">
            <a:spAutoFit/>
          </a:bodyPr>
          <a:lstStyle/>
          <a:p>
            <a:pPr algn="ctr"/>
            <a:r>
              <a:rPr lang="en-US" i="1" dirty="0" smtClean="0">
                <a:solidFill>
                  <a:srgbClr val="0000FF"/>
                </a:solidFill>
              </a:rPr>
              <a:t>BOW ECHO</a:t>
            </a:r>
            <a:endParaRPr lang="en-US" i="1" dirty="0">
              <a:solidFill>
                <a:srgbClr val="0000FF"/>
              </a:solidFill>
            </a:endParaRPr>
          </a:p>
        </p:txBody>
      </p:sp>
      <p:sp>
        <p:nvSpPr>
          <p:cNvPr id="11" name="TextBox 10"/>
          <p:cNvSpPr txBox="1"/>
          <p:nvPr/>
        </p:nvSpPr>
        <p:spPr>
          <a:xfrm>
            <a:off x="179463" y="1812399"/>
            <a:ext cx="2788583" cy="2677656"/>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i="1" dirty="0" smtClean="0"/>
              <a:t>  Dallas-Fort Worth “</a:t>
            </a:r>
            <a:r>
              <a:rPr lang="en-US" sz="2800" i="1" dirty="0" err="1" smtClean="0"/>
              <a:t>Mayfest</a:t>
            </a:r>
            <a:r>
              <a:rPr lang="en-US" sz="2800" i="1" dirty="0" smtClean="0"/>
              <a:t>” Hailstorm/Bow Echo, Intense Wake Low</a:t>
            </a:r>
          </a:p>
          <a:p>
            <a:pPr algn="ctr"/>
            <a:r>
              <a:rPr lang="en-US" sz="2800" i="1" dirty="0" smtClean="0"/>
              <a:t>6 May 1995</a:t>
            </a:r>
            <a:endParaRPr lang="en-US" sz="2800" i="1" dirty="0"/>
          </a:p>
        </p:txBody>
      </p:sp>
      <p:sp>
        <p:nvSpPr>
          <p:cNvPr id="12" name="TextBox 11"/>
          <p:cNvSpPr txBox="1"/>
          <p:nvPr/>
        </p:nvSpPr>
        <p:spPr>
          <a:xfrm>
            <a:off x="3435006" y="4845812"/>
            <a:ext cx="1313872" cy="646331"/>
          </a:xfrm>
          <a:prstGeom prst="rect">
            <a:avLst/>
          </a:prstGeom>
          <a:solidFill>
            <a:schemeClr val="bg1"/>
          </a:solidFill>
          <a:ln w="28575" cap="flat" cmpd="sng" algn="ctr">
            <a:solidFill>
              <a:schemeClr val="tx1"/>
            </a:solidFill>
            <a:prstDash val="solid"/>
            <a:round/>
            <a:headEnd type="none" w="med" len="med"/>
            <a:tailEnd type="none" w="med" len="med"/>
          </a:ln>
        </p:spPr>
        <p:txBody>
          <a:bodyPr wrap="square" rtlCol="0">
            <a:spAutoFit/>
          </a:bodyPr>
          <a:lstStyle/>
          <a:p>
            <a:r>
              <a:rPr lang="en-US" i="1" dirty="0" smtClean="0"/>
              <a:t>00 UTC </a:t>
            </a:r>
          </a:p>
          <a:p>
            <a:r>
              <a:rPr lang="en-US" i="1" dirty="0" smtClean="0"/>
              <a:t>6 May 1995</a:t>
            </a:r>
            <a:endParaRPr lang="en-US" i="1" dirty="0"/>
          </a:p>
        </p:txBody>
      </p:sp>
      <p:sp>
        <p:nvSpPr>
          <p:cNvPr id="17" name="TextBox 16"/>
          <p:cNvSpPr txBox="1"/>
          <p:nvPr/>
        </p:nvSpPr>
        <p:spPr>
          <a:xfrm>
            <a:off x="98058" y="4576174"/>
            <a:ext cx="2788583" cy="1815882"/>
          </a:xfrm>
          <a:prstGeom prst="rect">
            <a:avLst/>
          </a:prstGeom>
          <a:noFill/>
        </p:spPr>
        <p:txBody>
          <a:bodyPr wrap="square" rtlCol="0">
            <a:spAutoFit/>
          </a:bodyPr>
          <a:lstStyle/>
          <a:p>
            <a:pPr algn="ctr"/>
            <a:r>
              <a:rPr lang="en-US" sz="2800" i="1" dirty="0" smtClean="0">
                <a:solidFill>
                  <a:srgbClr val="F2E5CC"/>
                </a:solidFill>
              </a:rPr>
              <a:t>Texas’s worst hailstorm; 20 deaths; &gt; $1B damage</a:t>
            </a:r>
            <a:endParaRPr lang="en-US" sz="2800" i="1" dirty="0">
              <a:solidFill>
                <a:srgbClr val="F2E5CC"/>
              </a:solidFill>
            </a:endParaRPr>
          </a:p>
        </p:txBody>
      </p:sp>
      <p:sp>
        <p:nvSpPr>
          <p:cNvPr id="15" name="TextBox 14"/>
          <p:cNvSpPr txBox="1"/>
          <p:nvPr/>
        </p:nvSpPr>
        <p:spPr>
          <a:xfrm>
            <a:off x="5949424" y="5325592"/>
            <a:ext cx="547670" cy="369332"/>
          </a:xfrm>
          <a:prstGeom prst="rect">
            <a:avLst/>
          </a:prstGeom>
          <a:noFill/>
        </p:spPr>
        <p:txBody>
          <a:bodyPr wrap="square" rtlCol="0">
            <a:spAutoFit/>
          </a:bodyPr>
          <a:lstStyle/>
          <a:p>
            <a:r>
              <a:rPr lang="en-US" dirty="0" smtClean="0">
                <a:solidFill>
                  <a:schemeClr val="bg1"/>
                </a:solidFill>
                <a:latin typeface="Zapf Dingbats"/>
                <a:ea typeface="Zapf Dingbats"/>
                <a:cs typeface="Zapf Dingbats"/>
              </a:rPr>
              <a:t>★</a:t>
            </a:r>
            <a:endParaRPr lang="en-US" dirty="0">
              <a:solidFill>
                <a:schemeClr val="bg1"/>
              </a:solidFill>
            </a:endParaRPr>
          </a:p>
        </p:txBody>
      </p:sp>
      <p:sp>
        <p:nvSpPr>
          <p:cNvPr id="18" name="TextBox 17"/>
          <p:cNvSpPr txBox="1"/>
          <p:nvPr/>
        </p:nvSpPr>
        <p:spPr>
          <a:xfrm>
            <a:off x="5314875" y="5529252"/>
            <a:ext cx="1085728" cy="369332"/>
          </a:xfrm>
          <a:prstGeom prst="rect">
            <a:avLst/>
          </a:prstGeom>
          <a:noFill/>
        </p:spPr>
        <p:txBody>
          <a:bodyPr wrap="square" rtlCol="0">
            <a:spAutoFit/>
          </a:bodyPr>
          <a:lstStyle/>
          <a:p>
            <a:r>
              <a:rPr lang="en-US" b="1" i="1" dirty="0" smtClean="0">
                <a:solidFill>
                  <a:srgbClr val="FFFFFF"/>
                </a:solidFill>
              </a:rPr>
              <a:t>DALLAS</a:t>
            </a:r>
            <a:endParaRPr lang="en-US" b="1" i="1" dirty="0">
              <a:solidFill>
                <a:srgbClr val="FFFFFF"/>
              </a:solidFill>
            </a:endParaRPr>
          </a:p>
        </p:txBody>
      </p:sp>
      <p:sp>
        <p:nvSpPr>
          <p:cNvPr id="2" name="TextBox 1"/>
          <p:cNvSpPr txBox="1"/>
          <p:nvPr/>
        </p:nvSpPr>
        <p:spPr>
          <a:xfrm>
            <a:off x="6186914" y="3858578"/>
            <a:ext cx="553565" cy="307777"/>
          </a:xfrm>
          <a:prstGeom prst="rect">
            <a:avLst/>
          </a:prstGeom>
          <a:noFill/>
        </p:spPr>
        <p:txBody>
          <a:bodyPr wrap="square" rtlCol="0">
            <a:spAutoFit/>
          </a:bodyPr>
          <a:lstStyle/>
          <a:p>
            <a:r>
              <a:rPr lang="en-US" sz="1400" b="1" dirty="0" smtClean="0">
                <a:solidFill>
                  <a:schemeClr val="bg1"/>
                </a:solidFill>
              </a:rPr>
              <a:t>H</a:t>
            </a:r>
            <a:endParaRPr lang="en-US" sz="1400" b="1" dirty="0">
              <a:solidFill>
                <a:schemeClr val="bg1"/>
              </a:solidFill>
            </a:endParaRPr>
          </a:p>
        </p:txBody>
      </p:sp>
      <p:sp>
        <p:nvSpPr>
          <p:cNvPr id="3" name="TextBox 2"/>
          <p:cNvSpPr txBox="1"/>
          <p:nvPr/>
        </p:nvSpPr>
        <p:spPr>
          <a:xfrm>
            <a:off x="179463" y="162803"/>
            <a:ext cx="2707178" cy="1477328"/>
          </a:xfrm>
          <a:prstGeom prst="rect">
            <a:avLst/>
          </a:prstGeom>
          <a:noFill/>
        </p:spPr>
        <p:txBody>
          <a:bodyPr wrap="square" rtlCol="0">
            <a:spAutoFit/>
          </a:bodyPr>
          <a:lstStyle/>
          <a:p>
            <a:r>
              <a:rPr lang="en-US" sz="3000" i="1" dirty="0" smtClean="0">
                <a:solidFill>
                  <a:schemeClr val="bg1">
                    <a:lumMod val="95000"/>
                  </a:schemeClr>
                </a:solidFill>
              </a:rPr>
              <a:t>What about high-amplitude events?</a:t>
            </a:r>
            <a:endParaRPr lang="en-US" sz="3000" i="1" dirty="0">
              <a:solidFill>
                <a:schemeClr val="bg1">
                  <a:lumMod val="95000"/>
                </a:schemeClr>
              </a:solidFill>
            </a:endParaRPr>
          </a:p>
        </p:txBody>
      </p:sp>
      <p:sp>
        <p:nvSpPr>
          <p:cNvPr id="4" name="TextBox 3"/>
          <p:cNvSpPr txBox="1"/>
          <p:nvPr/>
        </p:nvSpPr>
        <p:spPr>
          <a:xfrm>
            <a:off x="6798871" y="6321480"/>
            <a:ext cx="2404475" cy="369332"/>
          </a:xfrm>
          <a:prstGeom prst="rect">
            <a:avLst/>
          </a:prstGeom>
          <a:noFill/>
        </p:spPr>
        <p:txBody>
          <a:bodyPr wrap="square" rtlCol="0">
            <a:spAutoFit/>
          </a:bodyPr>
          <a:lstStyle/>
          <a:p>
            <a:r>
              <a:rPr lang="en-US" i="1" dirty="0" smtClean="0">
                <a:solidFill>
                  <a:srgbClr val="F2F2F2"/>
                </a:solidFill>
              </a:rPr>
              <a:t>(Johnson 2001, BAMS)</a:t>
            </a:r>
            <a:endParaRPr lang="en-US" i="1" dirty="0">
              <a:solidFill>
                <a:srgbClr val="F2F2F2"/>
              </a:solidFill>
            </a:endParaRPr>
          </a:p>
        </p:txBody>
      </p:sp>
    </p:spTree>
    <p:extLst>
      <p:ext uri="{BB962C8B-B14F-4D97-AF65-F5344CB8AC3E}">
        <p14:creationId xmlns:p14="http://schemas.microsoft.com/office/powerpoint/2010/main" val="32050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382891" y="2957112"/>
            <a:ext cx="1816742" cy="646331"/>
          </a:xfrm>
          <a:prstGeom prst="rect">
            <a:avLst/>
          </a:prstGeom>
          <a:noFill/>
        </p:spPr>
        <p:txBody>
          <a:bodyPr wrap="square" rtlCol="0">
            <a:spAutoFit/>
          </a:bodyPr>
          <a:lstStyle/>
          <a:p>
            <a:pPr algn="ctr"/>
            <a:r>
              <a:rPr lang="en-US" i="1" dirty="0" smtClean="0">
                <a:solidFill>
                  <a:srgbClr val="F2F2F2"/>
                </a:solidFill>
              </a:rPr>
              <a:t>Reed, MIT   (1949)</a:t>
            </a:r>
            <a:endParaRPr lang="en-US" i="1" dirty="0">
              <a:solidFill>
                <a:srgbClr val="F2F2F2"/>
              </a:solidFill>
            </a:endParaRPr>
          </a:p>
        </p:txBody>
      </p:sp>
      <p:sp>
        <p:nvSpPr>
          <p:cNvPr id="24" name="TextBox 23"/>
          <p:cNvSpPr txBox="1"/>
          <p:nvPr/>
        </p:nvSpPr>
        <p:spPr>
          <a:xfrm>
            <a:off x="4624692" y="2923731"/>
            <a:ext cx="1720278" cy="646331"/>
          </a:xfrm>
          <a:prstGeom prst="rect">
            <a:avLst/>
          </a:prstGeom>
          <a:noFill/>
        </p:spPr>
        <p:txBody>
          <a:bodyPr wrap="square" rtlCol="0">
            <a:spAutoFit/>
          </a:bodyPr>
          <a:lstStyle/>
          <a:p>
            <a:pPr algn="ctr"/>
            <a:r>
              <a:rPr lang="en-US" i="1" dirty="0" smtClean="0">
                <a:solidFill>
                  <a:srgbClr val="F2F2F2"/>
                </a:solidFill>
              </a:rPr>
              <a:t>Sanders, MIT (1954)</a:t>
            </a:r>
            <a:endParaRPr lang="en-US" i="1" dirty="0">
              <a:solidFill>
                <a:srgbClr val="F2F2F2"/>
              </a:solidFill>
            </a:endParaRPr>
          </a:p>
        </p:txBody>
      </p:sp>
      <p:cxnSp>
        <p:nvCxnSpPr>
          <p:cNvPr id="26" name="Straight Arrow Connector 25"/>
          <p:cNvCxnSpPr/>
          <p:nvPr/>
        </p:nvCxnSpPr>
        <p:spPr>
          <a:xfrm>
            <a:off x="5986405" y="2220785"/>
            <a:ext cx="562708" cy="405539"/>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219982" y="3292681"/>
            <a:ext cx="2025748" cy="369332"/>
          </a:xfrm>
          <a:prstGeom prst="rect">
            <a:avLst/>
          </a:prstGeom>
          <a:noFill/>
        </p:spPr>
        <p:txBody>
          <a:bodyPr wrap="square" rtlCol="0">
            <a:spAutoFit/>
          </a:bodyPr>
          <a:lstStyle/>
          <a:p>
            <a:r>
              <a:rPr lang="en-US" i="1" dirty="0" err="1" smtClean="0">
                <a:solidFill>
                  <a:srgbClr val="F2F2F2"/>
                </a:solidFill>
              </a:rPr>
              <a:t>Bosart</a:t>
            </a:r>
            <a:r>
              <a:rPr lang="en-US" i="1" dirty="0" smtClean="0">
                <a:solidFill>
                  <a:srgbClr val="F2F2F2"/>
                </a:solidFill>
              </a:rPr>
              <a:t>, MIT (1969)</a:t>
            </a:r>
            <a:endParaRPr lang="en-US" i="1" dirty="0">
              <a:solidFill>
                <a:srgbClr val="F2F2F2"/>
              </a:solidFill>
            </a:endParaRPr>
          </a:p>
        </p:txBody>
      </p:sp>
      <p:cxnSp>
        <p:nvCxnSpPr>
          <p:cNvPr id="29" name="Straight Arrow Connector 28"/>
          <p:cNvCxnSpPr/>
          <p:nvPr/>
        </p:nvCxnSpPr>
        <p:spPr>
          <a:xfrm flipH="1">
            <a:off x="2089239" y="2082079"/>
            <a:ext cx="609759" cy="30457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42998" y="3192684"/>
            <a:ext cx="2073979" cy="369332"/>
          </a:xfrm>
          <a:prstGeom prst="rect">
            <a:avLst/>
          </a:prstGeom>
          <a:noFill/>
        </p:spPr>
        <p:txBody>
          <a:bodyPr wrap="square" rtlCol="0">
            <a:spAutoFit/>
          </a:bodyPr>
          <a:lstStyle/>
          <a:p>
            <a:r>
              <a:rPr lang="en-US" i="1" dirty="0" smtClean="0">
                <a:solidFill>
                  <a:srgbClr val="F2F2F2"/>
                </a:solidFill>
              </a:rPr>
              <a:t>Johnson, UW (1975)</a:t>
            </a:r>
            <a:endParaRPr lang="en-US" i="1" dirty="0">
              <a:solidFill>
                <a:srgbClr val="F2F2F2"/>
              </a:solidFill>
            </a:endParaRPr>
          </a:p>
        </p:txBody>
      </p:sp>
      <p:pic>
        <p:nvPicPr>
          <p:cNvPr id="64" name="Picture 63"/>
          <p:cNvPicPr>
            <a:picLocks noChangeAspect="1"/>
          </p:cNvPicPr>
          <p:nvPr/>
        </p:nvPicPr>
        <p:blipFill>
          <a:blip r:embed="rId2"/>
          <a:stretch>
            <a:fillRect/>
          </a:stretch>
        </p:blipFill>
        <p:spPr>
          <a:xfrm>
            <a:off x="2767772" y="1434137"/>
            <a:ext cx="1067182" cy="1573310"/>
          </a:xfrm>
          <a:prstGeom prst="rect">
            <a:avLst/>
          </a:prstGeom>
          <a:ln>
            <a:solidFill>
              <a:srgbClr val="000000"/>
            </a:solidFill>
          </a:ln>
        </p:spPr>
      </p:pic>
      <p:pic>
        <p:nvPicPr>
          <p:cNvPr id="3" name="Picture 2"/>
          <p:cNvPicPr>
            <a:picLocks noChangeAspect="1"/>
          </p:cNvPicPr>
          <p:nvPr/>
        </p:nvPicPr>
        <p:blipFill>
          <a:blip r:embed="rId3"/>
          <a:stretch>
            <a:fillRect/>
          </a:stretch>
        </p:blipFill>
        <p:spPr>
          <a:xfrm>
            <a:off x="6658320" y="2082079"/>
            <a:ext cx="1006264" cy="1247466"/>
          </a:xfrm>
          <a:prstGeom prst="rect">
            <a:avLst/>
          </a:prstGeom>
          <a:ln>
            <a:solidFill>
              <a:srgbClr val="000000"/>
            </a:solidFill>
          </a:ln>
        </p:spPr>
      </p:pic>
      <p:sp>
        <p:nvSpPr>
          <p:cNvPr id="68" name="TextBox 67"/>
          <p:cNvSpPr txBox="1"/>
          <p:nvPr/>
        </p:nvSpPr>
        <p:spPr>
          <a:xfrm>
            <a:off x="1401435" y="307763"/>
            <a:ext cx="6306459" cy="646331"/>
          </a:xfrm>
          <a:prstGeom prst="rect">
            <a:avLst/>
          </a:prstGeom>
          <a:noFill/>
        </p:spPr>
        <p:txBody>
          <a:bodyPr wrap="square" rtlCol="0">
            <a:spAutoFit/>
          </a:bodyPr>
          <a:lstStyle/>
          <a:p>
            <a:pPr algn="ctr"/>
            <a:r>
              <a:rPr lang="en-US" sz="3600" i="1" dirty="0" smtClean="0">
                <a:solidFill>
                  <a:schemeClr val="bg1">
                    <a:lumMod val="95000"/>
                  </a:schemeClr>
                </a:solidFill>
              </a:rPr>
              <a:t>Abbreviated Family Trees</a:t>
            </a:r>
            <a:endParaRPr lang="en-US" sz="3600" i="1" dirty="0">
              <a:solidFill>
                <a:schemeClr val="bg1">
                  <a:lumMod val="95000"/>
                </a:schemeClr>
              </a:solidFill>
            </a:endParaRPr>
          </a:p>
        </p:txBody>
      </p:sp>
      <p:pic>
        <p:nvPicPr>
          <p:cNvPr id="72" name="Picture 71" descr="Screen shot 2013-04-02 at 3.19.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904" y="1856694"/>
            <a:ext cx="1000942" cy="1396663"/>
          </a:xfrm>
          <a:prstGeom prst="rect">
            <a:avLst/>
          </a:prstGeom>
        </p:spPr>
      </p:pic>
      <p:sp>
        <p:nvSpPr>
          <p:cNvPr id="74" name="Rectangle 73"/>
          <p:cNvSpPr/>
          <p:nvPr/>
        </p:nvSpPr>
        <p:spPr>
          <a:xfrm>
            <a:off x="306563" y="3732858"/>
            <a:ext cx="8758970" cy="2677656"/>
          </a:xfrm>
          <a:prstGeom prst="rect">
            <a:avLst/>
          </a:prstGeom>
        </p:spPr>
        <p:txBody>
          <a:bodyPr wrap="square">
            <a:spAutoFit/>
          </a:bodyPr>
          <a:lstStyle/>
          <a:p>
            <a:r>
              <a:rPr lang="en-US" sz="2400" i="1" dirty="0" smtClean="0">
                <a:solidFill>
                  <a:srgbClr val="F2F2F2"/>
                </a:solidFill>
              </a:rPr>
              <a:t>“Though </a:t>
            </a:r>
            <a:r>
              <a:rPr lang="en-US" sz="2400" i="1" dirty="0">
                <a:solidFill>
                  <a:srgbClr val="F2F2F2"/>
                </a:solidFill>
              </a:rPr>
              <a:t>synoptic meteorology was always my primary interest, I wrote my ScD thesis under Willett on the seemingly exotic subject " The Effect of Atmospheric Motions on Ozone Distribution and Variations," motivated largely by what I understood as an unwritten rule that mainline synoptic meteorology was not a suitable area for an MIT doctoral dissertation. The rule, if ever such existed, was broken a few years later by my early collaborator Fred Sanders</a:t>
            </a:r>
            <a:r>
              <a:rPr lang="en-US" sz="2400" i="1" dirty="0" smtClean="0">
                <a:solidFill>
                  <a:srgbClr val="F2F2F2"/>
                </a:solidFill>
              </a:rPr>
              <a:t>.”</a:t>
            </a:r>
            <a:endParaRPr lang="en-US" sz="2400" i="1" dirty="0">
              <a:solidFill>
                <a:srgbClr val="F2F2F2"/>
              </a:solidFill>
            </a:endParaRPr>
          </a:p>
        </p:txBody>
      </p:sp>
      <p:pic>
        <p:nvPicPr>
          <p:cNvPr id="76" name="Picture 3" descr="C:\Users\Kerry Emaanuel\Pictures\2009-09-08 Meteo_history\Meteo_history 0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370" y="180301"/>
            <a:ext cx="872371" cy="1253836"/>
          </a:xfrm>
          <a:prstGeom prst="rect">
            <a:avLst/>
          </a:prstGeom>
          <a:noFill/>
          <a:ln w="15875"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483350" y="1370570"/>
            <a:ext cx="2186521" cy="369332"/>
          </a:xfrm>
          <a:prstGeom prst="rect">
            <a:avLst/>
          </a:prstGeom>
          <a:noFill/>
        </p:spPr>
        <p:txBody>
          <a:bodyPr wrap="square" rtlCol="0">
            <a:spAutoFit/>
          </a:bodyPr>
          <a:lstStyle/>
          <a:p>
            <a:r>
              <a:rPr lang="en-US" i="1" dirty="0" smtClean="0">
                <a:solidFill>
                  <a:srgbClr val="F2F2F2"/>
                </a:solidFill>
              </a:rPr>
              <a:t>Willett (1929)</a:t>
            </a:r>
            <a:endParaRPr lang="en-US" i="1" dirty="0">
              <a:solidFill>
                <a:srgbClr val="F2F2F2"/>
              </a:solidFill>
            </a:endParaRPr>
          </a:p>
        </p:txBody>
      </p:sp>
      <p:cxnSp>
        <p:nvCxnSpPr>
          <p:cNvPr id="78" name="Straight Arrow Connector 77"/>
          <p:cNvCxnSpPr/>
          <p:nvPr/>
        </p:nvCxnSpPr>
        <p:spPr>
          <a:xfrm>
            <a:off x="1619741" y="861356"/>
            <a:ext cx="1148031" cy="75916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941496" y="6292284"/>
            <a:ext cx="3065640" cy="461665"/>
          </a:xfrm>
          <a:prstGeom prst="rect">
            <a:avLst/>
          </a:prstGeom>
          <a:noFill/>
        </p:spPr>
        <p:txBody>
          <a:bodyPr wrap="square" rtlCol="0">
            <a:spAutoFit/>
          </a:bodyPr>
          <a:lstStyle/>
          <a:p>
            <a:r>
              <a:rPr lang="en-US" sz="2400" i="1" dirty="0" smtClean="0">
                <a:solidFill>
                  <a:srgbClr val="F2F2F2"/>
                </a:solidFill>
              </a:rPr>
              <a:t> -- R. Reed, 2001</a:t>
            </a:r>
            <a:endParaRPr lang="en-US" sz="2400" i="1" dirty="0">
              <a:solidFill>
                <a:srgbClr val="F2F2F2"/>
              </a:solidFill>
            </a:endParaRPr>
          </a:p>
        </p:txBody>
      </p:sp>
      <p:pic>
        <p:nvPicPr>
          <p:cNvPr id="4" name="Picture 3" descr="Screen shot 2013-04-03 at 3.52.5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5826" y="1509185"/>
            <a:ext cx="1136708" cy="1468862"/>
          </a:xfrm>
          <a:prstGeom prst="rect">
            <a:avLst/>
          </a:prstGeom>
          <a:ln>
            <a:solidFill>
              <a:srgbClr val="000000"/>
            </a:solidFill>
          </a:ln>
        </p:spPr>
      </p:pic>
    </p:spTree>
    <p:extLst>
      <p:ext uri="{BB962C8B-B14F-4D97-AF65-F5344CB8AC3E}">
        <p14:creationId xmlns:p14="http://schemas.microsoft.com/office/powerpoint/2010/main" val="1286472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dissolve">
                                      <p:cBhvr>
                                        <p:cTn id="18" dur="500"/>
                                        <p:tgtEl>
                                          <p:spTgt spid="6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dissolve">
                                      <p:cBhvr>
                                        <p:cTn id="26" dur="500"/>
                                        <p:tgtEl>
                                          <p:spTgt spid="72"/>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dissolve">
                                      <p:cBhvr>
                                        <p:cTn id="29" dur="500"/>
                                        <p:tgtEl>
                                          <p:spTgt spid="30"/>
                                        </p:tgtEl>
                                      </p:cBhvr>
                                    </p:animEffect>
                                  </p:childTnLst>
                                </p:cTn>
                              </p:par>
                              <p:par>
                                <p:cTn id="30" presetID="9"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72"/>
                                        </p:tgtEl>
                                      </p:cBhvr>
                                    </p:animEffect>
                                    <p:set>
                                      <p:cBhvr>
                                        <p:cTn id="37" dur="1" fill="hold">
                                          <p:stCondLst>
                                            <p:cond delay="499"/>
                                          </p:stCondLst>
                                        </p:cTn>
                                        <p:tgtEl>
                                          <p:spTgt spid="72"/>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dissolve">
                                      <p:cBhvr>
                                        <p:cTn id="48" dur="500"/>
                                        <p:tgtEl>
                                          <p:spTgt spid="7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dissolve">
                                      <p:cBhvr>
                                        <p:cTn id="51" dur="500"/>
                                        <p:tgtEl>
                                          <p:spTgt spid="77"/>
                                        </p:tgtEl>
                                      </p:cBhvr>
                                    </p:animEffect>
                                  </p:childTnLst>
                                </p:cTn>
                              </p:par>
                              <p:par>
                                <p:cTn id="52" presetID="9" presetClass="entr" presetSubtype="0" fill="hold" nodeType="with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dissolve">
                                      <p:cBhvr>
                                        <p:cTn id="54" dur="500"/>
                                        <p:tgtEl>
                                          <p:spTgt spid="78"/>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dissolve">
                                      <p:cBhvr>
                                        <p:cTn id="59" dur="500"/>
                                        <p:tgtEl>
                                          <p:spTgt spid="74"/>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dissolve">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0" grpId="0"/>
      <p:bldP spid="30" grpId="1"/>
      <p:bldP spid="74" grpId="0"/>
      <p:bldP spid="7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795" name="Text Box 3"/>
          <p:cNvSpPr txBox="1">
            <a:spLocks noChangeArrowheads="1"/>
          </p:cNvSpPr>
          <p:nvPr/>
        </p:nvSpPr>
        <p:spPr bwMode="auto">
          <a:xfrm>
            <a:off x="533400" y="1524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p>
            <a:pPr algn="ctr">
              <a:spcBef>
                <a:spcPct val="50000"/>
              </a:spcBef>
            </a:pPr>
            <a:r>
              <a:rPr lang="en-US" sz="2400" b="1" i="1" dirty="0">
                <a:solidFill>
                  <a:schemeClr val="bg1">
                    <a:lumMod val="95000"/>
                  </a:schemeClr>
                </a:solidFill>
                <a:latin typeface="Arial Rounded MT Bold" charset="0"/>
              </a:rPr>
              <a:t>Weak and Sharp Wake-Low Pressure Gradients</a:t>
            </a:r>
          </a:p>
        </p:txBody>
      </p:sp>
      <p:sp>
        <p:nvSpPr>
          <p:cNvPr id="33796" name="Text Box 4"/>
          <p:cNvSpPr txBox="1">
            <a:spLocks noChangeArrowheads="1"/>
          </p:cNvSpPr>
          <p:nvPr/>
        </p:nvSpPr>
        <p:spPr bwMode="auto">
          <a:xfrm>
            <a:off x="173318" y="1371600"/>
            <a:ext cx="3124200" cy="3785652"/>
          </a:xfrm>
          <a:prstGeom prst="rect">
            <a:avLst/>
          </a:prstGeom>
          <a:solidFill>
            <a:schemeClr val="bg1"/>
          </a:solidFill>
          <a:ln>
            <a:solidFill>
              <a:srgbClr val="000000"/>
            </a:solidFill>
          </a:ln>
          <a:effectLst/>
        </p:spPr>
        <p:txBody>
          <a:bodyPr>
            <a:spAutoFit/>
          </a:bodyPr>
          <a:lstStyle/>
          <a:p>
            <a:pPr>
              <a:spcBef>
                <a:spcPct val="50000"/>
              </a:spcBef>
            </a:pPr>
            <a:r>
              <a:rPr lang="en-US" sz="2400" i="1" dirty="0">
                <a:solidFill>
                  <a:srgbClr val="006600"/>
                </a:solidFill>
                <a:latin typeface="Arial"/>
                <a:cs typeface="Arial"/>
              </a:rPr>
              <a:t>Synthesis of 1985 PRE-STORM MCSs –   </a:t>
            </a:r>
            <a:r>
              <a:rPr lang="en-US" sz="2400" i="1" dirty="0">
                <a:solidFill>
                  <a:srgbClr val="FF0000"/>
                </a:solidFill>
                <a:latin typeface="Arial"/>
                <a:cs typeface="Arial"/>
              </a:rPr>
              <a:t>weak pressure gradient</a:t>
            </a:r>
            <a:r>
              <a:rPr lang="en-US" sz="2400" i="1" dirty="0">
                <a:solidFill>
                  <a:srgbClr val="006600"/>
                </a:solidFill>
                <a:latin typeface="Arial"/>
                <a:cs typeface="Arial"/>
              </a:rPr>
              <a:t> exists where rear inflow passes through </a:t>
            </a:r>
            <a:r>
              <a:rPr lang="en-US" sz="2400" i="1" dirty="0" err="1">
                <a:solidFill>
                  <a:srgbClr val="006600"/>
                </a:solidFill>
                <a:latin typeface="Arial"/>
                <a:cs typeface="Arial"/>
              </a:rPr>
              <a:t>stratiform</a:t>
            </a:r>
            <a:r>
              <a:rPr lang="en-US" sz="2400" i="1" dirty="0">
                <a:solidFill>
                  <a:srgbClr val="006600"/>
                </a:solidFill>
                <a:latin typeface="Arial"/>
                <a:cs typeface="Arial"/>
              </a:rPr>
              <a:t> region toward convective line, </a:t>
            </a:r>
            <a:r>
              <a:rPr lang="en-US" sz="2400" i="1" dirty="0">
                <a:solidFill>
                  <a:srgbClr val="FF0000"/>
                </a:solidFill>
                <a:latin typeface="Arial"/>
                <a:cs typeface="Arial"/>
              </a:rPr>
              <a:t>sharp gradient</a:t>
            </a:r>
            <a:r>
              <a:rPr lang="en-US" sz="2400" i="1" dirty="0">
                <a:solidFill>
                  <a:srgbClr val="006600"/>
                </a:solidFill>
                <a:latin typeface="Arial"/>
                <a:cs typeface="Arial"/>
              </a:rPr>
              <a:t> where it is </a:t>
            </a:r>
            <a:r>
              <a:rPr lang="en-US" sz="2400" i="1" dirty="0" smtClean="0">
                <a:solidFill>
                  <a:srgbClr val="006600"/>
                </a:solidFill>
                <a:latin typeface="Arial"/>
                <a:cs typeface="Arial"/>
              </a:rPr>
              <a:t>blocked</a:t>
            </a:r>
            <a:endParaRPr lang="en-US" sz="2400" i="1" dirty="0">
              <a:solidFill>
                <a:srgbClr val="006600"/>
              </a:solidFill>
              <a:latin typeface="Arial"/>
              <a:cs typeface="Arial"/>
            </a:endParaRPr>
          </a:p>
        </p:txBody>
      </p:sp>
      <p:pic>
        <p:nvPicPr>
          <p:cNvPr id="33799" name="Picture 7" descr="dick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9561" y="805518"/>
            <a:ext cx="5569391" cy="59478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48824" y="6379884"/>
            <a:ext cx="2271058" cy="369332"/>
          </a:xfrm>
          <a:prstGeom prst="rect">
            <a:avLst/>
          </a:prstGeom>
          <a:noFill/>
        </p:spPr>
        <p:txBody>
          <a:bodyPr wrap="square" rtlCol="0">
            <a:spAutoFit/>
          </a:bodyPr>
          <a:lstStyle/>
          <a:p>
            <a:pPr algn="r"/>
            <a:r>
              <a:rPr lang="en-US" i="1" dirty="0" smtClean="0"/>
              <a:t>(Johnson 2001)</a:t>
            </a:r>
            <a:endParaRPr lang="en-US" i="1" dirty="0"/>
          </a:p>
        </p:txBody>
      </p:sp>
    </p:spTree>
    <p:extLst>
      <p:ext uri="{BB962C8B-B14F-4D97-AF65-F5344CB8AC3E}">
        <p14:creationId xmlns:p14="http://schemas.microsoft.com/office/powerpoint/2010/main" val="191680510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up250.gif"/>
          <p:cNvPicPr>
            <a:picLocks noGrp="1" noChangeAspect="1"/>
          </p:cNvPicPr>
          <p:nvPr>
            <p:ph idx="1"/>
          </p:nvPr>
        </p:nvPicPr>
        <p:blipFill>
          <a:blip r:embed="rId2"/>
          <a:srcRect l="-22732" r="-22732"/>
          <a:stretch>
            <a:fillRect/>
          </a:stretch>
        </p:blipFill>
        <p:spPr>
          <a:xfrm>
            <a:off x="-2063037" y="-370993"/>
            <a:ext cx="13268043" cy="7296912"/>
          </a:xfrm>
        </p:spPr>
      </p:pic>
      <p:sp>
        <p:nvSpPr>
          <p:cNvPr id="6" name="Oval 5"/>
          <p:cNvSpPr/>
          <p:nvPr/>
        </p:nvSpPr>
        <p:spPr>
          <a:xfrm>
            <a:off x="4252692" y="3353196"/>
            <a:ext cx="570831" cy="1284203"/>
          </a:xfrm>
          <a:prstGeom prst="ellipse">
            <a:avLst/>
          </a:prstGeom>
          <a:noFill/>
          <a:ln w="381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56559" y="1013092"/>
            <a:ext cx="1298640" cy="461665"/>
          </a:xfrm>
          <a:prstGeom prst="rect">
            <a:avLst/>
          </a:prstGeom>
          <a:solidFill>
            <a:schemeClr val="bg1"/>
          </a:solidFill>
          <a:ln w="28575" cap="flat" cmpd="sng" algn="ctr">
            <a:solidFill>
              <a:schemeClr val="tx1"/>
            </a:solidFill>
            <a:prstDash val="solid"/>
            <a:round/>
            <a:headEnd type="none" w="med" len="med"/>
            <a:tailEnd type="none" w="med" len="med"/>
          </a:ln>
        </p:spPr>
        <p:txBody>
          <a:bodyPr wrap="square" rtlCol="0">
            <a:spAutoFit/>
          </a:bodyPr>
          <a:lstStyle/>
          <a:p>
            <a:pPr algn="ctr"/>
            <a:r>
              <a:rPr lang="en-US" sz="2400" i="1" dirty="0" smtClean="0"/>
              <a:t>250 </a:t>
            </a:r>
            <a:r>
              <a:rPr lang="en-US" sz="2400" i="1" dirty="0" err="1" smtClean="0"/>
              <a:t>hPa</a:t>
            </a:r>
            <a:endParaRPr lang="en-US" sz="2400" i="1" dirty="0"/>
          </a:p>
        </p:txBody>
      </p:sp>
      <p:sp>
        <p:nvSpPr>
          <p:cNvPr id="8" name="TextBox 7"/>
          <p:cNvSpPr txBox="1"/>
          <p:nvPr/>
        </p:nvSpPr>
        <p:spPr>
          <a:xfrm>
            <a:off x="5294457" y="4038105"/>
            <a:ext cx="3041581" cy="923330"/>
          </a:xfrm>
          <a:prstGeom prst="rect">
            <a:avLst/>
          </a:prstGeom>
          <a:solidFill>
            <a:srgbClr val="FFFFFF"/>
          </a:solidFill>
          <a:ln w="28575" cmpd="sng">
            <a:solidFill>
              <a:schemeClr val="tx1"/>
            </a:solidFill>
          </a:ln>
        </p:spPr>
        <p:txBody>
          <a:bodyPr wrap="square" rtlCol="0">
            <a:spAutoFit/>
          </a:bodyPr>
          <a:lstStyle/>
          <a:p>
            <a:pPr algn="ctr"/>
            <a:r>
              <a:rPr lang="en-US" i="1" dirty="0" smtClean="0"/>
              <a:t>Unbalanced flow, jet streak propagating toward ridge axis (</a:t>
            </a:r>
            <a:r>
              <a:rPr lang="en-US" i="1" dirty="0" err="1" smtClean="0"/>
              <a:t>Uccellini</a:t>
            </a:r>
            <a:r>
              <a:rPr lang="en-US" i="1" dirty="0" smtClean="0"/>
              <a:t> and Koch 1987)</a:t>
            </a:r>
            <a:endParaRPr lang="en-US" i="1" dirty="0"/>
          </a:p>
        </p:txBody>
      </p:sp>
      <p:cxnSp>
        <p:nvCxnSpPr>
          <p:cNvPr id="4" name="Straight Arrow Connector 3"/>
          <p:cNvCxnSpPr/>
          <p:nvPr/>
        </p:nvCxnSpPr>
        <p:spPr>
          <a:xfrm flipV="1">
            <a:off x="3956362" y="4539720"/>
            <a:ext cx="423315" cy="686199"/>
          </a:xfrm>
          <a:prstGeom prst="straightConnector1">
            <a:avLst/>
          </a:prstGeom>
          <a:ln w="2857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288827" y="5225920"/>
            <a:ext cx="1335070" cy="400110"/>
          </a:xfrm>
          <a:prstGeom prst="rect">
            <a:avLst/>
          </a:prstGeom>
          <a:solidFill>
            <a:srgbClr val="008000"/>
          </a:solidFill>
        </p:spPr>
        <p:txBody>
          <a:bodyPr wrap="square" rtlCol="0">
            <a:spAutoFit/>
          </a:bodyPr>
          <a:lstStyle/>
          <a:p>
            <a:pPr algn="ctr"/>
            <a:r>
              <a:rPr lang="en-US" sz="2000" i="1" dirty="0" smtClean="0">
                <a:solidFill>
                  <a:srgbClr val="F2F2F2"/>
                </a:solidFill>
              </a:rPr>
              <a:t>Squall line</a:t>
            </a:r>
            <a:endParaRPr lang="en-US" sz="2000" i="1" dirty="0">
              <a:solidFill>
                <a:srgbClr val="F2F2F2"/>
              </a:solidFill>
            </a:endParaRPr>
          </a:p>
        </p:txBody>
      </p:sp>
    </p:spTree>
    <p:extLst>
      <p:ext uri="{BB962C8B-B14F-4D97-AF65-F5344CB8AC3E}">
        <p14:creationId xmlns:p14="http://schemas.microsoft.com/office/powerpoint/2010/main" val="13247778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11 - analysis_090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8063120" cy="6858000"/>
          </a:xfrm>
          <a:prstGeom prst="rect">
            <a:avLst/>
          </a:prstGeom>
        </p:spPr>
      </p:pic>
      <p:sp>
        <p:nvSpPr>
          <p:cNvPr id="2" name="TextBox 1"/>
          <p:cNvSpPr txBox="1"/>
          <p:nvPr/>
        </p:nvSpPr>
        <p:spPr>
          <a:xfrm>
            <a:off x="820888" y="402723"/>
            <a:ext cx="2940098" cy="707886"/>
          </a:xfrm>
          <a:prstGeom prst="rect">
            <a:avLst/>
          </a:prstGeom>
          <a:solidFill>
            <a:schemeClr val="bg1"/>
          </a:solidFill>
          <a:ln>
            <a:solidFill>
              <a:srgbClr val="000000"/>
            </a:solidFill>
          </a:ln>
        </p:spPr>
        <p:txBody>
          <a:bodyPr wrap="square" rtlCol="0">
            <a:spAutoFit/>
          </a:bodyPr>
          <a:lstStyle/>
          <a:p>
            <a:pPr algn="ctr"/>
            <a:r>
              <a:rPr lang="en-US" sz="2000" i="1" dirty="0" smtClean="0"/>
              <a:t>Family tree extended…</a:t>
            </a:r>
            <a:r>
              <a:rPr lang="en-US" sz="2000" i="1" dirty="0" err="1" smtClean="0"/>
              <a:t>Ruppert</a:t>
            </a:r>
            <a:r>
              <a:rPr lang="en-US" sz="2000" i="1" dirty="0" smtClean="0"/>
              <a:t> and </a:t>
            </a:r>
            <a:r>
              <a:rPr lang="en-US" sz="2000" i="1" dirty="0" err="1" smtClean="0"/>
              <a:t>Bosart</a:t>
            </a:r>
            <a:r>
              <a:rPr lang="en-US" sz="2000" i="1" dirty="0" smtClean="0"/>
              <a:t> (2013)</a:t>
            </a:r>
            <a:endParaRPr lang="en-US" sz="2000" i="1" dirty="0"/>
          </a:p>
        </p:txBody>
      </p:sp>
    </p:spTree>
    <p:extLst>
      <p:ext uri="{BB962C8B-B14F-4D97-AF65-F5344CB8AC3E}">
        <p14:creationId xmlns:p14="http://schemas.microsoft.com/office/powerpoint/2010/main" val="34050547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hght_wind_12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
            <a:ext cx="9144000" cy="6733414"/>
          </a:xfrm>
          <a:prstGeom prst="rect">
            <a:avLst/>
          </a:prstGeom>
        </p:spPr>
      </p:pic>
      <p:sp>
        <p:nvSpPr>
          <p:cNvPr id="5" name="TextBox 4"/>
          <p:cNvSpPr txBox="1"/>
          <p:nvPr/>
        </p:nvSpPr>
        <p:spPr>
          <a:xfrm>
            <a:off x="480142" y="1254648"/>
            <a:ext cx="2756946" cy="369332"/>
          </a:xfrm>
          <a:prstGeom prst="rect">
            <a:avLst/>
          </a:prstGeom>
          <a:solidFill>
            <a:schemeClr val="bg1"/>
          </a:solidFill>
          <a:ln>
            <a:solidFill>
              <a:srgbClr val="000000"/>
            </a:solidFill>
          </a:ln>
        </p:spPr>
        <p:txBody>
          <a:bodyPr wrap="square" rtlCol="0">
            <a:spAutoFit/>
          </a:bodyPr>
          <a:lstStyle/>
          <a:p>
            <a:pPr algn="ctr"/>
            <a:r>
              <a:rPr lang="en-US" i="1" dirty="0" err="1" smtClean="0"/>
              <a:t>Ruppert</a:t>
            </a:r>
            <a:r>
              <a:rPr lang="en-US" i="1" dirty="0" smtClean="0"/>
              <a:t> and </a:t>
            </a:r>
            <a:r>
              <a:rPr lang="en-US" i="1" dirty="0" err="1" smtClean="0"/>
              <a:t>Bosart</a:t>
            </a:r>
            <a:r>
              <a:rPr lang="en-US" i="1" dirty="0" smtClean="0"/>
              <a:t> (2013)</a:t>
            </a:r>
            <a:endParaRPr lang="en-US" i="1" dirty="0"/>
          </a:p>
        </p:txBody>
      </p:sp>
      <p:sp>
        <p:nvSpPr>
          <p:cNvPr id="3" name="TextBox 2"/>
          <p:cNvSpPr txBox="1"/>
          <p:nvPr/>
        </p:nvSpPr>
        <p:spPr>
          <a:xfrm>
            <a:off x="158761" y="1675910"/>
            <a:ext cx="3439748" cy="954107"/>
          </a:xfrm>
          <a:prstGeom prst="rect">
            <a:avLst/>
          </a:prstGeom>
          <a:solidFill>
            <a:schemeClr val="bg1"/>
          </a:solidFill>
          <a:ln>
            <a:solidFill>
              <a:schemeClr val="tx1"/>
            </a:solidFill>
          </a:ln>
        </p:spPr>
        <p:txBody>
          <a:bodyPr wrap="square" rtlCol="0">
            <a:spAutoFit/>
          </a:bodyPr>
          <a:lstStyle/>
          <a:p>
            <a:pPr algn="ctr"/>
            <a:r>
              <a:rPr lang="en-US" sz="2800" i="1" dirty="0" smtClean="0"/>
              <a:t>300 </a:t>
            </a:r>
            <a:r>
              <a:rPr lang="en-US" sz="2800" i="1" dirty="0" err="1" smtClean="0"/>
              <a:t>hPa</a:t>
            </a:r>
            <a:r>
              <a:rPr lang="en-US" sz="2800" i="1" dirty="0" smtClean="0"/>
              <a:t> </a:t>
            </a:r>
            <a:r>
              <a:rPr lang="en-US" sz="2800" i="1" dirty="0" err="1"/>
              <a:t>A</a:t>
            </a:r>
            <a:r>
              <a:rPr lang="en-US" sz="2800" i="1" dirty="0" err="1" smtClean="0"/>
              <a:t>geostrophic</a:t>
            </a:r>
            <a:r>
              <a:rPr lang="en-US" sz="2800" i="1" dirty="0" smtClean="0"/>
              <a:t> Wind, Divergence</a:t>
            </a:r>
            <a:endParaRPr lang="en-US" sz="2800" i="1" dirty="0"/>
          </a:p>
        </p:txBody>
      </p:sp>
      <p:cxnSp>
        <p:nvCxnSpPr>
          <p:cNvPr id="7" name="Straight Arrow Connector 6"/>
          <p:cNvCxnSpPr/>
          <p:nvPr/>
        </p:nvCxnSpPr>
        <p:spPr>
          <a:xfrm flipH="1" flipV="1">
            <a:off x="7479250" y="4092749"/>
            <a:ext cx="370434" cy="1940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726207" y="4145673"/>
            <a:ext cx="1217142" cy="523220"/>
          </a:xfrm>
          <a:prstGeom prst="rect">
            <a:avLst/>
          </a:prstGeom>
          <a:noFill/>
        </p:spPr>
        <p:txBody>
          <a:bodyPr wrap="square" rtlCol="0">
            <a:spAutoFit/>
          </a:bodyPr>
          <a:lstStyle/>
          <a:p>
            <a:r>
              <a:rPr lang="en-US" sz="2800" b="1" i="1" dirty="0" smtClean="0"/>
              <a:t>DIV</a:t>
            </a:r>
            <a:endParaRPr lang="en-US" sz="2800" b="1" i="1" dirty="0"/>
          </a:p>
        </p:txBody>
      </p:sp>
    </p:spTree>
    <p:extLst>
      <p:ext uri="{BB962C8B-B14F-4D97-AF65-F5344CB8AC3E}">
        <p14:creationId xmlns:p14="http://schemas.microsoft.com/office/powerpoint/2010/main" val="10325498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Box 4"/>
          <p:cNvSpPr txBox="1"/>
          <p:nvPr/>
        </p:nvSpPr>
        <p:spPr>
          <a:xfrm>
            <a:off x="350359" y="335784"/>
            <a:ext cx="4085004" cy="2246769"/>
          </a:xfrm>
          <a:prstGeom prst="rect">
            <a:avLst/>
          </a:prstGeom>
          <a:noFill/>
        </p:spPr>
        <p:txBody>
          <a:bodyPr wrap="square" rtlCol="0">
            <a:spAutoFit/>
          </a:bodyPr>
          <a:lstStyle/>
          <a:p>
            <a:r>
              <a:rPr lang="en-US" sz="2800" i="1" dirty="0" smtClean="0">
                <a:solidFill>
                  <a:schemeClr val="bg1"/>
                </a:solidFill>
              </a:rPr>
              <a:t>‘Wake low’ hits Mississippi, Alabama coasts; cruise ship breaks free (3 April 2013)</a:t>
            </a:r>
          </a:p>
          <a:p>
            <a:r>
              <a:rPr lang="en-US" sz="2800" i="1" dirty="0">
                <a:solidFill>
                  <a:schemeClr val="bg1"/>
                </a:solidFill>
              </a:rPr>
              <a:t> </a:t>
            </a:r>
            <a:r>
              <a:rPr lang="en-US" sz="2800" i="1" dirty="0" smtClean="0">
                <a:solidFill>
                  <a:schemeClr val="bg1"/>
                </a:solidFill>
              </a:rPr>
              <a:t>                  </a:t>
            </a:r>
            <a:r>
              <a:rPr lang="en-US" sz="2000" i="1" dirty="0" smtClean="0">
                <a:solidFill>
                  <a:schemeClr val="bg1"/>
                </a:solidFill>
              </a:rPr>
              <a:t> - </a:t>
            </a:r>
            <a:r>
              <a:rPr lang="en-US" sz="2000" i="1" dirty="0" err="1" smtClean="0">
                <a:solidFill>
                  <a:schemeClr val="bg1"/>
                </a:solidFill>
              </a:rPr>
              <a:t>Examiner.com</a:t>
            </a:r>
            <a:endParaRPr lang="en-US" sz="2800" i="1" dirty="0">
              <a:solidFill>
                <a:schemeClr val="bg1"/>
              </a:solidFill>
            </a:endParaRPr>
          </a:p>
        </p:txBody>
      </p:sp>
      <p:pic>
        <p:nvPicPr>
          <p:cNvPr id="7" name="Picture 6" descr="dd531866a9b96191a2fb9fcdcd3dadd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6250"/>
            <a:ext cx="5228450" cy="3026998"/>
          </a:xfrm>
          <a:prstGeom prst="rect">
            <a:avLst/>
          </a:prstGeom>
        </p:spPr>
      </p:pic>
      <p:sp>
        <p:nvSpPr>
          <p:cNvPr id="9" name="TextBox 8"/>
          <p:cNvSpPr txBox="1"/>
          <p:nvPr/>
        </p:nvSpPr>
        <p:spPr>
          <a:xfrm>
            <a:off x="875898" y="5503916"/>
            <a:ext cx="3065639" cy="369332"/>
          </a:xfrm>
          <a:prstGeom prst="rect">
            <a:avLst/>
          </a:prstGeom>
          <a:noFill/>
        </p:spPr>
        <p:txBody>
          <a:bodyPr wrap="square" rtlCol="0">
            <a:spAutoFit/>
          </a:bodyPr>
          <a:lstStyle/>
          <a:p>
            <a:pPr algn="ctr"/>
            <a:r>
              <a:rPr lang="en-US" b="1" i="1" dirty="0" smtClean="0">
                <a:solidFill>
                  <a:schemeClr val="bg1"/>
                </a:solidFill>
              </a:rPr>
              <a:t>Carnival “Triumph”</a:t>
            </a:r>
            <a:endParaRPr lang="en-US" b="1" i="1" dirty="0">
              <a:solidFill>
                <a:schemeClr val="bg1"/>
              </a:solidFill>
            </a:endParaRPr>
          </a:p>
        </p:txBody>
      </p:sp>
      <p:pic>
        <p:nvPicPr>
          <p:cNvPr id="6" name="Picture 5" descr="Screen shot 2013-04-04 at 3.03.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391" y="189790"/>
            <a:ext cx="3882047" cy="3894351"/>
          </a:xfrm>
          <a:prstGeom prst="rect">
            <a:avLst/>
          </a:prstGeom>
        </p:spPr>
      </p:pic>
      <p:pic>
        <p:nvPicPr>
          <p:cNvPr id="10" name="Picture 9" descr="130404210804.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00" y="43797"/>
            <a:ext cx="7925782" cy="6835987"/>
          </a:xfrm>
          <a:prstGeom prst="rect">
            <a:avLst/>
          </a:prstGeom>
        </p:spPr>
      </p:pic>
      <p:sp>
        <p:nvSpPr>
          <p:cNvPr id="11" name="TextBox 10"/>
          <p:cNvSpPr txBox="1"/>
          <p:nvPr/>
        </p:nvSpPr>
        <p:spPr>
          <a:xfrm>
            <a:off x="510940" y="6175485"/>
            <a:ext cx="3313810" cy="369332"/>
          </a:xfrm>
          <a:prstGeom prst="rect">
            <a:avLst/>
          </a:prstGeom>
          <a:noFill/>
        </p:spPr>
        <p:txBody>
          <a:bodyPr wrap="square" rtlCol="0">
            <a:spAutoFit/>
          </a:bodyPr>
          <a:lstStyle/>
          <a:p>
            <a:r>
              <a:rPr lang="en-US" i="1" dirty="0" smtClean="0">
                <a:solidFill>
                  <a:srgbClr val="FFFFFF"/>
                </a:solidFill>
              </a:rPr>
              <a:t>Gusts to 71 mph at Bay St Louis</a:t>
            </a:r>
            <a:endParaRPr lang="en-US" i="1" dirty="0">
              <a:solidFill>
                <a:srgbClr val="FFFFFF"/>
              </a:solidFill>
            </a:endParaRPr>
          </a:p>
        </p:txBody>
      </p:sp>
      <p:sp>
        <p:nvSpPr>
          <p:cNvPr id="12" name="TextBox 11"/>
          <p:cNvSpPr txBox="1"/>
          <p:nvPr/>
        </p:nvSpPr>
        <p:spPr>
          <a:xfrm>
            <a:off x="4058321" y="4948110"/>
            <a:ext cx="2700452" cy="707886"/>
          </a:xfrm>
          <a:prstGeom prst="rect">
            <a:avLst/>
          </a:prstGeom>
          <a:noFill/>
        </p:spPr>
        <p:txBody>
          <a:bodyPr wrap="square" rtlCol="0">
            <a:spAutoFit/>
          </a:bodyPr>
          <a:lstStyle/>
          <a:p>
            <a:r>
              <a:rPr lang="en-US" sz="2000" b="1" i="1" dirty="0" smtClean="0">
                <a:solidFill>
                  <a:srgbClr val="000090"/>
                </a:solidFill>
              </a:rPr>
              <a:t>8 </a:t>
            </a:r>
            <a:r>
              <a:rPr lang="en-US" sz="2000" b="1" i="1" dirty="0" err="1" smtClean="0">
                <a:solidFill>
                  <a:srgbClr val="000090"/>
                </a:solidFill>
              </a:rPr>
              <a:t>mb</a:t>
            </a:r>
            <a:r>
              <a:rPr lang="en-US" sz="2000" b="1" i="1" dirty="0" smtClean="0">
                <a:solidFill>
                  <a:srgbClr val="000090"/>
                </a:solidFill>
              </a:rPr>
              <a:t> pressure fall, at end of rain</a:t>
            </a:r>
            <a:endParaRPr lang="en-US" sz="2000" b="1" i="1" dirty="0">
              <a:solidFill>
                <a:srgbClr val="000090"/>
              </a:solidFill>
            </a:endParaRPr>
          </a:p>
        </p:txBody>
      </p:sp>
    </p:spTree>
    <p:extLst>
      <p:ext uri="{BB962C8B-B14F-4D97-AF65-F5344CB8AC3E}">
        <p14:creationId xmlns:p14="http://schemas.microsoft.com/office/powerpoint/2010/main" val="3836054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2"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7" name="RAD_MOS_REG_NC_WINTER_ANI.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7963" y="0"/>
            <a:ext cx="8728075" cy="6858000"/>
          </a:xfrm>
          <a:prstGeom prst="rect">
            <a:avLst/>
          </a:prstGeom>
        </p:spPr>
      </p:pic>
      <p:sp>
        <p:nvSpPr>
          <p:cNvPr id="8" name="Rectangle 7"/>
          <p:cNvSpPr/>
          <p:nvPr/>
        </p:nvSpPr>
        <p:spPr>
          <a:xfrm>
            <a:off x="207963" y="603803"/>
            <a:ext cx="8335620" cy="1754327"/>
          </a:xfrm>
          <a:prstGeom prst="rect">
            <a:avLst/>
          </a:prstGeom>
        </p:spPr>
        <p:txBody>
          <a:bodyPr wrap="square">
            <a:spAutoFit/>
          </a:bodyPr>
          <a:lstStyle/>
          <a:p>
            <a:r>
              <a:rPr lang="pl-PL" dirty="0">
                <a:solidFill>
                  <a:schemeClr val="bg1"/>
                </a:solidFill>
              </a:rPr>
              <a:t>KDBQ 171953Z 15024G30KT 8SM OVC004 05/05 A2995 RMK AO2 PK WND 08032/1913 LTG DSNT SW RAE15 PRESRR SLP149 P0002 T00500050</a:t>
            </a:r>
          </a:p>
          <a:p>
            <a:r>
              <a:rPr lang="pl-PL" dirty="0">
                <a:solidFill>
                  <a:schemeClr val="bg1"/>
                </a:solidFill>
              </a:rPr>
              <a:t>KDBQ 171907Z 07021G27KT 5SM -RA BR OVC004 04/04 A2994 RMK AO2 PK WND 06027/1906 LTG DSNT SE PRESFR P0002</a:t>
            </a:r>
          </a:p>
          <a:p>
            <a:r>
              <a:rPr lang="pl-PL" dirty="0">
                <a:solidFill>
                  <a:schemeClr val="bg1"/>
                </a:solidFill>
              </a:rPr>
              <a:t>KDBQ 171853Z 05011KT 5SM -RA BR OVC006 04/04 A3004 RMK AO2 LTG DSNT E-S TSE00B12E27 PRESFR SLP178 P0014 T00390039</a:t>
            </a:r>
            <a:endParaRPr lang="en-US" dirty="0">
              <a:solidFill>
                <a:schemeClr val="bg1"/>
              </a:solidFill>
            </a:endParaRPr>
          </a:p>
        </p:txBody>
      </p:sp>
      <p:sp>
        <p:nvSpPr>
          <p:cNvPr id="9" name="TextBox 8"/>
          <p:cNvSpPr txBox="1"/>
          <p:nvPr/>
        </p:nvSpPr>
        <p:spPr>
          <a:xfrm>
            <a:off x="554735" y="248187"/>
            <a:ext cx="3386802" cy="400110"/>
          </a:xfrm>
          <a:prstGeom prst="rect">
            <a:avLst/>
          </a:prstGeom>
          <a:noFill/>
        </p:spPr>
        <p:txBody>
          <a:bodyPr wrap="square" rtlCol="0">
            <a:spAutoFit/>
          </a:bodyPr>
          <a:lstStyle/>
          <a:p>
            <a:r>
              <a:rPr lang="en-US" sz="2000" i="1" dirty="0" smtClean="0">
                <a:solidFill>
                  <a:schemeClr val="bg1">
                    <a:lumMod val="95000"/>
                  </a:schemeClr>
                </a:solidFill>
              </a:rPr>
              <a:t>Wake low – 17 April 2013</a:t>
            </a:r>
            <a:endParaRPr lang="en-US" sz="2000" i="1" dirty="0">
              <a:solidFill>
                <a:schemeClr val="bg1">
                  <a:lumMod val="95000"/>
                </a:schemeClr>
              </a:solidFill>
            </a:endParaRPr>
          </a:p>
        </p:txBody>
      </p:sp>
      <p:cxnSp>
        <p:nvCxnSpPr>
          <p:cNvPr id="3" name="Straight Connector 2"/>
          <p:cNvCxnSpPr/>
          <p:nvPr/>
        </p:nvCxnSpPr>
        <p:spPr>
          <a:xfrm>
            <a:off x="1605811" y="2314333"/>
            <a:ext cx="1372239"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277332" y="1211196"/>
            <a:ext cx="1372239"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27580" y="2028755"/>
            <a:ext cx="137223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98384" y="940219"/>
            <a:ext cx="137223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53155" y="3854204"/>
            <a:ext cx="1270051" cy="307777"/>
          </a:xfrm>
          <a:prstGeom prst="rect">
            <a:avLst/>
          </a:prstGeom>
          <a:noFill/>
        </p:spPr>
        <p:txBody>
          <a:bodyPr wrap="square" rtlCol="0">
            <a:spAutoFit/>
          </a:bodyPr>
          <a:lstStyle/>
          <a:p>
            <a:r>
              <a:rPr lang="en-US" sz="1400" dirty="0" smtClean="0">
                <a:solidFill>
                  <a:schemeClr val="bg1"/>
                </a:solidFill>
                <a:latin typeface="Zapf Dingbats"/>
                <a:ea typeface="Zapf Dingbats"/>
                <a:cs typeface="Zapf Dingbats"/>
                <a:sym typeface="Zapf Dingbats"/>
              </a:rPr>
              <a:t>★</a:t>
            </a:r>
            <a:endParaRPr lang="en-US" sz="1400" dirty="0">
              <a:solidFill>
                <a:schemeClr val="bg1"/>
              </a:solidFill>
            </a:endParaRPr>
          </a:p>
        </p:txBody>
      </p:sp>
      <p:sp>
        <p:nvSpPr>
          <p:cNvPr id="14" name="TextBox 13"/>
          <p:cNvSpPr txBox="1"/>
          <p:nvPr/>
        </p:nvSpPr>
        <p:spPr>
          <a:xfrm>
            <a:off x="6780895" y="3918110"/>
            <a:ext cx="1065675" cy="307777"/>
          </a:xfrm>
          <a:prstGeom prst="rect">
            <a:avLst/>
          </a:prstGeom>
          <a:noFill/>
        </p:spPr>
        <p:txBody>
          <a:bodyPr wrap="square" rtlCol="0">
            <a:spAutoFit/>
          </a:bodyPr>
          <a:lstStyle/>
          <a:p>
            <a:r>
              <a:rPr lang="en-US" sz="1400" b="1" i="1" dirty="0" smtClean="0">
                <a:solidFill>
                  <a:srgbClr val="FFFFFF"/>
                </a:solidFill>
              </a:rPr>
              <a:t>DBQ</a:t>
            </a:r>
            <a:endParaRPr lang="en-US" sz="1400" b="1" i="1" dirty="0">
              <a:solidFill>
                <a:srgbClr val="FFFFFF"/>
              </a:solidFill>
            </a:endParaRPr>
          </a:p>
        </p:txBody>
      </p:sp>
    </p:spTree>
    <p:extLst>
      <p:ext uri="{BB962C8B-B14F-4D97-AF65-F5344CB8AC3E}">
        <p14:creationId xmlns:p14="http://schemas.microsoft.com/office/powerpoint/2010/main" val="576351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video>
              <p:cMediaNode vol="80000">
                <p:cTn id="25" repeatCount="indefinite" fill="hold" display="0">
                  <p:stCondLst>
                    <p:cond delay="indefinite"/>
                  </p:stCondLst>
                </p:cTn>
                <p:tgtEl>
                  <p:spTgt spid="7"/>
                </p:tgtEl>
              </p:cMediaNode>
            </p:video>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p:cNvPicPr>
            <a:picLocks noChangeAspect="1"/>
          </p:cNvPicPr>
          <p:nvPr/>
        </p:nvPicPr>
        <p:blipFill>
          <a:blip r:embed="rId2"/>
          <a:stretch>
            <a:fillRect/>
          </a:stretch>
        </p:blipFill>
        <p:spPr>
          <a:xfrm>
            <a:off x="3282378" y="3190901"/>
            <a:ext cx="4971768" cy="3728826"/>
          </a:xfrm>
          <a:prstGeom prst="rect">
            <a:avLst/>
          </a:prstGeom>
        </p:spPr>
      </p:pic>
      <p:sp>
        <p:nvSpPr>
          <p:cNvPr id="7" name="TextBox 6"/>
          <p:cNvSpPr txBox="1"/>
          <p:nvPr/>
        </p:nvSpPr>
        <p:spPr>
          <a:xfrm>
            <a:off x="504723" y="602364"/>
            <a:ext cx="2696250" cy="4832093"/>
          </a:xfrm>
          <a:prstGeom prst="rect">
            <a:avLst/>
          </a:prstGeom>
          <a:noFill/>
        </p:spPr>
        <p:txBody>
          <a:bodyPr wrap="square" rtlCol="0">
            <a:spAutoFit/>
          </a:bodyPr>
          <a:lstStyle/>
          <a:p>
            <a:r>
              <a:rPr lang="en-US" sz="2800" i="1" dirty="0" smtClean="0">
                <a:solidFill>
                  <a:schemeClr val="bg1">
                    <a:lumMod val="95000"/>
                  </a:schemeClr>
                </a:solidFill>
              </a:rPr>
              <a:t>Probably no one (alive) has initiated and completed more studies of meteorological phenomena simply based on routinely observing the weather…</a:t>
            </a:r>
            <a:endParaRPr lang="en-US" sz="2800" i="1" dirty="0">
              <a:solidFill>
                <a:schemeClr val="bg1">
                  <a:lumMod val="95000"/>
                </a:schemeClr>
              </a:solidFill>
            </a:endParaRPr>
          </a:p>
        </p:txBody>
      </p:sp>
      <p:pic>
        <p:nvPicPr>
          <p:cNvPr id="2" name="Picture 1"/>
          <p:cNvPicPr>
            <a:picLocks noChangeAspect="1"/>
          </p:cNvPicPr>
          <p:nvPr/>
        </p:nvPicPr>
        <p:blipFill>
          <a:blip r:embed="rId3"/>
          <a:stretch>
            <a:fillRect/>
          </a:stretch>
        </p:blipFill>
        <p:spPr>
          <a:xfrm>
            <a:off x="4618117" y="1060129"/>
            <a:ext cx="4585229" cy="3056819"/>
          </a:xfrm>
          <a:prstGeom prst="rect">
            <a:avLst/>
          </a:prstGeom>
        </p:spPr>
      </p:pic>
      <p:pic>
        <p:nvPicPr>
          <p:cNvPr id="9" name="Picture 8"/>
          <p:cNvPicPr>
            <a:picLocks noChangeAspect="1"/>
          </p:cNvPicPr>
          <p:nvPr/>
        </p:nvPicPr>
        <p:blipFill>
          <a:blip r:embed="rId4"/>
          <a:stretch>
            <a:fillRect/>
          </a:stretch>
        </p:blipFill>
        <p:spPr>
          <a:xfrm>
            <a:off x="3282378" y="472123"/>
            <a:ext cx="1711668" cy="2121955"/>
          </a:xfrm>
          <a:prstGeom prst="rect">
            <a:avLst/>
          </a:prstGeom>
        </p:spPr>
      </p:pic>
    </p:spTree>
    <p:extLst>
      <p:ext uri="{BB962C8B-B14F-4D97-AF65-F5344CB8AC3E}">
        <p14:creationId xmlns:p14="http://schemas.microsoft.com/office/powerpoint/2010/main" val="20222418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382891" y="2957112"/>
            <a:ext cx="1816742" cy="646331"/>
          </a:xfrm>
          <a:prstGeom prst="rect">
            <a:avLst/>
          </a:prstGeom>
          <a:noFill/>
        </p:spPr>
        <p:txBody>
          <a:bodyPr wrap="square" rtlCol="0">
            <a:spAutoFit/>
          </a:bodyPr>
          <a:lstStyle/>
          <a:p>
            <a:pPr algn="ctr"/>
            <a:r>
              <a:rPr lang="en-US" i="1" dirty="0" smtClean="0">
                <a:solidFill>
                  <a:srgbClr val="F2F2F2"/>
                </a:solidFill>
              </a:rPr>
              <a:t>Reed, MIT   (1949)</a:t>
            </a:r>
            <a:endParaRPr lang="en-US" i="1" dirty="0">
              <a:solidFill>
                <a:srgbClr val="F2F2F2"/>
              </a:solidFill>
            </a:endParaRPr>
          </a:p>
        </p:txBody>
      </p:sp>
      <p:sp>
        <p:nvSpPr>
          <p:cNvPr id="24" name="TextBox 23"/>
          <p:cNvSpPr txBox="1"/>
          <p:nvPr/>
        </p:nvSpPr>
        <p:spPr>
          <a:xfrm>
            <a:off x="4624692" y="2923731"/>
            <a:ext cx="1720278" cy="646331"/>
          </a:xfrm>
          <a:prstGeom prst="rect">
            <a:avLst/>
          </a:prstGeom>
          <a:noFill/>
        </p:spPr>
        <p:txBody>
          <a:bodyPr wrap="square" rtlCol="0">
            <a:spAutoFit/>
          </a:bodyPr>
          <a:lstStyle/>
          <a:p>
            <a:pPr algn="ctr"/>
            <a:r>
              <a:rPr lang="en-US" i="1" dirty="0" smtClean="0">
                <a:solidFill>
                  <a:srgbClr val="F2F2F2"/>
                </a:solidFill>
              </a:rPr>
              <a:t>Sanders, MIT (1954)</a:t>
            </a:r>
            <a:endParaRPr lang="en-US" i="1" dirty="0">
              <a:solidFill>
                <a:srgbClr val="F2F2F2"/>
              </a:solidFill>
            </a:endParaRPr>
          </a:p>
        </p:txBody>
      </p:sp>
      <p:pic>
        <p:nvPicPr>
          <p:cNvPr id="64" name="Picture 63"/>
          <p:cNvPicPr>
            <a:picLocks noChangeAspect="1"/>
          </p:cNvPicPr>
          <p:nvPr/>
        </p:nvPicPr>
        <p:blipFill>
          <a:blip r:embed="rId2"/>
          <a:stretch>
            <a:fillRect/>
          </a:stretch>
        </p:blipFill>
        <p:spPr>
          <a:xfrm>
            <a:off x="2767772" y="1434137"/>
            <a:ext cx="1067182" cy="1573310"/>
          </a:xfrm>
          <a:prstGeom prst="rect">
            <a:avLst/>
          </a:prstGeom>
          <a:ln>
            <a:solidFill>
              <a:srgbClr val="000000"/>
            </a:solidFill>
          </a:ln>
        </p:spPr>
      </p:pic>
      <p:sp>
        <p:nvSpPr>
          <p:cNvPr id="68" name="TextBox 67"/>
          <p:cNvSpPr txBox="1"/>
          <p:nvPr/>
        </p:nvSpPr>
        <p:spPr>
          <a:xfrm>
            <a:off x="1121106" y="444673"/>
            <a:ext cx="6802800" cy="584776"/>
          </a:xfrm>
          <a:prstGeom prst="rect">
            <a:avLst/>
          </a:prstGeom>
          <a:noFill/>
        </p:spPr>
        <p:txBody>
          <a:bodyPr wrap="square" rtlCol="0">
            <a:spAutoFit/>
          </a:bodyPr>
          <a:lstStyle/>
          <a:p>
            <a:pPr algn="ctr"/>
            <a:r>
              <a:rPr lang="en-US" sz="3200" i="1" dirty="0" smtClean="0">
                <a:solidFill>
                  <a:schemeClr val="bg1">
                    <a:lumMod val="95000"/>
                  </a:schemeClr>
                </a:solidFill>
              </a:rPr>
              <a:t>Reed</a:t>
            </a:r>
            <a:r>
              <a:rPr lang="en-US" sz="3200" i="1" dirty="0">
                <a:solidFill>
                  <a:schemeClr val="bg1">
                    <a:lumMod val="95000"/>
                  </a:schemeClr>
                </a:solidFill>
              </a:rPr>
              <a:t> </a:t>
            </a:r>
            <a:r>
              <a:rPr lang="en-US" sz="3200" i="1" dirty="0" smtClean="0">
                <a:solidFill>
                  <a:schemeClr val="bg1">
                    <a:lumMod val="95000"/>
                  </a:schemeClr>
                </a:solidFill>
              </a:rPr>
              <a:t>and Sanders</a:t>
            </a:r>
            <a:endParaRPr lang="en-US" sz="3200" i="1" dirty="0">
              <a:solidFill>
                <a:schemeClr val="bg1">
                  <a:lumMod val="95000"/>
                </a:schemeClr>
              </a:solidFill>
            </a:endParaRPr>
          </a:p>
        </p:txBody>
      </p:sp>
      <p:cxnSp>
        <p:nvCxnSpPr>
          <p:cNvPr id="4" name="Straight Arrow Connector 3"/>
          <p:cNvCxnSpPr/>
          <p:nvPr/>
        </p:nvCxnSpPr>
        <p:spPr>
          <a:xfrm>
            <a:off x="4039326" y="2087693"/>
            <a:ext cx="716748"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031148" y="2240093"/>
            <a:ext cx="716748" cy="0"/>
          </a:xfrm>
          <a:prstGeom prst="straightConnector1">
            <a:avLst/>
          </a:prstGeom>
          <a:ln>
            <a:solidFill>
              <a:schemeClr val="bg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83871" y="3883632"/>
            <a:ext cx="7909352" cy="2246769"/>
          </a:xfrm>
          <a:prstGeom prst="rect">
            <a:avLst/>
          </a:prstGeom>
        </p:spPr>
        <p:txBody>
          <a:bodyPr wrap="square">
            <a:spAutoFit/>
          </a:bodyPr>
          <a:lstStyle/>
          <a:p>
            <a:r>
              <a:rPr lang="en-US" sz="2800" i="1" dirty="0" smtClean="0">
                <a:solidFill>
                  <a:srgbClr val="F2F2F2"/>
                </a:solidFill>
              </a:rPr>
              <a:t>“Fred </a:t>
            </a:r>
            <a:r>
              <a:rPr lang="en-US" sz="2800" i="1" dirty="0">
                <a:solidFill>
                  <a:srgbClr val="F2F2F2"/>
                </a:solidFill>
              </a:rPr>
              <a:t>and I were kindred spirits who fed each other's discontent with what we regarded as the nearly blind acceptance by many meteorologists of the model of cyclone development advocated by the Norwegian School</a:t>
            </a:r>
            <a:r>
              <a:rPr lang="en-US" sz="2800" i="1" dirty="0" smtClean="0">
                <a:solidFill>
                  <a:srgbClr val="F2F2F2"/>
                </a:solidFill>
              </a:rPr>
              <a:t>.” </a:t>
            </a:r>
            <a:endParaRPr lang="en-US" sz="2800" i="1" dirty="0">
              <a:solidFill>
                <a:srgbClr val="F2F2F2"/>
              </a:solidFill>
            </a:endParaRPr>
          </a:p>
        </p:txBody>
      </p:sp>
      <p:sp>
        <p:nvSpPr>
          <p:cNvPr id="11" name="TextBox 10"/>
          <p:cNvSpPr txBox="1"/>
          <p:nvPr/>
        </p:nvSpPr>
        <p:spPr>
          <a:xfrm>
            <a:off x="5810101" y="5862070"/>
            <a:ext cx="3065640" cy="461665"/>
          </a:xfrm>
          <a:prstGeom prst="rect">
            <a:avLst/>
          </a:prstGeom>
          <a:noFill/>
        </p:spPr>
        <p:txBody>
          <a:bodyPr wrap="square" rtlCol="0">
            <a:spAutoFit/>
          </a:bodyPr>
          <a:lstStyle/>
          <a:p>
            <a:r>
              <a:rPr lang="en-US" sz="2400" i="1" dirty="0" smtClean="0">
                <a:solidFill>
                  <a:srgbClr val="F2F2F2"/>
                </a:solidFill>
              </a:rPr>
              <a:t> -- R. Reed, 2001</a:t>
            </a:r>
            <a:endParaRPr lang="en-US" sz="2400" i="1" dirty="0">
              <a:solidFill>
                <a:srgbClr val="F2F2F2"/>
              </a:solidFill>
            </a:endParaRPr>
          </a:p>
        </p:txBody>
      </p:sp>
      <p:pic>
        <p:nvPicPr>
          <p:cNvPr id="12" name="Picture 11" descr="Screen shot 2013-04-03 at 3.52.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826" y="1509185"/>
            <a:ext cx="1136708" cy="1468862"/>
          </a:xfrm>
          <a:prstGeom prst="rect">
            <a:avLst/>
          </a:prstGeom>
          <a:ln>
            <a:solidFill>
              <a:srgbClr val="000000"/>
            </a:solidFill>
          </a:ln>
        </p:spPr>
      </p:pic>
    </p:spTree>
    <p:extLst>
      <p:ext uri="{BB962C8B-B14F-4D97-AF65-F5344CB8AC3E}">
        <p14:creationId xmlns:p14="http://schemas.microsoft.com/office/powerpoint/2010/main" val="18455573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382891" y="2957112"/>
            <a:ext cx="1816742" cy="646331"/>
          </a:xfrm>
          <a:prstGeom prst="rect">
            <a:avLst/>
          </a:prstGeom>
          <a:noFill/>
        </p:spPr>
        <p:txBody>
          <a:bodyPr wrap="square" rtlCol="0">
            <a:spAutoFit/>
          </a:bodyPr>
          <a:lstStyle/>
          <a:p>
            <a:pPr algn="ctr"/>
            <a:r>
              <a:rPr lang="en-US" i="1" dirty="0" smtClean="0">
                <a:solidFill>
                  <a:srgbClr val="F2F2F2"/>
                </a:solidFill>
              </a:rPr>
              <a:t>Reed, MIT   (1949)</a:t>
            </a:r>
            <a:endParaRPr lang="en-US" i="1" dirty="0">
              <a:solidFill>
                <a:srgbClr val="F2F2F2"/>
              </a:solidFill>
            </a:endParaRPr>
          </a:p>
        </p:txBody>
      </p:sp>
      <p:sp>
        <p:nvSpPr>
          <p:cNvPr id="24" name="TextBox 23"/>
          <p:cNvSpPr txBox="1"/>
          <p:nvPr/>
        </p:nvSpPr>
        <p:spPr>
          <a:xfrm>
            <a:off x="4624692" y="2923731"/>
            <a:ext cx="1720278" cy="646331"/>
          </a:xfrm>
          <a:prstGeom prst="rect">
            <a:avLst/>
          </a:prstGeom>
          <a:noFill/>
        </p:spPr>
        <p:txBody>
          <a:bodyPr wrap="square" rtlCol="0">
            <a:spAutoFit/>
          </a:bodyPr>
          <a:lstStyle/>
          <a:p>
            <a:pPr algn="ctr"/>
            <a:r>
              <a:rPr lang="en-US" i="1" dirty="0" smtClean="0">
                <a:solidFill>
                  <a:srgbClr val="F2F2F2"/>
                </a:solidFill>
              </a:rPr>
              <a:t>Sanders, MIT (1954)</a:t>
            </a:r>
            <a:endParaRPr lang="en-US" i="1" dirty="0">
              <a:solidFill>
                <a:srgbClr val="F2F2F2"/>
              </a:solidFill>
            </a:endParaRPr>
          </a:p>
        </p:txBody>
      </p:sp>
      <p:pic>
        <p:nvPicPr>
          <p:cNvPr id="64" name="Picture 63"/>
          <p:cNvPicPr>
            <a:picLocks noChangeAspect="1"/>
          </p:cNvPicPr>
          <p:nvPr/>
        </p:nvPicPr>
        <p:blipFill>
          <a:blip r:embed="rId2"/>
          <a:stretch>
            <a:fillRect/>
          </a:stretch>
        </p:blipFill>
        <p:spPr>
          <a:xfrm>
            <a:off x="2767772" y="1434137"/>
            <a:ext cx="1067182" cy="1573310"/>
          </a:xfrm>
          <a:prstGeom prst="rect">
            <a:avLst/>
          </a:prstGeom>
          <a:ln>
            <a:solidFill>
              <a:srgbClr val="000000"/>
            </a:solidFill>
          </a:ln>
        </p:spPr>
      </p:pic>
      <p:sp>
        <p:nvSpPr>
          <p:cNvPr id="68" name="TextBox 67"/>
          <p:cNvSpPr txBox="1"/>
          <p:nvPr/>
        </p:nvSpPr>
        <p:spPr>
          <a:xfrm>
            <a:off x="1121106" y="444673"/>
            <a:ext cx="6802800" cy="584776"/>
          </a:xfrm>
          <a:prstGeom prst="rect">
            <a:avLst/>
          </a:prstGeom>
          <a:noFill/>
        </p:spPr>
        <p:txBody>
          <a:bodyPr wrap="square" rtlCol="0">
            <a:spAutoFit/>
          </a:bodyPr>
          <a:lstStyle/>
          <a:p>
            <a:pPr algn="ctr"/>
            <a:r>
              <a:rPr lang="en-US" sz="3200" i="1" dirty="0" smtClean="0">
                <a:solidFill>
                  <a:schemeClr val="bg1">
                    <a:lumMod val="95000"/>
                  </a:schemeClr>
                </a:solidFill>
              </a:rPr>
              <a:t>Reed</a:t>
            </a:r>
            <a:r>
              <a:rPr lang="en-US" sz="3200" i="1" dirty="0">
                <a:solidFill>
                  <a:schemeClr val="bg1">
                    <a:lumMod val="95000"/>
                  </a:schemeClr>
                </a:solidFill>
              </a:rPr>
              <a:t> </a:t>
            </a:r>
            <a:r>
              <a:rPr lang="en-US" sz="3200" i="1" dirty="0" smtClean="0">
                <a:solidFill>
                  <a:schemeClr val="bg1">
                    <a:lumMod val="95000"/>
                  </a:schemeClr>
                </a:solidFill>
              </a:rPr>
              <a:t>and Sanders &amp; Fronts</a:t>
            </a:r>
            <a:endParaRPr lang="en-US" sz="3200" i="1" dirty="0">
              <a:solidFill>
                <a:schemeClr val="bg1">
                  <a:lumMod val="95000"/>
                </a:schemeClr>
              </a:solidFill>
            </a:endParaRPr>
          </a:p>
        </p:txBody>
      </p:sp>
      <p:cxnSp>
        <p:nvCxnSpPr>
          <p:cNvPr id="4" name="Straight Arrow Connector 3"/>
          <p:cNvCxnSpPr/>
          <p:nvPr/>
        </p:nvCxnSpPr>
        <p:spPr>
          <a:xfrm>
            <a:off x="4039326" y="2087693"/>
            <a:ext cx="716748"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031148" y="2240093"/>
            <a:ext cx="716748" cy="0"/>
          </a:xfrm>
          <a:prstGeom prst="straightConnector1">
            <a:avLst/>
          </a:prstGeom>
          <a:ln>
            <a:solidFill>
              <a:schemeClr val="bg1"/>
            </a:solidFill>
            <a:headEnd type="arrow"/>
            <a:tailEnd type="none"/>
          </a:ln>
        </p:spPr>
        <p:style>
          <a:lnRef idx="2">
            <a:schemeClr val="accent1"/>
          </a:lnRef>
          <a:fillRef idx="0">
            <a:schemeClr val="accent1"/>
          </a:fillRef>
          <a:effectRef idx="1">
            <a:schemeClr val="accent1"/>
          </a:effectRef>
          <a:fontRef idx="minor">
            <a:schemeClr val="tx1"/>
          </a:fontRef>
        </p:style>
      </p:cxnSp>
      <p:pic>
        <p:nvPicPr>
          <p:cNvPr id="10" name="Picture 9" descr="Screen shot 2013-04-03 at 3.52.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826" y="1509185"/>
            <a:ext cx="1136708" cy="1468862"/>
          </a:xfrm>
          <a:prstGeom prst="rect">
            <a:avLst/>
          </a:prstGeom>
          <a:ln>
            <a:solidFill>
              <a:srgbClr val="000000"/>
            </a:solidFill>
          </a:ln>
        </p:spPr>
      </p:pic>
    </p:spTree>
    <p:extLst>
      <p:ext uri="{BB962C8B-B14F-4D97-AF65-F5344CB8AC3E}">
        <p14:creationId xmlns:p14="http://schemas.microsoft.com/office/powerpoint/2010/main" val="42589890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 shot 2013-03-19 at 6.58.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041" y="192900"/>
            <a:ext cx="5871760" cy="3150701"/>
          </a:xfrm>
          <a:prstGeom prst="rect">
            <a:avLst/>
          </a:prstGeom>
          <a:ln w="19050" cmpd="sng">
            <a:solidFill>
              <a:schemeClr val="tx1"/>
            </a:solidFill>
          </a:ln>
        </p:spPr>
      </p:pic>
      <p:pic>
        <p:nvPicPr>
          <p:cNvPr id="8" name="Picture 7" descr="Screen shot 2013-03-19 at 7.00.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600" y="2861350"/>
            <a:ext cx="5171391" cy="3964499"/>
          </a:xfrm>
          <a:prstGeom prst="rect">
            <a:avLst/>
          </a:prstGeom>
        </p:spPr>
      </p:pic>
      <p:pic>
        <p:nvPicPr>
          <p:cNvPr id="9" name="Picture 8" descr="Screen shot 2013-03-19 at 7.01.5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062" y="2664216"/>
            <a:ext cx="5039779" cy="281290"/>
          </a:xfrm>
          <a:prstGeom prst="rect">
            <a:avLst/>
          </a:prstGeom>
        </p:spPr>
      </p:pic>
      <p:sp>
        <p:nvSpPr>
          <p:cNvPr id="10" name="Rectangle 9"/>
          <p:cNvSpPr/>
          <p:nvPr/>
        </p:nvSpPr>
        <p:spPr>
          <a:xfrm>
            <a:off x="3561600" y="2664216"/>
            <a:ext cx="5190278" cy="4193784"/>
          </a:xfrm>
          <a:prstGeom prst="rect">
            <a:avLst/>
          </a:prstGeom>
          <a:no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482381" y="6301403"/>
            <a:ext cx="1237957" cy="556597"/>
          </a:xfrm>
          <a:prstGeom prst="ellipse">
            <a:avLst/>
          </a:prstGeom>
          <a:solidFill>
            <a:srgbClr val="FFFF00">
              <a:alpha val="16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747323" y="1358026"/>
            <a:ext cx="1237957" cy="556597"/>
          </a:xfrm>
          <a:prstGeom prst="ellipse">
            <a:avLst/>
          </a:prstGeom>
          <a:solidFill>
            <a:srgbClr val="FFFF00">
              <a:alpha val="16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400028" y="2518751"/>
            <a:ext cx="1237957" cy="556597"/>
          </a:xfrm>
          <a:prstGeom prst="ellipse">
            <a:avLst/>
          </a:prstGeom>
          <a:solidFill>
            <a:srgbClr val="FFFF00">
              <a:alpha val="19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4" name="TextBox 13"/>
          <p:cNvSpPr txBox="1"/>
          <p:nvPr/>
        </p:nvSpPr>
        <p:spPr>
          <a:xfrm>
            <a:off x="289393" y="382354"/>
            <a:ext cx="2202598" cy="1384995"/>
          </a:xfrm>
          <a:prstGeom prst="rect">
            <a:avLst/>
          </a:prstGeom>
          <a:noFill/>
        </p:spPr>
        <p:txBody>
          <a:bodyPr wrap="square" rtlCol="0">
            <a:spAutoFit/>
          </a:bodyPr>
          <a:lstStyle/>
          <a:p>
            <a:r>
              <a:rPr lang="en-US" sz="2800" b="1" i="1" dirty="0" smtClean="0">
                <a:solidFill>
                  <a:srgbClr val="F2F2F2"/>
                </a:solidFill>
              </a:rPr>
              <a:t>Reed and Sanders (1953)</a:t>
            </a:r>
            <a:endParaRPr lang="en-US" sz="2800" b="1" i="1" dirty="0">
              <a:solidFill>
                <a:srgbClr val="F2F2F2"/>
              </a:solidFill>
            </a:endParaRPr>
          </a:p>
        </p:txBody>
      </p:sp>
      <p:sp>
        <p:nvSpPr>
          <p:cNvPr id="15" name="TextBox 14"/>
          <p:cNvSpPr txBox="1"/>
          <p:nvPr/>
        </p:nvSpPr>
        <p:spPr>
          <a:xfrm>
            <a:off x="289393" y="1914623"/>
            <a:ext cx="2202598" cy="4893647"/>
          </a:xfrm>
          <a:prstGeom prst="rect">
            <a:avLst/>
          </a:prstGeom>
          <a:noFill/>
        </p:spPr>
        <p:txBody>
          <a:bodyPr wrap="square" rtlCol="0">
            <a:spAutoFit/>
          </a:bodyPr>
          <a:lstStyle/>
          <a:p>
            <a:pPr marL="285750" indent="-285750">
              <a:buFont typeface="Arial"/>
              <a:buChar char="•"/>
            </a:pPr>
            <a:r>
              <a:rPr lang="en-US" sz="2400" i="1" dirty="0" smtClean="0">
                <a:solidFill>
                  <a:srgbClr val="F2F2F2"/>
                </a:solidFill>
              </a:rPr>
              <a:t>Time from case study event to submission:   3 months</a:t>
            </a:r>
          </a:p>
          <a:p>
            <a:pPr marL="285750" indent="-285750">
              <a:buFont typeface="Arial"/>
              <a:buChar char="•"/>
            </a:pPr>
            <a:r>
              <a:rPr lang="en-US" sz="2400" i="1" dirty="0" smtClean="0">
                <a:solidFill>
                  <a:srgbClr val="F2F2F2"/>
                </a:solidFill>
              </a:rPr>
              <a:t>Time for review and publication:  6 months</a:t>
            </a:r>
          </a:p>
          <a:p>
            <a:pPr marL="285750" indent="-285750">
              <a:buFont typeface="Arial"/>
              <a:buChar char="•"/>
            </a:pPr>
            <a:r>
              <a:rPr lang="en-US" sz="2400" i="1" dirty="0" smtClean="0">
                <a:solidFill>
                  <a:srgbClr val="F2F2F2"/>
                </a:solidFill>
              </a:rPr>
              <a:t>No word processing, internet, MAP</a:t>
            </a:r>
            <a:r>
              <a:rPr lang="en-US" sz="2400" i="1" smtClean="0">
                <a:solidFill>
                  <a:srgbClr val="F2F2F2"/>
                </a:solidFill>
              </a:rPr>
              <a:t>, twitter</a:t>
            </a:r>
            <a:endParaRPr lang="en-US" sz="2400" i="1" dirty="0">
              <a:solidFill>
                <a:srgbClr val="F2F2F2"/>
              </a:solidFill>
            </a:endParaRPr>
          </a:p>
        </p:txBody>
      </p:sp>
    </p:spTree>
    <p:extLst>
      <p:ext uri="{BB962C8B-B14F-4D97-AF65-F5344CB8AC3E}">
        <p14:creationId xmlns:p14="http://schemas.microsoft.com/office/powerpoint/2010/main" val="2279228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dissolve">
                                      <p:cBhvr>
                                        <p:cTn id="22" dur="500"/>
                                        <p:tgtEl>
                                          <p:spTgt spid="15">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dissolve">
                                      <p:cBhvr>
                                        <p:cTn id="25" dur="500"/>
                                        <p:tgtEl>
                                          <p:spTgt spid="1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animEffect transition="in" filter="dissolve">
                                      <p:cBhvr>
                                        <p:cTn id="30"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078816" y="1306622"/>
            <a:ext cx="1862422" cy="646331"/>
          </a:xfrm>
          <a:prstGeom prst="rect">
            <a:avLst/>
          </a:prstGeom>
          <a:noFill/>
        </p:spPr>
        <p:txBody>
          <a:bodyPr wrap="square" rtlCol="0">
            <a:spAutoFit/>
          </a:bodyPr>
          <a:lstStyle/>
          <a:p>
            <a:pPr algn="ctr"/>
            <a:r>
              <a:rPr lang="en-US" i="1" dirty="0">
                <a:solidFill>
                  <a:srgbClr val="F2F2F2"/>
                </a:solidFill>
              </a:rPr>
              <a:t>v</a:t>
            </a:r>
            <a:r>
              <a:rPr lang="en-US" i="1" dirty="0" smtClean="0">
                <a:solidFill>
                  <a:srgbClr val="F2F2F2"/>
                </a:solidFill>
              </a:rPr>
              <a:t>on Helmholtz (1843) </a:t>
            </a:r>
            <a:endParaRPr lang="en-US" i="1" dirty="0">
              <a:solidFill>
                <a:srgbClr val="F2F2F2"/>
              </a:solidFill>
            </a:endParaRPr>
          </a:p>
        </p:txBody>
      </p:sp>
      <p:cxnSp>
        <p:nvCxnSpPr>
          <p:cNvPr id="6" name="Straight Arrow Connector 5"/>
          <p:cNvCxnSpPr>
            <a:endCxn id="53" idx="3"/>
          </p:cNvCxnSpPr>
          <p:nvPr/>
        </p:nvCxnSpPr>
        <p:spPr>
          <a:xfrm flipH="1">
            <a:off x="2540592" y="730568"/>
            <a:ext cx="862757" cy="43743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0" y="1543937"/>
            <a:ext cx="1736355" cy="369332"/>
          </a:xfrm>
          <a:prstGeom prst="rect">
            <a:avLst/>
          </a:prstGeom>
          <a:noFill/>
        </p:spPr>
        <p:txBody>
          <a:bodyPr wrap="square" rtlCol="0">
            <a:spAutoFit/>
          </a:bodyPr>
          <a:lstStyle/>
          <a:p>
            <a:r>
              <a:rPr lang="en-US" i="1" dirty="0" smtClean="0">
                <a:solidFill>
                  <a:srgbClr val="F2F2F2"/>
                </a:solidFill>
              </a:rPr>
              <a:t>Rowland (1870)</a:t>
            </a:r>
            <a:endParaRPr lang="en-US" i="1" dirty="0">
              <a:solidFill>
                <a:srgbClr val="F2F2F2"/>
              </a:solidFill>
            </a:endParaRPr>
          </a:p>
        </p:txBody>
      </p:sp>
      <p:cxnSp>
        <p:nvCxnSpPr>
          <p:cNvPr id="9" name="Straight Arrow Connector 8"/>
          <p:cNvCxnSpPr/>
          <p:nvPr/>
        </p:nvCxnSpPr>
        <p:spPr>
          <a:xfrm>
            <a:off x="2251199" y="1814981"/>
            <a:ext cx="289393" cy="42073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36292" y="3049906"/>
            <a:ext cx="1993593" cy="369332"/>
          </a:xfrm>
          <a:prstGeom prst="rect">
            <a:avLst/>
          </a:prstGeom>
          <a:noFill/>
        </p:spPr>
        <p:txBody>
          <a:bodyPr wrap="square" rtlCol="0">
            <a:spAutoFit/>
          </a:bodyPr>
          <a:lstStyle/>
          <a:p>
            <a:r>
              <a:rPr lang="en-US" i="1" dirty="0" smtClean="0">
                <a:solidFill>
                  <a:srgbClr val="F2F2F2"/>
                </a:solidFill>
              </a:rPr>
              <a:t>Humphreys (1897)</a:t>
            </a:r>
            <a:endParaRPr lang="en-US" i="1" dirty="0">
              <a:solidFill>
                <a:srgbClr val="F2F2F2"/>
              </a:solidFill>
            </a:endParaRPr>
          </a:p>
        </p:txBody>
      </p:sp>
      <p:cxnSp>
        <p:nvCxnSpPr>
          <p:cNvPr id="14" name="Straight Arrow Connector 13"/>
          <p:cNvCxnSpPr/>
          <p:nvPr/>
        </p:nvCxnSpPr>
        <p:spPr>
          <a:xfrm>
            <a:off x="3464677" y="3370885"/>
            <a:ext cx="337623" cy="20833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358461" y="3951940"/>
            <a:ext cx="2186521" cy="369332"/>
          </a:xfrm>
          <a:prstGeom prst="rect">
            <a:avLst/>
          </a:prstGeom>
          <a:noFill/>
        </p:spPr>
        <p:txBody>
          <a:bodyPr wrap="square" rtlCol="0">
            <a:spAutoFit/>
          </a:bodyPr>
          <a:lstStyle/>
          <a:p>
            <a:r>
              <a:rPr lang="en-US" i="1" dirty="0" smtClean="0">
                <a:solidFill>
                  <a:srgbClr val="F2F2F2"/>
                </a:solidFill>
              </a:rPr>
              <a:t>Willett (1929)</a:t>
            </a:r>
            <a:endParaRPr lang="en-US" i="1" dirty="0">
              <a:solidFill>
                <a:srgbClr val="F2F2F2"/>
              </a:solidFill>
            </a:endParaRPr>
          </a:p>
        </p:txBody>
      </p:sp>
      <p:cxnSp>
        <p:nvCxnSpPr>
          <p:cNvPr id="20" name="Straight Arrow Connector 19"/>
          <p:cNvCxnSpPr/>
          <p:nvPr/>
        </p:nvCxnSpPr>
        <p:spPr>
          <a:xfrm flipH="1">
            <a:off x="3483443" y="4604630"/>
            <a:ext cx="275430" cy="44906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781383" y="6287992"/>
            <a:ext cx="1816742" cy="369332"/>
          </a:xfrm>
          <a:prstGeom prst="rect">
            <a:avLst/>
          </a:prstGeom>
          <a:noFill/>
        </p:spPr>
        <p:txBody>
          <a:bodyPr wrap="square" rtlCol="0">
            <a:spAutoFit/>
          </a:bodyPr>
          <a:lstStyle/>
          <a:p>
            <a:r>
              <a:rPr lang="en-US" i="1" dirty="0" smtClean="0">
                <a:solidFill>
                  <a:srgbClr val="F2F2F2"/>
                </a:solidFill>
              </a:rPr>
              <a:t>Reed (1949)</a:t>
            </a:r>
            <a:endParaRPr lang="en-US" i="1" dirty="0">
              <a:solidFill>
                <a:srgbClr val="F2F2F2"/>
              </a:solidFill>
            </a:endParaRPr>
          </a:p>
        </p:txBody>
      </p:sp>
      <p:sp>
        <p:nvSpPr>
          <p:cNvPr id="24" name="TextBox 23"/>
          <p:cNvSpPr txBox="1"/>
          <p:nvPr/>
        </p:nvSpPr>
        <p:spPr>
          <a:xfrm>
            <a:off x="4332724" y="6268150"/>
            <a:ext cx="1720278" cy="369332"/>
          </a:xfrm>
          <a:prstGeom prst="rect">
            <a:avLst/>
          </a:prstGeom>
          <a:noFill/>
        </p:spPr>
        <p:txBody>
          <a:bodyPr wrap="square" rtlCol="0">
            <a:spAutoFit/>
          </a:bodyPr>
          <a:lstStyle/>
          <a:p>
            <a:r>
              <a:rPr lang="en-US" i="1" dirty="0" smtClean="0">
                <a:solidFill>
                  <a:srgbClr val="F2F2F2"/>
                </a:solidFill>
              </a:rPr>
              <a:t>Sanders (1954)</a:t>
            </a:r>
            <a:endParaRPr lang="en-US" i="1" dirty="0">
              <a:solidFill>
                <a:srgbClr val="F2F2F2"/>
              </a:solidFill>
            </a:endParaRPr>
          </a:p>
        </p:txBody>
      </p:sp>
      <p:cxnSp>
        <p:nvCxnSpPr>
          <p:cNvPr id="26" name="Straight Arrow Connector 25"/>
          <p:cNvCxnSpPr/>
          <p:nvPr/>
        </p:nvCxnSpPr>
        <p:spPr>
          <a:xfrm>
            <a:off x="5569677" y="5666209"/>
            <a:ext cx="562708" cy="405539"/>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298212" y="6310292"/>
            <a:ext cx="2025748" cy="369332"/>
          </a:xfrm>
          <a:prstGeom prst="rect">
            <a:avLst/>
          </a:prstGeom>
          <a:noFill/>
        </p:spPr>
        <p:txBody>
          <a:bodyPr wrap="square" rtlCol="0">
            <a:spAutoFit/>
          </a:bodyPr>
          <a:lstStyle/>
          <a:p>
            <a:r>
              <a:rPr lang="en-US" i="1" dirty="0" err="1" smtClean="0">
                <a:solidFill>
                  <a:srgbClr val="F2F2F2"/>
                </a:solidFill>
              </a:rPr>
              <a:t>Bosart</a:t>
            </a:r>
            <a:r>
              <a:rPr lang="en-US" i="1" dirty="0" smtClean="0">
                <a:solidFill>
                  <a:srgbClr val="F2F2F2"/>
                </a:solidFill>
              </a:rPr>
              <a:t> (1969)</a:t>
            </a:r>
            <a:endParaRPr lang="en-US" i="1" dirty="0">
              <a:solidFill>
                <a:srgbClr val="F2F2F2"/>
              </a:solidFill>
            </a:endParaRPr>
          </a:p>
        </p:txBody>
      </p:sp>
      <p:cxnSp>
        <p:nvCxnSpPr>
          <p:cNvPr id="29" name="Straight Arrow Connector 28"/>
          <p:cNvCxnSpPr/>
          <p:nvPr/>
        </p:nvCxnSpPr>
        <p:spPr>
          <a:xfrm flipH="1">
            <a:off x="2530656" y="6071748"/>
            <a:ext cx="406538" cy="23854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004837" y="6376036"/>
            <a:ext cx="2073979" cy="369332"/>
          </a:xfrm>
          <a:prstGeom prst="rect">
            <a:avLst/>
          </a:prstGeom>
          <a:noFill/>
        </p:spPr>
        <p:txBody>
          <a:bodyPr wrap="square" rtlCol="0">
            <a:spAutoFit/>
          </a:bodyPr>
          <a:lstStyle/>
          <a:p>
            <a:r>
              <a:rPr lang="en-US" i="1" dirty="0" smtClean="0">
                <a:solidFill>
                  <a:srgbClr val="F2F2F2"/>
                </a:solidFill>
              </a:rPr>
              <a:t>Johnson (1975)</a:t>
            </a:r>
            <a:endParaRPr lang="en-US" i="1" dirty="0">
              <a:solidFill>
                <a:srgbClr val="F2F2F2"/>
              </a:solidFill>
            </a:endParaRPr>
          </a:p>
        </p:txBody>
      </p:sp>
      <p:pic>
        <p:nvPicPr>
          <p:cNvPr id="52" name="Picture 51"/>
          <p:cNvPicPr>
            <a:picLocks noChangeAspect="1"/>
          </p:cNvPicPr>
          <p:nvPr/>
        </p:nvPicPr>
        <p:blipFill>
          <a:blip r:embed="rId2"/>
          <a:stretch>
            <a:fillRect/>
          </a:stretch>
        </p:blipFill>
        <p:spPr>
          <a:xfrm>
            <a:off x="3483443" y="91992"/>
            <a:ext cx="931914" cy="1214630"/>
          </a:xfrm>
          <a:prstGeom prst="rect">
            <a:avLst/>
          </a:prstGeom>
          <a:ln>
            <a:solidFill>
              <a:schemeClr val="tx1"/>
            </a:solidFill>
          </a:ln>
        </p:spPr>
      </p:pic>
      <p:pic>
        <p:nvPicPr>
          <p:cNvPr id="53" name="Picture 52"/>
          <p:cNvPicPr>
            <a:picLocks noChangeAspect="1"/>
          </p:cNvPicPr>
          <p:nvPr/>
        </p:nvPicPr>
        <p:blipFill>
          <a:blip r:embed="rId3"/>
          <a:stretch>
            <a:fillRect/>
          </a:stretch>
        </p:blipFill>
        <p:spPr>
          <a:xfrm>
            <a:off x="1633793" y="546424"/>
            <a:ext cx="906799" cy="1243149"/>
          </a:xfrm>
          <a:prstGeom prst="rect">
            <a:avLst/>
          </a:prstGeom>
          <a:ln>
            <a:solidFill>
              <a:schemeClr val="tx1"/>
            </a:solidFill>
          </a:ln>
        </p:spPr>
      </p:pic>
      <p:pic>
        <p:nvPicPr>
          <p:cNvPr id="54" name="Picture 53"/>
          <p:cNvPicPr>
            <a:picLocks noChangeAspect="1"/>
          </p:cNvPicPr>
          <p:nvPr/>
        </p:nvPicPr>
        <p:blipFill>
          <a:blip r:embed="rId4"/>
          <a:stretch>
            <a:fillRect/>
          </a:stretch>
        </p:blipFill>
        <p:spPr>
          <a:xfrm>
            <a:off x="2533298" y="2112009"/>
            <a:ext cx="899247" cy="1320218"/>
          </a:xfrm>
          <a:prstGeom prst="rect">
            <a:avLst/>
          </a:prstGeom>
          <a:ln>
            <a:solidFill>
              <a:srgbClr val="000000"/>
            </a:solidFill>
          </a:ln>
        </p:spPr>
      </p:pic>
      <p:pic>
        <p:nvPicPr>
          <p:cNvPr id="55" name="Picture 3" descr="C:\Users\Kerry Emaanuel\Pictures\2009-09-08 Meteo_history\Meteo_history 0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8873" y="3603812"/>
            <a:ext cx="820875" cy="1179822"/>
          </a:xfrm>
          <a:prstGeom prst="rect">
            <a:avLst/>
          </a:prstGeom>
          <a:noFill/>
          <a:ln w="15875"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a:blip r:embed="rId6"/>
          <a:stretch>
            <a:fillRect/>
          </a:stretch>
        </p:blipFill>
        <p:spPr>
          <a:xfrm>
            <a:off x="3006154" y="5040153"/>
            <a:ext cx="864784" cy="1274921"/>
          </a:xfrm>
          <a:prstGeom prst="rect">
            <a:avLst/>
          </a:prstGeom>
          <a:ln>
            <a:solidFill>
              <a:srgbClr val="000000"/>
            </a:solidFill>
          </a:ln>
        </p:spPr>
      </p:pic>
      <p:pic>
        <p:nvPicPr>
          <p:cNvPr id="3" name="Picture 2"/>
          <p:cNvPicPr>
            <a:picLocks noChangeAspect="1"/>
          </p:cNvPicPr>
          <p:nvPr/>
        </p:nvPicPr>
        <p:blipFill>
          <a:blip r:embed="rId7">
            <a:alphaModFix/>
          </a:blip>
          <a:stretch>
            <a:fillRect/>
          </a:stretch>
        </p:blipFill>
        <p:spPr>
          <a:xfrm>
            <a:off x="6185425" y="5458135"/>
            <a:ext cx="1006264" cy="1247466"/>
          </a:xfrm>
          <a:prstGeom prst="rect">
            <a:avLst/>
          </a:prstGeom>
          <a:ln>
            <a:solidFill>
              <a:srgbClr val="000000"/>
            </a:solidFill>
          </a:ln>
        </p:spPr>
      </p:pic>
      <p:pic>
        <p:nvPicPr>
          <p:cNvPr id="28" name="Picture 27" descr="Screen shot 2013-04-03 at 3.52.51 PM.png"/>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4662910" y="5033458"/>
            <a:ext cx="978086" cy="1263890"/>
          </a:xfrm>
          <a:prstGeom prst="rect">
            <a:avLst/>
          </a:prstGeom>
          <a:ln>
            <a:solidFill>
              <a:srgbClr val="000000"/>
            </a:solidFill>
          </a:ln>
        </p:spPr>
      </p:pic>
      <p:sp>
        <p:nvSpPr>
          <p:cNvPr id="31" name="Right Brace 30"/>
          <p:cNvSpPr/>
          <p:nvPr/>
        </p:nvSpPr>
        <p:spPr>
          <a:xfrm rot="949634">
            <a:off x="4558627" y="235561"/>
            <a:ext cx="880888" cy="6764132"/>
          </a:xfrm>
          <a:prstGeom prst="rightBrac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5446302" y="3354699"/>
            <a:ext cx="3065639" cy="1569660"/>
          </a:xfrm>
          <a:prstGeom prst="rect">
            <a:avLst/>
          </a:prstGeom>
          <a:solidFill>
            <a:srgbClr val="FFFFFF"/>
          </a:solidFill>
          <a:ln>
            <a:solidFill>
              <a:schemeClr val="tx1"/>
            </a:solidFill>
          </a:ln>
        </p:spPr>
        <p:txBody>
          <a:bodyPr wrap="square" rtlCol="0">
            <a:spAutoFit/>
          </a:bodyPr>
          <a:lstStyle/>
          <a:p>
            <a:pPr algn="ctr"/>
            <a:r>
              <a:rPr lang="en-US" sz="2400" i="1" dirty="0" smtClean="0">
                <a:solidFill>
                  <a:srgbClr val="000090"/>
                </a:solidFill>
              </a:rPr>
              <a:t>Reed family tree, courtesy Bob Hart Poster, 2013 AMS Annual Meeting</a:t>
            </a:r>
            <a:endParaRPr lang="en-US" sz="2400" i="1" dirty="0">
              <a:solidFill>
                <a:srgbClr val="000090"/>
              </a:solidFill>
            </a:endParaRPr>
          </a:p>
        </p:txBody>
      </p:sp>
      <p:sp>
        <p:nvSpPr>
          <p:cNvPr id="2" name="Oval 1"/>
          <p:cNvSpPr/>
          <p:nvPr/>
        </p:nvSpPr>
        <p:spPr>
          <a:xfrm rot="20049804">
            <a:off x="433295" y="1798248"/>
            <a:ext cx="3824724" cy="2209263"/>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781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dissolve">
                                      <p:cBhvr>
                                        <p:cTn id="18" dur="500"/>
                                        <p:tgtEl>
                                          <p:spTgt spid="55"/>
                                        </p:tgtEl>
                                      </p:cBhvr>
                                    </p:animEffect>
                                  </p:childTnLst>
                                </p:cTn>
                              </p:par>
                              <p:par>
                                <p:cTn id="19" presetID="9"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par>
                                <p:cTn id="30" presetID="9" presetClass="entr" presetSubtype="0" fill="hold"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dissolve">
                                      <p:cBhvr>
                                        <p:cTn id="32" dur="500"/>
                                        <p:tgtEl>
                                          <p:spTgt spid="5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tgtEl>
                                          <p:spTgt spid="9"/>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par>
                                <p:cTn id="44" presetID="9"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dissolv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dissolve">
                                      <p:cBhvr>
                                        <p:cTn id="51" dur="500"/>
                                        <p:tgtEl>
                                          <p:spTgt spid="6"/>
                                        </p:tgtEl>
                                      </p:cBhvr>
                                    </p:animEffect>
                                  </p:childTnLst>
                                </p:cTn>
                              </p:par>
                              <p:par>
                                <p:cTn id="52" presetID="9" presetClass="entr" presetSubtype="0"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dissolve">
                                      <p:cBhvr>
                                        <p:cTn id="54" dur="500"/>
                                        <p:tgtEl>
                                          <p:spTgt spid="52"/>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dissolv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dissolve">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5" grpId="0"/>
      <p:bldP spid="31" grpId="0" animBg="1"/>
      <p:bldP spid="32"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80960"/>
            <a:ext cx="8229600" cy="1143000"/>
          </a:xfrm>
        </p:spPr>
        <p:txBody>
          <a:bodyPr>
            <a:normAutofit/>
          </a:bodyPr>
          <a:lstStyle/>
          <a:p>
            <a:r>
              <a:rPr lang="en-US" i="1" dirty="0" smtClean="0">
                <a:solidFill>
                  <a:srgbClr val="F2F2F2"/>
                </a:solidFill>
              </a:rPr>
              <a:t>Early Observations of Squall Lines</a:t>
            </a:r>
            <a:endParaRPr lang="en-US" i="1" dirty="0">
              <a:solidFill>
                <a:srgbClr val="F2F2F2"/>
              </a:solidFill>
            </a:endParaRPr>
          </a:p>
        </p:txBody>
      </p:sp>
      <p:pic>
        <p:nvPicPr>
          <p:cNvPr id="4" name="Picture 3"/>
          <p:cNvPicPr>
            <a:picLocks noChangeAspect="1"/>
          </p:cNvPicPr>
          <p:nvPr/>
        </p:nvPicPr>
        <p:blipFill>
          <a:blip r:embed="rId2"/>
          <a:stretch>
            <a:fillRect/>
          </a:stretch>
        </p:blipFill>
        <p:spPr>
          <a:xfrm>
            <a:off x="971997" y="1707646"/>
            <a:ext cx="6827755" cy="2763267"/>
          </a:xfrm>
          <a:prstGeom prst="rect">
            <a:avLst/>
          </a:prstGeom>
        </p:spPr>
      </p:pic>
      <p:sp>
        <p:nvSpPr>
          <p:cNvPr id="5" name="TextBox 4"/>
          <p:cNvSpPr txBox="1"/>
          <p:nvPr/>
        </p:nvSpPr>
        <p:spPr>
          <a:xfrm>
            <a:off x="457200" y="868482"/>
            <a:ext cx="82296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t>Humphreys, W.J., 1914: The thunderstorm and its phenomena.  </a:t>
            </a:r>
            <a:r>
              <a:rPr lang="en-US" sz="2400" i="1" dirty="0" smtClean="0"/>
              <a:t>Mon. </a:t>
            </a:r>
            <a:r>
              <a:rPr lang="en-US" sz="2400" i="1" dirty="0" err="1" smtClean="0"/>
              <a:t>Wea</a:t>
            </a:r>
            <a:r>
              <a:rPr lang="en-US" sz="2400" i="1" dirty="0" smtClean="0"/>
              <a:t>. Rev.</a:t>
            </a:r>
            <a:r>
              <a:rPr lang="en-US" sz="2400" dirty="0" smtClean="0"/>
              <a:t>, </a:t>
            </a:r>
            <a:r>
              <a:rPr lang="en-US" sz="2400" b="1" dirty="0" smtClean="0"/>
              <a:t>42</a:t>
            </a:r>
            <a:r>
              <a:rPr lang="en-US" sz="2400" dirty="0" smtClean="0"/>
              <a:t>, 348-380.</a:t>
            </a:r>
            <a:endParaRPr lang="en-US" sz="2400" dirty="0"/>
          </a:p>
        </p:txBody>
      </p:sp>
      <p:sp>
        <p:nvSpPr>
          <p:cNvPr id="6" name="TextBox 5"/>
          <p:cNvSpPr txBox="1"/>
          <p:nvPr/>
        </p:nvSpPr>
        <p:spPr>
          <a:xfrm>
            <a:off x="358927" y="4928652"/>
            <a:ext cx="8410703" cy="1200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i="1" dirty="0" smtClean="0"/>
              <a:t>“…initial convection at R…secondary rain at R’.  …the secondary rain is a thing of frequent occurrences” </a:t>
            </a:r>
            <a:r>
              <a:rPr lang="en-US" sz="2400" i="1" dirty="0" smtClean="0">
                <a:solidFill>
                  <a:srgbClr val="000090"/>
                </a:solidFill>
              </a:rPr>
              <a:t>– foreshadowing later squall-line research</a:t>
            </a:r>
            <a:endParaRPr lang="en-US" sz="2400" i="1" dirty="0">
              <a:solidFill>
                <a:srgbClr val="000090"/>
              </a:solidFill>
            </a:endParaRPr>
          </a:p>
        </p:txBody>
      </p:sp>
      <p:sp>
        <p:nvSpPr>
          <p:cNvPr id="7" name="Oval 6"/>
          <p:cNvSpPr/>
          <p:nvPr/>
        </p:nvSpPr>
        <p:spPr>
          <a:xfrm>
            <a:off x="4969753" y="3893218"/>
            <a:ext cx="358926" cy="317532"/>
          </a:xfrm>
          <a:prstGeom prst="ellipse">
            <a:avLst/>
          </a:prstGeom>
          <a:solidFill>
            <a:srgbClr val="FFFFFF">
              <a:alpha val="54000"/>
            </a:srgbClr>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843804" y="3893218"/>
            <a:ext cx="358926" cy="317532"/>
          </a:xfrm>
          <a:prstGeom prst="ellipse">
            <a:avLst/>
          </a:prstGeom>
          <a:solidFill>
            <a:schemeClr val="bg1">
              <a:alpha val="50000"/>
            </a:schemeClr>
          </a:solidFill>
          <a:ln w="1270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139757" y="4457107"/>
            <a:ext cx="3534045" cy="400110"/>
          </a:xfrm>
          <a:prstGeom prst="rect">
            <a:avLst/>
          </a:prstGeom>
          <a:noFill/>
        </p:spPr>
        <p:txBody>
          <a:bodyPr wrap="square" rtlCol="0">
            <a:spAutoFit/>
          </a:bodyPr>
          <a:lstStyle/>
          <a:p>
            <a:pPr algn="ctr"/>
            <a:r>
              <a:rPr lang="en-US" sz="2000" i="1" dirty="0" smtClean="0">
                <a:solidFill>
                  <a:schemeClr val="bg1"/>
                </a:solidFill>
              </a:rPr>
              <a:t>~ 60 – 70 km</a:t>
            </a:r>
            <a:endParaRPr lang="en-US" sz="2000" i="1" dirty="0">
              <a:solidFill>
                <a:schemeClr val="bg1"/>
              </a:solidFill>
            </a:endParaRPr>
          </a:p>
        </p:txBody>
      </p:sp>
      <p:cxnSp>
        <p:nvCxnSpPr>
          <p:cNvPr id="11" name="Straight Arrow Connector 10"/>
          <p:cNvCxnSpPr/>
          <p:nvPr/>
        </p:nvCxnSpPr>
        <p:spPr>
          <a:xfrm>
            <a:off x="4707461" y="4686791"/>
            <a:ext cx="1380486" cy="15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2112147" y="4684775"/>
            <a:ext cx="1021558" cy="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7362820" y="1405357"/>
            <a:ext cx="1572470" cy="2308386"/>
          </a:xfrm>
          <a:prstGeom prst="rect">
            <a:avLst/>
          </a:prstGeom>
          <a:ln>
            <a:solidFill>
              <a:schemeClr val="tx1"/>
            </a:solidFill>
          </a:ln>
        </p:spPr>
      </p:pic>
      <p:sp>
        <p:nvSpPr>
          <p:cNvPr id="13" name="TextBox 12"/>
          <p:cNvSpPr txBox="1"/>
          <p:nvPr/>
        </p:nvSpPr>
        <p:spPr>
          <a:xfrm>
            <a:off x="7751521" y="3635442"/>
            <a:ext cx="1190758" cy="830997"/>
          </a:xfrm>
          <a:prstGeom prst="rect">
            <a:avLst/>
          </a:prstGeom>
          <a:solidFill>
            <a:srgbClr val="FFFFFF"/>
          </a:solidFill>
          <a:ln>
            <a:solidFill>
              <a:schemeClr val="tx1"/>
            </a:solidFill>
          </a:ln>
        </p:spPr>
        <p:txBody>
          <a:bodyPr wrap="square" rtlCol="0">
            <a:spAutoFit/>
          </a:bodyPr>
          <a:lstStyle/>
          <a:p>
            <a:pPr algn="r"/>
            <a:r>
              <a:rPr lang="en-US" sz="1600" b="1" i="1" dirty="0" smtClean="0"/>
              <a:t>William J. Humphreys 1862-1949</a:t>
            </a:r>
            <a:endParaRPr lang="en-US" sz="1600" b="1" i="1" dirty="0"/>
          </a:p>
        </p:txBody>
      </p:sp>
      <p:sp>
        <p:nvSpPr>
          <p:cNvPr id="15" name="TextBox 14"/>
          <p:cNvSpPr txBox="1"/>
          <p:nvPr/>
        </p:nvSpPr>
        <p:spPr>
          <a:xfrm>
            <a:off x="921627" y="1675496"/>
            <a:ext cx="1922178" cy="1754327"/>
          </a:xfrm>
          <a:prstGeom prst="rect">
            <a:avLst/>
          </a:prstGeom>
          <a:noFill/>
        </p:spPr>
        <p:txBody>
          <a:bodyPr wrap="square" rtlCol="0">
            <a:spAutoFit/>
          </a:bodyPr>
          <a:lstStyle/>
          <a:p>
            <a:r>
              <a:rPr lang="en-US" b="1" i="1" dirty="0" smtClean="0">
                <a:solidFill>
                  <a:srgbClr val="FF0000"/>
                </a:solidFill>
              </a:rPr>
              <a:t>30 July 1913 Wash. DC “thunderstorm”; gusts to 70 mph; 2’’ rain; 6-mb pressure jump</a:t>
            </a:r>
            <a:endParaRPr lang="en-US" b="1" i="1" dirty="0">
              <a:solidFill>
                <a:srgbClr val="FF0000"/>
              </a:solidFill>
            </a:endParaRPr>
          </a:p>
        </p:txBody>
      </p:sp>
      <p:sp>
        <p:nvSpPr>
          <p:cNvPr id="16" name="TextBox 15"/>
          <p:cNvSpPr txBox="1"/>
          <p:nvPr/>
        </p:nvSpPr>
        <p:spPr>
          <a:xfrm>
            <a:off x="2857609" y="3865606"/>
            <a:ext cx="621218" cy="369332"/>
          </a:xfrm>
          <a:prstGeom prst="rect">
            <a:avLst/>
          </a:prstGeom>
          <a:noFill/>
        </p:spPr>
        <p:txBody>
          <a:bodyPr wrap="square" rtlCol="0">
            <a:spAutoFit/>
          </a:bodyPr>
          <a:lstStyle/>
          <a:p>
            <a:r>
              <a:rPr lang="en-US" b="1" i="1" dirty="0" smtClean="0"/>
              <a:t>R’</a:t>
            </a:r>
            <a:endParaRPr lang="en-US" b="1" i="1" dirty="0"/>
          </a:p>
        </p:txBody>
      </p:sp>
      <p:sp>
        <p:nvSpPr>
          <p:cNvPr id="17" name="TextBox 16"/>
          <p:cNvSpPr txBox="1"/>
          <p:nvPr/>
        </p:nvSpPr>
        <p:spPr>
          <a:xfrm>
            <a:off x="4969756" y="3865606"/>
            <a:ext cx="621218" cy="369332"/>
          </a:xfrm>
          <a:prstGeom prst="rect">
            <a:avLst/>
          </a:prstGeom>
          <a:noFill/>
        </p:spPr>
        <p:txBody>
          <a:bodyPr wrap="square" rtlCol="0">
            <a:spAutoFit/>
          </a:bodyPr>
          <a:lstStyle/>
          <a:p>
            <a:r>
              <a:rPr lang="en-US" b="1" i="1" dirty="0" smtClean="0"/>
              <a:t>R</a:t>
            </a:r>
            <a:endParaRPr lang="en-US" b="1" i="1" dirty="0"/>
          </a:p>
        </p:txBody>
      </p:sp>
    </p:spTree>
    <p:extLst>
      <p:ext uri="{BB962C8B-B14F-4D97-AF65-F5344CB8AC3E}">
        <p14:creationId xmlns:p14="http://schemas.microsoft.com/office/powerpoint/2010/main" val="1000056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97000" y="0"/>
            <a:ext cx="6350000" cy="4991100"/>
          </a:xfrm>
          <a:prstGeom prst="rect">
            <a:avLst/>
          </a:prstGeom>
        </p:spPr>
      </p:pic>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963487" y="5516664"/>
            <a:ext cx="7080167" cy="1200329"/>
          </a:xfrm>
          <a:prstGeom prst="rect">
            <a:avLst/>
          </a:prstGeom>
          <a:noFill/>
        </p:spPr>
        <p:txBody>
          <a:bodyPr wrap="square" rtlCol="0">
            <a:spAutoFit/>
          </a:bodyPr>
          <a:lstStyle/>
          <a:p>
            <a:pPr algn="ctr"/>
            <a:r>
              <a:rPr lang="en-US" dirty="0" smtClean="0">
                <a:solidFill>
                  <a:srgbClr val="FFFFFF"/>
                </a:solidFill>
              </a:rPr>
              <a:t>WASHINGTON D.C., 1913.  Storm damage at 7</a:t>
            </a:r>
            <a:r>
              <a:rPr lang="en-US" baseline="30000" dirty="0" smtClean="0">
                <a:solidFill>
                  <a:srgbClr val="FFFFFF"/>
                </a:solidFill>
              </a:rPr>
              <a:t>th</a:t>
            </a:r>
            <a:r>
              <a:rPr lang="en-US" dirty="0" smtClean="0">
                <a:solidFill>
                  <a:srgbClr val="FFFFFF"/>
                </a:solidFill>
              </a:rPr>
              <a:t> Street and L Street NW in Washington D.C.</a:t>
            </a:r>
          </a:p>
          <a:p>
            <a:pPr algn="ctr"/>
            <a:r>
              <a:rPr lang="en-US" dirty="0" smtClean="0">
                <a:solidFill>
                  <a:srgbClr val="FFFFFF"/>
                </a:solidFill>
              </a:rPr>
              <a:t>Photograph, 30 July 1913</a:t>
            </a:r>
          </a:p>
          <a:p>
            <a:pPr algn="ctr"/>
            <a:endParaRPr lang="en-US" dirty="0">
              <a:solidFill>
                <a:srgbClr val="FFFFFF"/>
              </a:solidFill>
            </a:endParaRPr>
          </a:p>
        </p:txBody>
      </p:sp>
      <p:pic>
        <p:nvPicPr>
          <p:cNvPr id="2" name="Picture 1"/>
          <p:cNvPicPr>
            <a:picLocks noChangeAspect="1"/>
          </p:cNvPicPr>
          <p:nvPr/>
        </p:nvPicPr>
        <p:blipFill>
          <a:blip r:embed="rId3"/>
          <a:stretch>
            <a:fillRect/>
          </a:stretch>
        </p:blipFill>
        <p:spPr>
          <a:xfrm>
            <a:off x="1105040" y="218985"/>
            <a:ext cx="7024714" cy="5180727"/>
          </a:xfrm>
          <a:prstGeom prst="rect">
            <a:avLst/>
          </a:prstGeom>
        </p:spPr>
      </p:pic>
      <p:pic>
        <p:nvPicPr>
          <p:cNvPr id="8" name="Picture 7" descr="Screen shot 2013-04-03 at 5.11.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300" y="5006012"/>
            <a:ext cx="3327400" cy="393700"/>
          </a:xfrm>
          <a:prstGeom prst="rect">
            <a:avLst/>
          </a:prstGeom>
        </p:spPr>
      </p:pic>
    </p:spTree>
    <p:extLst>
      <p:ext uri="{BB962C8B-B14F-4D97-AF65-F5344CB8AC3E}">
        <p14:creationId xmlns:p14="http://schemas.microsoft.com/office/powerpoint/2010/main" val="14307842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97000" y="0"/>
            <a:ext cx="6350000" cy="4991100"/>
          </a:xfrm>
          <a:prstGeom prst="rect">
            <a:avLst/>
          </a:prstGeom>
        </p:spPr>
      </p:pic>
      <p:sp>
        <p:nvSpPr>
          <p:cNvPr id="4" name="Rectangle 3"/>
          <p:cNvSpPr/>
          <p:nvPr/>
        </p:nvSpPr>
        <p:spPr>
          <a:xfrm>
            <a:off x="-13806" y="0"/>
            <a:ext cx="9217152" cy="694944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Screen shot 2013-04-03 at 3.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8" y="88900"/>
            <a:ext cx="9144000" cy="6672649"/>
          </a:xfrm>
          <a:prstGeom prst="rect">
            <a:avLst/>
          </a:prstGeom>
        </p:spPr>
      </p:pic>
    </p:spTree>
    <p:extLst>
      <p:ext uri="{BB962C8B-B14F-4D97-AF65-F5344CB8AC3E}">
        <p14:creationId xmlns:p14="http://schemas.microsoft.com/office/powerpoint/2010/main" val="15747935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1489</TotalTime>
  <Words>1129</Words>
  <Application>Microsoft Macintosh PowerPoint</Application>
  <PresentationFormat>On-screen Show (4:3)</PresentationFormat>
  <Paragraphs>143</Paragraphs>
  <Slides>26</Slides>
  <Notes>1</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Early Observations of Squall 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Colorado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Mesoscale Convective Processes: A Tribute to Lance Bosart</dc:title>
  <dc:creator>Richard Johnson</dc:creator>
  <cp:lastModifiedBy>Richard Johnson</cp:lastModifiedBy>
  <cp:revision>88</cp:revision>
  <dcterms:created xsi:type="dcterms:W3CDTF">2013-03-18T11:42:30Z</dcterms:created>
  <dcterms:modified xsi:type="dcterms:W3CDTF">2013-04-19T22:14:27Z</dcterms:modified>
</cp:coreProperties>
</file>