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258" r:id="rId2"/>
    <p:sldId id="265" r:id="rId3"/>
    <p:sldId id="266" r:id="rId4"/>
    <p:sldId id="267" r:id="rId5"/>
    <p:sldId id="273" r:id="rId6"/>
    <p:sldId id="274" r:id="rId7"/>
    <p:sldId id="275" r:id="rId8"/>
    <p:sldId id="294" r:id="rId9"/>
    <p:sldId id="295" r:id="rId10"/>
    <p:sldId id="283" r:id="rId11"/>
    <p:sldId id="271" r:id="rId12"/>
    <p:sldId id="276" r:id="rId13"/>
    <p:sldId id="277" r:id="rId14"/>
    <p:sldId id="279" r:id="rId15"/>
    <p:sldId id="280" r:id="rId16"/>
    <p:sldId id="281" r:id="rId17"/>
    <p:sldId id="293" r:id="rId18"/>
    <p:sldId id="290" r:id="rId19"/>
    <p:sldId id="263" r:id="rId20"/>
    <p:sldId id="287" r:id="rId21"/>
    <p:sldId id="260" r:id="rId22"/>
    <p:sldId id="291" r:id="rId23"/>
    <p:sldId id="292"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E5CC"/>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66" d="100"/>
          <a:sy n="66" d="100"/>
        </p:scale>
        <p:origin x="-1296" y="-4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notesMaster" Target="notesMasters/notesMaster1.xml"/><Relationship Id="rId26" Type="http://schemas.openxmlformats.org/officeDocument/2006/relationships/printerSettings" Target="printerSettings/printerSettings1.bin"/><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56001B3-F993-7E42-9DF0-6867E55BCA23}" type="datetimeFigureOut">
              <a:rPr lang="en-US" smtClean="0"/>
              <a:t>1/25/17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D22EC60-D867-B649-8A6F-D400CC9D5D59}" type="slidenum">
              <a:rPr lang="en-US" smtClean="0"/>
              <a:t>‹#›</a:t>
            </a:fld>
            <a:endParaRPr lang="en-US"/>
          </a:p>
        </p:txBody>
      </p:sp>
    </p:spTree>
    <p:extLst>
      <p:ext uri="{BB962C8B-B14F-4D97-AF65-F5344CB8AC3E}">
        <p14:creationId xmlns:p14="http://schemas.microsoft.com/office/powerpoint/2010/main" val="25262870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Stippling is terrain above 600 m</a:t>
            </a:r>
            <a:endParaRPr lang="en-US" dirty="0"/>
          </a:p>
        </p:txBody>
      </p:sp>
      <p:sp>
        <p:nvSpPr>
          <p:cNvPr id="4" name="Slide Number Placeholder 3"/>
          <p:cNvSpPr>
            <a:spLocks noGrp="1"/>
          </p:cNvSpPr>
          <p:nvPr>
            <p:ph type="sldNum" sz="quarter" idx="10"/>
          </p:nvPr>
        </p:nvSpPr>
        <p:spPr/>
        <p:txBody>
          <a:bodyPr/>
          <a:lstStyle/>
          <a:p>
            <a:fld id="{6D22EC60-D867-B649-8A6F-D400CC9D5D59}" type="slidenum">
              <a:rPr lang="en-US" smtClean="0"/>
              <a:t>5</a:t>
            </a:fld>
            <a:endParaRPr lang="en-US"/>
          </a:p>
        </p:txBody>
      </p:sp>
    </p:spTree>
    <p:extLst>
      <p:ext uri="{BB962C8B-B14F-4D97-AF65-F5344CB8AC3E}">
        <p14:creationId xmlns:p14="http://schemas.microsoft.com/office/powerpoint/2010/main" val="5393965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758D6D7-FE77-D343-B561-32B38F884EB7}" type="datetimeFigureOut">
              <a:rPr lang="en-US" smtClean="0"/>
              <a:t>1/25/17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A207E1-E393-1F4A-99BE-8A8484F5294A}" type="slidenum">
              <a:rPr lang="en-US" smtClean="0"/>
              <a:t>‹#›</a:t>
            </a:fld>
            <a:endParaRPr lang="en-US"/>
          </a:p>
        </p:txBody>
      </p:sp>
    </p:spTree>
    <p:extLst>
      <p:ext uri="{BB962C8B-B14F-4D97-AF65-F5344CB8AC3E}">
        <p14:creationId xmlns:p14="http://schemas.microsoft.com/office/powerpoint/2010/main" val="28740527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58D6D7-FE77-D343-B561-32B38F884EB7}" type="datetimeFigureOut">
              <a:rPr lang="en-US" smtClean="0"/>
              <a:t>1/25/17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A207E1-E393-1F4A-99BE-8A8484F5294A}" type="slidenum">
              <a:rPr lang="en-US" smtClean="0"/>
              <a:t>‹#›</a:t>
            </a:fld>
            <a:endParaRPr lang="en-US"/>
          </a:p>
        </p:txBody>
      </p:sp>
    </p:spTree>
    <p:extLst>
      <p:ext uri="{BB962C8B-B14F-4D97-AF65-F5344CB8AC3E}">
        <p14:creationId xmlns:p14="http://schemas.microsoft.com/office/powerpoint/2010/main" val="5024150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58D6D7-FE77-D343-B561-32B38F884EB7}" type="datetimeFigureOut">
              <a:rPr lang="en-US" smtClean="0"/>
              <a:t>1/25/17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A207E1-E393-1F4A-99BE-8A8484F5294A}" type="slidenum">
              <a:rPr lang="en-US" smtClean="0"/>
              <a:t>‹#›</a:t>
            </a:fld>
            <a:endParaRPr lang="en-US"/>
          </a:p>
        </p:txBody>
      </p:sp>
    </p:spTree>
    <p:extLst>
      <p:ext uri="{BB962C8B-B14F-4D97-AF65-F5344CB8AC3E}">
        <p14:creationId xmlns:p14="http://schemas.microsoft.com/office/powerpoint/2010/main" val="33930156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58D6D7-FE77-D343-B561-32B38F884EB7}" type="datetimeFigureOut">
              <a:rPr lang="en-US" smtClean="0"/>
              <a:t>1/25/17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A207E1-E393-1F4A-99BE-8A8484F5294A}" type="slidenum">
              <a:rPr lang="en-US" smtClean="0"/>
              <a:t>‹#›</a:t>
            </a:fld>
            <a:endParaRPr lang="en-US"/>
          </a:p>
        </p:txBody>
      </p:sp>
    </p:spTree>
    <p:extLst>
      <p:ext uri="{BB962C8B-B14F-4D97-AF65-F5344CB8AC3E}">
        <p14:creationId xmlns:p14="http://schemas.microsoft.com/office/powerpoint/2010/main" val="21613065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758D6D7-FE77-D343-B561-32B38F884EB7}" type="datetimeFigureOut">
              <a:rPr lang="en-US" smtClean="0"/>
              <a:t>1/25/17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A207E1-E393-1F4A-99BE-8A8484F5294A}" type="slidenum">
              <a:rPr lang="en-US" smtClean="0"/>
              <a:t>‹#›</a:t>
            </a:fld>
            <a:endParaRPr lang="en-US"/>
          </a:p>
        </p:txBody>
      </p:sp>
    </p:spTree>
    <p:extLst>
      <p:ext uri="{BB962C8B-B14F-4D97-AF65-F5344CB8AC3E}">
        <p14:creationId xmlns:p14="http://schemas.microsoft.com/office/powerpoint/2010/main" val="37114047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758D6D7-FE77-D343-B561-32B38F884EB7}" type="datetimeFigureOut">
              <a:rPr lang="en-US" smtClean="0"/>
              <a:t>1/25/17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A207E1-E393-1F4A-99BE-8A8484F5294A}" type="slidenum">
              <a:rPr lang="en-US" smtClean="0"/>
              <a:t>‹#›</a:t>
            </a:fld>
            <a:endParaRPr lang="en-US"/>
          </a:p>
        </p:txBody>
      </p:sp>
    </p:spTree>
    <p:extLst>
      <p:ext uri="{BB962C8B-B14F-4D97-AF65-F5344CB8AC3E}">
        <p14:creationId xmlns:p14="http://schemas.microsoft.com/office/powerpoint/2010/main" val="4300602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758D6D7-FE77-D343-B561-32B38F884EB7}" type="datetimeFigureOut">
              <a:rPr lang="en-US" smtClean="0"/>
              <a:t>1/25/17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AA207E1-E393-1F4A-99BE-8A8484F5294A}" type="slidenum">
              <a:rPr lang="en-US" smtClean="0"/>
              <a:t>‹#›</a:t>
            </a:fld>
            <a:endParaRPr lang="en-US"/>
          </a:p>
        </p:txBody>
      </p:sp>
    </p:spTree>
    <p:extLst>
      <p:ext uri="{BB962C8B-B14F-4D97-AF65-F5344CB8AC3E}">
        <p14:creationId xmlns:p14="http://schemas.microsoft.com/office/powerpoint/2010/main" val="34177916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758D6D7-FE77-D343-B561-32B38F884EB7}" type="datetimeFigureOut">
              <a:rPr lang="en-US" smtClean="0"/>
              <a:t>1/25/17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AA207E1-E393-1F4A-99BE-8A8484F5294A}" type="slidenum">
              <a:rPr lang="en-US" smtClean="0"/>
              <a:t>‹#›</a:t>
            </a:fld>
            <a:endParaRPr lang="en-US"/>
          </a:p>
        </p:txBody>
      </p:sp>
    </p:spTree>
    <p:extLst>
      <p:ext uri="{BB962C8B-B14F-4D97-AF65-F5344CB8AC3E}">
        <p14:creationId xmlns:p14="http://schemas.microsoft.com/office/powerpoint/2010/main" val="34483053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58D6D7-FE77-D343-B561-32B38F884EB7}" type="datetimeFigureOut">
              <a:rPr lang="en-US" smtClean="0"/>
              <a:t>1/25/17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AA207E1-E393-1F4A-99BE-8A8484F5294A}" type="slidenum">
              <a:rPr lang="en-US" smtClean="0"/>
              <a:t>‹#›</a:t>
            </a:fld>
            <a:endParaRPr lang="en-US"/>
          </a:p>
        </p:txBody>
      </p:sp>
    </p:spTree>
    <p:extLst>
      <p:ext uri="{BB962C8B-B14F-4D97-AF65-F5344CB8AC3E}">
        <p14:creationId xmlns:p14="http://schemas.microsoft.com/office/powerpoint/2010/main" val="787330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58D6D7-FE77-D343-B561-32B38F884EB7}" type="datetimeFigureOut">
              <a:rPr lang="en-US" smtClean="0"/>
              <a:t>1/25/17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A207E1-E393-1F4A-99BE-8A8484F5294A}" type="slidenum">
              <a:rPr lang="en-US" smtClean="0"/>
              <a:t>‹#›</a:t>
            </a:fld>
            <a:endParaRPr lang="en-US"/>
          </a:p>
        </p:txBody>
      </p:sp>
    </p:spTree>
    <p:extLst>
      <p:ext uri="{BB962C8B-B14F-4D97-AF65-F5344CB8AC3E}">
        <p14:creationId xmlns:p14="http://schemas.microsoft.com/office/powerpoint/2010/main" val="32559844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58D6D7-FE77-D343-B561-32B38F884EB7}" type="datetimeFigureOut">
              <a:rPr lang="en-US" smtClean="0"/>
              <a:t>1/25/17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A207E1-E393-1F4A-99BE-8A8484F5294A}" type="slidenum">
              <a:rPr lang="en-US" smtClean="0"/>
              <a:t>‹#›</a:t>
            </a:fld>
            <a:endParaRPr lang="en-US"/>
          </a:p>
        </p:txBody>
      </p:sp>
    </p:spTree>
    <p:extLst>
      <p:ext uri="{BB962C8B-B14F-4D97-AF65-F5344CB8AC3E}">
        <p14:creationId xmlns:p14="http://schemas.microsoft.com/office/powerpoint/2010/main" val="383157840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58D6D7-FE77-D343-B561-32B38F884EB7}" type="datetimeFigureOut">
              <a:rPr lang="en-US" smtClean="0"/>
              <a:t>1/25/17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A207E1-E393-1F4A-99BE-8A8484F5294A}" type="slidenum">
              <a:rPr lang="en-US" smtClean="0"/>
              <a:t>‹#›</a:t>
            </a:fld>
            <a:endParaRPr lang="en-US"/>
          </a:p>
        </p:txBody>
      </p:sp>
    </p:spTree>
    <p:extLst>
      <p:ext uri="{BB962C8B-B14F-4D97-AF65-F5344CB8AC3E}">
        <p14:creationId xmlns:p14="http://schemas.microsoft.com/office/powerpoint/2010/main" val="32014926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g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4.png"/><Relationship Id="rId5" Type="http://schemas.openxmlformats.org/officeDocument/2006/relationships/image" Target="../media/image25.jpeg"/><Relationship Id="rId6"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 Id="rId3"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1" Type="http://schemas.openxmlformats.org/officeDocument/2006/relationships/image" Target="../media/image22.png"/><Relationship Id="rId12" Type="http://schemas.openxmlformats.org/officeDocument/2006/relationships/image" Target="../media/image34.png"/><Relationship Id="rId13" Type="http://schemas.openxmlformats.org/officeDocument/2006/relationships/image" Target="../media/image24.png"/><Relationship Id="rId14"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image" Target="../media/image27.png"/><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25.jpeg"/><Relationship Id="rId6" Type="http://schemas.openxmlformats.org/officeDocument/2006/relationships/image" Target="../media/image30.jpeg"/><Relationship Id="rId7" Type="http://schemas.openxmlformats.org/officeDocument/2006/relationships/image" Target="../media/image31.png"/><Relationship Id="rId8" Type="http://schemas.openxmlformats.org/officeDocument/2006/relationships/image" Target="../media/image32.png"/><Relationship Id="rId9" Type="http://schemas.openxmlformats.org/officeDocument/2006/relationships/image" Target="../media/image23.png"/><Relationship Id="rId10" Type="http://schemas.openxmlformats.org/officeDocument/2006/relationships/image" Target="../media/image3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 Id="rId3"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 Id="rId3" Type="http://schemas.openxmlformats.org/officeDocument/2006/relationships/image" Target="../media/image4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jpeg"/><Relationship Id="rId3"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3806" y="0"/>
            <a:ext cx="9217152" cy="6949440"/>
          </a:xfrm>
          <a:prstGeom prst="rect">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371600" y="1598626"/>
            <a:ext cx="6400800" cy="1752600"/>
          </a:xfrm>
          <a:effectLst/>
        </p:spPr>
        <p:txBody>
          <a:bodyPr>
            <a:normAutofit/>
          </a:bodyPr>
          <a:lstStyle/>
          <a:p>
            <a:r>
              <a:rPr lang="en-US" sz="2400" i="1" dirty="0" smtClean="0">
                <a:solidFill>
                  <a:srgbClr val="CCFFCC"/>
                </a:solidFill>
              </a:rPr>
              <a:t>Richard H. Johnson</a:t>
            </a:r>
          </a:p>
          <a:p>
            <a:r>
              <a:rPr lang="en-US" sz="2400" i="1" dirty="0" smtClean="0">
                <a:solidFill>
                  <a:srgbClr val="CCFFCC"/>
                </a:solidFill>
              </a:rPr>
              <a:t>Colorado State University</a:t>
            </a:r>
            <a:endParaRPr lang="en-US" sz="2400" i="1" dirty="0">
              <a:solidFill>
                <a:srgbClr val="CCFFCC"/>
              </a:solidFill>
            </a:endParaRPr>
          </a:p>
        </p:txBody>
      </p:sp>
      <p:sp>
        <p:nvSpPr>
          <p:cNvPr id="5" name="TextBox 4"/>
          <p:cNvSpPr txBox="1"/>
          <p:nvPr/>
        </p:nvSpPr>
        <p:spPr>
          <a:xfrm>
            <a:off x="1308344" y="6497778"/>
            <a:ext cx="7775041" cy="338554"/>
          </a:xfrm>
          <a:prstGeom prst="rect">
            <a:avLst/>
          </a:prstGeom>
          <a:noFill/>
        </p:spPr>
        <p:txBody>
          <a:bodyPr wrap="square" rtlCol="0">
            <a:spAutoFit/>
          </a:bodyPr>
          <a:lstStyle/>
          <a:p>
            <a:pPr algn="r"/>
            <a:r>
              <a:rPr lang="en-US" sz="1600" i="1" dirty="0" smtClean="0">
                <a:solidFill>
                  <a:srgbClr val="FFFF00"/>
                </a:solidFill>
              </a:rPr>
              <a:t>Lance </a:t>
            </a:r>
            <a:r>
              <a:rPr lang="en-US" sz="1600" i="1" dirty="0" err="1" smtClean="0">
                <a:solidFill>
                  <a:srgbClr val="FFFF00"/>
                </a:solidFill>
              </a:rPr>
              <a:t>Bosart</a:t>
            </a:r>
            <a:r>
              <a:rPr lang="en-US" sz="1600" i="1" dirty="0" smtClean="0">
                <a:solidFill>
                  <a:srgbClr val="FFFF00"/>
                </a:solidFill>
              </a:rPr>
              <a:t> Symposium, AMS Annual Meeting, Seattle, 25-26 January 2017 </a:t>
            </a:r>
            <a:endParaRPr lang="en-US" sz="1600" i="1" dirty="0">
              <a:solidFill>
                <a:srgbClr val="FFFF00"/>
              </a:solidFill>
            </a:endParaRPr>
          </a:p>
        </p:txBody>
      </p:sp>
      <p:sp>
        <p:nvSpPr>
          <p:cNvPr id="13" name="Title 1"/>
          <p:cNvSpPr txBox="1">
            <a:spLocks/>
          </p:cNvSpPr>
          <p:nvPr/>
        </p:nvSpPr>
        <p:spPr>
          <a:xfrm>
            <a:off x="159099" y="160924"/>
            <a:ext cx="8815837"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500" i="1" dirty="0" smtClean="0">
                <a:solidFill>
                  <a:schemeClr val="bg1">
                    <a:lumMod val="95000"/>
                  </a:schemeClr>
                </a:solidFill>
              </a:rPr>
              <a:t>Warm Season </a:t>
            </a:r>
            <a:r>
              <a:rPr lang="en-US" sz="3500" i="1" dirty="0" err="1" smtClean="0">
                <a:solidFill>
                  <a:schemeClr val="bg1">
                    <a:lumMod val="95000"/>
                  </a:schemeClr>
                </a:solidFill>
              </a:rPr>
              <a:t>Mesoscale</a:t>
            </a:r>
            <a:r>
              <a:rPr lang="en-US" sz="3500" i="1" dirty="0" smtClean="0">
                <a:solidFill>
                  <a:schemeClr val="bg1">
                    <a:lumMod val="95000"/>
                  </a:schemeClr>
                </a:solidFill>
              </a:rPr>
              <a:t> </a:t>
            </a:r>
            <a:r>
              <a:rPr lang="en-US" sz="3500" i="1" smtClean="0">
                <a:solidFill>
                  <a:schemeClr val="bg1">
                    <a:lumMod val="95000"/>
                  </a:schemeClr>
                </a:solidFill>
              </a:rPr>
              <a:t>Convective Processes: </a:t>
            </a:r>
            <a:r>
              <a:rPr lang="en-US" sz="3500" i="1" dirty="0" smtClean="0">
                <a:solidFill>
                  <a:schemeClr val="bg1">
                    <a:lumMod val="95000"/>
                  </a:schemeClr>
                </a:solidFill>
              </a:rPr>
              <a:t>A Tribute to Lance </a:t>
            </a:r>
            <a:r>
              <a:rPr lang="en-US" sz="3500" i="1" dirty="0" err="1" smtClean="0">
                <a:solidFill>
                  <a:schemeClr val="bg1">
                    <a:lumMod val="95000"/>
                  </a:schemeClr>
                </a:solidFill>
              </a:rPr>
              <a:t>Bosart</a:t>
            </a:r>
            <a:endParaRPr lang="en-US" sz="3500" i="1" dirty="0">
              <a:solidFill>
                <a:schemeClr val="bg1">
                  <a:lumMod val="95000"/>
                </a:schemeClr>
              </a:solidFill>
            </a:endParaRPr>
          </a:p>
        </p:txBody>
      </p:sp>
      <p:pic>
        <p:nvPicPr>
          <p:cNvPr id="2" name="Picture 1" descr="Screen shot 2013-04-03 at 3.02.4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099" y="2762191"/>
            <a:ext cx="3057434" cy="2342512"/>
          </a:xfrm>
          <a:prstGeom prst="rect">
            <a:avLst/>
          </a:prstGeom>
          <a:ln w="38100" cmpd="sng">
            <a:solidFill>
              <a:schemeClr val="tx1"/>
            </a:solidFill>
          </a:ln>
        </p:spPr>
      </p:pic>
      <p:pic>
        <p:nvPicPr>
          <p:cNvPr id="14" name="Picture 13"/>
          <p:cNvPicPr>
            <a:picLocks noChangeAspect="1"/>
          </p:cNvPicPr>
          <p:nvPr/>
        </p:nvPicPr>
        <p:blipFill>
          <a:blip r:embed="rId3"/>
          <a:stretch>
            <a:fillRect/>
          </a:stretch>
        </p:blipFill>
        <p:spPr>
          <a:xfrm>
            <a:off x="685800" y="5009050"/>
            <a:ext cx="2009143" cy="1627077"/>
          </a:xfrm>
          <a:prstGeom prst="rect">
            <a:avLst/>
          </a:prstGeom>
          <a:ln>
            <a:solidFill>
              <a:srgbClr val="000000"/>
            </a:solidFill>
          </a:ln>
        </p:spPr>
      </p:pic>
      <p:sp>
        <p:nvSpPr>
          <p:cNvPr id="4" name="TextBox 3"/>
          <p:cNvSpPr txBox="1"/>
          <p:nvPr/>
        </p:nvSpPr>
        <p:spPr>
          <a:xfrm>
            <a:off x="1805978" y="4345465"/>
            <a:ext cx="1529632" cy="584776"/>
          </a:xfrm>
          <a:prstGeom prst="rect">
            <a:avLst/>
          </a:prstGeom>
          <a:noFill/>
        </p:spPr>
        <p:txBody>
          <a:bodyPr wrap="square" rtlCol="0">
            <a:spAutoFit/>
          </a:bodyPr>
          <a:lstStyle/>
          <a:p>
            <a:r>
              <a:rPr lang="en-US" sz="1600" i="1" dirty="0" err="1" smtClean="0"/>
              <a:t>Bosart</a:t>
            </a:r>
            <a:r>
              <a:rPr lang="en-US" sz="1600" i="1" dirty="0" smtClean="0"/>
              <a:t> and Sanders (1981)</a:t>
            </a:r>
            <a:endParaRPr lang="en-US" sz="1600" i="1" dirty="0"/>
          </a:p>
        </p:txBody>
      </p:sp>
      <p:pic>
        <p:nvPicPr>
          <p:cNvPr id="6" name="Picture 5" descr="Screen shot 2013-04-03 at 3.10.3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35610" y="2779259"/>
            <a:ext cx="2765086" cy="3013359"/>
          </a:xfrm>
          <a:prstGeom prst="rect">
            <a:avLst/>
          </a:prstGeom>
        </p:spPr>
      </p:pic>
      <p:sp>
        <p:nvSpPr>
          <p:cNvPr id="15" name="TextBox 14"/>
          <p:cNvSpPr txBox="1"/>
          <p:nvPr/>
        </p:nvSpPr>
        <p:spPr>
          <a:xfrm>
            <a:off x="4677897" y="5170235"/>
            <a:ext cx="1371600" cy="584776"/>
          </a:xfrm>
          <a:prstGeom prst="rect">
            <a:avLst/>
          </a:prstGeom>
          <a:solidFill>
            <a:schemeClr val="bg1"/>
          </a:solidFill>
          <a:ln>
            <a:solidFill>
              <a:srgbClr val="000000"/>
            </a:solidFill>
          </a:ln>
        </p:spPr>
        <p:txBody>
          <a:bodyPr wrap="square" rtlCol="0">
            <a:spAutoFit/>
          </a:bodyPr>
          <a:lstStyle/>
          <a:p>
            <a:pPr algn="r"/>
            <a:r>
              <a:rPr lang="en-US" sz="1600" i="1" dirty="0" err="1" smtClean="0"/>
              <a:t>Bosart</a:t>
            </a:r>
            <a:r>
              <a:rPr lang="en-US" sz="1600" i="1" dirty="0" smtClean="0"/>
              <a:t> and </a:t>
            </a:r>
            <a:r>
              <a:rPr lang="en-US" sz="1600" i="1" dirty="0" err="1" smtClean="0"/>
              <a:t>Seimon</a:t>
            </a:r>
            <a:r>
              <a:rPr lang="en-US" sz="1600" i="1" dirty="0" smtClean="0"/>
              <a:t> (1988)</a:t>
            </a:r>
            <a:endParaRPr lang="en-US" sz="1600" i="1" dirty="0"/>
          </a:p>
        </p:txBody>
      </p:sp>
      <p:sp>
        <p:nvSpPr>
          <p:cNvPr id="16" name="Rectangle 15"/>
          <p:cNvSpPr/>
          <p:nvPr/>
        </p:nvSpPr>
        <p:spPr>
          <a:xfrm>
            <a:off x="3335610" y="2779259"/>
            <a:ext cx="2765086" cy="3013359"/>
          </a:xfrm>
          <a:prstGeom prst="rect">
            <a:avLst/>
          </a:prstGeom>
          <a:noFill/>
          <a:ln w="381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5"/>
          <a:stretch>
            <a:fillRect/>
          </a:stretch>
        </p:blipFill>
        <p:spPr>
          <a:xfrm>
            <a:off x="6259396" y="3351225"/>
            <a:ext cx="2715540" cy="2686221"/>
          </a:xfrm>
          <a:prstGeom prst="rect">
            <a:avLst/>
          </a:prstGeom>
          <a:ln w="38100" cmpd="sng">
            <a:solidFill>
              <a:srgbClr val="000000"/>
            </a:solidFill>
          </a:ln>
        </p:spPr>
      </p:pic>
      <p:sp>
        <p:nvSpPr>
          <p:cNvPr id="19" name="TextBox 18"/>
          <p:cNvSpPr txBox="1"/>
          <p:nvPr/>
        </p:nvSpPr>
        <p:spPr>
          <a:xfrm>
            <a:off x="6247430" y="5698893"/>
            <a:ext cx="2750590" cy="338554"/>
          </a:xfrm>
          <a:prstGeom prst="rect">
            <a:avLst/>
          </a:prstGeom>
          <a:solidFill>
            <a:schemeClr val="bg1"/>
          </a:solidFill>
          <a:ln>
            <a:solidFill>
              <a:srgbClr val="000000"/>
            </a:solidFill>
          </a:ln>
        </p:spPr>
        <p:txBody>
          <a:bodyPr wrap="square" rtlCol="0">
            <a:spAutoFit/>
          </a:bodyPr>
          <a:lstStyle/>
          <a:p>
            <a:pPr algn="r"/>
            <a:r>
              <a:rPr lang="en-US" sz="1600" i="1" dirty="0" smtClean="0"/>
              <a:t>Weisman, Evans, </a:t>
            </a:r>
            <a:r>
              <a:rPr lang="en-US" sz="1600" i="1" dirty="0" err="1" smtClean="0"/>
              <a:t>Bosart</a:t>
            </a:r>
            <a:r>
              <a:rPr lang="en-US" sz="1600" i="1" dirty="0" smtClean="0"/>
              <a:t> (2013)</a:t>
            </a:r>
            <a:endParaRPr lang="en-US" sz="1600" i="1" dirty="0"/>
          </a:p>
        </p:txBody>
      </p:sp>
      <p:sp>
        <p:nvSpPr>
          <p:cNvPr id="20" name="TextBox 19"/>
          <p:cNvSpPr txBox="1"/>
          <p:nvPr/>
        </p:nvSpPr>
        <p:spPr>
          <a:xfrm>
            <a:off x="890499" y="4934555"/>
            <a:ext cx="2598495" cy="276999"/>
          </a:xfrm>
          <a:prstGeom prst="rect">
            <a:avLst/>
          </a:prstGeom>
          <a:noFill/>
        </p:spPr>
        <p:txBody>
          <a:bodyPr wrap="square" rtlCol="0">
            <a:spAutoFit/>
          </a:bodyPr>
          <a:lstStyle/>
          <a:p>
            <a:r>
              <a:rPr lang="en-US" sz="1200" b="1" i="1" dirty="0" smtClean="0">
                <a:solidFill>
                  <a:srgbClr val="000000"/>
                </a:solidFill>
              </a:rPr>
              <a:t>JOHNSTOWN FLOOD</a:t>
            </a:r>
            <a:endParaRPr lang="en-US" sz="1200" b="1" i="1" dirty="0">
              <a:solidFill>
                <a:srgbClr val="000000"/>
              </a:solidFill>
            </a:endParaRPr>
          </a:p>
        </p:txBody>
      </p:sp>
    </p:spTree>
    <p:extLst>
      <p:ext uri="{BB962C8B-B14F-4D97-AF65-F5344CB8AC3E}">
        <p14:creationId xmlns:p14="http://schemas.microsoft.com/office/powerpoint/2010/main" val="392238442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13.png"/>
          <p:cNvPicPr>
            <a:picLocks noChangeAspect="1"/>
          </p:cNvPicPr>
          <p:nvPr/>
        </p:nvPicPr>
        <p:blipFill>
          <a:blip r:embed="rId2"/>
          <a:stretch>
            <a:fillRect/>
          </a:stretch>
        </p:blipFill>
        <p:spPr>
          <a:xfrm>
            <a:off x="0" y="975801"/>
            <a:ext cx="9144000" cy="5624310"/>
          </a:xfrm>
          <a:prstGeom prst="rect">
            <a:avLst/>
          </a:prstGeom>
        </p:spPr>
      </p:pic>
      <p:sp>
        <p:nvSpPr>
          <p:cNvPr id="5" name="TextBox 4"/>
          <p:cNvSpPr txBox="1"/>
          <p:nvPr/>
        </p:nvSpPr>
        <p:spPr>
          <a:xfrm>
            <a:off x="722433" y="303726"/>
            <a:ext cx="7675509" cy="1015663"/>
          </a:xfrm>
          <a:prstGeom prst="rect">
            <a:avLst/>
          </a:prstGeom>
          <a:ln>
            <a:solidFill>
              <a:schemeClr val="tx1"/>
            </a:solid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marL="342900" indent="-342900">
              <a:buFont typeface="Arial"/>
              <a:buChar char="•"/>
            </a:pPr>
            <a:r>
              <a:rPr lang="en-US" sz="2000" i="1" dirty="0" smtClean="0"/>
              <a:t>Wake low linked to </a:t>
            </a:r>
            <a:r>
              <a:rPr lang="en-US" sz="2000" i="1" dirty="0" err="1" smtClean="0"/>
              <a:t>stratiform</a:t>
            </a:r>
            <a:r>
              <a:rPr lang="en-US" sz="2000" i="1" dirty="0" smtClean="0"/>
              <a:t> region</a:t>
            </a:r>
          </a:p>
          <a:p>
            <a:pPr marL="342900" indent="-342900">
              <a:buFont typeface="Arial"/>
              <a:buChar char="•"/>
            </a:pPr>
            <a:r>
              <a:rPr lang="en-US" sz="2000" i="1" dirty="0"/>
              <a:t>O</a:t>
            </a:r>
            <a:r>
              <a:rPr lang="en-US" sz="2000" i="1" dirty="0" smtClean="0"/>
              <a:t>bserved to follow northward shift of </a:t>
            </a:r>
            <a:r>
              <a:rPr lang="en-US" sz="2000" i="1" dirty="0" err="1" smtClean="0"/>
              <a:t>stratiform</a:t>
            </a:r>
            <a:r>
              <a:rPr lang="en-US" sz="2000" i="1" dirty="0" smtClean="0"/>
              <a:t> region as convective systems evolve from “symmetric” to “asymmetric”</a:t>
            </a:r>
            <a:endParaRPr lang="en-US" sz="2000" i="1" dirty="0"/>
          </a:p>
        </p:txBody>
      </p:sp>
      <p:sp>
        <p:nvSpPr>
          <p:cNvPr id="6" name="TextBox 5"/>
          <p:cNvSpPr txBox="1"/>
          <p:nvPr/>
        </p:nvSpPr>
        <p:spPr>
          <a:xfrm>
            <a:off x="3106095" y="2567867"/>
            <a:ext cx="2512487" cy="369332"/>
          </a:xfrm>
          <a:prstGeom prst="rect">
            <a:avLst/>
          </a:prstGeom>
          <a:noFill/>
        </p:spPr>
        <p:txBody>
          <a:bodyPr wrap="square" rtlCol="0">
            <a:spAutoFit/>
          </a:bodyPr>
          <a:lstStyle/>
          <a:p>
            <a:endParaRPr lang="en-US" dirty="0"/>
          </a:p>
        </p:txBody>
      </p:sp>
      <p:sp>
        <p:nvSpPr>
          <p:cNvPr id="7" name="TextBox 6"/>
          <p:cNvSpPr txBox="1"/>
          <p:nvPr/>
        </p:nvSpPr>
        <p:spPr>
          <a:xfrm>
            <a:off x="3106095" y="2567867"/>
            <a:ext cx="2277804" cy="369332"/>
          </a:xfrm>
          <a:prstGeom prst="rect">
            <a:avLst/>
          </a:prstGeom>
          <a:noFill/>
        </p:spPr>
        <p:txBody>
          <a:bodyPr wrap="square" rtlCol="0">
            <a:spAutoFit/>
          </a:bodyPr>
          <a:lstStyle/>
          <a:p>
            <a:endParaRPr lang="en-US" dirty="0"/>
          </a:p>
        </p:txBody>
      </p:sp>
      <p:sp>
        <p:nvSpPr>
          <p:cNvPr id="8" name="TextBox 7"/>
          <p:cNvSpPr txBox="1"/>
          <p:nvPr/>
        </p:nvSpPr>
        <p:spPr>
          <a:xfrm>
            <a:off x="2832066" y="5632741"/>
            <a:ext cx="4690929" cy="707886"/>
          </a:xfrm>
          <a:prstGeom prst="rect">
            <a:avLst/>
          </a:prstGeom>
          <a:noFill/>
        </p:spPr>
        <p:txBody>
          <a:bodyPr wrap="square" rtlCol="0">
            <a:spAutoFit/>
          </a:bodyPr>
          <a:lstStyle/>
          <a:p>
            <a:pPr algn="ctr"/>
            <a:r>
              <a:rPr lang="en-US" sz="2000" i="1" dirty="0" smtClean="0">
                <a:solidFill>
                  <a:srgbClr val="FF0000"/>
                </a:solidFill>
              </a:rPr>
              <a:t>(</a:t>
            </a:r>
            <a:r>
              <a:rPr lang="en-US" sz="2000" i="1" dirty="0" err="1" smtClean="0">
                <a:solidFill>
                  <a:srgbClr val="FF0000"/>
                </a:solidFill>
              </a:rPr>
              <a:t>Loehrer</a:t>
            </a:r>
            <a:r>
              <a:rPr lang="en-US" sz="2000" i="1" dirty="0" smtClean="0">
                <a:solidFill>
                  <a:srgbClr val="FF0000"/>
                </a:solidFill>
              </a:rPr>
              <a:t> and Johnson 1995;</a:t>
            </a:r>
          </a:p>
          <a:p>
            <a:pPr algn="ctr"/>
            <a:r>
              <a:rPr lang="en-US" sz="2000" i="1" dirty="0">
                <a:solidFill>
                  <a:srgbClr val="FF0000"/>
                </a:solidFill>
              </a:rPr>
              <a:t>b</a:t>
            </a:r>
            <a:r>
              <a:rPr lang="en-US" sz="2000" i="1" dirty="0" smtClean="0">
                <a:solidFill>
                  <a:srgbClr val="FF0000"/>
                </a:solidFill>
              </a:rPr>
              <a:t>ased on 16 OK PRE-STORM MCSs)</a:t>
            </a:r>
          </a:p>
        </p:txBody>
      </p:sp>
      <p:sp>
        <p:nvSpPr>
          <p:cNvPr id="9" name="TextBox 8"/>
          <p:cNvSpPr txBox="1"/>
          <p:nvPr/>
        </p:nvSpPr>
        <p:spPr>
          <a:xfrm>
            <a:off x="1504732" y="6350638"/>
            <a:ext cx="6681557" cy="369332"/>
          </a:xfrm>
          <a:prstGeom prst="rect">
            <a:avLst/>
          </a:prstGeom>
          <a:noFill/>
        </p:spPr>
        <p:txBody>
          <a:bodyPr wrap="square" rtlCol="0">
            <a:spAutoFit/>
          </a:bodyPr>
          <a:lstStyle/>
          <a:p>
            <a:r>
              <a:rPr lang="en-US" i="1" dirty="0" smtClean="0"/>
              <a:t>[Symmetric/asymmetric structures adapted from </a:t>
            </a:r>
            <a:r>
              <a:rPr lang="en-US" i="1" dirty="0" err="1" smtClean="0"/>
              <a:t>Houze</a:t>
            </a:r>
            <a:r>
              <a:rPr lang="en-US" i="1" dirty="0" smtClean="0"/>
              <a:t> et al. 1990]</a:t>
            </a:r>
            <a:endParaRPr lang="en-US" i="1" dirty="0"/>
          </a:p>
        </p:txBody>
      </p:sp>
    </p:spTree>
    <p:extLst>
      <p:ext uri="{BB962C8B-B14F-4D97-AF65-F5344CB8AC3E}">
        <p14:creationId xmlns:p14="http://schemas.microsoft.com/office/powerpoint/2010/main" val="284478699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806" y="0"/>
            <a:ext cx="9217152" cy="6949440"/>
          </a:xfrm>
          <a:prstGeom prst="rect">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extBox 1"/>
          <p:cNvSpPr txBox="1"/>
          <p:nvPr/>
        </p:nvSpPr>
        <p:spPr>
          <a:xfrm>
            <a:off x="1178565" y="219069"/>
            <a:ext cx="7376874" cy="646331"/>
          </a:xfrm>
          <a:prstGeom prst="rect">
            <a:avLst/>
          </a:prstGeom>
          <a:noFill/>
        </p:spPr>
        <p:txBody>
          <a:bodyPr wrap="square" rtlCol="0">
            <a:spAutoFit/>
          </a:bodyPr>
          <a:lstStyle/>
          <a:p>
            <a:r>
              <a:rPr lang="en-US" sz="3600" i="1" dirty="0" smtClean="0">
                <a:solidFill>
                  <a:srgbClr val="F2F2F2"/>
                </a:solidFill>
              </a:rPr>
              <a:t>Summary of 27 February 1984 Event </a:t>
            </a:r>
            <a:endParaRPr lang="en-US" sz="3600" i="1" dirty="0">
              <a:solidFill>
                <a:srgbClr val="F2F2F2"/>
              </a:solidFill>
            </a:endParaRPr>
          </a:p>
        </p:txBody>
      </p:sp>
      <p:sp>
        <p:nvSpPr>
          <p:cNvPr id="3" name="TextBox 2"/>
          <p:cNvSpPr txBox="1"/>
          <p:nvPr/>
        </p:nvSpPr>
        <p:spPr>
          <a:xfrm>
            <a:off x="15493" y="979360"/>
            <a:ext cx="3082203" cy="5632310"/>
          </a:xfrm>
          <a:prstGeom prst="rect">
            <a:avLst/>
          </a:prstGeom>
          <a:noFill/>
        </p:spPr>
        <p:txBody>
          <a:bodyPr wrap="square" rtlCol="0">
            <a:spAutoFit/>
          </a:bodyPr>
          <a:lstStyle/>
          <a:p>
            <a:pPr marL="342900" indent="-342900">
              <a:buFont typeface="Arial"/>
              <a:buChar char="•"/>
            </a:pPr>
            <a:r>
              <a:rPr lang="en-US" sz="2400" i="1" dirty="0" smtClean="0">
                <a:solidFill>
                  <a:srgbClr val="F2E5CC"/>
                </a:solidFill>
              </a:rPr>
              <a:t>Initiated by geostrophic adjustment in strong upper-level trough/ridge system (</a:t>
            </a:r>
            <a:r>
              <a:rPr lang="en-US" sz="2400" i="1" dirty="0" err="1" smtClean="0">
                <a:solidFill>
                  <a:srgbClr val="F2E5CC"/>
                </a:solidFill>
              </a:rPr>
              <a:t>Uccelliini</a:t>
            </a:r>
            <a:r>
              <a:rPr lang="en-US" sz="2400" i="1" dirty="0" smtClean="0">
                <a:solidFill>
                  <a:srgbClr val="F2E5CC"/>
                </a:solidFill>
              </a:rPr>
              <a:t> and Koch 1987)</a:t>
            </a:r>
          </a:p>
          <a:p>
            <a:pPr marL="342900" indent="-342900">
              <a:buFont typeface="Arial"/>
              <a:buChar char="•"/>
            </a:pPr>
            <a:r>
              <a:rPr lang="en-US" sz="2400" i="1" dirty="0" smtClean="0">
                <a:solidFill>
                  <a:srgbClr val="F2E5CC"/>
                </a:solidFill>
              </a:rPr>
              <a:t>Gravity wave organized and intensified within wake low to rear of squall line</a:t>
            </a:r>
          </a:p>
          <a:p>
            <a:pPr marL="342900" indent="-342900">
              <a:buFont typeface="Arial"/>
              <a:buChar char="•"/>
            </a:pPr>
            <a:r>
              <a:rPr lang="en-US" sz="2400" i="1" dirty="0" smtClean="0">
                <a:solidFill>
                  <a:srgbClr val="F2E5CC"/>
                </a:solidFill>
              </a:rPr>
              <a:t>Environment supported wave ducting</a:t>
            </a:r>
          </a:p>
        </p:txBody>
      </p:sp>
      <p:pic>
        <p:nvPicPr>
          <p:cNvPr id="8" name="Picture 7" descr="Screen shot 2013-04-13 at 9.00.5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4018" y="1037799"/>
            <a:ext cx="5967184" cy="5096063"/>
          </a:xfrm>
          <a:prstGeom prst="rect">
            <a:avLst/>
          </a:prstGeom>
        </p:spPr>
      </p:pic>
    </p:spTree>
    <p:extLst>
      <p:ext uri="{BB962C8B-B14F-4D97-AF65-F5344CB8AC3E}">
        <p14:creationId xmlns:p14="http://schemas.microsoft.com/office/powerpoint/2010/main" val="1609265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13806" y="0"/>
            <a:ext cx="9217152" cy="6949440"/>
          </a:xfrm>
          <a:prstGeom prst="rect">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descr="fig16.png"/>
          <p:cNvPicPr>
            <a:picLocks noChangeAspect="1"/>
          </p:cNvPicPr>
          <p:nvPr/>
        </p:nvPicPr>
        <p:blipFill>
          <a:blip r:embed="rId2"/>
          <a:stretch>
            <a:fillRect/>
          </a:stretch>
        </p:blipFill>
        <p:spPr>
          <a:xfrm>
            <a:off x="3080842" y="245078"/>
            <a:ext cx="5926599" cy="6146978"/>
          </a:xfrm>
          <a:prstGeom prst="rect">
            <a:avLst/>
          </a:prstGeom>
          <a:ln>
            <a:solidFill>
              <a:srgbClr val="000000"/>
            </a:solidFill>
          </a:ln>
        </p:spPr>
      </p:pic>
      <p:sp>
        <p:nvSpPr>
          <p:cNvPr id="13" name="AutoShape 4"/>
          <p:cNvSpPr>
            <a:spLocks/>
          </p:cNvSpPr>
          <p:nvPr/>
        </p:nvSpPr>
        <p:spPr bwMode="auto">
          <a:xfrm rot="16076721">
            <a:off x="5745424" y="3679881"/>
            <a:ext cx="435273" cy="729996"/>
          </a:xfrm>
          <a:prstGeom prst="leftBrace">
            <a:avLst>
              <a:gd name="adj1" fmla="val 19792"/>
              <a:gd name="adj2" fmla="val 50000"/>
            </a:avLst>
          </a:prstGeom>
          <a:noFill/>
          <a:ln w="28575">
            <a:solidFill>
              <a:srgbClr val="FF0000"/>
            </a:solidFill>
            <a:round/>
            <a:headEnd/>
            <a:tailEnd/>
          </a:ln>
          <a:effectLst/>
        </p:spPr>
        <p:txBody>
          <a:bodyPr wrap="none" anchor="ctr">
            <a:prstTxWarp prst="textNoShape">
              <a:avLst/>
            </a:prstTxWarp>
          </a:bodyPr>
          <a:lstStyle/>
          <a:p>
            <a:endParaRPr lang="en-US"/>
          </a:p>
        </p:txBody>
      </p:sp>
      <p:sp>
        <p:nvSpPr>
          <p:cNvPr id="14" name="Text Box 5"/>
          <p:cNvSpPr txBox="1">
            <a:spLocks noChangeArrowheads="1"/>
          </p:cNvSpPr>
          <p:nvPr/>
        </p:nvSpPr>
        <p:spPr bwMode="auto">
          <a:xfrm>
            <a:off x="4349769" y="4275462"/>
            <a:ext cx="1447800" cy="366712"/>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b="1" i="1" dirty="0">
                <a:solidFill>
                  <a:srgbClr val="FF0000"/>
                </a:solidFill>
                <a:effectLst>
                  <a:outerShdw blurRad="50800" dist="38100" dir="2700000" algn="tl" rotWithShape="0">
                    <a:schemeClr val="bg1">
                      <a:alpha val="43000"/>
                    </a:schemeClr>
                  </a:outerShdw>
                </a:effectLst>
              </a:rPr>
              <a:t>~13 </a:t>
            </a:r>
            <a:r>
              <a:rPr lang="en-US" b="1" i="1" dirty="0" err="1">
                <a:solidFill>
                  <a:srgbClr val="FF0000"/>
                </a:solidFill>
                <a:effectLst>
                  <a:outerShdw blurRad="50800" dist="38100" dir="2700000" algn="tl" rotWithShape="0">
                    <a:schemeClr val="bg1">
                      <a:alpha val="43000"/>
                    </a:schemeClr>
                  </a:outerShdw>
                </a:effectLst>
              </a:rPr>
              <a:t>hPa</a:t>
            </a:r>
            <a:endParaRPr lang="en-US" b="1" i="1" dirty="0">
              <a:solidFill>
                <a:srgbClr val="FF0000"/>
              </a:solidFill>
              <a:effectLst>
                <a:outerShdw blurRad="50800" dist="38100" dir="2700000" algn="tl" rotWithShape="0">
                  <a:schemeClr val="bg1">
                    <a:alpha val="43000"/>
                  </a:schemeClr>
                </a:outerShdw>
              </a:effectLst>
            </a:endParaRPr>
          </a:p>
        </p:txBody>
      </p:sp>
      <p:cxnSp>
        <p:nvCxnSpPr>
          <p:cNvPr id="16" name="Straight Arrow Connector 15"/>
          <p:cNvCxnSpPr/>
          <p:nvPr/>
        </p:nvCxnSpPr>
        <p:spPr>
          <a:xfrm flipV="1">
            <a:off x="5259655" y="4086498"/>
            <a:ext cx="468889" cy="35895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rot="16200000" flipH="1">
            <a:off x="4684533" y="2866908"/>
            <a:ext cx="832256" cy="703568"/>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3810144" y="2429811"/>
            <a:ext cx="1307592" cy="372754"/>
          </a:xfrm>
          <a:prstGeom prst="rect">
            <a:avLst/>
          </a:prstGeom>
          <a:solidFill>
            <a:srgbClr val="FFFFFF"/>
          </a:solidFill>
          <a:ln w="28575" cap="flat" cmpd="sng" algn="ctr">
            <a:solidFill>
              <a:schemeClr val="tx1"/>
            </a:solidFill>
            <a:prstDash val="solid"/>
            <a:round/>
            <a:headEnd type="none" w="med" len="med"/>
            <a:tailEnd type="none" w="med" len="med"/>
          </a:ln>
        </p:spPr>
        <p:txBody>
          <a:bodyPr wrap="square" rtlCol="0">
            <a:spAutoFit/>
          </a:bodyPr>
          <a:lstStyle/>
          <a:p>
            <a:pPr algn="ctr"/>
            <a:r>
              <a:rPr lang="en-US" i="1" dirty="0" smtClean="0">
                <a:solidFill>
                  <a:srgbClr val="0000FF"/>
                </a:solidFill>
              </a:rPr>
              <a:t>WAKE LOW</a:t>
            </a:r>
            <a:endParaRPr lang="en-US" i="1" dirty="0">
              <a:solidFill>
                <a:srgbClr val="0000FF"/>
              </a:solidFill>
            </a:endParaRPr>
          </a:p>
        </p:txBody>
      </p:sp>
      <p:sp>
        <p:nvSpPr>
          <p:cNvPr id="25" name="TextBox 24"/>
          <p:cNvSpPr txBox="1"/>
          <p:nvPr/>
        </p:nvSpPr>
        <p:spPr>
          <a:xfrm>
            <a:off x="6999068" y="4956260"/>
            <a:ext cx="1353251" cy="369332"/>
          </a:xfrm>
          <a:prstGeom prst="rect">
            <a:avLst/>
          </a:prstGeom>
          <a:solidFill>
            <a:srgbClr val="FFFFFF"/>
          </a:solidFill>
          <a:ln w="28575" cmpd="sng">
            <a:solidFill>
              <a:schemeClr val="tx1"/>
            </a:solidFill>
          </a:ln>
        </p:spPr>
        <p:txBody>
          <a:bodyPr wrap="square" rtlCol="0">
            <a:spAutoFit/>
          </a:bodyPr>
          <a:lstStyle/>
          <a:p>
            <a:pPr algn="ctr"/>
            <a:r>
              <a:rPr lang="en-US" i="1" dirty="0" smtClean="0">
                <a:solidFill>
                  <a:srgbClr val="0000FF"/>
                </a:solidFill>
              </a:rPr>
              <a:t>BOW ECHO</a:t>
            </a:r>
            <a:endParaRPr lang="en-US" i="1" dirty="0">
              <a:solidFill>
                <a:srgbClr val="0000FF"/>
              </a:solidFill>
            </a:endParaRPr>
          </a:p>
        </p:txBody>
      </p:sp>
      <p:sp>
        <p:nvSpPr>
          <p:cNvPr id="11" name="TextBox 10"/>
          <p:cNvSpPr txBox="1"/>
          <p:nvPr/>
        </p:nvSpPr>
        <p:spPr>
          <a:xfrm>
            <a:off x="179463" y="1812399"/>
            <a:ext cx="2788583" cy="2677656"/>
          </a:xfrm>
          <a:prstGeom prst="rect">
            <a:avLst/>
          </a:prstGeom>
          <a:ln>
            <a:solidFill>
              <a:schemeClr val="tx1"/>
            </a:solid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800" i="1" dirty="0" smtClean="0"/>
              <a:t>  Dallas-Fort Worth “</a:t>
            </a:r>
            <a:r>
              <a:rPr lang="en-US" sz="2800" i="1" dirty="0" err="1" smtClean="0"/>
              <a:t>Mayfest</a:t>
            </a:r>
            <a:r>
              <a:rPr lang="en-US" sz="2800" i="1" dirty="0" smtClean="0"/>
              <a:t>” Hailstorm/Bow Echo, Intense Wake Low</a:t>
            </a:r>
          </a:p>
          <a:p>
            <a:pPr algn="ctr"/>
            <a:r>
              <a:rPr lang="en-US" sz="2800" i="1" dirty="0" smtClean="0"/>
              <a:t>6 May 1995</a:t>
            </a:r>
            <a:endParaRPr lang="en-US" sz="2800" i="1" dirty="0"/>
          </a:p>
        </p:txBody>
      </p:sp>
      <p:sp>
        <p:nvSpPr>
          <p:cNvPr id="12" name="TextBox 11"/>
          <p:cNvSpPr txBox="1"/>
          <p:nvPr/>
        </p:nvSpPr>
        <p:spPr>
          <a:xfrm>
            <a:off x="3435006" y="4845812"/>
            <a:ext cx="1313872" cy="646331"/>
          </a:xfrm>
          <a:prstGeom prst="rect">
            <a:avLst/>
          </a:prstGeom>
          <a:solidFill>
            <a:schemeClr val="bg1"/>
          </a:solidFill>
          <a:ln w="28575" cap="flat" cmpd="sng" algn="ctr">
            <a:solidFill>
              <a:schemeClr val="tx1"/>
            </a:solidFill>
            <a:prstDash val="solid"/>
            <a:round/>
            <a:headEnd type="none" w="med" len="med"/>
            <a:tailEnd type="none" w="med" len="med"/>
          </a:ln>
        </p:spPr>
        <p:txBody>
          <a:bodyPr wrap="square" rtlCol="0">
            <a:spAutoFit/>
          </a:bodyPr>
          <a:lstStyle/>
          <a:p>
            <a:r>
              <a:rPr lang="en-US" i="1" dirty="0" smtClean="0"/>
              <a:t>00 UTC </a:t>
            </a:r>
          </a:p>
          <a:p>
            <a:r>
              <a:rPr lang="en-US" i="1" dirty="0" smtClean="0"/>
              <a:t>6 May 1995</a:t>
            </a:r>
            <a:endParaRPr lang="en-US" i="1" dirty="0"/>
          </a:p>
        </p:txBody>
      </p:sp>
      <p:sp>
        <p:nvSpPr>
          <p:cNvPr id="17" name="TextBox 16"/>
          <p:cNvSpPr txBox="1"/>
          <p:nvPr/>
        </p:nvSpPr>
        <p:spPr>
          <a:xfrm>
            <a:off x="98058" y="4576174"/>
            <a:ext cx="2788583" cy="1815882"/>
          </a:xfrm>
          <a:prstGeom prst="rect">
            <a:avLst/>
          </a:prstGeom>
          <a:noFill/>
        </p:spPr>
        <p:txBody>
          <a:bodyPr wrap="square" rtlCol="0">
            <a:spAutoFit/>
          </a:bodyPr>
          <a:lstStyle/>
          <a:p>
            <a:pPr algn="ctr"/>
            <a:r>
              <a:rPr lang="en-US" sz="2800" i="1" dirty="0" smtClean="0">
                <a:solidFill>
                  <a:srgbClr val="F2E5CC"/>
                </a:solidFill>
              </a:rPr>
              <a:t>Texas’s worst hailstorm; 20 deaths; &gt; $1B damage</a:t>
            </a:r>
            <a:endParaRPr lang="en-US" sz="2800" i="1" dirty="0">
              <a:solidFill>
                <a:srgbClr val="F2E5CC"/>
              </a:solidFill>
            </a:endParaRPr>
          </a:p>
        </p:txBody>
      </p:sp>
      <p:sp>
        <p:nvSpPr>
          <p:cNvPr id="15" name="TextBox 14"/>
          <p:cNvSpPr txBox="1"/>
          <p:nvPr/>
        </p:nvSpPr>
        <p:spPr>
          <a:xfrm>
            <a:off x="5949424" y="5325592"/>
            <a:ext cx="547670" cy="369332"/>
          </a:xfrm>
          <a:prstGeom prst="rect">
            <a:avLst/>
          </a:prstGeom>
          <a:noFill/>
        </p:spPr>
        <p:txBody>
          <a:bodyPr wrap="square" rtlCol="0">
            <a:spAutoFit/>
          </a:bodyPr>
          <a:lstStyle/>
          <a:p>
            <a:r>
              <a:rPr lang="en-US" dirty="0" smtClean="0">
                <a:solidFill>
                  <a:schemeClr val="bg1"/>
                </a:solidFill>
                <a:latin typeface="Zapf Dingbats"/>
                <a:ea typeface="Zapf Dingbats"/>
                <a:cs typeface="Zapf Dingbats"/>
              </a:rPr>
              <a:t>★</a:t>
            </a:r>
            <a:endParaRPr lang="en-US" dirty="0">
              <a:solidFill>
                <a:schemeClr val="bg1"/>
              </a:solidFill>
            </a:endParaRPr>
          </a:p>
        </p:txBody>
      </p:sp>
      <p:sp>
        <p:nvSpPr>
          <p:cNvPr id="18" name="TextBox 17"/>
          <p:cNvSpPr txBox="1"/>
          <p:nvPr/>
        </p:nvSpPr>
        <p:spPr>
          <a:xfrm>
            <a:off x="5314875" y="5529252"/>
            <a:ext cx="1085728" cy="369332"/>
          </a:xfrm>
          <a:prstGeom prst="rect">
            <a:avLst/>
          </a:prstGeom>
          <a:noFill/>
        </p:spPr>
        <p:txBody>
          <a:bodyPr wrap="square" rtlCol="0">
            <a:spAutoFit/>
          </a:bodyPr>
          <a:lstStyle/>
          <a:p>
            <a:r>
              <a:rPr lang="en-US" b="1" i="1" dirty="0" smtClean="0">
                <a:solidFill>
                  <a:srgbClr val="FFFFFF"/>
                </a:solidFill>
              </a:rPr>
              <a:t>DALLAS</a:t>
            </a:r>
            <a:endParaRPr lang="en-US" b="1" i="1" dirty="0">
              <a:solidFill>
                <a:srgbClr val="FFFFFF"/>
              </a:solidFill>
            </a:endParaRPr>
          </a:p>
        </p:txBody>
      </p:sp>
      <p:sp>
        <p:nvSpPr>
          <p:cNvPr id="2" name="TextBox 1"/>
          <p:cNvSpPr txBox="1"/>
          <p:nvPr/>
        </p:nvSpPr>
        <p:spPr>
          <a:xfrm>
            <a:off x="6186914" y="3858578"/>
            <a:ext cx="553565" cy="307777"/>
          </a:xfrm>
          <a:prstGeom prst="rect">
            <a:avLst/>
          </a:prstGeom>
          <a:noFill/>
        </p:spPr>
        <p:txBody>
          <a:bodyPr wrap="square" rtlCol="0">
            <a:spAutoFit/>
          </a:bodyPr>
          <a:lstStyle/>
          <a:p>
            <a:r>
              <a:rPr lang="en-US" sz="1400" b="1" dirty="0" smtClean="0">
                <a:solidFill>
                  <a:schemeClr val="bg1"/>
                </a:solidFill>
              </a:rPr>
              <a:t>H</a:t>
            </a:r>
            <a:endParaRPr lang="en-US" sz="1400" b="1" dirty="0">
              <a:solidFill>
                <a:schemeClr val="bg1"/>
              </a:solidFill>
            </a:endParaRPr>
          </a:p>
        </p:txBody>
      </p:sp>
      <p:sp>
        <p:nvSpPr>
          <p:cNvPr id="3" name="TextBox 2"/>
          <p:cNvSpPr txBox="1"/>
          <p:nvPr/>
        </p:nvSpPr>
        <p:spPr>
          <a:xfrm>
            <a:off x="179463" y="162803"/>
            <a:ext cx="2707178" cy="1477328"/>
          </a:xfrm>
          <a:prstGeom prst="rect">
            <a:avLst/>
          </a:prstGeom>
          <a:noFill/>
        </p:spPr>
        <p:txBody>
          <a:bodyPr wrap="square" rtlCol="0">
            <a:spAutoFit/>
          </a:bodyPr>
          <a:lstStyle/>
          <a:p>
            <a:r>
              <a:rPr lang="en-US" sz="3000" i="1" dirty="0" smtClean="0">
                <a:solidFill>
                  <a:schemeClr val="bg1">
                    <a:lumMod val="95000"/>
                  </a:schemeClr>
                </a:solidFill>
              </a:rPr>
              <a:t>What about high-amplitude events?</a:t>
            </a:r>
            <a:endParaRPr lang="en-US" sz="3000" i="1" dirty="0">
              <a:solidFill>
                <a:schemeClr val="bg1">
                  <a:lumMod val="95000"/>
                </a:schemeClr>
              </a:solidFill>
            </a:endParaRPr>
          </a:p>
        </p:txBody>
      </p:sp>
      <p:sp>
        <p:nvSpPr>
          <p:cNvPr id="4" name="TextBox 3"/>
          <p:cNvSpPr txBox="1"/>
          <p:nvPr/>
        </p:nvSpPr>
        <p:spPr>
          <a:xfrm>
            <a:off x="6798871" y="6321480"/>
            <a:ext cx="2404475" cy="369332"/>
          </a:xfrm>
          <a:prstGeom prst="rect">
            <a:avLst/>
          </a:prstGeom>
          <a:noFill/>
        </p:spPr>
        <p:txBody>
          <a:bodyPr wrap="square" rtlCol="0">
            <a:spAutoFit/>
          </a:bodyPr>
          <a:lstStyle/>
          <a:p>
            <a:r>
              <a:rPr lang="en-US" i="1" dirty="0" smtClean="0">
                <a:solidFill>
                  <a:srgbClr val="F2F2F2"/>
                </a:solidFill>
              </a:rPr>
              <a:t>(Johnson 2001, BAMS)</a:t>
            </a:r>
            <a:endParaRPr lang="en-US" i="1" dirty="0">
              <a:solidFill>
                <a:srgbClr val="F2F2F2"/>
              </a:solidFill>
            </a:endParaRPr>
          </a:p>
        </p:txBody>
      </p:sp>
    </p:spTree>
    <p:extLst>
      <p:ext uri="{BB962C8B-B14F-4D97-AF65-F5344CB8AC3E}">
        <p14:creationId xmlns:p14="http://schemas.microsoft.com/office/powerpoint/2010/main" val="320505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up250.gif"/>
          <p:cNvPicPr>
            <a:picLocks noGrp="1" noChangeAspect="1"/>
          </p:cNvPicPr>
          <p:nvPr>
            <p:ph idx="1"/>
          </p:nvPr>
        </p:nvPicPr>
        <p:blipFill>
          <a:blip r:embed="rId2"/>
          <a:srcRect l="-22732" r="-22732"/>
          <a:stretch>
            <a:fillRect/>
          </a:stretch>
        </p:blipFill>
        <p:spPr>
          <a:xfrm>
            <a:off x="-2063037" y="-370993"/>
            <a:ext cx="13268043" cy="7296912"/>
          </a:xfrm>
        </p:spPr>
      </p:pic>
      <p:sp>
        <p:nvSpPr>
          <p:cNvPr id="6" name="Oval 5"/>
          <p:cNvSpPr/>
          <p:nvPr/>
        </p:nvSpPr>
        <p:spPr>
          <a:xfrm>
            <a:off x="4252692" y="3353196"/>
            <a:ext cx="570831" cy="1284203"/>
          </a:xfrm>
          <a:prstGeom prst="ellipse">
            <a:avLst/>
          </a:prstGeom>
          <a:noFill/>
          <a:ln w="38100" cap="flat" cmpd="sng" algn="ctr">
            <a:solidFill>
              <a:srgbClr val="008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556559" y="1013092"/>
            <a:ext cx="1298640" cy="461665"/>
          </a:xfrm>
          <a:prstGeom prst="rect">
            <a:avLst/>
          </a:prstGeom>
          <a:solidFill>
            <a:schemeClr val="bg1"/>
          </a:solidFill>
          <a:ln w="28575" cap="flat" cmpd="sng" algn="ctr">
            <a:solidFill>
              <a:schemeClr val="tx1"/>
            </a:solidFill>
            <a:prstDash val="solid"/>
            <a:round/>
            <a:headEnd type="none" w="med" len="med"/>
            <a:tailEnd type="none" w="med" len="med"/>
          </a:ln>
        </p:spPr>
        <p:txBody>
          <a:bodyPr wrap="square" rtlCol="0">
            <a:spAutoFit/>
          </a:bodyPr>
          <a:lstStyle/>
          <a:p>
            <a:pPr algn="ctr"/>
            <a:r>
              <a:rPr lang="en-US" sz="2400" i="1" dirty="0" smtClean="0"/>
              <a:t>250 </a:t>
            </a:r>
            <a:r>
              <a:rPr lang="en-US" sz="2400" i="1" dirty="0" err="1" smtClean="0"/>
              <a:t>hPa</a:t>
            </a:r>
            <a:endParaRPr lang="en-US" sz="2400" i="1" dirty="0"/>
          </a:p>
        </p:txBody>
      </p:sp>
      <p:sp>
        <p:nvSpPr>
          <p:cNvPr id="8" name="TextBox 7"/>
          <p:cNvSpPr txBox="1"/>
          <p:nvPr/>
        </p:nvSpPr>
        <p:spPr>
          <a:xfrm>
            <a:off x="5294457" y="4038105"/>
            <a:ext cx="3041581" cy="923330"/>
          </a:xfrm>
          <a:prstGeom prst="rect">
            <a:avLst/>
          </a:prstGeom>
          <a:solidFill>
            <a:srgbClr val="FFFFFF"/>
          </a:solidFill>
          <a:ln w="28575" cmpd="sng">
            <a:solidFill>
              <a:schemeClr val="tx1"/>
            </a:solidFill>
          </a:ln>
        </p:spPr>
        <p:txBody>
          <a:bodyPr wrap="square" rtlCol="0">
            <a:spAutoFit/>
          </a:bodyPr>
          <a:lstStyle/>
          <a:p>
            <a:pPr algn="ctr"/>
            <a:r>
              <a:rPr lang="en-US" i="1" dirty="0" smtClean="0"/>
              <a:t>Unbalanced flow, jet streak propagating toward ridge axis (</a:t>
            </a:r>
            <a:r>
              <a:rPr lang="en-US" i="1" dirty="0" err="1" smtClean="0"/>
              <a:t>Uccellini</a:t>
            </a:r>
            <a:r>
              <a:rPr lang="en-US" i="1" dirty="0" smtClean="0"/>
              <a:t> and Koch 1987)</a:t>
            </a:r>
            <a:endParaRPr lang="en-US" i="1" dirty="0"/>
          </a:p>
        </p:txBody>
      </p:sp>
      <p:cxnSp>
        <p:nvCxnSpPr>
          <p:cNvPr id="4" name="Straight Arrow Connector 3"/>
          <p:cNvCxnSpPr/>
          <p:nvPr/>
        </p:nvCxnSpPr>
        <p:spPr>
          <a:xfrm flipV="1">
            <a:off x="3956362" y="4539720"/>
            <a:ext cx="423315" cy="686199"/>
          </a:xfrm>
          <a:prstGeom prst="straightConnector1">
            <a:avLst/>
          </a:prstGeom>
          <a:ln w="28575" cmpd="sng">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3288827" y="5225920"/>
            <a:ext cx="1335070" cy="400110"/>
          </a:xfrm>
          <a:prstGeom prst="rect">
            <a:avLst/>
          </a:prstGeom>
          <a:solidFill>
            <a:srgbClr val="008000"/>
          </a:solidFill>
        </p:spPr>
        <p:txBody>
          <a:bodyPr wrap="square" rtlCol="0">
            <a:spAutoFit/>
          </a:bodyPr>
          <a:lstStyle/>
          <a:p>
            <a:pPr algn="ctr"/>
            <a:r>
              <a:rPr lang="en-US" sz="2000" i="1" dirty="0" smtClean="0">
                <a:solidFill>
                  <a:srgbClr val="F2F2F2"/>
                </a:solidFill>
              </a:rPr>
              <a:t>Squall line</a:t>
            </a:r>
            <a:endParaRPr lang="en-US" sz="2000" i="1" dirty="0">
              <a:solidFill>
                <a:srgbClr val="F2F2F2"/>
              </a:solidFill>
            </a:endParaRPr>
          </a:p>
        </p:txBody>
      </p:sp>
    </p:spTree>
    <p:extLst>
      <p:ext uri="{BB962C8B-B14F-4D97-AF65-F5344CB8AC3E}">
        <p14:creationId xmlns:p14="http://schemas.microsoft.com/office/powerpoint/2010/main" val="132477786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806" y="0"/>
            <a:ext cx="9217152" cy="6949440"/>
          </a:xfrm>
          <a:prstGeom prst="rect">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11 - analysis_0900.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0"/>
            <a:ext cx="8063120" cy="6858000"/>
          </a:xfrm>
          <a:prstGeom prst="rect">
            <a:avLst/>
          </a:prstGeom>
        </p:spPr>
      </p:pic>
      <p:sp>
        <p:nvSpPr>
          <p:cNvPr id="2" name="TextBox 1"/>
          <p:cNvSpPr txBox="1"/>
          <p:nvPr/>
        </p:nvSpPr>
        <p:spPr>
          <a:xfrm>
            <a:off x="820888" y="402723"/>
            <a:ext cx="2940098" cy="400110"/>
          </a:xfrm>
          <a:prstGeom prst="rect">
            <a:avLst/>
          </a:prstGeom>
          <a:solidFill>
            <a:schemeClr val="bg1"/>
          </a:solidFill>
          <a:ln w="28575" cmpd="sng">
            <a:solidFill>
              <a:srgbClr val="000000"/>
            </a:solidFill>
          </a:ln>
        </p:spPr>
        <p:txBody>
          <a:bodyPr wrap="square" rtlCol="0">
            <a:spAutoFit/>
          </a:bodyPr>
          <a:lstStyle/>
          <a:p>
            <a:pPr algn="ctr"/>
            <a:r>
              <a:rPr lang="en-US" sz="2000" i="1" dirty="0" err="1" smtClean="0"/>
              <a:t>Ruppert</a:t>
            </a:r>
            <a:r>
              <a:rPr lang="en-US" sz="2000" i="1" dirty="0" smtClean="0"/>
              <a:t> and </a:t>
            </a:r>
            <a:r>
              <a:rPr lang="en-US" sz="2000" i="1" dirty="0" err="1" smtClean="0"/>
              <a:t>Bosart</a:t>
            </a:r>
            <a:r>
              <a:rPr lang="en-US" sz="2000" i="1" dirty="0" smtClean="0"/>
              <a:t> (2014)</a:t>
            </a:r>
            <a:endParaRPr lang="en-US" sz="2000" i="1" dirty="0"/>
          </a:p>
        </p:txBody>
      </p:sp>
      <p:sp>
        <p:nvSpPr>
          <p:cNvPr id="3" name="TextBox 2"/>
          <p:cNvSpPr txBox="1"/>
          <p:nvPr/>
        </p:nvSpPr>
        <p:spPr>
          <a:xfrm>
            <a:off x="1135184" y="3867999"/>
            <a:ext cx="3405550" cy="707886"/>
          </a:xfrm>
          <a:prstGeom prst="rect">
            <a:avLst/>
          </a:prstGeom>
          <a:solidFill>
            <a:srgbClr val="FFFFFF"/>
          </a:solidFill>
          <a:ln w="19050" cmpd="sng">
            <a:solidFill>
              <a:srgbClr val="000000"/>
            </a:solidFill>
          </a:ln>
        </p:spPr>
        <p:txBody>
          <a:bodyPr wrap="square" rtlCol="0">
            <a:spAutoFit/>
          </a:bodyPr>
          <a:lstStyle/>
          <a:p>
            <a:pPr algn="ctr"/>
            <a:r>
              <a:rPr lang="en-US" sz="2000" i="1" dirty="0" smtClean="0"/>
              <a:t>Surface pressure falls &gt; 10 </a:t>
            </a:r>
            <a:r>
              <a:rPr lang="en-US" sz="2000" i="1" dirty="0" err="1" smtClean="0"/>
              <a:t>hPa</a:t>
            </a:r>
            <a:r>
              <a:rPr lang="en-US" sz="2000" i="1" dirty="0" smtClean="0"/>
              <a:t>, including 6.7 </a:t>
            </a:r>
            <a:r>
              <a:rPr lang="en-US" sz="2000" i="1" dirty="0" err="1" smtClean="0"/>
              <a:t>hPa</a:t>
            </a:r>
            <a:r>
              <a:rPr lang="en-US" sz="2000" i="1" dirty="0" smtClean="0"/>
              <a:t> in 10 min!</a:t>
            </a:r>
            <a:endParaRPr lang="en-US" sz="2000" i="1" dirty="0"/>
          </a:p>
        </p:txBody>
      </p:sp>
    </p:spTree>
    <p:extLst>
      <p:ext uri="{BB962C8B-B14F-4D97-AF65-F5344CB8AC3E}">
        <p14:creationId xmlns:p14="http://schemas.microsoft.com/office/powerpoint/2010/main" val="34050547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creen Shot 2017-01-25 at 1.37.4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254452" cy="6858000"/>
          </a:xfrm>
          <a:prstGeom prst="rect">
            <a:avLst/>
          </a:prstGeom>
        </p:spPr>
      </p:pic>
      <p:sp>
        <p:nvSpPr>
          <p:cNvPr id="5" name="TextBox 4"/>
          <p:cNvSpPr txBox="1"/>
          <p:nvPr/>
        </p:nvSpPr>
        <p:spPr>
          <a:xfrm>
            <a:off x="480142" y="1254648"/>
            <a:ext cx="2756946" cy="369332"/>
          </a:xfrm>
          <a:prstGeom prst="rect">
            <a:avLst/>
          </a:prstGeom>
          <a:solidFill>
            <a:schemeClr val="bg1"/>
          </a:solidFill>
          <a:ln>
            <a:solidFill>
              <a:srgbClr val="000000"/>
            </a:solidFill>
          </a:ln>
        </p:spPr>
        <p:txBody>
          <a:bodyPr wrap="square" rtlCol="0">
            <a:spAutoFit/>
          </a:bodyPr>
          <a:lstStyle/>
          <a:p>
            <a:pPr algn="ctr"/>
            <a:r>
              <a:rPr lang="en-US" i="1" dirty="0" err="1" smtClean="0"/>
              <a:t>Ruppert</a:t>
            </a:r>
            <a:r>
              <a:rPr lang="en-US" i="1" dirty="0" smtClean="0"/>
              <a:t> and </a:t>
            </a:r>
            <a:r>
              <a:rPr lang="en-US" i="1" dirty="0" err="1" smtClean="0"/>
              <a:t>Bosart</a:t>
            </a:r>
            <a:r>
              <a:rPr lang="en-US" i="1" dirty="0" smtClean="0"/>
              <a:t> (2014)</a:t>
            </a:r>
            <a:endParaRPr lang="en-US" i="1" dirty="0"/>
          </a:p>
        </p:txBody>
      </p:sp>
      <p:sp>
        <p:nvSpPr>
          <p:cNvPr id="3" name="TextBox 2"/>
          <p:cNvSpPr txBox="1"/>
          <p:nvPr/>
        </p:nvSpPr>
        <p:spPr>
          <a:xfrm>
            <a:off x="158761" y="1675910"/>
            <a:ext cx="3439748" cy="954107"/>
          </a:xfrm>
          <a:prstGeom prst="rect">
            <a:avLst/>
          </a:prstGeom>
          <a:solidFill>
            <a:schemeClr val="bg1"/>
          </a:solidFill>
          <a:ln>
            <a:solidFill>
              <a:schemeClr val="tx1"/>
            </a:solidFill>
          </a:ln>
        </p:spPr>
        <p:txBody>
          <a:bodyPr wrap="square" rtlCol="0">
            <a:spAutoFit/>
          </a:bodyPr>
          <a:lstStyle/>
          <a:p>
            <a:pPr algn="ctr"/>
            <a:r>
              <a:rPr lang="en-US" sz="2800" i="1" dirty="0" smtClean="0"/>
              <a:t>300 </a:t>
            </a:r>
            <a:r>
              <a:rPr lang="en-US" sz="2800" i="1" dirty="0" err="1" smtClean="0"/>
              <a:t>hPa</a:t>
            </a:r>
            <a:r>
              <a:rPr lang="en-US" sz="2800" i="1" dirty="0" smtClean="0"/>
              <a:t> </a:t>
            </a:r>
            <a:r>
              <a:rPr lang="en-US" sz="2800" i="1" dirty="0" err="1"/>
              <a:t>A</a:t>
            </a:r>
            <a:r>
              <a:rPr lang="en-US" sz="2800" i="1" dirty="0" err="1" smtClean="0"/>
              <a:t>geostrophic</a:t>
            </a:r>
            <a:r>
              <a:rPr lang="en-US" sz="2800" i="1" dirty="0" smtClean="0"/>
              <a:t> Wind, Divergence</a:t>
            </a:r>
            <a:endParaRPr lang="en-US" sz="2800" i="1" dirty="0"/>
          </a:p>
        </p:txBody>
      </p:sp>
      <p:cxnSp>
        <p:nvCxnSpPr>
          <p:cNvPr id="7" name="Straight Arrow Connector 6"/>
          <p:cNvCxnSpPr/>
          <p:nvPr/>
        </p:nvCxnSpPr>
        <p:spPr>
          <a:xfrm flipH="1" flipV="1">
            <a:off x="7479250" y="4092749"/>
            <a:ext cx="370434" cy="194052"/>
          </a:xfrm>
          <a:prstGeom prst="straightConnector1">
            <a:avLst/>
          </a:prstGeom>
          <a:ln>
            <a:solidFill>
              <a:srgbClr val="660066"/>
            </a:solidFill>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7726207" y="4145673"/>
            <a:ext cx="1217142" cy="523220"/>
          </a:xfrm>
          <a:prstGeom prst="rect">
            <a:avLst/>
          </a:prstGeom>
          <a:noFill/>
        </p:spPr>
        <p:txBody>
          <a:bodyPr wrap="square" rtlCol="0">
            <a:spAutoFit/>
          </a:bodyPr>
          <a:lstStyle/>
          <a:p>
            <a:r>
              <a:rPr lang="en-US" sz="2800" b="1" i="1" dirty="0" smtClean="0">
                <a:solidFill>
                  <a:srgbClr val="660066"/>
                </a:solidFill>
              </a:rPr>
              <a:t>DIV</a:t>
            </a:r>
            <a:endParaRPr lang="en-US" sz="2800" b="1" i="1" dirty="0">
              <a:solidFill>
                <a:srgbClr val="660066"/>
              </a:solidFill>
            </a:endParaRPr>
          </a:p>
        </p:txBody>
      </p:sp>
      <p:pic>
        <p:nvPicPr>
          <p:cNvPr id="10" name="Picture 9" descr="Screen Shot 2017-01-25 at 1.38.0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0" y="6010378"/>
            <a:ext cx="5016500" cy="533400"/>
          </a:xfrm>
          <a:prstGeom prst="rect">
            <a:avLst/>
          </a:prstGeom>
          <a:ln>
            <a:solidFill>
              <a:schemeClr val="tx1"/>
            </a:solidFill>
          </a:ln>
        </p:spPr>
      </p:pic>
    </p:spTree>
    <p:extLst>
      <p:ext uri="{BB962C8B-B14F-4D97-AF65-F5344CB8AC3E}">
        <p14:creationId xmlns:p14="http://schemas.microsoft.com/office/powerpoint/2010/main" val="103254985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806" y="0"/>
            <a:ext cx="9217152" cy="6949440"/>
          </a:xfrm>
          <a:prstGeom prst="rect">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3" name="Picture 2"/>
          <p:cNvPicPr>
            <a:picLocks noChangeAspect="1"/>
          </p:cNvPicPr>
          <p:nvPr/>
        </p:nvPicPr>
        <p:blipFill>
          <a:blip r:embed="rId2"/>
          <a:stretch>
            <a:fillRect/>
          </a:stretch>
        </p:blipFill>
        <p:spPr>
          <a:xfrm>
            <a:off x="3282378" y="3190901"/>
            <a:ext cx="4971768" cy="3728826"/>
          </a:xfrm>
          <a:prstGeom prst="rect">
            <a:avLst/>
          </a:prstGeom>
        </p:spPr>
      </p:pic>
      <p:sp>
        <p:nvSpPr>
          <p:cNvPr id="7" name="TextBox 6"/>
          <p:cNvSpPr txBox="1"/>
          <p:nvPr/>
        </p:nvSpPr>
        <p:spPr>
          <a:xfrm>
            <a:off x="504723" y="602364"/>
            <a:ext cx="2696250" cy="4832093"/>
          </a:xfrm>
          <a:prstGeom prst="rect">
            <a:avLst/>
          </a:prstGeom>
          <a:noFill/>
        </p:spPr>
        <p:txBody>
          <a:bodyPr wrap="square" rtlCol="0">
            <a:spAutoFit/>
          </a:bodyPr>
          <a:lstStyle/>
          <a:p>
            <a:r>
              <a:rPr lang="en-US" sz="2800" i="1" dirty="0" smtClean="0">
                <a:solidFill>
                  <a:schemeClr val="bg1">
                    <a:lumMod val="95000"/>
                  </a:schemeClr>
                </a:solidFill>
              </a:rPr>
              <a:t>Probably no one in our field has initiated and completed more studies of meteorological phenomena simply based on routinely observing </a:t>
            </a:r>
            <a:r>
              <a:rPr lang="en-US" sz="2800" i="1" smtClean="0">
                <a:solidFill>
                  <a:schemeClr val="bg1">
                    <a:lumMod val="95000"/>
                  </a:schemeClr>
                </a:solidFill>
              </a:rPr>
              <a:t>the weather</a:t>
            </a:r>
            <a:endParaRPr lang="en-US" sz="2800" i="1" dirty="0">
              <a:solidFill>
                <a:schemeClr val="bg1">
                  <a:lumMod val="95000"/>
                </a:schemeClr>
              </a:solidFill>
            </a:endParaRPr>
          </a:p>
        </p:txBody>
      </p:sp>
      <p:pic>
        <p:nvPicPr>
          <p:cNvPr id="2" name="Picture 1"/>
          <p:cNvPicPr>
            <a:picLocks noChangeAspect="1"/>
          </p:cNvPicPr>
          <p:nvPr/>
        </p:nvPicPr>
        <p:blipFill>
          <a:blip r:embed="rId3"/>
          <a:stretch>
            <a:fillRect/>
          </a:stretch>
        </p:blipFill>
        <p:spPr>
          <a:xfrm>
            <a:off x="4618117" y="1060129"/>
            <a:ext cx="4585229" cy="3056819"/>
          </a:xfrm>
          <a:prstGeom prst="rect">
            <a:avLst/>
          </a:prstGeom>
        </p:spPr>
      </p:pic>
      <p:pic>
        <p:nvPicPr>
          <p:cNvPr id="9" name="Picture 8"/>
          <p:cNvPicPr>
            <a:picLocks noChangeAspect="1"/>
          </p:cNvPicPr>
          <p:nvPr/>
        </p:nvPicPr>
        <p:blipFill>
          <a:blip r:embed="rId4"/>
          <a:stretch>
            <a:fillRect/>
          </a:stretch>
        </p:blipFill>
        <p:spPr>
          <a:xfrm>
            <a:off x="3282378" y="472123"/>
            <a:ext cx="1711668" cy="2121955"/>
          </a:xfrm>
          <a:prstGeom prst="rect">
            <a:avLst/>
          </a:prstGeom>
        </p:spPr>
      </p:pic>
    </p:spTree>
    <p:extLst>
      <p:ext uri="{BB962C8B-B14F-4D97-AF65-F5344CB8AC3E}">
        <p14:creationId xmlns:p14="http://schemas.microsoft.com/office/powerpoint/2010/main" val="202224182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806" y="0"/>
            <a:ext cx="9217152" cy="6949440"/>
          </a:xfrm>
          <a:prstGeom prst="rect">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3" name="TextBox 2"/>
          <p:cNvSpPr txBox="1"/>
          <p:nvPr/>
        </p:nvSpPr>
        <p:spPr>
          <a:xfrm>
            <a:off x="3290112" y="2578666"/>
            <a:ext cx="2385810" cy="923330"/>
          </a:xfrm>
          <a:prstGeom prst="rect">
            <a:avLst/>
          </a:prstGeom>
          <a:noFill/>
        </p:spPr>
        <p:txBody>
          <a:bodyPr wrap="square" rtlCol="0">
            <a:spAutoFit/>
          </a:bodyPr>
          <a:lstStyle/>
          <a:p>
            <a:pPr algn="ctr"/>
            <a:r>
              <a:rPr lang="en-US" sz="5400" i="1" dirty="0" smtClean="0">
                <a:solidFill>
                  <a:srgbClr val="FFFF00"/>
                </a:solidFill>
              </a:rPr>
              <a:t>END</a:t>
            </a:r>
            <a:endParaRPr lang="en-US" sz="5400" i="1" dirty="0">
              <a:solidFill>
                <a:srgbClr val="FFFF00"/>
              </a:solidFill>
            </a:endParaRPr>
          </a:p>
        </p:txBody>
      </p:sp>
    </p:spTree>
    <p:extLst>
      <p:ext uri="{BB962C8B-B14F-4D97-AF65-F5344CB8AC3E}">
        <p14:creationId xmlns:p14="http://schemas.microsoft.com/office/powerpoint/2010/main" val="22939458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13806" y="0"/>
            <a:ext cx="9217152" cy="6949440"/>
          </a:xfrm>
          <a:prstGeom prst="rect">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2382891" y="2957112"/>
            <a:ext cx="1816742" cy="646331"/>
          </a:xfrm>
          <a:prstGeom prst="rect">
            <a:avLst/>
          </a:prstGeom>
          <a:noFill/>
        </p:spPr>
        <p:txBody>
          <a:bodyPr wrap="square" rtlCol="0">
            <a:spAutoFit/>
          </a:bodyPr>
          <a:lstStyle/>
          <a:p>
            <a:pPr algn="ctr"/>
            <a:r>
              <a:rPr lang="en-US" i="1" dirty="0" smtClean="0">
                <a:solidFill>
                  <a:srgbClr val="F2F2F2"/>
                </a:solidFill>
              </a:rPr>
              <a:t>Reed, MIT   (1949)</a:t>
            </a:r>
            <a:endParaRPr lang="en-US" i="1" dirty="0">
              <a:solidFill>
                <a:srgbClr val="F2F2F2"/>
              </a:solidFill>
            </a:endParaRPr>
          </a:p>
        </p:txBody>
      </p:sp>
      <p:sp>
        <p:nvSpPr>
          <p:cNvPr id="24" name="TextBox 23"/>
          <p:cNvSpPr txBox="1"/>
          <p:nvPr/>
        </p:nvSpPr>
        <p:spPr>
          <a:xfrm>
            <a:off x="4624692" y="2923731"/>
            <a:ext cx="1720278" cy="646331"/>
          </a:xfrm>
          <a:prstGeom prst="rect">
            <a:avLst/>
          </a:prstGeom>
          <a:noFill/>
        </p:spPr>
        <p:txBody>
          <a:bodyPr wrap="square" rtlCol="0">
            <a:spAutoFit/>
          </a:bodyPr>
          <a:lstStyle/>
          <a:p>
            <a:pPr algn="ctr"/>
            <a:r>
              <a:rPr lang="en-US" i="1" dirty="0" smtClean="0">
                <a:solidFill>
                  <a:srgbClr val="F2F2F2"/>
                </a:solidFill>
              </a:rPr>
              <a:t>Sanders, MIT (1954)</a:t>
            </a:r>
            <a:endParaRPr lang="en-US" i="1" dirty="0">
              <a:solidFill>
                <a:srgbClr val="F2F2F2"/>
              </a:solidFill>
            </a:endParaRPr>
          </a:p>
        </p:txBody>
      </p:sp>
      <p:cxnSp>
        <p:nvCxnSpPr>
          <p:cNvPr id="26" name="Straight Arrow Connector 25"/>
          <p:cNvCxnSpPr/>
          <p:nvPr/>
        </p:nvCxnSpPr>
        <p:spPr>
          <a:xfrm>
            <a:off x="5986405" y="2220785"/>
            <a:ext cx="562708" cy="405539"/>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6219982" y="3292681"/>
            <a:ext cx="2025748" cy="369332"/>
          </a:xfrm>
          <a:prstGeom prst="rect">
            <a:avLst/>
          </a:prstGeom>
          <a:noFill/>
        </p:spPr>
        <p:txBody>
          <a:bodyPr wrap="square" rtlCol="0">
            <a:spAutoFit/>
          </a:bodyPr>
          <a:lstStyle/>
          <a:p>
            <a:r>
              <a:rPr lang="en-US" i="1" dirty="0" err="1" smtClean="0">
                <a:solidFill>
                  <a:srgbClr val="F2F2F2"/>
                </a:solidFill>
              </a:rPr>
              <a:t>Bosart</a:t>
            </a:r>
            <a:r>
              <a:rPr lang="en-US" i="1" dirty="0" smtClean="0">
                <a:solidFill>
                  <a:srgbClr val="F2F2F2"/>
                </a:solidFill>
              </a:rPr>
              <a:t>, MIT (1969)</a:t>
            </a:r>
            <a:endParaRPr lang="en-US" i="1" dirty="0">
              <a:solidFill>
                <a:srgbClr val="F2F2F2"/>
              </a:solidFill>
            </a:endParaRPr>
          </a:p>
        </p:txBody>
      </p:sp>
      <p:cxnSp>
        <p:nvCxnSpPr>
          <p:cNvPr id="29" name="Straight Arrow Connector 28"/>
          <p:cNvCxnSpPr/>
          <p:nvPr/>
        </p:nvCxnSpPr>
        <p:spPr>
          <a:xfrm flipH="1">
            <a:off x="2089239" y="2082079"/>
            <a:ext cx="609759" cy="304570"/>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542998" y="3192684"/>
            <a:ext cx="2073979" cy="369332"/>
          </a:xfrm>
          <a:prstGeom prst="rect">
            <a:avLst/>
          </a:prstGeom>
          <a:noFill/>
        </p:spPr>
        <p:txBody>
          <a:bodyPr wrap="square" rtlCol="0">
            <a:spAutoFit/>
          </a:bodyPr>
          <a:lstStyle/>
          <a:p>
            <a:r>
              <a:rPr lang="en-US" i="1" dirty="0" smtClean="0">
                <a:solidFill>
                  <a:srgbClr val="F2F2F2"/>
                </a:solidFill>
              </a:rPr>
              <a:t>Johnson, UW (1975)</a:t>
            </a:r>
            <a:endParaRPr lang="en-US" i="1" dirty="0">
              <a:solidFill>
                <a:srgbClr val="F2F2F2"/>
              </a:solidFill>
            </a:endParaRPr>
          </a:p>
        </p:txBody>
      </p:sp>
      <p:pic>
        <p:nvPicPr>
          <p:cNvPr id="64" name="Picture 63"/>
          <p:cNvPicPr>
            <a:picLocks noChangeAspect="1"/>
          </p:cNvPicPr>
          <p:nvPr/>
        </p:nvPicPr>
        <p:blipFill>
          <a:blip r:embed="rId2"/>
          <a:stretch>
            <a:fillRect/>
          </a:stretch>
        </p:blipFill>
        <p:spPr>
          <a:xfrm>
            <a:off x="2767772" y="1434137"/>
            <a:ext cx="1067182" cy="1573310"/>
          </a:xfrm>
          <a:prstGeom prst="rect">
            <a:avLst/>
          </a:prstGeom>
          <a:ln>
            <a:solidFill>
              <a:srgbClr val="000000"/>
            </a:solidFill>
          </a:ln>
        </p:spPr>
      </p:pic>
      <p:pic>
        <p:nvPicPr>
          <p:cNvPr id="3" name="Picture 2"/>
          <p:cNvPicPr>
            <a:picLocks noChangeAspect="1"/>
          </p:cNvPicPr>
          <p:nvPr/>
        </p:nvPicPr>
        <p:blipFill>
          <a:blip r:embed="rId3"/>
          <a:stretch>
            <a:fillRect/>
          </a:stretch>
        </p:blipFill>
        <p:spPr>
          <a:xfrm>
            <a:off x="6658320" y="2082079"/>
            <a:ext cx="1006264" cy="1247466"/>
          </a:xfrm>
          <a:prstGeom prst="rect">
            <a:avLst/>
          </a:prstGeom>
          <a:ln>
            <a:solidFill>
              <a:srgbClr val="000000"/>
            </a:solidFill>
          </a:ln>
        </p:spPr>
      </p:pic>
      <p:sp>
        <p:nvSpPr>
          <p:cNvPr id="68" name="TextBox 67"/>
          <p:cNvSpPr txBox="1"/>
          <p:nvPr/>
        </p:nvSpPr>
        <p:spPr>
          <a:xfrm>
            <a:off x="1401435" y="307763"/>
            <a:ext cx="6306459" cy="646331"/>
          </a:xfrm>
          <a:prstGeom prst="rect">
            <a:avLst/>
          </a:prstGeom>
          <a:noFill/>
        </p:spPr>
        <p:txBody>
          <a:bodyPr wrap="square" rtlCol="0">
            <a:spAutoFit/>
          </a:bodyPr>
          <a:lstStyle/>
          <a:p>
            <a:pPr algn="ctr"/>
            <a:r>
              <a:rPr lang="en-US" sz="3600" i="1" dirty="0" smtClean="0">
                <a:solidFill>
                  <a:schemeClr val="bg1">
                    <a:lumMod val="95000"/>
                  </a:schemeClr>
                </a:solidFill>
              </a:rPr>
              <a:t>Abbreviated Family Trees</a:t>
            </a:r>
            <a:endParaRPr lang="en-US" sz="3600" i="1" dirty="0">
              <a:solidFill>
                <a:schemeClr val="bg1">
                  <a:lumMod val="95000"/>
                </a:schemeClr>
              </a:solidFill>
            </a:endParaRPr>
          </a:p>
        </p:txBody>
      </p:sp>
      <p:pic>
        <p:nvPicPr>
          <p:cNvPr id="72" name="Picture 71" descr="Screen shot 2013-04-02 at 3.19.4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9904" y="1856694"/>
            <a:ext cx="1000942" cy="1396663"/>
          </a:xfrm>
          <a:prstGeom prst="rect">
            <a:avLst/>
          </a:prstGeom>
        </p:spPr>
      </p:pic>
      <p:sp>
        <p:nvSpPr>
          <p:cNvPr id="74" name="Rectangle 73"/>
          <p:cNvSpPr/>
          <p:nvPr/>
        </p:nvSpPr>
        <p:spPr>
          <a:xfrm>
            <a:off x="306563" y="3732858"/>
            <a:ext cx="8758970" cy="2677656"/>
          </a:xfrm>
          <a:prstGeom prst="rect">
            <a:avLst/>
          </a:prstGeom>
        </p:spPr>
        <p:txBody>
          <a:bodyPr wrap="square">
            <a:spAutoFit/>
          </a:bodyPr>
          <a:lstStyle/>
          <a:p>
            <a:r>
              <a:rPr lang="en-US" sz="2400" i="1" dirty="0" smtClean="0">
                <a:solidFill>
                  <a:srgbClr val="F2F2F2"/>
                </a:solidFill>
              </a:rPr>
              <a:t>“Though </a:t>
            </a:r>
            <a:r>
              <a:rPr lang="en-US" sz="2400" i="1" dirty="0">
                <a:solidFill>
                  <a:srgbClr val="F2F2F2"/>
                </a:solidFill>
              </a:rPr>
              <a:t>synoptic meteorology was always my primary interest, I wrote my ScD thesis under Willett on the seemingly exotic subject " The Effect of Atmospheric Motions on Ozone Distribution and Variations," motivated largely by what I understood as an unwritten rule that mainline synoptic meteorology was not a suitable area for an MIT doctoral dissertation. The rule, if ever such existed, was broken a few years later by my early collaborator Fred Sanders</a:t>
            </a:r>
            <a:r>
              <a:rPr lang="en-US" sz="2400" i="1" dirty="0" smtClean="0">
                <a:solidFill>
                  <a:srgbClr val="F2F2F2"/>
                </a:solidFill>
              </a:rPr>
              <a:t>.”</a:t>
            </a:r>
            <a:endParaRPr lang="en-US" sz="2400" i="1" dirty="0">
              <a:solidFill>
                <a:srgbClr val="F2F2F2"/>
              </a:solidFill>
            </a:endParaRPr>
          </a:p>
        </p:txBody>
      </p:sp>
      <p:pic>
        <p:nvPicPr>
          <p:cNvPr id="76" name="Picture 3" descr="C:\Users\Kerry Emaanuel\Pictures\2009-09-08 Meteo_history\Meteo_history 04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7370" y="180301"/>
            <a:ext cx="872371" cy="1253836"/>
          </a:xfrm>
          <a:prstGeom prst="rect">
            <a:avLst/>
          </a:prstGeom>
          <a:noFill/>
          <a:ln w="15875" cmpd="dbl">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7" name="TextBox 76"/>
          <p:cNvSpPr txBox="1"/>
          <p:nvPr/>
        </p:nvSpPr>
        <p:spPr>
          <a:xfrm>
            <a:off x="483350" y="1370570"/>
            <a:ext cx="2186521" cy="369332"/>
          </a:xfrm>
          <a:prstGeom prst="rect">
            <a:avLst/>
          </a:prstGeom>
          <a:noFill/>
        </p:spPr>
        <p:txBody>
          <a:bodyPr wrap="square" rtlCol="0">
            <a:spAutoFit/>
          </a:bodyPr>
          <a:lstStyle/>
          <a:p>
            <a:r>
              <a:rPr lang="en-US" i="1" dirty="0" smtClean="0">
                <a:solidFill>
                  <a:srgbClr val="F2F2F2"/>
                </a:solidFill>
              </a:rPr>
              <a:t>Willett (1929)</a:t>
            </a:r>
            <a:endParaRPr lang="en-US" i="1" dirty="0">
              <a:solidFill>
                <a:srgbClr val="F2F2F2"/>
              </a:solidFill>
            </a:endParaRPr>
          </a:p>
        </p:txBody>
      </p:sp>
      <p:cxnSp>
        <p:nvCxnSpPr>
          <p:cNvPr id="78" name="Straight Arrow Connector 77"/>
          <p:cNvCxnSpPr/>
          <p:nvPr/>
        </p:nvCxnSpPr>
        <p:spPr>
          <a:xfrm>
            <a:off x="1619741" y="861356"/>
            <a:ext cx="1148031" cy="759161"/>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5941496" y="6292284"/>
            <a:ext cx="3065640" cy="461665"/>
          </a:xfrm>
          <a:prstGeom prst="rect">
            <a:avLst/>
          </a:prstGeom>
          <a:noFill/>
        </p:spPr>
        <p:txBody>
          <a:bodyPr wrap="square" rtlCol="0">
            <a:spAutoFit/>
          </a:bodyPr>
          <a:lstStyle/>
          <a:p>
            <a:r>
              <a:rPr lang="en-US" sz="2400" i="1" dirty="0" smtClean="0">
                <a:solidFill>
                  <a:srgbClr val="F2F2F2"/>
                </a:solidFill>
              </a:rPr>
              <a:t> -- R. Reed, 2001</a:t>
            </a:r>
            <a:endParaRPr lang="en-US" sz="2400" i="1" dirty="0">
              <a:solidFill>
                <a:srgbClr val="F2F2F2"/>
              </a:solidFill>
            </a:endParaRPr>
          </a:p>
        </p:txBody>
      </p:sp>
      <p:pic>
        <p:nvPicPr>
          <p:cNvPr id="4" name="Picture 3" descr="Screen shot 2013-04-03 at 3.52.51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75826" y="1509185"/>
            <a:ext cx="1136708" cy="1468862"/>
          </a:xfrm>
          <a:prstGeom prst="rect">
            <a:avLst/>
          </a:prstGeom>
          <a:ln>
            <a:solidFill>
              <a:srgbClr val="000000"/>
            </a:solidFill>
          </a:ln>
        </p:spPr>
      </p:pic>
    </p:spTree>
    <p:extLst>
      <p:ext uri="{BB962C8B-B14F-4D97-AF65-F5344CB8AC3E}">
        <p14:creationId xmlns:p14="http://schemas.microsoft.com/office/powerpoint/2010/main" val="24775996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dissolve">
                                      <p:cBhvr>
                                        <p:cTn id="10" dur="500"/>
                                        <p:tgtEl>
                                          <p:spTgt spid="26"/>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dissolve">
                                      <p:cBhvr>
                                        <p:cTn id="13" dur="500"/>
                                        <p:tgtEl>
                                          <p:spTgt spid="27"/>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64"/>
                                        </p:tgtEl>
                                        <p:attrNameLst>
                                          <p:attrName>style.visibility</p:attrName>
                                        </p:attrNameLst>
                                      </p:cBhvr>
                                      <p:to>
                                        <p:strVal val="visible"/>
                                      </p:to>
                                    </p:set>
                                    <p:animEffect transition="in" filter="dissolve">
                                      <p:cBhvr>
                                        <p:cTn id="18" dur="500"/>
                                        <p:tgtEl>
                                          <p:spTgt spid="64"/>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dissolve">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72"/>
                                        </p:tgtEl>
                                        <p:attrNameLst>
                                          <p:attrName>style.visibility</p:attrName>
                                        </p:attrNameLst>
                                      </p:cBhvr>
                                      <p:to>
                                        <p:strVal val="visible"/>
                                      </p:to>
                                    </p:set>
                                    <p:animEffect transition="in" filter="dissolve">
                                      <p:cBhvr>
                                        <p:cTn id="26" dur="500"/>
                                        <p:tgtEl>
                                          <p:spTgt spid="72"/>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dissolve">
                                      <p:cBhvr>
                                        <p:cTn id="29" dur="500"/>
                                        <p:tgtEl>
                                          <p:spTgt spid="30"/>
                                        </p:tgtEl>
                                      </p:cBhvr>
                                    </p:animEffect>
                                  </p:childTnLst>
                                </p:cTn>
                              </p:par>
                              <p:par>
                                <p:cTn id="30" presetID="9" presetClass="entr" presetSubtype="0" fill="hold" nodeType="with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dissolve">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xit" presetSubtype="0" fill="hold" nodeType="clickEffect">
                                  <p:stCondLst>
                                    <p:cond delay="0"/>
                                  </p:stCondLst>
                                  <p:childTnLst>
                                    <p:animEffect transition="out" filter="dissolve">
                                      <p:cBhvr>
                                        <p:cTn id="36" dur="500"/>
                                        <p:tgtEl>
                                          <p:spTgt spid="72"/>
                                        </p:tgtEl>
                                      </p:cBhvr>
                                    </p:animEffect>
                                    <p:set>
                                      <p:cBhvr>
                                        <p:cTn id="37" dur="1" fill="hold">
                                          <p:stCondLst>
                                            <p:cond delay="499"/>
                                          </p:stCondLst>
                                        </p:cTn>
                                        <p:tgtEl>
                                          <p:spTgt spid="72"/>
                                        </p:tgtEl>
                                        <p:attrNameLst>
                                          <p:attrName>style.visibility</p:attrName>
                                        </p:attrNameLst>
                                      </p:cBhvr>
                                      <p:to>
                                        <p:strVal val="hidden"/>
                                      </p:to>
                                    </p:set>
                                  </p:childTnLst>
                                </p:cTn>
                              </p:par>
                              <p:par>
                                <p:cTn id="38" presetID="9" presetClass="exit" presetSubtype="0" fill="hold" grpId="1" nodeType="withEffect">
                                  <p:stCondLst>
                                    <p:cond delay="0"/>
                                  </p:stCondLst>
                                  <p:childTnLst>
                                    <p:animEffect transition="out" filter="dissolve">
                                      <p:cBhvr>
                                        <p:cTn id="39" dur="500"/>
                                        <p:tgtEl>
                                          <p:spTgt spid="30"/>
                                        </p:tgtEl>
                                      </p:cBhvr>
                                    </p:animEffect>
                                    <p:set>
                                      <p:cBhvr>
                                        <p:cTn id="40" dur="1" fill="hold">
                                          <p:stCondLst>
                                            <p:cond delay="499"/>
                                          </p:stCondLst>
                                        </p:cTn>
                                        <p:tgtEl>
                                          <p:spTgt spid="30"/>
                                        </p:tgtEl>
                                        <p:attrNameLst>
                                          <p:attrName>style.visibility</p:attrName>
                                        </p:attrNameLst>
                                      </p:cBhvr>
                                      <p:to>
                                        <p:strVal val="hidden"/>
                                      </p:to>
                                    </p:set>
                                  </p:childTnLst>
                                </p:cTn>
                              </p:par>
                              <p:par>
                                <p:cTn id="41" presetID="9" presetClass="exit" presetSubtype="0" fill="hold" nodeType="withEffect">
                                  <p:stCondLst>
                                    <p:cond delay="0"/>
                                  </p:stCondLst>
                                  <p:childTnLst>
                                    <p:animEffect transition="out" filter="dissolve">
                                      <p:cBhvr>
                                        <p:cTn id="42" dur="500"/>
                                        <p:tgtEl>
                                          <p:spTgt spid="29"/>
                                        </p:tgtEl>
                                      </p:cBhvr>
                                    </p:animEffect>
                                    <p:set>
                                      <p:cBhvr>
                                        <p:cTn id="43" dur="1" fill="hold">
                                          <p:stCondLst>
                                            <p:cond delay="499"/>
                                          </p:stCondLst>
                                        </p:cTn>
                                        <p:tgtEl>
                                          <p:spTgt spid="29"/>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nodeType="clickEffect">
                                  <p:stCondLst>
                                    <p:cond delay="0"/>
                                  </p:stCondLst>
                                  <p:childTnLst>
                                    <p:set>
                                      <p:cBhvr>
                                        <p:cTn id="47" dur="1" fill="hold">
                                          <p:stCondLst>
                                            <p:cond delay="0"/>
                                          </p:stCondLst>
                                        </p:cTn>
                                        <p:tgtEl>
                                          <p:spTgt spid="76"/>
                                        </p:tgtEl>
                                        <p:attrNameLst>
                                          <p:attrName>style.visibility</p:attrName>
                                        </p:attrNameLst>
                                      </p:cBhvr>
                                      <p:to>
                                        <p:strVal val="visible"/>
                                      </p:to>
                                    </p:set>
                                    <p:animEffect transition="in" filter="dissolve">
                                      <p:cBhvr>
                                        <p:cTn id="48" dur="500"/>
                                        <p:tgtEl>
                                          <p:spTgt spid="76"/>
                                        </p:tgtEl>
                                      </p:cBhvr>
                                    </p:animEffect>
                                  </p:childTnLst>
                                </p:cTn>
                              </p:par>
                              <p:par>
                                <p:cTn id="49" presetID="9" presetClass="entr" presetSubtype="0" fill="hold" grpId="0" nodeType="withEffect">
                                  <p:stCondLst>
                                    <p:cond delay="0"/>
                                  </p:stCondLst>
                                  <p:childTnLst>
                                    <p:set>
                                      <p:cBhvr>
                                        <p:cTn id="50" dur="1" fill="hold">
                                          <p:stCondLst>
                                            <p:cond delay="0"/>
                                          </p:stCondLst>
                                        </p:cTn>
                                        <p:tgtEl>
                                          <p:spTgt spid="77"/>
                                        </p:tgtEl>
                                        <p:attrNameLst>
                                          <p:attrName>style.visibility</p:attrName>
                                        </p:attrNameLst>
                                      </p:cBhvr>
                                      <p:to>
                                        <p:strVal val="visible"/>
                                      </p:to>
                                    </p:set>
                                    <p:animEffect transition="in" filter="dissolve">
                                      <p:cBhvr>
                                        <p:cTn id="51" dur="500"/>
                                        <p:tgtEl>
                                          <p:spTgt spid="77"/>
                                        </p:tgtEl>
                                      </p:cBhvr>
                                    </p:animEffect>
                                  </p:childTnLst>
                                </p:cTn>
                              </p:par>
                              <p:par>
                                <p:cTn id="52" presetID="9" presetClass="entr" presetSubtype="0" fill="hold" nodeType="withEffect">
                                  <p:stCondLst>
                                    <p:cond delay="0"/>
                                  </p:stCondLst>
                                  <p:childTnLst>
                                    <p:set>
                                      <p:cBhvr>
                                        <p:cTn id="53" dur="1" fill="hold">
                                          <p:stCondLst>
                                            <p:cond delay="0"/>
                                          </p:stCondLst>
                                        </p:cTn>
                                        <p:tgtEl>
                                          <p:spTgt spid="78"/>
                                        </p:tgtEl>
                                        <p:attrNameLst>
                                          <p:attrName>style.visibility</p:attrName>
                                        </p:attrNameLst>
                                      </p:cBhvr>
                                      <p:to>
                                        <p:strVal val="visible"/>
                                      </p:to>
                                    </p:set>
                                    <p:animEffect transition="in" filter="dissolve">
                                      <p:cBhvr>
                                        <p:cTn id="54" dur="500"/>
                                        <p:tgtEl>
                                          <p:spTgt spid="78"/>
                                        </p:tgtEl>
                                      </p:cBhvr>
                                    </p:animEffect>
                                  </p:childTnLst>
                                </p:cTn>
                              </p:par>
                            </p:childTnLst>
                          </p:cTn>
                        </p:par>
                      </p:childTnLst>
                    </p:cTn>
                  </p:par>
                  <p:par>
                    <p:cTn id="55" fill="hold">
                      <p:stCondLst>
                        <p:cond delay="indefinite"/>
                      </p:stCondLst>
                      <p:childTnLst>
                        <p:par>
                          <p:cTn id="56" fill="hold">
                            <p:stCondLst>
                              <p:cond delay="0"/>
                            </p:stCondLst>
                            <p:childTnLst>
                              <p:par>
                                <p:cTn id="57" presetID="9" presetClass="entr" presetSubtype="0" fill="hold" grpId="0" nodeType="clickEffect">
                                  <p:stCondLst>
                                    <p:cond delay="0"/>
                                  </p:stCondLst>
                                  <p:childTnLst>
                                    <p:set>
                                      <p:cBhvr>
                                        <p:cTn id="58" dur="1" fill="hold">
                                          <p:stCondLst>
                                            <p:cond delay="0"/>
                                          </p:stCondLst>
                                        </p:cTn>
                                        <p:tgtEl>
                                          <p:spTgt spid="74"/>
                                        </p:tgtEl>
                                        <p:attrNameLst>
                                          <p:attrName>style.visibility</p:attrName>
                                        </p:attrNameLst>
                                      </p:cBhvr>
                                      <p:to>
                                        <p:strVal val="visible"/>
                                      </p:to>
                                    </p:set>
                                    <p:animEffect transition="in" filter="dissolve">
                                      <p:cBhvr>
                                        <p:cTn id="59" dur="500"/>
                                        <p:tgtEl>
                                          <p:spTgt spid="74"/>
                                        </p:tgtEl>
                                      </p:cBhvr>
                                    </p:animEffect>
                                  </p:childTnLst>
                                </p:cTn>
                              </p:par>
                              <p:par>
                                <p:cTn id="60" presetID="9" presetClass="entr" presetSubtype="0" fill="hold" grpId="0" nodeType="withEffect">
                                  <p:stCondLst>
                                    <p:cond delay="0"/>
                                  </p:stCondLst>
                                  <p:childTnLst>
                                    <p:set>
                                      <p:cBhvr>
                                        <p:cTn id="61" dur="1" fill="hold">
                                          <p:stCondLst>
                                            <p:cond delay="0"/>
                                          </p:stCondLst>
                                        </p:cTn>
                                        <p:tgtEl>
                                          <p:spTgt spid="2"/>
                                        </p:tgtEl>
                                        <p:attrNameLst>
                                          <p:attrName>style.visibility</p:attrName>
                                        </p:attrNameLst>
                                      </p:cBhvr>
                                      <p:to>
                                        <p:strVal val="visible"/>
                                      </p:to>
                                    </p:set>
                                    <p:animEffect transition="in" filter="dissolve">
                                      <p:cBhvr>
                                        <p:cTn id="6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7" grpId="0"/>
      <p:bldP spid="30" grpId="0"/>
      <p:bldP spid="30" grpId="1"/>
      <p:bldP spid="74" grpId="0"/>
      <p:bldP spid="77" grpId="0"/>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13806" y="0"/>
            <a:ext cx="9217152" cy="6949440"/>
          </a:xfrm>
          <a:prstGeom prst="rect">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2382891" y="2957112"/>
            <a:ext cx="1816742" cy="646331"/>
          </a:xfrm>
          <a:prstGeom prst="rect">
            <a:avLst/>
          </a:prstGeom>
          <a:noFill/>
        </p:spPr>
        <p:txBody>
          <a:bodyPr wrap="square" rtlCol="0">
            <a:spAutoFit/>
          </a:bodyPr>
          <a:lstStyle/>
          <a:p>
            <a:pPr algn="ctr"/>
            <a:r>
              <a:rPr lang="en-US" i="1" dirty="0" smtClean="0">
                <a:solidFill>
                  <a:srgbClr val="F2F2F2"/>
                </a:solidFill>
              </a:rPr>
              <a:t>Reed, MIT   (1949)</a:t>
            </a:r>
            <a:endParaRPr lang="en-US" i="1" dirty="0">
              <a:solidFill>
                <a:srgbClr val="F2F2F2"/>
              </a:solidFill>
            </a:endParaRPr>
          </a:p>
        </p:txBody>
      </p:sp>
      <p:sp>
        <p:nvSpPr>
          <p:cNvPr id="24" name="TextBox 23"/>
          <p:cNvSpPr txBox="1"/>
          <p:nvPr/>
        </p:nvSpPr>
        <p:spPr>
          <a:xfrm>
            <a:off x="4624692" y="2923731"/>
            <a:ext cx="1720278" cy="646331"/>
          </a:xfrm>
          <a:prstGeom prst="rect">
            <a:avLst/>
          </a:prstGeom>
          <a:noFill/>
        </p:spPr>
        <p:txBody>
          <a:bodyPr wrap="square" rtlCol="0">
            <a:spAutoFit/>
          </a:bodyPr>
          <a:lstStyle/>
          <a:p>
            <a:pPr algn="ctr"/>
            <a:r>
              <a:rPr lang="en-US" i="1" dirty="0" smtClean="0">
                <a:solidFill>
                  <a:srgbClr val="F2F2F2"/>
                </a:solidFill>
              </a:rPr>
              <a:t>Sanders, MIT (1954)</a:t>
            </a:r>
            <a:endParaRPr lang="en-US" i="1" dirty="0">
              <a:solidFill>
                <a:srgbClr val="F2F2F2"/>
              </a:solidFill>
            </a:endParaRPr>
          </a:p>
        </p:txBody>
      </p:sp>
      <p:pic>
        <p:nvPicPr>
          <p:cNvPr id="64" name="Picture 63"/>
          <p:cNvPicPr>
            <a:picLocks noChangeAspect="1"/>
          </p:cNvPicPr>
          <p:nvPr/>
        </p:nvPicPr>
        <p:blipFill>
          <a:blip r:embed="rId2"/>
          <a:stretch>
            <a:fillRect/>
          </a:stretch>
        </p:blipFill>
        <p:spPr>
          <a:xfrm>
            <a:off x="2767772" y="1434137"/>
            <a:ext cx="1067182" cy="1573310"/>
          </a:xfrm>
          <a:prstGeom prst="rect">
            <a:avLst/>
          </a:prstGeom>
          <a:ln>
            <a:solidFill>
              <a:srgbClr val="000000"/>
            </a:solidFill>
          </a:ln>
        </p:spPr>
      </p:pic>
      <p:sp>
        <p:nvSpPr>
          <p:cNvPr id="68" name="TextBox 67"/>
          <p:cNvSpPr txBox="1"/>
          <p:nvPr/>
        </p:nvSpPr>
        <p:spPr>
          <a:xfrm>
            <a:off x="1121106" y="444673"/>
            <a:ext cx="6802800" cy="584776"/>
          </a:xfrm>
          <a:prstGeom prst="rect">
            <a:avLst/>
          </a:prstGeom>
          <a:noFill/>
        </p:spPr>
        <p:txBody>
          <a:bodyPr wrap="square" rtlCol="0">
            <a:spAutoFit/>
          </a:bodyPr>
          <a:lstStyle/>
          <a:p>
            <a:pPr algn="ctr"/>
            <a:r>
              <a:rPr lang="en-US" sz="3200" i="1" dirty="0" smtClean="0">
                <a:solidFill>
                  <a:schemeClr val="bg1">
                    <a:lumMod val="95000"/>
                  </a:schemeClr>
                </a:solidFill>
              </a:rPr>
              <a:t>Reed</a:t>
            </a:r>
            <a:r>
              <a:rPr lang="en-US" sz="3200" i="1" dirty="0">
                <a:solidFill>
                  <a:schemeClr val="bg1">
                    <a:lumMod val="95000"/>
                  </a:schemeClr>
                </a:solidFill>
              </a:rPr>
              <a:t> </a:t>
            </a:r>
            <a:r>
              <a:rPr lang="en-US" sz="3200" i="1" dirty="0" smtClean="0">
                <a:solidFill>
                  <a:schemeClr val="bg1">
                    <a:lumMod val="95000"/>
                  </a:schemeClr>
                </a:solidFill>
              </a:rPr>
              <a:t>and Sanders</a:t>
            </a:r>
            <a:endParaRPr lang="en-US" sz="3200" i="1" dirty="0">
              <a:solidFill>
                <a:schemeClr val="bg1">
                  <a:lumMod val="95000"/>
                </a:schemeClr>
              </a:solidFill>
            </a:endParaRPr>
          </a:p>
        </p:txBody>
      </p:sp>
      <p:cxnSp>
        <p:nvCxnSpPr>
          <p:cNvPr id="4" name="Straight Arrow Connector 3"/>
          <p:cNvCxnSpPr/>
          <p:nvPr/>
        </p:nvCxnSpPr>
        <p:spPr>
          <a:xfrm>
            <a:off x="4039326" y="2087693"/>
            <a:ext cx="716748" cy="0"/>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4031148" y="2240093"/>
            <a:ext cx="716748" cy="0"/>
          </a:xfrm>
          <a:prstGeom prst="straightConnector1">
            <a:avLst/>
          </a:prstGeom>
          <a:ln>
            <a:solidFill>
              <a:schemeClr val="bg1"/>
            </a:solidFill>
            <a:headEnd type="arrow"/>
            <a:tailEnd type="none"/>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583871" y="3883632"/>
            <a:ext cx="7909352" cy="2246769"/>
          </a:xfrm>
          <a:prstGeom prst="rect">
            <a:avLst/>
          </a:prstGeom>
        </p:spPr>
        <p:txBody>
          <a:bodyPr wrap="square">
            <a:spAutoFit/>
          </a:bodyPr>
          <a:lstStyle/>
          <a:p>
            <a:r>
              <a:rPr lang="en-US" sz="2800" i="1" dirty="0" smtClean="0">
                <a:solidFill>
                  <a:srgbClr val="F2F2F2"/>
                </a:solidFill>
              </a:rPr>
              <a:t>“Fred </a:t>
            </a:r>
            <a:r>
              <a:rPr lang="en-US" sz="2800" i="1" dirty="0">
                <a:solidFill>
                  <a:srgbClr val="F2F2F2"/>
                </a:solidFill>
              </a:rPr>
              <a:t>and I were kindred spirits who fed each other's discontent with what we regarded as the nearly blind acceptance by many meteorologists of the model of cyclone development advocated by the Norwegian School</a:t>
            </a:r>
            <a:r>
              <a:rPr lang="en-US" sz="2800" i="1" dirty="0" smtClean="0">
                <a:solidFill>
                  <a:srgbClr val="F2F2F2"/>
                </a:solidFill>
              </a:rPr>
              <a:t>.” </a:t>
            </a:r>
            <a:endParaRPr lang="en-US" sz="2800" i="1" dirty="0">
              <a:solidFill>
                <a:srgbClr val="F2F2F2"/>
              </a:solidFill>
            </a:endParaRPr>
          </a:p>
        </p:txBody>
      </p:sp>
      <p:sp>
        <p:nvSpPr>
          <p:cNvPr id="11" name="TextBox 10"/>
          <p:cNvSpPr txBox="1"/>
          <p:nvPr/>
        </p:nvSpPr>
        <p:spPr>
          <a:xfrm>
            <a:off x="5810101" y="5862070"/>
            <a:ext cx="3065640" cy="461665"/>
          </a:xfrm>
          <a:prstGeom prst="rect">
            <a:avLst/>
          </a:prstGeom>
          <a:noFill/>
        </p:spPr>
        <p:txBody>
          <a:bodyPr wrap="square" rtlCol="0">
            <a:spAutoFit/>
          </a:bodyPr>
          <a:lstStyle/>
          <a:p>
            <a:r>
              <a:rPr lang="en-US" sz="2400" i="1" dirty="0" smtClean="0">
                <a:solidFill>
                  <a:srgbClr val="F2F2F2"/>
                </a:solidFill>
              </a:rPr>
              <a:t> -- R. Reed, 2001</a:t>
            </a:r>
            <a:endParaRPr lang="en-US" sz="2400" i="1" dirty="0">
              <a:solidFill>
                <a:srgbClr val="F2F2F2"/>
              </a:solidFill>
            </a:endParaRPr>
          </a:p>
        </p:txBody>
      </p:sp>
      <p:pic>
        <p:nvPicPr>
          <p:cNvPr id="12" name="Picture 11" descr="Screen shot 2013-04-03 at 3.52.5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5826" y="1509185"/>
            <a:ext cx="1136708" cy="1468862"/>
          </a:xfrm>
          <a:prstGeom prst="rect">
            <a:avLst/>
          </a:prstGeom>
          <a:ln>
            <a:solidFill>
              <a:srgbClr val="000000"/>
            </a:solidFill>
          </a:ln>
        </p:spPr>
      </p:pic>
    </p:spTree>
    <p:extLst>
      <p:ext uri="{BB962C8B-B14F-4D97-AF65-F5344CB8AC3E}">
        <p14:creationId xmlns:p14="http://schemas.microsoft.com/office/powerpoint/2010/main" val="18455573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806" y="0"/>
            <a:ext cx="9217152" cy="6949440"/>
          </a:xfrm>
          <a:prstGeom prst="rect">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583931" y="204390"/>
            <a:ext cx="7795484" cy="1200329"/>
          </a:xfrm>
          <a:prstGeom prst="rect">
            <a:avLst/>
          </a:prstGeom>
          <a:noFill/>
        </p:spPr>
        <p:txBody>
          <a:bodyPr wrap="square" rtlCol="0">
            <a:spAutoFit/>
          </a:bodyPr>
          <a:lstStyle/>
          <a:p>
            <a:pPr algn="ctr"/>
            <a:r>
              <a:rPr lang="en-US" sz="3600" i="1" dirty="0" smtClean="0">
                <a:solidFill>
                  <a:schemeClr val="accent2">
                    <a:lumMod val="20000"/>
                    <a:lumOff val="80000"/>
                  </a:schemeClr>
                </a:solidFill>
              </a:rPr>
              <a:t>Lance’s Endless Pursuit of </a:t>
            </a:r>
            <a:r>
              <a:rPr lang="en-US" sz="3600" i="1" dirty="0" err="1" smtClean="0">
                <a:solidFill>
                  <a:schemeClr val="accent2">
                    <a:lumMod val="20000"/>
                    <a:lumOff val="80000"/>
                  </a:schemeClr>
                </a:solidFill>
              </a:rPr>
              <a:t>Mesoscale</a:t>
            </a:r>
            <a:r>
              <a:rPr lang="en-US" sz="3600" i="1" dirty="0" smtClean="0">
                <a:solidFill>
                  <a:schemeClr val="accent2">
                    <a:lumMod val="20000"/>
                    <a:lumOff val="80000"/>
                  </a:schemeClr>
                </a:solidFill>
              </a:rPr>
              <a:t> Convective Processes</a:t>
            </a:r>
            <a:endParaRPr lang="en-US" sz="3600" i="1" dirty="0">
              <a:solidFill>
                <a:schemeClr val="accent2">
                  <a:lumMod val="20000"/>
                  <a:lumOff val="80000"/>
                </a:schemeClr>
              </a:solidFill>
            </a:endParaRPr>
          </a:p>
        </p:txBody>
      </p:sp>
      <p:sp>
        <p:nvSpPr>
          <p:cNvPr id="6" name="TextBox 5"/>
          <p:cNvSpPr txBox="1"/>
          <p:nvPr/>
        </p:nvSpPr>
        <p:spPr>
          <a:xfrm>
            <a:off x="583931" y="1605918"/>
            <a:ext cx="7488920" cy="4493538"/>
          </a:xfrm>
          <a:prstGeom prst="rect">
            <a:avLst/>
          </a:prstGeom>
          <a:noFill/>
        </p:spPr>
        <p:txBody>
          <a:bodyPr wrap="square" rtlCol="0">
            <a:spAutoFit/>
          </a:bodyPr>
          <a:lstStyle/>
          <a:p>
            <a:pPr marL="342900" indent="-342900">
              <a:buClr>
                <a:srgbClr val="FFFF00"/>
              </a:buClr>
              <a:buFont typeface="Wingdings" charset="2"/>
              <a:buChar char="Ø"/>
            </a:pPr>
            <a:r>
              <a:rPr lang="en-US" sz="2600" i="1" dirty="0" err="1" smtClean="0">
                <a:solidFill>
                  <a:srgbClr val="F2F2F2"/>
                </a:solidFill>
              </a:rPr>
              <a:t>Mesoscale</a:t>
            </a:r>
            <a:r>
              <a:rPr lang="en-US" sz="2600" i="1" dirty="0" smtClean="0">
                <a:solidFill>
                  <a:srgbClr val="F2F2F2"/>
                </a:solidFill>
              </a:rPr>
              <a:t> aspects of tropical cyclones</a:t>
            </a:r>
          </a:p>
          <a:p>
            <a:pPr marL="342900" indent="-342900">
              <a:buClr>
                <a:srgbClr val="FFFF00"/>
              </a:buClr>
              <a:buFont typeface="Wingdings" charset="2"/>
              <a:buChar char="Ø"/>
            </a:pPr>
            <a:r>
              <a:rPr lang="en-US" sz="2600" i="1" dirty="0" smtClean="0">
                <a:solidFill>
                  <a:srgbClr val="F2F2F2"/>
                </a:solidFill>
              </a:rPr>
              <a:t>Extreme rainfall events</a:t>
            </a:r>
          </a:p>
          <a:p>
            <a:pPr marL="342900" indent="-342900">
              <a:buClr>
                <a:srgbClr val="FFFF00"/>
              </a:buClr>
              <a:buFont typeface="Wingdings" charset="2"/>
              <a:buChar char="Ø"/>
            </a:pPr>
            <a:r>
              <a:rPr lang="en-US" sz="2600" i="1" dirty="0" smtClean="0">
                <a:solidFill>
                  <a:srgbClr val="F2F2F2"/>
                </a:solidFill>
              </a:rPr>
              <a:t>Diurnal cycle of rainfall</a:t>
            </a:r>
          </a:p>
          <a:p>
            <a:pPr marL="342900" indent="-342900">
              <a:buClr>
                <a:srgbClr val="FFFF00"/>
              </a:buClr>
              <a:buFont typeface="Wingdings" charset="2"/>
              <a:buChar char="Ø"/>
            </a:pPr>
            <a:r>
              <a:rPr lang="en-US" sz="2600" i="1" dirty="0" err="1" smtClean="0">
                <a:solidFill>
                  <a:srgbClr val="F2F2F2"/>
                </a:solidFill>
              </a:rPr>
              <a:t>Mesoscale</a:t>
            </a:r>
            <a:r>
              <a:rPr lang="en-US" sz="2600" i="1" dirty="0" smtClean="0">
                <a:solidFill>
                  <a:srgbClr val="F2F2F2"/>
                </a:solidFill>
              </a:rPr>
              <a:t> convective systems</a:t>
            </a:r>
          </a:p>
          <a:p>
            <a:pPr marL="342900" indent="-342900">
              <a:buClr>
                <a:srgbClr val="FFFF00"/>
              </a:buClr>
              <a:buFont typeface="Wingdings" charset="2"/>
              <a:buChar char="Ø"/>
            </a:pPr>
            <a:r>
              <a:rPr lang="en-US" sz="2600" i="1" dirty="0" err="1" smtClean="0">
                <a:solidFill>
                  <a:srgbClr val="F2F2F2"/>
                </a:solidFill>
              </a:rPr>
              <a:t>Derechos</a:t>
            </a:r>
            <a:endParaRPr lang="en-US" sz="2600" i="1" dirty="0" smtClean="0">
              <a:solidFill>
                <a:srgbClr val="F2F2F2"/>
              </a:solidFill>
            </a:endParaRPr>
          </a:p>
          <a:p>
            <a:pPr marL="342900" indent="-342900">
              <a:buClr>
                <a:srgbClr val="FFFF00"/>
              </a:buClr>
              <a:buFont typeface="Wingdings" charset="2"/>
              <a:buChar char="Ø"/>
            </a:pPr>
            <a:r>
              <a:rPr lang="en-US" sz="2600" i="1" dirty="0" smtClean="0">
                <a:solidFill>
                  <a:srgbClr val="F2F2F2"/>
                </a:solidFill>
              </a:rPr>
              <a:t>MCVs</a:t>
            </a:r>
          </a:p>
          <a:p>
            <a:pPr marL="342900" indent="-342900">
              <a:buClr>
                <a:srgbClr val="FFFF00"/>
              </a:buClr>
              <a:buFont typeface="Wingdings" charset="2"/>
              <a:buChar char="Ø"/>
            </a:pPr>
            <a:r>
              <a:rPr lang="en-US" sz="2600" i="1" dirty="0" err="1" smtClean="0">
                <a:solidFill>
                  <a:srgbClr val="F2F2F2"/>
                </a:solidFill>
              </a:rPr>
              <a:t>Dryline</a:t>
            </a:r>
            <a:r>
              <a:rPr lang="en-US" sz="2600" i="1" dirty="0" smtClean="0">
                <a:solidFill>
                  <a:srgbClr val="F2F2F2"/>
                </a:solidFill>
              </a:rPr>
              <a:t> convection</a:t>
            </a:r>
          </a:p>
          <a:p>
            <a:pPr marL="342900" indent="-342900">
              <a:buClr>
                <a:srgbClr val="FFFF00"/>
              </a:buClr>
              <a:buFont typeface="Wingdings" charset="2"/>
              <a:buChar char="Ø"/>
            </a:pPr>
            <a:r>
              <a:rPr lang="en-US" sz="2600" i="1" dirty="0" err="1" smtClean="0">
                <a:solidFill>
                  <a:srgbClr val="F2F2F2"/>
                </a:solidFill>
              </a:rPr>
              <a:t>Tornadic</a:t>
            </a:r>
            <a:r>
              <a:rPr lang="en-US" sz="2600" i="1" dirty="0" smtClean="0">
                <a:solidFill>
                  <a:srgbClr val="F2F2F2"/>
                </a:solidFill>
              </a:rPr>
              <a:t> thunderstorms</a:t>
            </a:r>
          </a:p>
          <a:p>
            <a:pPr marL="342900" indent="-342900">
              <a:buClr>
                <a:srgbClr val="FFFF00"/>
              </a:buClr>
              <a:buFont typeface="Wingdings" charset="2"/>
              <a:buChar char="Ø"/>
            </a:pPr>
            <a:r>
              <a:rPr lang="en-US" sz="2600" i="1" dirty="0" smtClean="0">
                <a:solidFill>
                  <a:srgbClr val="F2F2F2"/>
                </a:solidFill>
              </a:rPr>
              <a:t>Monsoon (SW U.S.) precipitation systems</a:t>
            </a:r>
          </a:p>
          <a:p>
            <a:pPr marL="342900" indent="-342900">
              <a:buClr>
                <a:srgbClr val="FFFF00"/>
              </a:buClr>
              <a:buFont typeface="Wingdings" charset="2"/>
              <a:buChar char="Ø"/>
            </a:pPr>
            <a:r>
              <a:rPr lang="en-US" sz="2600" i="1" dirty="0" smtClean="0">
                <a:solidFill>
                  <a:srgbClr val="F2F2F2"/>
                </a:solidFill>
              </a:rPr>
              <a:t>High-amplitude internal gravity waves, coupling with convection</a:t>
            </a:r>
            <a:endParaRPr lang="en-US" sz="2600" i="1" dirty="0">
              <a:solidFill>
                <a:srgbClr val="F2F2F2"/>
              </a:solidFill>
            </a:endParaRPr>
          </a:p>
        </p:txBody>
      </p:sp>
    </p:spTree>
    <p:extLst>
      <p:ext uri="{BB962C8B-B14F-4D97-AF65-F5344CB8AC3E}">
        <p14:creationId xmlns:p14="http://schemas.microsoft.com/office/powerpoint/2010/main" val="94271243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13806" y="0"/>
            <a:ext cx="9217152" cy="6949440"/>
          </a:xfrm>
          <a:prstGeom prst="rect">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3078816" y="1306622"/>
            <a:ext cx="1862422" cy="646331"/>
          </a:xfrm>
          <a:prstGeom prst="rect">
            <a:avLst/>
          </a:prstGeom>
          <a:noFill/>
        </p:spPr>
        <p:txBody>
          <a:bodyPr wrap="square" rtlCol="0">
            <a:spAutoFit/>
          </a:bodyPr>
          <a:lstStyle/>
          <a:p>
            <a:pPr algn="ctr"/>
            <a:r>
              <a:rPr lang="en-US" i="1" dirty="0" smtClean="0">
                <a:solidFill>
                  <a:srgbClr val="F2F2F2"/>
                </a:solidFill>
              </a:rPr>
              <a:t>Von Helmholtz (1843) </a:t>
            </a:r>
            <a:endParaRPr lang="en-US" i="1" dirty="0">
              <a:solidFill>
                <a:srgbClr val="F2F2F2"/>
              </a:solidFill>
            </a:endParaRPr>
          </a:p>
        </p:txBody>
      </p:sp>
      <p:cxnSp>
        <p:nvCxnSpPr>
          <p:cNvPr id="6" name="Straight Arrow Connector 5"/>
          <p:cNvCxnSpPr>
            <a:endCxn id="53" idx="3"/>
          </p:cNvCxnSpPr>
          <p:nvPr/>
        </p:nvCxnSpPr>
        <p:spPr>
          <a:xfrm flipH="1">
            <a:off x="2540592" y="730568"/>
            <a:ext cx="862757" cy="437431"/>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0" y="1543937"/>
            <a:ext cx="1736355" cy="369332"/>
          </a:xfrm>
          <a:prstGeom prst="rect">
            <a:avLst/>
          </a:prstGeom>
          <a:noFill/>
        </p:spPr>
        <p:txBody>
          <a:bodyPr wrap="square" rtlCol="0">
            <a:spAutoFit/>
          </a:bodyPr>
          <a:lstStyle/>
          <a:p>
            <a:r>
              <a:rPr lang="en-US" i="1" dirty="0" smtClean="0">
                <a:solidFill>
                  <a:srgbClr val="F2F2F2"/>
                </a:solidFill>
              </a:rPr>
              <a:t>Rowland (1870)</a:t>
            </a:r>
            <a:endParaRPr lang="en-US" i="1" dirty="0">
              <a:solidFill>
                <a:srgbClr val="F2F2F2"/>
              </a:solidFill>
            </a:endParaRPr>
          </a:p>
        </p:txBody>
      </p:sp>
      <p:cxnSp>
        <p:nvCxnSpPr>
          <p:cNvPr id="9" name="Straight Arrow Connector 8"/>
          <p:cNvCxnSpPr/>
          <p:nvPr/>
        </p:nvCxnSpPr>
        <p:spPr>
          <a:xfrm>
            <a:off x="2251199" y="1814981"/>
            <a:ext cx="289393" cy="420733"/>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636292" y="3049906"/>
            <a:ext cx="1993593" cy="369332"/>
          </a:xfrm>
          <a:prstGeom prst="rect">
            <a:avLst/>
          </a:prstGeom>
          <a:noFill/>
        </p:spPr>
        <p:txBody>
          <a:bodyPr wrap="square" rtlCol="0">
            <a:spAutoFit/>
          </a:bodyPr>
          <a:lstStyle/>
          <a:p>
            <a:r>
              <a:rPr lang="en-US" i="1" dirty="0" smtClean="0">
                <a:solidFill>
                  <a:srgbClr val="F2F2F2"/>
                </a:solidFill>
              </a:rPr>
              <a:t>Humphreys (1897)</a:t>
            </a:r>
            <a:endParaRPr lang="en-US" i="1" dirty="0">
              <a:solidFill>
                <a:srgbClr val="F2F2F2"/>
              </a:solidFill>
            </a:endParaRPr>
          </a:p>
        </p:txBody>
      </p:sp>
      <p:cxnSp>
        <p:nvCxnSpPr>
          <p:cNvPr id="14" name="Straight Arrow Connector 13"/>
          <p:cNvCxnSpPr/>
          <p:nvPr/>
        </p:nvCxnSpPr>
        <p:spPr>
          <a:xfrm>
            <a:off x="3464677" y="3370885"/>
            <a:ext cx="337623" cy="208335"/>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2358461" y="3951940"/>
            <a:ext cx="2186521" cy="369332"/>
          </a:xfrm>
          <a:prstGeom prst="rect">
            <a:avLst/>
          </a:prstGeom>
          <a:noFill/>
        </p:spPr>
        <p:txBody>
          <a:bodyPr wrap="square" rtlCol="0">
            <a:spAutoFit/>
          </a:bodyPr>
          <a:lstStyle/>
          <a:p>
            <a:r>
              <a:rPr lang="en-US" i="1" dirty="0" smtClean="0">
                <a:solidFill>
                  <a:srgbClr val="F2F2F2"/>
                </a:solidFill>
              </a:rPr>
              <a:t>Willett (1929)</a:t>
            </a:r>
            <a:endParaRPr lang="en-US" i="1" dirty="0">
              <a:solidFill>
                <a:srgbClr val="F2F2F2"/>
              </a:solidFill>
            </a:endParaRPr>
          </a:p>
        </p:txBody>
      </p:sp>
      <p:cxnSp>
        <p:nvCxnSpPr>
          <p:cNvPr id="17" name="Straight Arrow Connector 16"/>
          <p:cNvCxnSpPr/>
          <p:nvPr/>
        </p:nvCxnSpPr>
        <p:spPr>
          <a:xfrm>
            <a:off x="4663536" y="4227517"/>
            <a:ext cx="681097" cy="226157"/>
          </a:xfrm>
          <a:prstGeom prst="straightConnector1">
            <a:avLst/>
          </a:prstGeom>
          <a:ln>
            <a:solidFill>
              <a:srgbClr val="FFFFFF"/>
            </a:solidFill>
            <a:prstDash val="dot"/>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6124820" y="4566697"/>
            <a:ext cx="1832820" cy="369332"/>
          </a:xfrm>
          <a:prstGeom prst="rect">
            <a:avLst/>
          </a:prstGeom>
          <a:noFill/>
        </p:spPr>
        <p:txBody>
          <a:bodyPr wrap="square" rtlCol="0">
            <a:spAutoFit/>
          </a:bodyPr>
          <a:lstStyle/>
          <a:p>
            <a:r>
              <a:rPr lang="en-US" i="1" dirty="0" smtClean="0">
                <a:solidFill>
                  <a:srgbClr val="F2F2F2"/>
                </a:solidFill>
              </a:rPr>
              <a:t>Malone (1946)</a:t>
            </a:r>
            <a:endParaRPr lang="en-US" i="1" dirty="0">
              <a:solidFill>
                <a:srgbClr val="F2F2F2"/>
              </a:solidFill>
            </a:endParaRPr>
          </a:p>
        </p:txBody>
      </p:sp>
      <p:cxnSp>
        <p:nvCxnSpPr>
          <p:cNvPr id="20" name="Straight Arrow Connector 19"/>
          <p:cNvCxnSpPr/>
          <p:nvPr/>
        </p:nvCxnSpPr>
        <p:spPr>
          <a:xfrm flipH="1">
            <a:off x="3483443" y="4604630"/>
            <a:ext cx="275430" cy="449064"/>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2781383" y="6287992"/>
            <a:ext cx="1816742" cy="369332"/>
          </a:xfrm>
          <a:prstGeom prst="rect">
            <a:avLst/>
          </a:prstGeom>
          <a:noFill/>
        </p:spPr>
        <p:txBody>
          <a:bodyPr wrap="square" rtlCol="0">
            <a:spAutoFit/>
          </a:bodyPr>
          <a:lstStyle/>
          <a:p>
            <a:r>
              <a:rPr lang="en-US" i="1" dirty="0" smtClean="0">
                <a:solidFill>
                  <a:srgbClr val="F2F2F2"/>
                </a:solidFill>
              </a:rPr>
              <a:t>Reed (1949)</a:t>
            </a:r>
            <a:endParaRPr lang="en-US" i="1" dirty="0">
              <a:solidFill>
                <a:srgbClr val="F2F2F2"/>
              </a:solidFill>
            </a:endParaRPr>
          </a:p>
        </p:txBody>
      </p:sp>
      <p:cxnSp>
        <p:nvCxnSpPr>
          <p:cNvPr id="23" name="Straight Arrow Connector 22"/>
          <p:cNvCxnSpPr/>
          <p:nvPr/>
        </p:nvCxnSpPr>
        <p:spPr>
          <a:xfrm flipH="1">
            <a:off x="5417924" y="4898081"/>
            <a:ext cx="292858" cy="313853"/>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4332724" y="6268150"/>
            <a:ext cx="1720278" cy="369332"/>
          </a:xfrm>
          <a:prstGeom prst="rect">
            <a:avLst/>
          </a:prstGeom>
          <a:noFill/>
        </p:spPr>
        <p:txBody>
          <a:bodyPr wrap="square" rtlCol="0">
            <a:spAutoFit/>
          </a:bodyPr>
          <a:lstStyle/>
          <a:p>
            <a:r>
              <a:rPr lang="en-US" i="1" dirty="0" smtClean="0">
                <a:solidFill>
                  <a:srgbClr val="F2F2F2"/>
                </a:solidFill>
              </a:rPr>
              <a:t>Sanders (1954)</a:t>
            </a:r>
            <a:endParaRPr lang="en-US" i="1" dirty="0">
              <a:solidFill>
                <a:srgbClr val="F2F2F2"/>
              </a:solidFill>
            </a:endParaRPr>
          </a:p>
        </p:txBody>
      </p:sp>
      <p:cxnSp>
        <p:nvCxnSpPr>
          <p:cNvPr id="26" name="Straight Arrow Connector 25"/>
          <p:cNvCxnSpPr/>
          <p:nvPr/>
        </p:nvCxnSpPr>
        <p:spPr>
          <a:xfrm>
            <a:off x="5569677" y="5666209"/>
            <a:ext cx="562708" cy="405539"/>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7182772" y="6310292"/>
            <a:ext cx="2025748" cy="369332"/>
          </a:xfrm>
          <a:prstGeom prst="rect">
            <a:avLst/>
          </a:prstGeom>
          <a:noFill/>
        </p:spPr>
        <p:txBody>
          <a:bodyPr wrap="square" rtlCol="0">
            <a:spAutoFit/>
          </a:bodyPr>
          <a:lstStyle/>
          <a:p>
            <a:r>
              <a:rPr lang="en-US" i="1" dirty="0" err="1" smtClean="0">
                <a:solidFill>
                  <a:srgbClr val="F2F2F2"/>
                </a:solidFill>
              </a:rPr>
              <a:t>Bosart</a:t>
            </a:r>
            <a:r>
              <a:rPr lang="en-US" i="1" dirty="0" smtClean="0">
                <a:solidFill>
                  <a:srgbClr val="F2F2F2"/>
                </a:solidFill>
              </a:rPr>
              <a:t> (1969)</a:t>
            </a:r>
            <a:endParaRPr lang="en-US" i="1" dirty="0">
              <a:solidFill>
                <a:srgbClr val="F2F2F2"/>
              </a:solidFill>
            </a:endParaRPr>
          </a:p>
        </p:txBody>
      </p:sp>
      <p:cxnSp>
        <p:nvCxnSpPr>
          <p:cNvPr id="29" name="Straight Arrow Connector 28"/>
          <p:cNvCxnSpPr/>
          <p:nvPr/>
        </p:nvCxnSpPr>
        <p:spPr>
          <a:xfrm flipH="1">
            <a:off x="2530656" y="5667624"/>
            <a:ext cx="406538" cy="238544"/>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1004837" y="6376036"/>
            <a:ext cx="2073979" cy="369332"/>
          </a:xfrm>
          <a:prstGeom prst="rect">
            <a:avLst/>
          </a:prstGeom>
          <a:noFill/>
        </p:spPr>
        <p:txBody>
          <a:bodyPr wrap="square" rtlCol="0">
            <a:spAutoFit/>
          </a:bodyPr>
          <a:lstStyle/>
          <a:p>
            <a:r>
              <a:rPr lang="en-US" i="1" dirty="0" smtClean="0">
                <a:solidFill>
                  <a:srgbClr val="F2F2F2"/>
                </a:solidFill>
              </a:rPr>
              <a:t>Johnson (1975)</a:t>
            </a:r>
            <a:endParaRPr lang="en-US" i="1" dirty="0">
              <a:solidFill>
                <a:srgbClr val="F2F2F2"/>
              </a:solidFill>
            </a:endParaRPr>
          </a:p>
        </p:txBody>
      </p:sp>
      <p:cxnSp>
        <p:nvCxnSpPr>
          <p:cNvPr id="32" name="Straight Arrow Connector 31"/>
          <p:cNvCxnSpPr>
            <a:endCxn id="33" idx="1"/>
          </p:cNvCxnSpPr>
          <p:nvPr/>
        </p:nvCxnSpPr>
        <p:spPr>
          <a:xfrm flipH="1">
            <a:off x="6182617" y="3895004"/>
            <a:ext cx="476468" cy="260926"/>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6182617" y="3971264"/>
            <a:ext cx="2572378" cy="369332"/>
          </a:xfrm>
          <a:prstGeom prst="rect">
            <a:avLst/>
          </a:prstGeom>
          <a:noFill/>
        </p:spPr>
        <p:txBody>
          <a:bodyPr wrap="square" rtlCol="0">
            <a:spAutoFit/>
          </a:bodyPr>
          <a:lstStyle/>
          <a:p>
            <a:pPr algn="ctr"/>
            <a:r>
              <a:rPr lang="en-US" i="1" dirty="0" err="1" smtClean="0">
                <a:solidFill>
                  <a:srgbClr val="F2F2F2"/>
                </a:solidFill>
              </a:rPr>
              <a:t>Pettersen</a:t>
            </a:r>
            <a:r>
              <a:rPr lang="en-US" i="1" dirty="0" smtClean="0">
                <a:solidFill>
                  <a:srgbClr val="F2F2F2"/>
                </a:solidFill>
              </a:rPr>
              <a:t> (1933)</a:t>
            </a:r>
            <a:endParaRPr lang="en-US" i="1" dirty="0">
              <a:solidFill>
                <a:srgbClr val="F2F2F2"/>
              </a:solidFill>
            </a:endParaRPr>
          </a:p>
        </p:txBody>
      </p:sp>
      <p:cxnSp>
        <p:nvCxnSpPr>
          <p:cNvPr id="35" name="Straight Arrow Connector 34"/>
          <p:cNvCxnSpPr>
            <a:endCxn id="56" idx="0"/>
          </p:cNvCxnSpPr>
          <p:nvPr/>
        </p:nvCxnSpPr>
        <p:spPr>
          <a:xfrm flipH="1">
            <a:off x="7141037" y="2151987"/>
            <a:ext cx="437217" cy="620131"/>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pic>
        <p:nvPicPr>
          <p:cNvPr id="52" name="Picture 51"/>
          <p:cNvPicPr>
            <a:picLocks noChangeAspect="1"/>
          </p:cNvPicPr>
          <p:nvPr/>
        </p:nvPicPr>
        <p:blipFill>
          <a:blip r:embed="rId2"/>
          <a:stretch>
            <a:fillRect/>
          </a:stretch>
        </p:blipFill>
        <p:spPr>
          <a:xfrm>
            <a:off x="3483443" y="91992"/>
            <a:ext cx="931914" cy="1214630"/>
          </a:xfrm>
          <a:prstGeom prst="rect">
            <a:avLst/>
          </a:prstGeom>
          <a:ln>
            <a:solidFill>
              <a:schemeClr val="tx1"/>
            </a:solidFill>
          </a:ln>
        </p:spPr>
      </p:pic>
      <p:pic>
        <p:nvPicPr>
          <p:cNvPr id="53" name="Picture 52"/>
          <p:cNvPicPr>
            <a:picLocks noChangeAspect="1"/>
          </p:cNvPicPr>
          <p:nvPr/>
        </p:nvPicPr>
        <p:blipFill>
          <a:blip r:embed="rId3"/>
          <a:stretch>
            <a:fillRect/>
          </a:stretch>
        </p:blipFill>
        <p:spPr>
          <a:xfrm>
            <a:off x="1633793" y="546424"/>
            <a:ext cx="906799" cy="1243149"/>
          </a:xfrm>
          <a:prstGeom prst="rect">
            <a:avLst/>
          </a:prstGeom>
          <a:ln>
            <a:solidFill>
              <a:schemeClr val="tx1"/>
            </a:solidFill>
          </a:ln>
        </p:spPr>
      </p:pic>
      <p:pic>
        <p:nvPicPr>
          <p:cNvPr id="54" name="Picture 53"/>
          <p:cNvPicPr>
            <a:picLocks noChangeAspect="1"/>
          </p:cNvPicPr>
          <p:nvPr/>
        </p:nvPicPr>
        <p:blipFill>
          <a:blip r:embed="rId4"/>
          <a:stretch>
            <a:fillRect/>
          </a:stretch>
        </p:blipFill>
        <p:spPr>
          <a:xfrm>
            <a:off x="2504102" y="2112009"/>
            <a:ext cx="899247" cy="1320218"/>
          </a:xfrm>
          <a:prstGeom prst="rect">
            <a:avLst/>
          </a:prstGeom>
          <a:ln>
            <a:solidFill>
              <a:srgbClr val="000000"/>
            </a:solidFill>
          </a:ln>
        </p:spPr>
      </p:pic>
      <p:pic>
        <p:nvPicPr>
          <p:cNvPr id="55" name="Picture 3" descr="C:\Users\Kerry Emaanuel\Pictures\2009-09-08 Meteo_history\Meteo_history 04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58873" y="3603812"/>
            <a:ext cx="820875" cy="1179822"/>
          </a:xfrm>
          <a:prstGeom prst="rect">
            <a:avLst/>
          </a:prstGeom>
          <a:noFill/>
          <a:ln w="15875" cmpd="dbl">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6" name="Picture 2" descr="C:\Users\Kerry Emaanuel\Pictures\2009-09-08 Meteo_history\Meteo_history 038.JPG"/>
          <p:cNvPicPr>
            <a:picLocks noGrp="1" noChangeAspect="1" noChangeArrowheads="1"/>
          </p:cNvPicPr>
          <p:nvPr>
            <p:ph idx="4294967295"/>
          </p:nvPr>
        </p:nvPicPr>
        <p:blipFill>
          <a:blip r:embed="rId6">
            <a:extLst>
              <a:ext uri="{28A0092B-C50C-407E-A947-70E740481C1C}">
                <a14:useLocalDpi xmlns:a14="http://schemas.microsoft.com/office/drawing/2010/main" val="0"/>
              </a:ext>
            </a:extLst>
          </a:blip>
          <a:srcRect/>
          <a:stretch>
            <a:fillRect/>
          </a:stretch>
        </p:blipFill>
        <p:spPr>
          <a:xfrm>
            <a:off x="6703819" y="2772118"/>
            <a:ext cx="874435" cy="1255927"/>
          </a:xfrm>
          <a:ln cmpd="dbl">
            <a:solidFill>
              <a:schemeClr val="tx1"/>
            </a:solidFill>
            <a:miter lim="800000"/>
            <a:headEnd/>
            <a:tailEnd/>
          </a:ln>
        </p:spPr>
      </p:pic>
      <p:pic>
        <p:nvPicPr>
          <p:cNvPr id="57" name="Picture 56"/>
          <p:cNvPicPr>
            <a:picLocks noChangeAspect="1"/>
          </p:cNvPicPr>
          <p:nvPr/>
        </p:nvPicPr>
        <p:blipFill>
          <a:blip r:embed="rId7"/>
          <a:stretch>
            <a:fillRect/>
          </a:stretch>
        </p:blipFill>
        <p:spPr>
          <a:xfrm>
            <a:off x="6659085" y="705277"/>
            <a:ext cx="836021" cy="1186105"/>
          </a:xfrm>
          <a:prstGeom prst="rect">
            <a:avLst/>
          </a:prstGeom>
          <a:ln>
            <a:solidFill>
              <a:srgbClr val="000000"/>
            </a:solidFill>
          </a:ln>
        </p:spPr>
      </p:pic>
      <p:pic>
        <p:nvPicPr>
          <p:cNvPr id="58" name="Picture 57" descr="Screen shot 2013-03-18 at 6.52.00 A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84921" y="730568"/>
            <a:ext cx="933938" cy="1160814"/>
          </a:xfrm>
          <a:prstGeom prst="rect">
            <a:avLst/>
          </a:prstGeom>
          <a:ln>
            <a:solidFill>
              <a:srgbClr val="000000"/>
            </a:solidFill>
          </a:ln>
        </p:spPr>
      </p:pic>
      <p:pic>
        <p:nvPicPr>
          <p:cNvPr id="64" name="Picture 63"/>
          <p:cNvPicPr>
            <a:picLocks noChangeAspect="1"/>
          </p:cNvPicPr>
          <p:nvPr/>
        </p:nvPicPr>
        <p:blipFill>
          <a:blip r:embed="rId9"/>
          <a:stretch>
            <a:fillRect/>
          </a:stretch>
        </p:blipFill>
        <p:spPr>
          <a:xfrm>
            <a:off x="3006154" y="5040153"/>
            <a:ext cx="864784" cy="1274921"/>
          </a:xfrm>
          <a:prstGeom prst="rect">
            <a:avLst/>
          </a:prstGeom>
          <a:ln>
            <a:solidFill>
              <a:srgbClr val="000000"/>
            </a:solidFill>
          </a:ln>
        </p:spPr>
      </p:pic>
      <p:sp>
        <p:nvSpPr>
          <p:cNvPr id="38" name="TextBox 37"/>
          <p:cNvSpPr txBox="1"/>
          <p:nvPr/>
        </p:nvSpPr>
        <p:spPr>
          <a:xfrm>
            <a:off x="5852162" y="1813013"/>
            <a:ext cx="1736355" cy="369332"/>
          </a:xfrm>
          <a:prstGeom prst="rect">
            <a:avLst/>
          </a:prstGeom>
          <a:noFill/>
        </p:spPr>
        <p:txBody>
          <a:bodyPr wrap="square" rtlCol="0">
            <a:spAutoFit/>
          </a:bodyPr>
          <a:lstStyle/>
          <a:p>
            <a:r>
              <a:rPr lang="en-US" i="1" dirty="0" err="1" smtClean="0">
                <a:solidFill>
                  <a:srgbClr val="F2F2F2"/>
                </a:solidFill>
              </a:rPr>
              <a:t>Bjerknes</a:t>
            </a:r>
            <a:r>
              <a:rPr lang="en-US" i="1" dirty="0" smtClean="0">
                <a:solidFill>
                  <a:srgbClr val="F2F2F2"/>
                </a:solidFill>
              </a:rPr>
              <a:t> (1892)</a:t>
            </a:r>
            <a:endParaRPr lang="en-US" i="1" dirty="0">
              <a:solidFill>
                <a:srgbClr val="F2F2F2"/>
              </a:solidFill>
            </a:endParaRPr>
          </a:p>
        </p:txBody>
      </p:sp>
      <p:sp>
        <p:nvSpPr>
          <p:cNvPr id="39" name="TextBox 38"/>
          <p:cNvSpPr txBox="1"/>
          <p:nvPr/>
        </p:nvSpPr>
        <p:spPr>
          <a:xfrm>
            <a:off x="7372215" y="1805255"/>
            <a:ext cx="1736355" cy="369332"/>
          </a:xfrm>
          <a:prstGeom prst="rect">
            <a:avLst/>
          </a:prstGeom>
          <a:noFill/>
        </p:spPr>
        <p:txBody>
          <a:bodyPr wrap="square" rtlCol="0">
            <a:spAutoFit/>
          </a:bodyPr>
          <a:lstStyle/>
          <a:p>
            <a:r>
              <a:rPr lang="en-US" i="1" dirty="0" smtClean="0">
                <a:solidFill>
                  <a:srgbClr val="F2F2F2"/>
                </a:solidFill>
              </a:rPr>
              <a:t>Bergeron (1916)</a:t>
            </a:r>
            <a:endParaRPr lang="en-US" i="1" dirty="0">
              <a:solidFill>
                <a:srgbClr val="F2F2F2"/>
              </a:solidFill>
            </a:endParaRPr>
          </a:p>
        </p:txBody>
      </p:sp>
      <p:pic>
        <p:nvPicPr>
          <p:cNvPr id="2" name="Picture 1"/>
          <p:cNvPicPr>
            <a:picLocks noChangeAspect="1"/>
          </p:cNvPicPr>
          <p:nvPr/>
        </p:nvPicPr>
        <p:blipFill>
          <a:blip r:embed="rId10"/>
          <a:stretch>
            <a:fillRect/>
          </a:stretch>
        </p:blipFill>
        <p:spPr>
          <a:xfrm>
            <a:off x="5265771" y="593459"/>
            <a:ext cx="890022" cy="1029330"/>
          </a:xfrm>
          <a:prstGeom prst="rect">
            <a:avLst/>
          </a:prstGeom>
        </p:spPr>
      </p:pic>
      <p:sp>
        <p:nvSpPr>
          <p:cNvPr id="40" name="TextBox 39"/>
          <p:cNvSpPr txBox="1"/>
          <p:nvPr/>
        </p:nvSpPr>
        <p:spPr>
          <a:xfrm>
            <a:off x="5056205" y="1565126"/>
            <a:ext cx="1993593" cy="369332"/>
          </a:xfrm>
          <a:prstGeom prst="rect">
            <a:avLst/>
          </a:prstGeom>
          <a:noFill/>
        </p:spPr>
        <p:txBody>
          <a:bodyPr wrap="square" rtlCol="0">
            <a:spAutoFit/>
          </a:bodyPr>
          <a:lstStyle/>
          <a:p>
            <a:r>
              <a:rPr lang="en-US" i="1" dirty="0" smtClean="0">
                <a:solidFill>
                  <a:srgbClr val="F2F2F2"/>
                </a:solidFill>
              </a:rPr>
              <a:t>Hertz (1880)</a:t>
            </a:r>
            <a:endParaRPr lang="en-US" i="1" dirty="0">
              <a:solidFill>
                <a:srgbClr val="F2F2F2"/>
              </a:solidFill>
            </a:endParaRPr>
          </a:p>
        </p:txBody>
      </p:sp>
      <p:cxnSp>
        <p:nvCxnSpPr>
          <p:cNvPr id="41" name="Straight Arrow Connector 40"/>
          <p:cNvCxnSpPr/>
          <p:nvPr/>
        </p:nvCxnSpPr>
        <p:spPr>
          <a:xfrm>
            <a:off x="4415357" y="705277"/>
            <a:ext cx="850414" cy="234984"/>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a:endCxn id="57" idx="1"/>
          </p:cNvCxnSpPr>
          <p:nvPr/>
        </p:nvCxnSpPr>
        <p:spPr>
          <a:xfrm>
            <a:off x="6179545" y="1191957"/>
            <a:ext cx="479540" cy="106373"/>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pic>
        <p:nvPicPr>
          <p:cNvPr id="3" name="Picture 2"/>
          <p:cNvPicPr>
            <a:picLocks noChangeAspect="1"/>
          </p:cNvPicPr>
          <p:nvPr/>
        </p:nvPicPr>
        <p:blipFill>
          <a:blip r:embed="rId11"/>
          <a:stretch>
            <a:fillRect/>
          </a:stretch>
        </p:blipFill>
        <p:spPr>
          <a:xfrm>
            <a:off x="6146945" y="5361915"/>
            <a:ext cx="1006264" cy="1247466"/>
          </a:xfrm>
          <a:prstGeom prst="rect">
            <a:avLst/>
          </a:prstGeom>
          <a:ln>
            <a:solidFill>
              <a:srgbClr val="000000"/>
            </a:solidFill>
          </a:ln>
        </p:spPr>
      </p:pic>
      <p:pic>
        <p:nvPicPr>
          <p:cNvPr id="36" name="Picture 35"/>
          <p:cNvPicPr>
            <a:picLocks noChangeAspect="1"/>
          </p:cNvPicPr>
          <p:nvPr/>
        </p:nvPicPr>
        <p:blipFill>
          <a:blip r:embed="rId12"/>
          <a:stretch>
            <a:fillRect/>
          </a:stretch>
        </p:blipFill>
        <p:spPr>
          <a:xfrm>
            <a:off x="4723596" y="5014223"/>
            <a:ext cx="722706" cy="1293611"/>
          </a:xfrm>
          <a:prstGeom prst="rect">
            <a:avLst/>
          </a:prstGeom>
          <a:ln>
            <a:solidFill>
              <a:schemeClr val="tx1"/>
            </a:solidFill>
          </a:ln>
        </p:spPr>
      </p:pic>
      <p:pic>
        <p:nvPicPr>
          <p:cNvPr id="43" name="Picture 42" descr="Screen shot 2013-04-02 at 3.19.41 PM.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452301" y="5314139"/>
            <a:ext cx="771480" cy="1076484"/>
          </a:xfrm>
          <a:prstGeom prst="rect">
            <a:avLst/>
          </a:prstGeom>
        </p:spPr>
      </p:pic>
      <p:pic>
        <p:nvPicPr>
          <p:cNvPr id="5" name="Picture 4" descr="Screen Shot 2016-12-21 at 11.14.48 AM.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363873" y="3805817"/>
            <a:ext cx="804569" cy="1057166"/>
          </a:xfrm>
          <a:prstGeom prst="rect">
            <a:avLst/>
          </a:prstGeom>
          <a:ln>
            <a:solidFill>
              <a:srgbClr val="000000"/>
            </a:solidFill>
          </a:ln>
        </p:spPr>
      </p:pic>
      <p:sp>
        <p:nvSpPr>
          <p:cNvPr id="44" name="TextBox 43"/>
          <p:cNvSpPr txBox="1"/>
          <p:nvPr/>
        </p:nvSpPr>
        <p:spPr>
          <a:xfrm>
            <a:off x="73255" y="4424618"/>
            <a:ext cx="2621258" cy="707886"/>
          </a:xfrm>
          <a:prstGeom prst="rect">
            <a:avLst/>
          </a:prstGeom>
          <a:solidFill>
            <a:srgbClr val="FFFFFF"/>
          </a:solidFill>
          <a:ln>
            <a:solidFill>
              <a:srgbClr val="000000"/>
            </a:solidFill>
          </a:ln>
        </p:spPr>
        <p:txBody>
          <a:bodyPr wrap="square" rtlCol="0">
            <a:spAutoFit/>
          </a:bodyPr>
          <a:lstStyle/>
          <a:p>
            <a:pPr algn="ctr"/>
            <a:r>
              <a:rPr lang="en-US" sz="2000" i="1" dirty="0">
                <a:solidFill>
                  <a:srgbClr val="000090"/>
                </a:solidFill>
              </a:rPr>
              <a:t>F</a:t>
            </a:r>
            <a:r>
              <a:rPr lang="en-US" sz="2000" i="1" dirty="0" smtClean="0">
                <a:solidFill>
                  <a:srgbClr val="000090"/>
                </a:solidFill>
              </a:rPr>
              <a:t>amily trees courtesy Bob Hart, FSU</a:t>
            </a:r>
            <a:endParaRPr lang="en-US" sz="2000" i="1" dirty="0">
              <a:solidFill>
                <a:srgbClr val="000090"/>
              </a:solidFill>
            </a:endParaRPr>
          </a:p>
        </p:txBody>
      </p:sp>
      <p:sp>
        <p:nvSpPr>
          <p:cNvPr id="45" name="Oval 44"/>
          <p:cNvSpPr/>
          <p:nvPr/>
        </p:nvSpPr>
        <p:spPr>
          <a:xfrm rot="20049804">
            <a:off x="433295" y="1798248"/>
            <a:ext cx="3824724" cy="2209263"/>
          </a:xfrm>
          <a:prstGeom prst="ellipse">
            <a:avLst/>
          </a:prstGeom>
          <a:noFill/>
          <a:ln w="5715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36098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1"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dissolve">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dissolve">
                                      <p:cBhvr>
                                        <p:cTn id="12" dur="500"/>
                                        <p:tgtEl>
                                          <p:spTgt spid="23"/>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dissolve">
                                      <p:cBhvr>
                                        <p:cTn id="15" dur="500"/>
                                        <p:tgtEl>
                                          <p:spTgt spid="18"/>
                                        </p:tgtEl>
                                      </p:cBhvr>
                                    </p:animEffect>
                                  </p:childTnLst>
                                </p:cTn>
                              </p:par>
                              <p:par>
                                <p:cTn id="16" presetID="9"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dissolv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dissolve">
                                      <p:cBhvr>
                                        <p:cTn id="23" dur="500"/>
                                        <p:tgtEl>
                                          <p:spTgt spid="20"/>
                                        </p:tgtEl>
                                      </p:cBhvr>
                                    </p:animEffect>
                                  </p:childTnLst>
                                </p:cTn>
                              </p:par>
                              <p:par>
                                <p:cTn id="24" presetID="9" presetClass="entr" presetSubtype="0" fill="hold" nodeType="withEffect">
                                  <p:stCondLst>
                                    <p:cond delay="0"/>
                                  </p:stCondLst>
                                  <p:childTnLst>
                                    <p:set>
                                      <p:cBhvr>
                                        <p:cTn id="25" dur="1" fill="hold">
                                          <p:stCondLst>
                                            <p:cond delay="0"/>
                                          </p:stCondLst>
                                        </p:cTn>
                                        <p:tgtEl>
                                          <p:spTgt spid="55"/>
                                        </p:tgtEl>
                                        <p:attrNameLst>
                                          <p:attrName>style.visibility</p:attrName>
                                        </p:attrNameLst>
                                      </p:cBhvr>
                                      <p:to>
                                        <p:strVal val="visible"/>
                                      </p:to>
                                    </p:set>
                                    <p:animEffect transition="in" filter="dissolve">
                                      <p:cBhvr>
                                        <p:cTn id="26" dur="500"/>
                                        <p:tgtEl>
                                          <p:spTgt spid="55"/>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dissolve">
                                      <p:cBhvr>
                                        <p:cTn id="29" dur="500"/>
                                        <p:tgtEl>
                                          <p:spTgt spid="15"/>
                                        </p:tgtEl>
                                      </p:cBhvr>
                                    </p:animEffect>
                                  </p:childTnLst>
                                </p:cTn>
                              </p:par>
                              <p:par>
                                <p:cTn id="30" presetID="9" presetClass="entr" presetSubtype="0"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dissolv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dissolve">
                                      <p:cBhvr>
                                        <p:cTn id="37" dur="500"/>
                                        <p:tgtEl>
                                          <p:spTgt spid="33"/>
                                        </p:tgtEl>
                                      </p:cBhvr>
                                    </p:animEffect>
                                  </p:childTnLst>
                                </p:cTn>
                              </p:par>
                              <p:par>
                                <p:cTn id="38" presetID="9" presetClass="entr" presetSubtype="0" fill="hold" nodeType="with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dissolve">
                                      <p:cBhvr>
                                        <p:cTn id="40" dur="500"/>
                                        <p:tgtEl>
                                          <p:spTgt spid="32"/>
                                        </p:tgtEl>
                                      </p:cBhvr>
                                    </p:animEffect>
                                  </p:childTnLst>
                                </p:cTn>
                              </p:par>
                              <p:par>
                                <p:cTn id="41" presetID="9" presetClass="entr" presetSubtype="0" fill="hold" nodeType="withEffect">
                                  <p:stCondLst>
                                    <p:cond delay="0"/>
                                  </p:stCondLst>
                                  <p:childTnLst>
                                    <p:set>
                                      <p:cBhvr>
                                        <p:cTn id="42" dur="1" fill="hold">
                                          <p:stCondLst>
                                            <p:cond delay="0"/>
                                          </p:stCondLst>
                                        </p:cTn>
                                        <p:tgtEl>
                                          <p:spTgt spid="56"/>
                                        </p:tgtEl>
                                        <p:attrNameLst>
                                          <p:attrName>style.visibility</p:attrName>
                                        </p:attrNameLst>
                                      </p:cBhvr>
                                      <p:to>
                                        <p:strVal val="visible"/>
                                      </p:to>
                                    </p:set>
                                    <p:animEffect transition="in" filter="dissolve">
                                      <p:cBhvr>
                                        <p:cTn id="43" dur="500"/>
                                        <p:tgtEl>
                                          <p:spTgt spid="56"/>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dissolve">
                                      <p:cBhvr>
                                        <p:cTn id="48" dur="500"/>
                                        <p:tgtEl>
                                          <p:spTgt spid="14"/>
                                        </p:tgtEl>
                                      </p:cBhvr>
                                    </p:animEffect>
                                  </p:childTnLst>
                                </p:cTn>
                              </p:par>
                              <p:par>
                                <p:cTn id="49" presetID="9" presetClass="entr" presetSubtype="0" fill="hold" grpId="0" nodeType="with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dissolve">
                                      <p:cBhvr>
                                        <p:cTn id="51" dur="500"/>
                                        <p:tgtEl>
                                          <p:spTgt spid="10"/>
                                        </p:tgtEl>
                                      </p:cBhvr>
                                    </p:animEffect>
                                  </p:childTnLst>
                                </p:cTn>
                              </p:par>
                              <p:par>
                                <p:cTn id="52" presetID="9" presetClass="entr" presetSubtype="0" fill="hold" nodeType="withEffect">
                                  <p:stCondLst>
                                    <p:cond delay="0"/>
                                  </p:stCondLst>
                                  <p:childTnLst>
                                    <p:set>
                                      <p:cBhvr>
                                        <p:cTn id="53" dur="1" fill="hold">
                                          <p:stCondLst>
                                            <p:cond delay="0"/>
                                          </p:stCondLst>
                                        </p:cTn>
                                        <p:tgtEl>
                                          <p:spTgt spid="54"/>
                                        </p:tgtEl>
                                        <p:attrNameLst>
                                          <p:attrName>style.visibility</p:attrName>
                                        </p:attrNameLst>
                                      </p:cBhvr>
                                      <p:to>
                                        <p:strVal val="visible"/>
                                      </p:to>
                                    </p:set>
                                    <p:animEffect transition="in" filter="dissolve">
                                      <p:cBhvr>
                                        <p:cTn id="54" dur="500"/>
                                        <p:tgtEl>
                                          <p:spTgt spid="54"/>
                                        </p:tgtEl>
                                      </p:cBhvr>
                                    </p:animEffect>
                                  </p:childTnLst>
                                </p:cTn>
                              </p:par>
                            </p:childTnLst>
                          </p:cTn>
                        </p:par>
                      </p:childTnLst>
                    </p:cTn>
                  </p:par>
                  <p:par>
                    <p:cTn id="55" fill="hold">
                      <p:stCondLst>
                        <p:cond delay="indefinite"/>
                      </p:stCondLst>
                      <p:childTnLst>
                        <p:par>
                          <p:cTn id="56" fill="hold">
                            <p:stCondLst>
                              <p:cond delay="0"/>
                            </p:stCondLst>
                            <p:childTnLst>
                              <p:par>
                                <p:cTn id="57" presetID="9" presetClass="entr" presetSubtype="0" fill="hold" nodeType="clickEffect">
                                  <p:stCondLst>
                                    <p:cond delay="0"/>
                                  </p:stCondLst>
                                  <p:childTnLst>
                                    <p:set>
                                      <p:cBhvr>
                                        <p:cTn id="58" dur="1" fill="hold">
                                          <p:stCondLst>
                                            <p:cond delay="0"/>
                                          </p:stCondLst>
                                        </p:cTn>
                                        <p:tgtEl>
                                          <p:spTgt spid="58"/>
                                        </p:tgtEl>
                                        <p:attrNameLst>
                                          <p:attrName>style.visibility</p:attrName>
                                        </p:attrNameLst>
                                      </p:cBhvr>
                                      <p:to>
                                        <p:strVal val="visible"/>
                                      </p:to>
                                    </p:set>
                                    <p:animEffect transition="in" filter="dissolve">
                                      <p:cBhvr>
                                        <p:cTn id="59" dur="500"/>
                                        <p:tgtEl>
                                          <p:spTgt spid="58"/>
                                        </p:tgtEl>
                                      </p:cBhvr>
                                    </p:animEffect>
                                  </p:childTnLst>
                                </p:cTn>
                              </p:par>
                              <p:par>
                                <p:cTn id="60" presetID="9" presetClass="entr" presetSubtype="0" fill="hold" grpId="0" nodeType="with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dissolve">
                                      <p:cBhvr>
                                        <p:cTn id="62" dur="500"/>
                                        <p:tgtEl>
                                          <p:spTgt spid="39"/>
                                        </p:tgtEl>
                                      </p:cBhvr>
                                    </p:animEffect>
                                  </p:childTnLst>
                                </p:cTn>
                              </p:par>
                              <p:par>
                                <p:cTn id="63" presetID="9" presetClass="entr" presetSubtype="0" fill="hold" grpId="0" nodeType="withEffect">
                                  <p:stCondLst>
                                    <p:cond delay="0"/>
                                  </p:stCondLst>
                                  <p:childTnLst>
                                    <p:set>
                                      <p:cBhvr>
                                        <p:cTn id="64" dur="1" fill="hold">
                                          <p:stCondLst>
                                            <p:cond delay="0"/>
                                          </p:stCondLst>
                                        </p:cTn>
                                        <p:tgtEl>
                                          <p:spTgt spid="38"/>
                                        </p:tgtEl>
                                        <p:attrNameLst>
                                          <p:attrName>style.visibility</p:attrName>
                                        </p:attrNameLst>
                                      </p:cBhvr>
                                      <p:to>
                                        <p:strVal val="visible"/>
                                      </p:to>
                                    </p:set>
                                    <p:animEffect transition="in" filter="dissolve">
                                      <p:cBhvr>
                                        <p:cTn id="65" dur="500"/>
                                        <p:tgtEl>
                                          <p:spTgt spid="38"/>
                                        </p:tgtEl>
                                      </p:cBhvr>
                                    </p:animEffect>
                                  </p:childTnLst>
                                </p:cTn>
                              </p:par>
                              <p:par>
                                <p:cTn id="66" presetID="9" presetClass="entr" presetSubtype="0" fill="hold" nodeType="withEffect">
                                  <p:stCondLst>
                                    <p:cond delay="0"/>
                                  </p:stCondLst>
                                  <p:childTnLst>
                                    <p:set>
                                      <p:cBhvr>
                                        <p:cTn id="67" dur="1" fill="hold">
                                          <p:stCondLst>
                                            <p:cond delay="0"/>
                                          </p:stCondLst>
                                        </p:cTn>
                                        <p:tgtEl>
                                          <p:spTgt spid="57"/>
                                        </p:tgtEl>
                                        <p:attrNameLst>
                                          <p:attrName>style.visibility</p:attrName>
                                        </p:attrNameLst>
                                      </p:cBhvr>
                                      <p:to>
                                        <p:strVal val="visible"/>
                                      </p:to>
                                    </p:set>
                                    <p:animEffect transition="in" filter="dissolve">
                                      <p:cBhvr>
                                        <p:cTn id="68" dur="500"/>
                                        <p:tgtEl>
                                          <p:spTgt spid="57"/>
                                        </p:tgtEl>
                                      </p:cBhvr>
                                    </p:animEffect>
                                  </p:childTnLst>
                                </p:cTn>
                              </p:par>
                              <p:par>
                                <p:cTn id="69" presetID="9" presetClass="entr" presetSubtype="0" fill="hold" nodeType="withEffect">
                                  <p:stCondLst>
                                    <p:cond delay="0"/>
                                  </p:stCondLst>
                                  <p:childTnLst>
                                    <p:set>
                                      <p:cBhvr>
                                        <p:cTn id="70" dur="1" fill="hold">
                                          <p:stCondLst>
                                            <p:cond delay="0"/>
                                          </p:stCondLst>
                                        </p:cTn>
                                        <p:tgtEl>
                                          <p:spTgt spid="35"/>
                                        </p:tgtEl>
                                        <p:attrNameLst>
                                          <p:attrName>style.visibility</p:attrName>
                                        </p:attrNameLst>
                                      </p:cBhvr>
                                      <p:to>
                                        <p:strVal val="visible"/>
                                      </p:to>
                                    </p:set>
                                    <p:animEffect transition="in" filter="dissolve">
                                      <p:cBhvr>
                                        <p:cTn id="71" dur="500"/>
                                        <p:tgtEl>
                                          <p:spTgt spid="35"/>
                                        </p:tgtEl>
                                      </p:cBhvr>
                                    </p:animEffect>
                                  </p:childTnLst>
                                </p:cTn>
                              </p:par>
                            </p:childTnLst>
                          </p:cTn>
                        </p:par>
                      </p:childTnLst>
                    </p:cTn>
                  </p:par>
                  <p:par>
                    <p:cTn id="72" fill="hold">
                      <p:stCondLst>
                        <p:cond delay="indefinite"/>
                      </p:stCondLst>
                      <p:childTnLst>
                        <p:par>
                          <p:cTn id="73" fill="hold">
                            <p:stCondLst>
                              <p:cond delay="0"/>
                            </p:stCondLst>
                            <p:childTnLst>
                              <p:par>
                                <p:cTn id="74" presetID="9" presetClass="entr" presetSubtype="0" fill="hold" nodeType="clickEffect">
                                  <p:stCondLst>
                                    <p:cond delay="0"/>
                                  </p:stCondLst>
                                  <p:childTnLst>
                                    <p:set>
                                      <p:cBhvr>
                                        <p:cTn id="75" dur="1" fill="hold">
                                          <p:stCondLst>
                                            <p:cond delay="0"/>
                                          </p:stCondLst>
                                        </p:cTn>
                                        <p:tgtEl>
                                          <p:spTgt spid="42"/>
                                        </p:tgtEl>
                                        <p:attrNameLst>
                                          <p:attrName>style.visibility</p:attrName>
                                        </p:attrNameLst>
                                      </p:cBhvr>
                                      <p:to>
                                        <p:strVal val="visible"/>
                                      </p:to>
                                    </p:set>
                                    <p:animEffect transition="in" filter="dissolve">
                                      <p:cBhvr>
                                        <p:cTn id="76" dur="500"/>
                                        <p:tgtEl>
                                          <p:spTgt spid="42"/>
                                        </p:tgtEl>
                                      </p:cBhvr>
                                    </p:animEffect>
                                  </p:childTnLst>
                                </p:cTn>
                              </p:par>
                              <p:par>
                                <p:cTn id="77" presetID="9" presetClass="entr" presetSubtype="0" fill="hold" nodeType="withEffect">
                                  <p:stCondLst>
                                    <p:cond delay="0"/>
                                  </p:stCondLst>
                                  <p:childTnLst>
                                    <p:set>
                                      <p:cBhvr>
                                        <p:cTn id="78" dur="1" fill="hold">
                                          <p:stCondLst>
                                            <p:cond delay="0"/>
                                          </p:stCondLst>
                                        </p:cTn>
                                        <p:tgtEl>
                                          <p:spTgt spid="2"/>
                                        </p:tgtEl>
                                        <p:attrNameLst>
                                          <p:attrName>style.visibility</p:attrName>
                                        </p:attrNameLst>
                                      </p:cBhvr>
                                      <p:to>
                                        <p:strVal val="visible"/>
                                      </p:to>
                                    </p:set>
                                    <p:animEffect transition="in" filter="dissolve">
                                      <p:cBhvr>
                                        <p:cTn id="79" dur="500"/>
                                        <p:tgtEl>
                                          <p:spTgt spid="2"/>
                                        </p:tgtEl>
                                      </p:cBhvr>
                                    </p:animEffect>
                                  </p:childTnLst>
                                </p:cTn>
                              </p:par>
                              <p:par>
                                <p:cTn id="80" presetID="9" presetClass="entr" presetSubtype="0" fill="hold" grpId="0" nodeType="withEffect">
                                  <p:stCondLst>
                                    <p:cond delay="0"/>
                                  </p:stCondLst>
                                  <p:childTnLst>
                                    <p:set>
                                      <p:cBhvr>
                                        <p:cTn id="81" dur="1" fill="hold">
                                          <p:stCondLst>
                                            <p:cond delay="0"/>
                                          </p:stCondLst>
                                        </p:cTn>
                                        <p:tgtEl>
                                          <p:spTgt spid="40"/>
                                        </p:tgtEl>
                                        <p:attrNameLst>
                                          <p:attrName>style.visibility</p:attrName>
                                        </p:attrNameLst>
                                      </p:cBhvr>
                                      <p:to>
                                        <p:strVal val="visible"/>
                                      </p:to>
                                    </p:set>
                                    <p:animEffect transition="in" filter="dissolve">
                                      <p:cBhvr>
                                        <p:cTn id="82" dur="500"/>
                                        <p:tgtEl>
                                          <p:spTgt spid="40"/>
                                        </p:tgtEl>
                                      </p:cBhvr>
                                    </p:animEffect>
                                  </p:childTnLst>
                                </p:cTn>
                              </p:par>
                            </p:childTnLst>
                          </p:cTn>
                        </p:par>
                      </p:childTnLst>
                    </p:cTn>
                  </p:par>
                  <p:par>
                    <p:cTn id="83" fill="hold">
                      <p:stCondLst>
                        <p:cond delay="indefinite"/>
                      </p:stCondLst>
                      <p:childTnLst>
                        <p:par>
                          <p:cTn id="84" fill="hold">
                            <p:stCondLst>
                              <p:cond delay="0"/>
                            </p:stCondLst>
                            <p:childTnLst>
                              <p:par>
                                <p:cTn id="85" presetID="9" presetClass="entr" presetSubtype="0" fill="hold" nodeType="clickEffect">
                                  <p:stCondLst>
                                    <p:cond delay="0"/>
                                  </p:stCondLst>
                                  <p:childTnLst>
                                    <p:set>
                                      <p:cBhvr>
                                        <p:cTn id="86" dur="1" fill="hold">
                                          <p:stCondLst>
                                            <p:cond delay="0"/>
                                          </p:stCondLst>
                                        </p:cTn>
                                        <p:tgtEl>
                                          <p:spTgt spid="53"/>
                                        </p:tgtEl>
                                        <p:attrNameLst>
                                          <p:attrName>style.visibility</p:attrName>
                                        </p:attrNameLst>
                                      </p:cBhvr>
                                      <p:to>
                                        <p:strVal val="visible"/>
                                      </p:to>
                                    </p:set>
                                    <p:animEffect transition="in" filter="dissolve">
                                      <p:cBhvr>
                                        <p:cTn id="87" dur="500"/>
                                        <p:tgtEl>
                                          <p:spTgt spid="53"/>
                                        </p:tgtEl>
                                      </p:cBhvr>
                                    </p:animEffect>
                                  </p:childTnLst>
                                </p:cTn>
                              </p:par>
                              <p:par>
                                <p:cTn id="88" presetID="9" presetClass="entr" presetSubtype="0" fill="hold" grpId="0" nodeType="withEffect">
                                  <p:stCondLst>
                                    <p:cond delay="0"/>
                                  </p:stCondLst>
                                  <p:childTnLst>
                                    <p:set>
                                      <p:cBhvr>
                                        <p:cTn id="89" dur="1" fill="hold">
                                          <p:stCondLst>
                                            <p:cond delay="0"/>
                                          </p:stCondLst>
                                        </p:cTn>
                                        <p:tgtEl>
                                          <p:spTgt spid="7"/>
                                        </p:tgtEl>
                                        <p:attrNameLst>
                                          <p:attrName>style.visibility</p:attrName>
                                        </p:attrNameLst>
                                      </p:cBhvr>
                                      <p:to>
                                        <p:strVal val="visible"/>
                                      </p:to>
                                    </p:set>
                                    <p:animEffect transition="in" filter="dissolve">
                                      <p:cBhvr>
                                        <p:cTn id="90" dur="500"/>
                                        <p:tgtEl>
                                          <p:spTgt spid="7"/>
                                        </p:tgtEl>
                                      </p:cBhvr>
                                    </p:animEffect>
                                  </p:childTnLst>
                                </p:cTn>
                              </p:par>
                              <p:par>
                                <p:cTn id="91" presetID="9" presetClass="entr" presetSubtype="0" fill="hold" nodeType="withEffect">
                                  <p:stCondLst>
                                    <p:cond delay="0"/>
                                  </p:stCondLst>
                                  <p:childTnLst>
                                    <p:set>
                                      <p:cBhvr>
                                        <p:cTn id="92" dur="1" fill="hold">
                                          <p:stCondLst>
                                            <p:cond delay="0"/>
                                          </p:stCondLst>
                                        </p:cTn>
                                        <p:tgtEl>
                                          <p:spTgt spid="9"/>
                                        </p:tgtEl>
                                        <p:attrNameLst>
                                          <p:attrName>style.visibility</p:attrName>
                                        </p:attrNameLst>
                                      </p:cBhvr>
                                      <p:to>
                                        <p:strVal val="visible"/>
                                      </p:to>
                                    </p:set>
                                    <p:animEffect transition="in" filter="dissolve">
                                      <p:cBhvr>
                                        <p:cTn id="93" dur="500"/>
                                        <p:tgtEl>
                                          <p:spTgt spid="9"/>
                                        </p:tgtEl>
                                      </p:cBhvr>
                                    </p:animEffect>
                                  </p:childTnLst>
                                </p:cTn>
                              </p:par>
                            </p:childTnLst>
                          </p:cTn>
                        </p:par>
                      </p:childTnLst>
                    </p:cTn>
                  </p:par>
                  <p:par>
                    <p:cTn id="94" fill="hold">
                      <p:stCondLst>
                        <p:cond delay="indefinite"/>
                      </p:stCondLst>
                      <p:childTnLst>
                        <p:par>
                          <p:cTn id="95" fill="hold">
                            <p:stCondLst>
                              <p:cond delay="0"/>
                            </p:stCondLst>
                            <p:childTnLst>
                              <p:par>
                                <p:cTn id="96" presetID="9" presetClass="entr" presetSubtype="0" fill="hold" nodeType="clickEffect">
                                  <p:stCondLst>
                                    <p:cond delay="0"/>
                                  </p:stCondLst>
                                  <p:childTnLst>
                                    <p:set>
                                      <p:cBhvr>
                                        <p:cTn id="97" dur="1" fill="hold">
                                          <p:stCondLst>
                                            <p:cond delay="0"/>
                                          </p:stCondLst>
                                        </p:cTn>
                                        <p:tgtEl>
                                          <p:spTgt spid="6"/>
                                        </p:tgtEl>
                                        <p:attrNameLst>
                                          <p:attrName>style.visibility</p:attrName>
                                        </p:attrNameLst>
                                      </p:cBhvr>
                                      <p:to>
                                        <p:strVal val="visible"/>
                                      </p:to>
                                    </p:set>
                                    <p:animEffect transition="in" filter="dissolve">
                                      <p:cBhvr>
                                        <p:cTn id="98" dur="500"/>
                                        <p:tgtEl>
                                          <p:spTgt spid="6"/>
                                        </p:tgtEl>
                                      </p:cBhvr>
                                    </p:animEffect>
                                  </p:childTnLst>
                                </p:cTn>
                              </p:par>
                              <p:par>
                                <p:cTn id="99" presetID="9" presetClass="entr" presetSubtype="0" fill="hold" grpId="0" nodeType="withEffect">
                                  <p:stCondLst>
                                    <p:cond delay="0"/>
                                  </p:stCondLst>
                                  <p:childTnLst>
                                    <p:set>
                                      <p:cBhvr>
                                        <p:cTn id="100" dur="1" fill="hold">
                                          <p:stCondLst>
                                            <p:cond delay="0"/>
                                          </p:stCondLst>
                                        </p:cTn>
                                        <p:tgtEl>
                                          <p:spTgt spid="4"/>
                                        </p:tgtEl>
                                        <p:attrNameLst>
                                          <p:attrName>style.visibility</p:attrName>
                                        </p:attrNameLst>
                                      </p:cBhvr>
                                      <p:to>
                                        <p:strVal val="visible"/>
                                      </p:to>
                                    </p:set>
                                    <p:animEffect transition="in" filter="dissolve">
                                      <p:cBhvr>
                                        <p:cTn id="101" dur="500"/>
                                        <p:tgtEl>
                                          <p:spTgt spid="4"/>
                                        </p:tgtEl>
                                      </p:cBhvr>
                                    </p:animEffect>
                                  </p:childTnLst>
                                </p:cTn>
                              </p:par>
                              <p:par>
                                <p:cTn id="102" presetID="9" presetClass="entr" presetSubtype="0" fill="hold" nodeType="withEffect">
                                  <p:stCondLst>
                                    <p:cond delay="0"/>
                                  </p:stCondLst>
                                  <p:childTnLst>
                                    <p:set>
                                      <p:cBhvr>
                                        <p:cTn id="103" dur="1" fill="hold">
                                          <p:stCondLst>
                                            <p:cond delay="0"/>
                                          </p:stCondLst>
                                        </p:cTn>
                                        <p:tgtEl>
                                          <p:spTgt spid="41"/>
                                        </p:tgtEl>
                                        <p:attrNameLst>
                                          <p:attrName>style.visibility</p:attrName>
                                        </p:attrNameLst>
                                      </p:cBhvr>
                                      <p:to>
                                        <p:strVal val="visible"/>
                                      </p:to>
                                    </p:set>
                                    <p:animEffect transition="in" filter="dissolve">
                                      <p:cBhvr>
                                        <p:cTn id="104" dur="500"/>
                                        <p:tgtEl>
                                          <p:spTgt spid="41"/>
                                        </p:tgtEl>
                                      </p:cBhvr>
                                    </p:animEffect>
                                  </p:childTnLst>
                                </p:cTn>
                              </p:par>
                              <p:par>
                                <p:cTn id="105" presetID="9" presetClass="entr" presetSubtype="0" fill="hold" nodeType="withEffect">
                                  <p:stCondLst>
                                    <p:cond delay="0"/>
                                  </p:stCondLst>
                                  <p:childTnLst>
                                    <p:set>
                                      <p:cBhvr>
                                        <p:cTn id="106" dur="1" fill="hold">
                                          <p:stCondLst>
                                            <p:cond delay="0"/>
                                          </p:stCondLst>
                                        </p:cTn>
                                        <p:tgtEl>
                                          <p:spTgt spid="52"/>
                                        </p:tgtEl>
                                        <p:attrNameLst>
                                          <p:attrName>style.visibility</p:attrName>
                                        </p:attrNameLst>
                                      </p:cBhvr>
                                      <p:to>
                                        <p:strVal val="visible"/>
                                      </p:to>
                                    </p:set>
                                    <p:animEffect transition="in" filter="dissolve">
                                      <p:cBhvr>
                                        <p:cTn id="107" dur="500"/>
                                        <p:tgtEl>
                                          <p:spTgt spid="52"/>
                                        </p:tgtEl>
                                      </p:cBhvr>
                                    </p:animEffect>
                                  </p:childTnLst>
                                </p:cTn>
                              </p:par>
                            </p:childTnLst>
                          </p:cTn>
                        </p:par>
                      </p:childTnLst>
                    </p:cTn>
                  </p:par>
                  <p:par>
                    <p:cTn id="108" fill="hold">
                      <p:stCondLst>
                        <p:cond delay="indefinite"/>
                      </p:stCondLst>
                      <p:childTnLst>
                        <p:par>
                          <p:cTn id="109" fill="hold">
                            <p:stCondLst>
                              <p:cond delay="0"/>
                            </p:stCondLst>
                            <p:childTnLst>
                              <p:par>
                                <p:cTn id="110" presetID="9" presetClass="entr" presetSubtype="0" fill="hold" grpId="0" nodeType="clickEffect">
                                  <p:stCondLst>
                                    <p:cond delay="0"/>
                                  </p:stCondLst>
                                  <p:childTnLst>
                                    <p:set>
                                      <p:cBhvr>
                                        <p:cTn id="111" dur="1" fill="hold">
                                          <p:stCondLst>
                                            <p:cond delay="0"/>
                                          </p:stCondLst>
                                        </p:cTn>
                                        <p:tgtEl>
                                          <p:spTgt spid="45"/>
                                        </p:tgtEl>
                                        <p:attrNameLst>
                                          <p:attrName>style.visibility</p:attrName>
                                        </p:attrNameLst>
                                      </p:cBhvr>
                                      <p:to>
                                        <p:strVal val="visible"/>
                                      </p:to>
                                    </p:set>
                                    <p:animEffect transition="in" filter="dissolve">
                                      <p:cBhvr>
                                        <p:cTn id="11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10" grpId="0"/>
      <p:bldP spid="15" grpId="0"/>
      <p:bldP spid="18" grpId="0"/>
      <p:bldP spid="33" grpId="0"/>
      <p:bldP spid="38" grpId="0"/>
      <p:bldP spid="39" grpId="0"/>
      <p:bldP spid="40" grpId="0"/>
      <p:bldP spid="44" grpId="1" animBg="1"/>
      <p:bldP spid="4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13806" y="0"/>
            <a:ext cx="9217152" cy="6949440"/>
          </a:xfrm>
          <a:prstGeom prst="rect">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180960"/>
            <a:ext cx="8229600" cy="1143000"/>
          </a:xfrm>
        </p:spPr>
        <p:txBody>
          <a:bodyPr>
            <a:normAutofit/>
          </a:bodyPr>
          <a:lstStyle/>
          <a:p>
            <a:r>
              <a:rPr lang="en-US" i="1" dirty="0" smtClean="0">
                <a:solidFill>
                  <a:srgbClr val="F2F2F2"/>
                </a:solidFill>
              </a:rPr>
              <a:t>Early Observations of Squall Lines</a:t>
            </a:r>
            <a:endParaRPr lang="en-US" i="1" dirty="0">
              <a:solidFill>
                <a:srgbClr val="F2F2F2"/>
              </a:solidFill>
            </a:endParaRPr>
          </a:p>
        </p:txBody>
      </p:sp>
      <p:pic>
        <p:nvPicPr>
          <p:cNvPr id="4" name="Picture 3"/>
          <p:cNvPicPr>
            <a:picLocks noChangeAspect="1"/>
          </p:cNvPicPr>
          <p:nvPr/>
        </p:nvPicPr>
        <p:blipFill>
          <a:blip r:embed="rId2"/>
          <a:stretch>
            <a:fillRect/>
          </a:stretch>
        </p:blipFill>
        <p:spPr>
          <a:xfrm>
            <a:off x="971997" y="1707646"/>
            <a:ext cx="6827755" cy="2763267"/>
          </a:xfrm>
          <a:prstGeom prst="rect">
            <a:avLst/>
          </a:prstGeom>
        </p:spPr>
      </p:pic>
      <p:sp>
        <p:nvSpPr>
          <p:cNvPr id="5" name="TextBox 4"/>
          <p:cNvSpPr txBox="1"/>
          <p:nvPr/>
        </p:nvSpPr>
        <p:spPr>
          <a:xfrm>
            <a:off x="457200" y="868482"/>
            <a:ext cx="8229600" cy="83099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400" dirty="0" smtClean="0"/>
              <a:t>Humphreys, W.J., 1914: The thunderstorm and its phenomena.  </a:t>
            </a:r>
            <a:r>
              <a:rPr lang="en-US" sz="2400" i="1" dirty="0" smtClean="0"/>
              <a:t>Mon. </a:t>
            </a:r>
            <a:r>
              <a:rPr lang="en-US" sz="2400" i="1" dirty="0" err="1" smtClean="0"/>
              <a:t>Wea</a:t>
            </a:r>
            <a:r>
              <a:rPr lang="en-US" sz="2400" i="1" dirty="0" smtClean="0"/>
              <a:t>. Rev.</a:t>
            </a:r>
            <a:r>
              <a:rPr lang="en-US" sz="2400" dirty="0" smtClean="0"/>
              <a:t>, </a:t>
            </a:r>
            <a:r>
              <a:rPr lang="en-US" sz="2400" b="1" dirty="0" smtClean="0"/>
              <a:t>42</a:t>
            </a:r>
            <a:r>
              <a:rPr lang="en-US" sz="2400" dirty="0" smtClean="0"/>
              <a:t>, 348-380.</a:t>
            </a:r>
            <a:endParaRPr lang="en-US" sz="2400" dirty="0"/>
          </a:p>
        </p:txBody>
      </p:sp>
      <p:sp>
        <p:nvSpPr>
          <p:cNvPr id="6" name="TextBox 5"/>
          <p:cNvSpPr txBox="1"/>
          <p:nvPr/>
        </p:nvSpPr>
        <p:spPr>
          <a:xfrm>
            <a:off x="358927" y="4928652"/>
            <a:ext cx="8410703" cy="1200328"/>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400" i="1" dirty="0" smtClean="0"/>
              <a:t>“…initial convection at R…secondary rain at R’.  …the secondary rain is a thing of frequent occurrences” </a:t>
            </a:r>
            <a:r>
              <a:rPr lang="en-US" sz="2400" i="1" dirty="0" smtClean="0">
                <a:solidFill>
                  <a:srgbClr val="000090"/>
                </a:solidFill>
              </a:rPr>
              <a:t>– foreshadowing later squall-line research (e.g., Fujita, </a:t>
            </a:r>
            <a:r>
              <a:rPr lang="en-US" sz="2400" i="1" dirty="0" err="1" smtClean="0">
                <a:solidFill>
                  <a:srgbClr val="000090"/>
                </a:solidFill>
              </a:rPr>
              <a:t>Pedgley</a:t>
            </a:r>
            <a:r>
              <a:rPr lang="en-US" sz="2400" i="1" dirty="0" smtClean="0">
                <a:solidFill>
                  <a:srgbClr val="000090"/>
                </a:solidFill>
              </a:rPr>
              <a:t>, Newton, </a:t>
            </a:r>
            <a:r>
              <a:rPr lang="en-US" sz="2400" i="1" dirty="0" err="1" smtClean="0">
                <a:solidFill>
                  <a:srgbClr val="000090"/>
                </a:solidFill>
              </a:rPr>
              <a:t>Zipser</a:t>
            </a:r>
            <a:r>
              <a:rPr lang="en-US" sz="2400" i="1" dirty="0" smtClean="0">
                <a:solidFill>
                  <a:srgbClr val="000090"/>
                </a:solidFill>
              </a:rPr>
              <a:t>, </a:t>
            </a:r>
            <a:r>
              <a:rPr lang="en-US" sz="2400" i="1" dirty="0" err="1" smtClean="0">
                <a:solidFill>
                  <a:srgbClr val="000090"/>
                </a:solidFill>
              </a:rPr>
              <a:t>Houze</a:t>
            </a:r>
            <a:r>
              <a:rPr lang="en-US" sz="2400" i="1" dirty="0" smtClean="0">
                <a:solidFill>
                  <a:srgbClr val="000090"/>
                </a:solidFill>
              </a:rPr>
              <a:t>)</a:t>
            </a:r>
            <a:endParaRPr lang="en-US" sz="2400" i="1" dirty="0">
              <a:solidFill>
                <a:srgbClr val="000090"/>
              </a:solidFill>
            </a:endParaRPr>
          </a:p>
        </p:txBody>
      </p:sp>
      <p:sp>
        <p:nvSpPr>
          <p:cNvPr id="7" name="Oval 6"/>
          <p:cNvSpPr/>
          <p:nvPr/>
        </p:nvSpPr>
        <p:spPr>
          <a:xfrm>
            <a:off x="4969753" y="3893218"/>
            <a:ext cx="358926" cy="317532"/>
          </a:xfrm>
          <a:prstGeom prst="ellipse">
            <a:avLst/>
          </a:prstGeom>
          <a:solidFill>
            <a:srgbClr val="FFFFFF">
              <a:alpha val="54000"/>
            </a:srgbClr>
          </a:solidFill>
          <a:ln w="1270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2843804" y="3893218"/>
            <a:ext cx="358926" cy="317532"/>
          </a:xfrm>
          <a:prstGeom prst="ellipse">
            <a:avLst/>
          </a:prstGeom>
          <a:solidFill>
            <a:schemeClr val="bg1">
              <a:alpha val="50000"/>
            </a:schemeClr>
          </a:solidFill>
          <a:ln w="1270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2139757" y="4457107"/>
            <a:ext cx="3534045" cy="400110"/>
          </a:xfrm>
          <a:prstGeom prst="rect">
            <a:avLst/>
          </a:prstGeom>
          <a:noFill/>
        </p:spPr>
        <p:txBody>
          <a:bodyPr wrap="square" rtlCol="0">
            <a:spAutoFit/>
          </a:bodyPr>
          <a:lstStyle/>
          <a:p>
            <a:pPr algn="ctr"/>
            <a:r>
              <a:rPr lang="en-US" sz="2000" i="1" dirty="0" smtClean="0">
                <a:solidFill>
                  <a:schemeClr val="bg1"/>
                </a:solidFill>
              </a:rPr>
              <a:t>~ 60 – 70 km</a:t>
            </a:r>
            <a:endParaRPr lang="en-US" sz="2000" i="1" dirty="0">
              <a:solidFill>
                <a:schemeClr val="bg1"/>
              </a:solidFill>
            </a:endParaRPr>
          </a:p>
        </p:txBody>
      </p:sp>
      <p:cxnSp>
        <p:nvCxnSpPr>
          <p:cNvPr id="11" name="Straight Arrow Connector 10"/>
          <p:cNvCxnSpPr/>
          <p:nvPr/>
        </p:nvCxnSpPr>
        <p:spPr>
          <a:xfrm>
            <a:off x="4707461" y="4686791"/>
            <a:ext cx="1380486" cy="1588"/>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rot="10800000">
            <a:off x="2112147" y="4684775"/>
            <a:ext cx="1021558" cy="1"/>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pic>
        <p:nvPicPr>
          <p:cNvPr id="12" name="Picture 11"/>
          <p:cNvPicPr>
            <a:picLocks noChangeAspect="1"/>
          </p:cNvPicPr>
          <p:nvPr/>
        </p:nvPicPr>
        <p:blipFill>
          <a:blip r:embed="rId3"/>
          <a:stretch>
            <a:fillRect/>
          </a:stretch>
        </p:blipFill>
        <p:spPr>
          <a:xfrm>
            <a:off x="7362820" y="1405357"/>
            <a:ext cx="1572470" cy="2308386"/>
          </a:xfrm>
          <a:prstGeom prst="rect">
            <a:avLst/>
          </a:prstGeom>
          <a:ln>
            <a:solidFill>
              <a:schemeClr val="tx1"/>
            </a:solidFill>
          </a:ln>
        </p:spPr>
      </p:pic>
      <p:sp>
        <p:nvSpPr>
          <p:cNvPr id="13" name="TextBox 12"/>
          <p:cNvSpPr txBox="1"/>
          <p:nvPr/>
        </p:nvSpPr>
        <p:spPr>
          <a:xfrm>
            <a:off x="7751521" y="3635442"/>
            <a:ext cx="1190758" cy="830997"/>
          </a:xfrm>
          <a:prstGeom prst="rect">
            <a:avLst/>
          </a:prstGeom>
          <a:solidFill>
            <a:srgbClr val="FFFFFF"/>
          </a:solidFill>
          <a:ln>
            <a:solidFill>
              <a:schemeClr val="tx1"/>
            </a:solidFill>
          </a:ln>
        </p:spPr>
        <p:txBody>
          <a:bodyPr wrap="square" rtlCol="0">
            <a:spAutoFit/>
          </a:bodyPr>
          <a:lstStyle/>
          <a:p>
            <a:pPr algn="r"/>
            <a:r>
              <a:rPr lang="en-US" sz="1600" b="1" i="1" dirty="0" smtClean="0"/>
              <a:t>William J. Humphreys 1862-1949</a:t>
            </a:r>
            <a:endParaRPr lang="en-US" sz="1600" b="1" i="1" dirty="0"/>
          </a:p>
        </p:txBody>
      </p:sp>
      <p:sp>
        <p:nvSpPr>
          <p:cNvPr id="15" name="TextBox 14"/>
          <p:cNvSpPr txBox="1"/>
          <p:nvPr/>
        </p:nvSpPr>
        <p:spPr>
          <a:xfrm>
            <a:off x="921627" y="1675496"/>
            <a:ext cx="1922178" cy="1754327"/>
          </a:xfrm>
          <a:prstGeom prst="rect">
            <a:avLst/>
          </a:prstGeom>
          <a:noFill/>
        </p:spPr>
        <p:txBody>
          <a:bodyPr wrap="square" rtlCol="0">
            <a:spAutoFit/>
          </a:bodyPr>
          <a:lstStyle/>
          <a:p>
            <a:r>
              <a:rPr lang="en-US" b="1" i="1" dirty="0" smtClean="0">
                <a:solidFill>
                  <a:srgbClr val="FF0000"/>
                </a:solidFill>
              </a:rPr>
              <a:t>30 July 1913 Wash. DC “thunderstorm”; gusts to 70 mph; 2’’ rain; 6-mb pressure jump</a:t>
            </a:r>
            <a:endParaRPr lang="en-US" b="1" i="1" dirty="0">
              <a:solidFill>
                <a:srgbClr val="FF0000"/>
              </a:solidFill>
            </a:endParaRPr>
          </a:p>
        </p:txBody>
      </p:sp>
      <p:sp>
        <p:nvSpPr>
          <p:cNvPr id="16" name="TextBox 15"/>
          <p:cNvSpPr txBox="1"/>
          <p:nvPr/>
        </p:nvSpPr>
        <p:spPr>
          <a:xfrm>
            <a:off x="2857609" y="3865606"/>
            <a:ext cx="621218" cy="369332"/>
          </a:xfrm>
          <a:prstGeom prst="rect">
            <a:avLst/>
          </a:prstGeom>
          <a:noFill/>
        </p:spPr>
        <p:txBody>
          <a:bodyPr wrap="square" rtlCol="0">
            <a:spAutoFit/>
          </a:bodyPr>
          <a:lstStyle/>
          <a:p>
            <a:r>
              <a:rPr lang="en-US" b="1" i="1" dirty="0" smtClean="0"/>
              <a:t>R’</a:t>
            </a:r>
            <a:endParaRPr lang="en-US" b="1" i="1" dirty="0"/>
          </a:p>
        </p:txBody>
      </p:sp>
      <p:sp>
        <p:nvSpPr>
          <p:cNvPr id="17" name="TextBox 16"/>
          <p:cNvSpPr txBox="1"/>
          <p:nvPr/>
        </p:nvSpPr>
        <p:spPr>
          <a:xfrm>
            <a:off x="4969756" y="3865606"/>
            <a:ext cx="621218" cy="369332"/>
          </a:xfrm>
          <a:prstGeom prst="rect">
            <a:avLst/>
          </a:prstGeom>
          <a:noFill/>
        </p:spPr>
        <p:txBody>
          <a:bodyPr wrap="square" rtlCol="0">
            <a:spAutoFit/>
          </a:bodyPr>
          <a:lstStyle/>
          <a:p>
            <a:r>
              <a:rPr lang="en-US" b="1" i="1" dirty="0" smtClean="0"/>
              <a:t>R</a:t>
            </a:r>
            <a:endParaRPr lang="en-US" b="1" i="1" dirty="0"/>
          </a:p>
        </p:txBody>
      </p:sp>
    </p:spTree>
    <p:extLst>
      <p:ext uri="{BB962C8B-B14F-4D97-AF65-F5344CB8AC3E}">
        <p14:creationId xmlns:p14="http://schemas.microsoft.com/office/powerpoint/2010/main" val="10000561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397000" y="0"/>
            <a:ext cx="6350000" cy="4991100"/>
          </a:xfrm>
          <a:prstGeom prst="rect">
            <a:avLst/>
          </a:prstGeom>
        </p:spPr>
      </p:pic>
      <p:sp>
        <p:nvSpPr>
          <p:cNvPr id="4" name="Rectangle 3"/>
          <p:cNvSpPr/>
          <p:nvPr/>
        </p:nvSpPr>
        <p:spPr>
          <a:xfrm>
            <a:off x="-13806" y="0"/>
            <a:ext cx="9217152" cy="6949440"/>
          </a:xfrm>
          <a:prstGeom prst="rect">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p:cNvSpPr txBox="1"/>
          <p:nvPr/>
        </p:nvSpPr>
        <p:spPr>
          <a:xfrm>
            <a:off x="963487" y="5516664"/>
            <a:ext cx="7080167" cy="1200329"/>
          </a:xfrm>
          <a:prstGeom prst="rect">
            <a:avLst/>
          </a:prstGeom>
          <a:noFill/>
        </p:spPr>
        <p:txBody>
          <a:bodyPr wrap="square" rtlCol="0">
            <a:spAutoFit/>
          </a:bodyPr>
          <a:lstStyle/>
          <a:p>
            <a:pPr algn="ctr"/>
            <a:r>
              <a:rPr lang="en-US" dirty="0" smtClean="0">
                <a:solidFill>
                  <a:srgbClr val="FFFFFF"/>
                </a:solidFill>
              </a:rPr>
              <a:t>WASHINGTON D.C., 1913.  Storm damage at 7</a:t>
            </a:r>
            <a:r>
              <a:rPr lang="en-US" baseline="30000" dirty="0" smtClean="0">
                <a:solidFill>
                  <a:srgbClr val="FFFFFF"/>
                </a:solidFill>
              </a:rPr>
              <a:t>th</a:t>
            </a:r>
            <a:r>
              <a:rPr lang="en-US" dirty="0" smtClean="0">
                <a:solidFill>
                  <a:srgbClr val="FFFFFF"/>
                </a:solidFill>
              </a:rPr>
              <a:t> Street and L Street NW in Washington D.C.</a:t>
            </a:r>
          </a:p>
          <a:p>
            <a:pPr algn="ctr"/>
            <a:r>
              <a:rPr lang="en-US" dirty="0" smtClean="0">
                <a:solidFill>
                  <a:srgbClr val="FFFFFF"/>
                </a:solidFill>
              </a:rPr>
              <a:t>Photograph, 30 July 1913</a:t>
            </a:r>
          </a:p>
          <a:p>
            <a:pPr algn="ctr"/>
            <a:endParaRPr lang="en-US" dirty="0">
              <a:solidFill>
                <a:srgbClr val="FFFFFF"/>
              </a:solidFill>
            </a:endParaRPr>
          </a:p>
        </p:txBody>
      </p:sp>
      <p:pic>
        <p:nvPicPr>
          <p:cNvPr id="2" name="Picture 1"/>
          <p:cNvPicPr>
            <a:picLocks noChangeAspect="1"/>
          </p:cNvPicPr>
          <p:nvPr/>
        </p:nvPicPr>
        <p:blipFill>
          <a:blip r:embed="rId3"/>
          <a:stretch>
            <a:fillRect/>
          </a:stretch>
        </p:blipFill>
        <p:spPr>
          <a:xfrm>
            <a:off x="1105040" y="218985"/>
            <a:ext cx="7024714" cy="5180727"/>
          </a:xfrm>
          <a:prstGeom prst="rect">
            <a:avLst/>
          </a:prstGeom>
        </p:spPr>
      </p:pic>
      <p:pic>
        <p:nvPicPr>
          <p:cNvPr id="8" name="Picture 7" descr="Screen shot 2013-04-03 at 5.11.25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8300" y="5006012"/>
            <a:ext cx="3327400" cy="393700"/>
          </a:xfrm>
          <a:prstGeom prst="rect">
            <a:avLst/>
          </a:prstGeom>
        </p:spPr>
      </p:pic>
    </p:spTree>
    <p:extLst>
      <p:ext uri="{BB962C8B-B14F-4D97-AF65-F5344CB8AC3E}">
        <p14:creationId xmlns:p14="http://schemas.microsoft.com/office/powerpoint/2010/main" val="381058140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397000" y="0"/>
            <a:ext cx="6350000" cy="4991100"/>
          </a:xfrm>
          <a:prstGeom prst="rect">
            <a:avLst/>
          </a:prstGeom>
        </p:spPr>
      </p:pic>
      <p:sp>
        <p:nvSpPr>
          <p:cNvPr id="4" name="Rectangle 3"/>
          <p:cNvSpPr/>
          <p:nvPr/>
        </p:nvSpPr>
        <p:spPr>
          <a:xfrm>
            <a:off x="-13806" y="0"/>
            <a:ext cx="9217152" cy="6949440"/>
          </a:xfrm>
          <a:prstGeom prst="rect">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 name="Picture 1" descr="Screen shot 2013-04-03 at 3.45.4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98" y="88900"/>
            <a:ext cx="9144000" cy="6672649"/>
          </a:xfrm>
          <a:prstGeom prst="rect">
            <a:avLst/>
          </a:prstGeom>
        </p:spPr>
      </p:pic>
    </p:spTree>
    <p:extLst>
      <p:ext uri="{BB962C8B-B14F-4D97-AF65-F5344CB8AC3E}">
        <p14:creationId xmlns:p14="http://schemas.microsoft.com/office/powerpoint/2010/main" val="300969188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806" y="0"/>
            <a:ext cx="9217152" cy="6949440"/>
          </a:xfrm>
          <a:prstGeom prst="rect">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p:cNvSpPr txBox="1"/>
          <p:nvPr/>
        </p:nvSpPr>
        <p:spPr>
          <a:xfrm>
            <a:off x="583931" y="1605918"/>
            <a:ext cx="7488920" cy="4493538"/>
          </a:xfrm>
          <a:prstGeom prst="rect">
            <a:avLst/>
          </a:prstGeom>
          <a:noFill/>
        </p:spPr>
        <p:txBody>
          <a:bodyPr wrap="square" rtlCol="0">
            <a:spAutoFit/>
          </a:bodyPr>
          <a:lstStyle/>
          <a:p>
            <a:pPr marL="342900" indent="-342900">
              <a:buClr>
                <a:srgbClr val="FFFF00"/>
              </a:buClr>
              <a:buFont typeface="Wingdings" charset="2"/>
              <a:buChar char="Ø"/>
            </a:pPr>
            <a:r>
              <a:rPr lang="en-US" sz="2600" i="1" dirty="0" err="1" smtClean="0">
                <a:solidFill>
                  <a:srgbClr val="F2F2F2"/>
                </a:solidFill>
              </a:rPr>
              <a:t>Mesoscale</a:t>
            </a:r>
            <a:r>
              <a:rPr lang="en-US" sz="2600" i="1" dirty="0" smtClean="0">
                <a:solidFill>
                  <a:srgbClr val="F2F2F2"/>
                </a:solidFill>
              </a:rPr>
              <a:t> aspects of tropical cyclones</a:t>
            </a:r>
          </a:p>
          <a:p>
            <a:pPr marL="342900" indent="-342900">
              <a:buClr>
                <a:srgbClr val="FFFF00"/>
              </a:buClr>
              <a:buFont typeface="Wingdings" charset="2"/>
              <a:buChar char="Ø"/>
            </a:pPr>
            <a:r>
              <a:rPr lang="en-US" sz="2600" i="1" dirty="0" smtClean="0">
                <a:solidFill>
                  <a:srgbClr val="F2F2F2"/>
                </a:solidFill>
              </a:rPr>
              <a:t>Extreme rainfall events</a:t>
            </a:r>
          </a:p>
          <a:p>
            <a:pPr marL="342900" indent="-342900">
              <a:buClr>
                <a:srgbClr val="FFFF00"/>
              </a:buClr>
              <a:buFont typeface="Wingdings" charset="2"/>
              <a:buChar char="Ø"/>
            </a:pPr>
            <a:r>
              <a:rPr lang="en-US" sz="2600" i="1" dirty="0" smtClean="0">
                <a:solidFill>
                  <a:srgbClr val="F2F2F2"/>
                </a:solidFill>
              </a:rPr>
              <a:t>Diurnal cycle of rainfall</a:t>
            </a:r>
          </a:p>
          <a:p>
            <a:pPr marL="342900" indent="-342900">
              <a:buClr>
                <a:srgbClr val="FFFF00"/>
              </a:buClr>
              <a:buFont typeface="Wingdings" charset="2"/>
              <a:buChar char="Ø"/>
            </a:pPr>
            <a:r>
              <a:rPr lang="en-US" sz="2600" i="1" dirty="0" err="1" smtClean="0">
                <a:solidFill>
                  <a:srgbClr val="F2F2F2"/>
                </a:solidFill>
              </a:rPr>
              <a:t>Mesoscale</a:t>
            </a:r>
            <a:r>
              <a:rPr lang="en-US" sz="2600" i="1" dirty="0" smtClean="0">
                <a:solidFill>
                  <a:srgbClr val="F2F2F2"/>
                </a:solidFill>
              </a:rPr>
              <a:t> convective systems</a:t>
            </a:r>
          </a:p>
          <a:p>
            <a:pPr marL="342900" indent="-342900">
              <a:buClr>
                <a:srgbClr val="FFFF00"/>
              </a:buClr>
              <a:buFont typeface="Wingdings" charset="2"/>
              <a:buChar char="Ø"/>
            </a:pPr>
            <a:r>
              <a:rPr lang="en-US" sz="2600" i="1" dirty="0" err="1" smtClean="0">
                <a:solidFill>
                  <a:srgbClr val="F2F2F2"/>
                </a:solidFill>
              </a:rPr>
              <a:t>Derechos</a:t>
            </a:r>
            <a:endParaRPr lang="en-US" sz="2600" i="1" dirty="0" smtClean="0">
              <a:solidFill>
                <a:srgbClr val="F2F2F2"/>
              </a:solidFill>
            </a:endParaRPr>
          </a:p>
          <a:p>
            <a:pPr marL="342900" indent="-342900">
              <a:buClr>
                <a:srgbClr val="FFFF00"/>
              </a:buClr>
              <a:buFont typeface="Wingdings" charset="2"/>
              <a:buChar char="Ø"/>
            </a:pPr>
            <a:r>
              <a:rPr lang="en-US" sz="2600" i="1" dirty="0" smtClean="0">
                <a:solidFill>
                  <a:srgbClr val="F2F2F2"/>
                </a:solidFill>
              </a:rPr>
              <a:t>MCVs</a:t>
            </a:r>
          </a:p>
          <a:p>
            <a:pPr marL="342900" indent="-342900">
              <a:buClr>
                <a:srgbClr val="FFFF00"/>
              </a:buClr>
              <a:buFont typeface="Wingdings" charset="2"/>
              <a:buChar char="Ø"/>
            </a:pPr>
            <a:r>
              <a:rPr lang="en-US" sz="2600" i="1" dirty="0" err="1" smtClean="0">
                <a:solidFill>
                  <a:srgbClr val="F2F2F2"/>
                </a:solidFill>
              </a:rPr>
              <a:t>Dryline</a:t>
            </a:r>
            <a:r>
              <a:rPr lang="en-US" sz="2600" i="1" dirty="0" smtClean="0">
                <a:solidFill>
                  <a:srgbClr val="F2F2F2"/>
                </a:solidFill>
              </a:rPr>
              <a:t> convection</a:t>
            </a:r>
          </a:p>
          <a:p>
            <a:pPr marL="342900" indent="-342900">
              <a:buClr>
                <a:srgbClr val="FFFF00"/>
              </a:buClr>
              <a:buFont typeface="Wingdings" charset="2"/>
              <a:buChar char="Ø"/>
            </a:pPr>
            <a:r>
              <a:rPr lang="en-US" sz="2600" i="1" dirty="0" err="1" smtClean="0">
                <a:solidFill>
                  <a:srgbClr val="F2F2F2"/>
                </a:solidFill>
              </a:rPr>
              <a:t>Tornadic</a:t>
            </a:r>
            <a:r>
              <a:rPr lang="en-US" sz="2600" i="1" dirty="0" smtClean="0">
                <a:solidFill>
                  <a:srgbClr val="F2F2F2"/>
                </a:solidFill>
              </a:rPr>
              <a:t> thunderstorms</a:t>
            </a:r>
          </a:p>
          <a:p>
            <a:pPr marL="342900" indent="-342900">
              <a:buClr>
                <a:srgbClr val="FFFF00"/>
              </a:buClr>
              <a:buFont typeface="Wingdings" charset="2"/>
              <a:buChar char="Ø"/>
            </a:pPr>
            <a:r>
              <a:rPr lang="en-US" sz="2600" i="1" dirty="0" smtClean="0">
                <a:solidFill>
                  <a:srgbClr val="F2F2F2"/>
                </a:solidFill>
              </a:rPr>
              <a:t>Monsoon (SW U.S.) precipitation systems</a:t>
            </a:r>
          </a:p>
          <a:p>
            <a:pPr marL="342900" indent="-342900">
              <a:buClr>
                <a:srgbClr val="FFFF00"/>
              </a:buClr>
              <a:buFont typeface="Wingdings" charset="2"/>
              <a:buChar char="Ø"/>
            </a:pPr>
            <a:r>
              <a:rPr lang="en-US" sz="2600" i="1" dirty="0" smtClean="0">
                <a:solidFill>
                  <a:srgbClr val="FFFF00"/>
                </a:solidFill>
              </a:rPr>
              <a:t>High-amplitude internal gravity waves, coupling with convection</a:t>
            </a:r>
            <a:endParaRPr lang="en-US" sz="2600" i="1" dirty="0">
              <a:solidFill>
                <a:srgbClr val="FFFF00"/>
              </a:solidFill>
            </a:endParaRPr>
          </a:p>
        </p:txBody>
      </p:sp>
      <p:sp>
        <p:nvSpPr>
          <p:cNvPr id="7" name="TextBox 6"/>
          <p:cNvSpPr txBox="1"/>
          <p:nvPr/>
        </p:nvSpPr>
        <p:spPr>
          <a:xfrm>
            <a:off x="583931" y="204390"/>
            <a:ext cx="7795484" cy="1200329"/>
          </a:xfrm>
          <a:prstGeom prst="rect">
            <a:avLst/>
          </a:prstGeom>
          <a:noFill/>
        </p:spPr>
        <p:txBody>
          <a:bodyPr wrap="square" rtlCol="0">
            <a:spAutoFit/>
          </a:bodyPr>
          <a:lstStyle/>
          <a:p>
            <a:pPr algn="ctr"/>
            <a:r>
              <a:rPr lang="en-US" sz="3600" i="1" dirty="0" smtClean="0">
                <a:solidFill>
                  <a:schemeClr val="accent2">
                    <a:lumMod val="20000"/>
                    <a:lumOff val="80000"/>
                  </a:schemeClr>
                </a:solidFill>
              </a:rPr>
              <a:t>Lance’s Endless Pursuit of </a:t>
            </a:r>
            <a:r>
              <a:rPr lang="en-US" sz="3600" i="1" dirty="0" err="1" smtClean="0">
                <a:solidFill>
                  <a:schemeClr val="accent2">
                    <a:lumMod val="20000"/>
                    <a:lumOff val="80000"/>
                  </a:schemeClr>
                </a:solidFill>
              </a:rPr>
              <a:t>Mesoscale</a:t>
            </a:r>
            <a:r>
              <a:rPr lang="en-US" sz="3600" i="1" dirty="0" smtClean="0">
                <a:solidFill>
                  <a:schemeClr val="accent2">
                    <a:lumMod val="20000"/>
                    <a:lumOff val="80000"/>
                  </a:schemeClr>
                </a:solidFill>
              </a:rPr>
              <a:t> Convective Processes</a:t>
            </a:r>
            <a:endParaRPr lang="en-US" sz="3600" i="1" dirty="0">
              <a:solidFill>
                <a:schemeClr val="accent2">
                  <a:lumMod val="20000"/>
                  <a:lumOff val="80000"/>
                </a:schemeClr>
              </a:solidFill>
            </a:endParaRPr>
          </a:p>
        </p:txBody>
      </p:sp>
    </p:spTree>
    <p:extLst>
      <p:ext uri="{BB962C8B-B14F-4D97-AF65-F5344CB8AC3E}">
        <p14:creationId xmlns:p14="http://schemas.microsoft.com/office/powerpoint/2010/main" val="251055458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806" y="0"/>
            <a:ext cx="9217152" cy="6949440"/>
          </a:xfrm>
          <a:prstGeom prst="rect">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descr="Screen shot 2013-04-02 at 5.04.0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0059" y="29198"/>
            <a:ext cx="5188539" cy="6858000"/>
          </a:xfrm>
          <a:prstGeom prst="rect">
            <a:avLst/>
          </a:prstGeom>
        </p:spPr>
      </p:pic>
      <p:sp>
        <p:nvSpPr>
          <p:cNvPr id="2" name="TextBox 1"/>
          <p:cNvSpPr txBox="1"/>
          <p:nvPr/>
        </p:nvSpPr>
        <p:spPr>
          <a:xfrm>
            <a:off x="277843" y="436531"/>
            <a:ext cx="3175344" cy="3108544"/>
          </a:xfrm>
          <a:prstGeom prst="rect">
            <a:avLst/>
          </a:prstGeom>
          <a:noFill/>
        </p:spPr>
        <p:txBody>
          <a:bodyPr wrap="square" rtlCol="0">
            <a:spAutoFit/>
          </a:bodyPr>
          <a:lstStyle/>
          <a:p>
            <a:r>
              <a:rPr lang="en-US" sz="2800" i="1" dirty="0" err="1" smtClean="0">
                <a:solidFill>
                  <a:schemeClr val="accent1">
                    <a:lumMod val="20000"/>
                    <a:lumOff val="80000"/>
                  </a:schemeClr>
                </a:solidFill>
              </a:rPr>
              <a:t>Bosart</a:t>
            </a:r>
            <a:r>
              <a:rPr lang="en-US" sz="2800" i="1" dirty="0" smtClean="0">
                <a:solidFill>
                  <a:schemeClr val="accent1">
                    <a:lumMod val="20000"/>
                    <a:lumOff val="80000"/>
                  </a:schemeClr>
                </a:solidFill>
              </a:rPr>
              <a:t> and </a:t>
            </a:r>
            <a:r>
              <a:rPr lang="en-US" sz="2800" i="1" dirty="0" err="1" smtClean="0">
                <a:solidFill>
                  <a:schemeClr val="accent1">
                    <a:lumMod val="20000"/>
                    <a:lumOff val="80000"/>
                  </a:schemeClr>
                </a:solidFill>
              </a:rPr>
              <a:t>Seimon</a:t>
            </a:r>
            <a:r>
              <a:rPr lang="en-US" sz="2800" i="1" dirty="0" smtClean="0">
                <a:solidFill>
                  <a:schemeClr val="accent1">
                    <a:lumMod val="20000"/>
                    <a:lumOff val="80000"/>
                  </a:schemeClr>
                </a:solidFill>
              </a:rPr>
              <a:t> (1988, MWR)</a:t>
            </a:r>
          </a:p>
          <a:p>
            <a:endParaRPr lang="en-US" sz="2800" i="1" dirty="0">
              <a:solidFill>
                <a:srgbClr val="F2E5CC"/>
              </a:solidFill>
            </a:endParaRPr>
          </a:p>
          <a:p>
            <a:r>
              <a:rPr lang="en-US" sz="2800" i="1" dirty="0" smtClean="0">
                <a:solidFill>
                  <a:srgbClr val="F2E5CC"/>
                </a:solidFill>
              </a:rPr>
              <a:t>“A Case Study of an Unusually Intense Atmospheric Gravity Wave” </a:t>
            </a:r>
            <a:endParaRPr lang="en-US" sz="2800" i="1" dirty="0">
              <a:solidFill>
                <a:srgbClr val="F2E5CC"/>
              </a:solidFill>
            </a:endParaRPr>
          </a:p>
        </p:txBody>
      </p:sp>
      <p:sp>
        <p:nvSpPr>
          <p:cNvPr id="3" name="TextBox 2"/>
          <p:cNvSpPr txBox="1"/>
          <p:nvPr/>
        </p:nvSpPr>
        <p:spPr>
          <a:xfrm>
            <a:off x="4941630" y="79371"/>
            <a:ext cx="3393650" cy="400110"/>
          </a:xfrm>
          <a:prstGeom prst="rect">
            <a:avLst/>
          </a:prstGeom>
          <a:solidFill>
            <a:srgbClr val="FFFFFF"/>
          </a:solidFill>
        </p:spPr>
        <p:txBody>
          <a:bodyPr wrap="square" rtlCol="0">
            <a:spAutoFit/>
          </a:bodyPr>
          <a:lstStyle/>
          <a:p>
            <a:pPr algn="ctr"/>
            <a:r>
              <a:rPr lang="en-US" sz="2000" b="1" i="1" dirty="0" smtClean="0"/>
              <a:t>RALEIGH-DURHAM, NC</a:t>
            </a:r>
            <a:endParaRPr lang="en-US" sz="2000" b="1" i="1" dirty="0"/>
          </a:p>
        </p:txBody>
      </p:sp>
      <p:sp>
        <p:nvSpPr>
          <p:cNvPr id="5" name="TextBox 4"/>
          <p:cNvSpPr txBox="1"/>
          <p:nvPr/>
        </p:nvSpPr>
        <p:spPr>
          <a:xfrm>
            <a:off x="7061179" y="527241"/>
            <a:ext cx="1920278" cy="830997"/>
          </a:xfrm>
          <a:prstGeom prst="rect">
            <a:avLst/>
          </a:prstGeom>
          <a:noFill/>
        </p:spPr>
        <p:txBody>
          <a:bodyPr wrap="square" rtlCol="0">
            <a:spAutoFit/>
          </a:bodyPr>
          <a:lstStyle/>
          <a:p>
            <a:r>
              <a:rPr lang="en-US" sz="2400" i="1" dirty="0" smtClean="0">
                <a:solidFill>
                  <a:srgbClr val="FF0000"/>
                </a:solidFill>
              </a:rPr>
              <a:t>14 </a:t>
            </a:r>
            <a:r>
              <a:rPr lang="en-US" sz="2400" i="1" dirty="0" err="1" smtClean="0">
                <a:solidFill>
                  <a:srgbClr val="FF0000"/>
                </a:solidFill>
              </a:rPr>
              <a:t>mb</a:t>
            </a:r>
            <a:r>
              <a:rPr lang="en-US" sz="2400" i="1" dirty="0" smtClean="0">
                <a:solidFill>
                  <a:srgbClr val="FF0000"/>
                </a:solidFill>
              </a:rPr>
              <a:t> fall in </a:t>
            </a:r>
            <a:r>
              <a:rPr lang="en-US" sz="2400" i="1" dirty="0">
                <a:solidFill>
                  <a:srgbClr val="FF0000"/>
                </a:solidFill>
              </a:rPr>
              <a:t>4</a:t>
            </a:r>
            <a:r>
              <a:rPr lang="en-US" sz="2400" i="1" dirty="0" smtClean="0">
                <a:solidFill>
                  <a:srgbClr val="FF0000"/>
                </a:solidFill>
              </a:rPr>
              <a:t>0 min</a:t>
            </a:r>
            <a:endParaRPr lang="en-US" sz="2400" i="1" dirty="0">
              <a:solidFill>
                <a:srgbClr val="FF0000"/>
              </a:solidFill>
            </a:endParaRPr>
          </a:p>
        </p:txBody>
      </p:sp>
      <p:cxnSp>
        <p:nvCxnSpPr>
          <p:cNvPr id="7" name="Straight Arrow Connector 6"/>
          <p:cNvCxnSpPr>
            <a:stCxn id="5" idx="1"/>
          </p:cNvCxnSpPr>
          <p:nvPr/>
        </p:nvCxnSpPr>
        <p:spPr>
          <a:xfrm flipH="1">
            <a:off x="6032999" y="942740"/>
            <a:ext cx="1028180" cy="7505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7167022" y="3348539"/>
            <a:ext cx="1697469" cy="830997"/>
          </a:xfrm>
          <a:prstGeom prst="rect">
            <a:avLst/>
          </a:prstGeom>
          <a:noFill/>
        </p:spPr>
        <p:txBody>
          <a:bodyPr wrap="square" rtlCol="0">
            <a:spAutoFit/>
          </a:bodyPr>
          <a:lstStyle/>
          <a:p>
            <a:r>
              <a:rPr lang="en-US" sz="2400" i="1" dirty="0" smtClean="0">
                <a:solidFill>
                  <a:srgbClr val="008000"/>
                </a:solidFill>
              </a:rPr>
              <a:t>Occurred as rain ceased</a:t>
            </a:r>
            <a:endParaRPr lang="en-US" sz="2400" i="1" dirty="0">
              <a:solidFill>
                <a:srgbClr val="008000"/>
              </a:solidFill>
            </a:endParaRPr>
          </a:p>
        </p:txBody>
      </p:sp>
      <p:cxnSp>
        <p:nvCxnSpPr>
          <p:cNvPr id="11" name="Straight Arrow Connector 10"/>
          <p:cNvCxnSpPr>
            <a:stCxn id="9" idx="1"/>
          </p:cNvCxnSpPr>
          <p:nvPr/>
        </p:nvCxnSpPr>
        <p:spPr>
          <a:xfrm flipH="1" flipV="1">
            <a:off x="6350526" y="3084117"/>
            <a:ext cx="816496" cy="679921"/>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6845715" y="4406308"/>
            <a:ext cx="2298285" cy="830997"/>
          </a:xfrm>
          <a:prstGeom prst="rect">
            <a:avLst/>
          </a:prstGeom>
          <a:noFill/>
        </p:spPr>
        <p:txBody>
          <a:bodyPr wrap="square" rtlCol="0">
            <a:spAutoFit/>
          </a:bodyPr>
          <a:lstStyle/>
          <a:p>
            <a:r>
              <a:rPr lang="en-US" sz="2400" i="1" dirty="0" smtClean="0">
                <a:solidFill>
                  <a:srgbClr val="FF6600"/>
                </a:solidFill>
              </a:rPr>
              <a:t>Easterly wind gusts &gt; 25 m s</a:t>
            </a:r>
            <a:r>
              <a:rPr lang="en-US" sz="2400" i="1" baseline="30000" dirty="0" smtClean="0">
                <a:solidFill>
                  <a:srgbClr val="FF6600"/>
                </a:solidFill>
              </a:rPr>
              <a:t>-1</a:t>
            </a:r>
            <a:endParaRPr lang="en-US" sz="2400" i="1" dirty="0">
              <a:solidFill>
                <a:srgbClr val="FF6600"/>
              </a:solidFill>
            </a:endParaRPr>
          </a:p>
        </p:txBody>
      </p:sp>
      <p:sp>
        <p:nvSpPr>
          <p:cNvPr id="6" name="TextBox 5"/>
          <p:cNvSpPr txBox="1"/>
          <p:nvPr/>
        </p:nvSpPr>
        <p:spPr>
          <a:xfrm>
            <a:off x="4214784" y="2462991"/>
            <a:ext cx="2135742" cy="369332"/>
          </a:xfrm>
          <a:prstGeom prst="rect">
            <a:avLst/>
          </a:prstGeom>
          <a:noFill/>
        </p:spPr>
        <p:txBody>
          <a:bodyPr wrap="square" rtlCol="0">
            <a:spAutoFit/>
          </a:bodyPr>
          <a:lstStyle/>
          <a:p>
            <a:r>
              <a:rPr lang="en-US" i="1" dirty="0" smtClean="0">
                <a:solidFill>
                  <a:srgbClr val="0000FF"/>
                </a:solidFill>
              </a:rPr>
              <a:t>27-28 February 1984</a:t>
            </a:r>
            <a:endParaRPr lang="en-US" i="1" dirty="0">
              <a:solidFill>
                <a:srgbClr val="0000FF"/>
              </a:solidFill>
            </a:endParaRPr>
          </a:p>
        </p:txBody>
      </p:sp>
    </p:spTree>
    <p:extLst>
      <p:ext uri="{BB962C8B-B14F-4D97-AF65-F5344CB8AC3E}">
        <p14:creationId xmlns:p14="http://schemas.microsoft.com/office/powerpoint/2010/main" val="26605610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dissolve">
                                      <p:cBhvr>
                                        <p:cTn id="15" dur="500"/>
                                        <p:tgtEl>
                                          <p:spTgt spid="9"/>
                                        </p:tgtEl>
                                      </p:cBhvr>
                                    </p:animEffect>
                                  </p:childTnLst>
                                </p:cTn>
                              </p:par>
                              <p:par>
                                <p:cTn id="16" presetID="9"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dissolv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dissolv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806" y="0"/>
            <a:ext cx="9217152" cy="6949440"/>
          </a:xfrm>
          <a:prstGeom prst="rect">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descr="Screen shot 2013-04-13 at 4.18.4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40" y="127000"/>
            <a:ext cx="9144000" cy="6599376"/>
          </a:xfrm>
          <a:prstGeom prst="rect">
            <a:avLst/>
          </a:prstGeom>
        </p:spPr>
      </p:pic>
      <p:sp>
        <p:nvSpPr>
          <p:cNvPr id="6" name="TextBox 5"/>
          <p:cNvSpPr txBox="1"/>
          <p:nvPr/>
        </p:nvSpPr>
        <p:spPr>
          <a:xfrm>
            <a:off x="6274924" y="4081918"/>
            <a:ext cx="2494849" cy="400110"/>
          </a:xfrm>
          <a:prstGeom prst="rect">
            <a:avLst/>
          </a:prstGeom>
          <a:solidFill>
            <a:schemeClr val="bg1"/>
          </a:solidFill>
          <a:ln>
            <a:solidFill>
              <a:schemeClr val="tx1"/>
            </a:solidFill>
          </a:ln>
        </p:spPr>
        <p:txBody>
          <a:bodyPr wrap="square" rtlCol="0">
            <a:spAutoFit/>
          </a:bodyPr>
          <a:lstStyle/>
          <a:p>
            <a:pPr algn="ctr"/>
            <a:r>
              <a:rPr lang="en-US" sz="2000" i="1" dirty="0" smtClean="0">
                <a:solidFill>
                  <a:srgbClr val="FF0000"/>
                </a:solidFill>
              </a:rPr>
              <a:t>Squall line isochrones</a:t>
            </a:r>
            <a:endParaRPr lang="en-US" sz="2000" i="1" dirty="0">
              <a:solidFill>
                <a:srgbClr val="FF0000"/>
              </a:solidFill>
            </a:endParaRPr>
          </a:p>
        </p:txBody>
      </p:sp>
      <p:cxnSp>
        <p:nvCxnSpPr>
          <p:cNvPr id="8" name="Straight Arrow Connector 7"/>
          <p:cNvCxnSpPr/>
          <p:nvPr/>
        </p:nvCxnSpPr>
        <p:spPr>
          <a:xfrm flipH="1" flipV="1">
            <a:off x="4294165" y="3779554"/>
            <a:ext cx="1980759" cy="51401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5745713" y="502644"/>
            <a:ext cx="3131099" cy="400110"/>
          </a:xfrm>
          <a:prstGeom prst="rect">
            <a:avLst/>
          </a:prstGeom>
          <a:solidFill>
            <a:schemeClr val="bg1"/>
          </a:solidFill>
          <a:ln>
            <a:solidFill>
              <a:schemeClr val="tx1"/>
            </a:solidFill>
          </a:ln>
        </p:spPr>
        <p:txBody>
          <a:bodyPr wrap="square" rtlCol="0">
            <a:spAutoFit/>
          </a:bodyPr>
          <a:lstStyle/>
          <a:p>
            <a:pPr algn="ctr"/>
            <a:r>
              <a:rPr lang="en-US" sz="2000" i="1" dirty="0" smtClean="0">
                <a:solidFill>
                  <a:srgbClr val="0000FF"/>
                </a:solidFill>
              </a:rPr>
              <a:t>Gravity wave isochrones</a:t>
            </a:r>
            <a:endParaRPr lang="en-US" sz="2000" i="1" dirty="0">
              <a:solidFill>
                <a:srgbClr val="0000FF"/>
              </a:solidFill>
            </a:endParaRPr>
          </a:p>
        </p:txBody>
      </p:sp>
      <p:cxnSp>
        <p:nvCxnSpPr>
          <p:cNvPr id="11" name="Straight Arrow Connector 10"/>
          <p:cNvCxnSpPr/>
          <p:nvPr/>
        </p:nvCxnSpPr>
        <p:spPr>
          <a:xfrm flipH="1">
            <a:off x="5745713" y="902754"/>
            <a:ext cx="1402408" cy="101726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a:off x="4677515" y="902754"/>
            <a:ext cx="2470606" cy="413858"/>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2" name="Oval 1"/>
          <p:cNvSpPr/>
          <p:nvPr/>
        </p:nvSpPr>
        <p:spPr>
          <a:xfrm rot="1394395">
            <a:off x="3842400" y="1643254"/>
            <a:ext cx="2849232" cy="1319730"/>
          </a:xfrm>
          <a:prstGeom prst="ellipse">
            <a:avLst/>
          </a:prstGeom>
          <a:noFill/>
          <a:ln w="28575"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flipH="1" flipV="1">
            <a:off x="6577657" y="2897861"/>
            <a:ext cx="521621" cy="130241"/>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7099278" y="2686221"/>
            <a:ext cx="1670495" cy="707886"/>
          </a:xfrm>
          <a:prstGeom prst="rect">
            <a:avLst/>
          </a:prstGeom>
          <a:solidFill>
            <a:schemeClr val="bg1"/>
          </a:solidFill>
          <a:ln>
            <a:solidFill>
              <a:schemeClr val="tx1"/>
            </a:solidFill>
          </a:ln>
        </p:spPr>
        <p:txBody>
          <a:bodyPr wrap="square" rtlCol="0">
            <a:spAutoFit/>
          </a:bodyPr>
          <a:lstStyle/>
          <a:p>
            <a:pPr algn="ctr"/>
            <a:r>
              <a:rPr lang="en-US" sz="2000" i="1" dirty="0" smtClean="0">
                <a:solidFill>
                  <a:srgbClr val="008000"/>
                </a:solidFill>
              </a:rPr>
              <a:t>Strong easterly gusts</a:t>
            </a:r>
            <a:endParaRPr lang="en-US" sz="2000" i="1" dirty="0">
              <a:solidFill>
                <a:srgbClr val="008000"/>
              </a:solidFill>
            </a:endParaRPr>
          </a:p>
        </p:txBody>
      </p:sp>
      <p:sp>
        <p:nvSpPr>
          <p:cNvPr id="12" name="Oval 11"/>
          <p:cNvSpPr/>
          <p:nvPr/>
        </p:nvSpPr>
        <p:spPr>
          <a:xfrm rot="20995723">
            <a:off x="1115946" y="1920014"/>
            <a:ext cx="1641471" cy="1543864"/>
          </a:xfrm>
          <a:prstGeom prst="ellipse">
            <a:avLst/>
          </a:prstGeom>
          <a:noFill/>
          <a:ln w="38100" cmpd="sng">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 name="Straight Arrow Connector 15"/>
          <p:cNvCxnSpPr/>
          <p:nvPr/>
        </p:nvCxnSpPr>
        <p:spPr>
          <a:xfrm>
            <a:off x="1089802" y="1355100"/>
            <a:ext cx="584111" cy="603402"/>
          </a:xfrm>
          <a:prstGeom prst="straightConnector1">
            <a:avLst/>
          </a:prstGeom>
          <a:ln>
            <a:solidFill>
              <a:srgbClr val="660066"/>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557972" y="421654"/>
            <a:ext cx="3139649" cy="1015663"/>
          </a:xfrm>
          <a:prstGeom prst="rect">
            <a:avLst/>
          </a:prstGeom>
          <a:solidFill>
            <a:srgbClr val="FFFFFF"/>
          </a:solidFill>
          <a:ln w="28575" cmpd="sng">
            <a:solidFill>
              <a:schemeClr val="tx1"/>
            </a:solidFill>
          </a:ln>
        </p:spPr>
        <p:txBody>
          <a:bodyPr wrap="square" rtlCol="0">
            <a:spAutoFit/>
          </a:bodyPr>
          <a:lstStyle/>
          <a:p>
            <a:pPr algn="ctr"/>
            <a:r>
              <a:rPr lang="en-US" sz="2000" i="1" dirty="0" smtClean="0">
                <a:solidFill>
                  <a:srgbClr val="660066"/>
                </a:solidFill>
              </a:rPr>
              <a:t>Gravity waves first detected in wake depression to rear of a squall line</a:t>
            </a:r>
            <a:endParaRPr lang="en-US" sz="2000" i="1" dirty="0">
              <a:solidFill>
                <a:srgbClr val="660066"/>
              </a:solidFill>
            </a:endParaRPr>
          </a:p>
        </p:txBody>
      </p:sp>
    </p:spTree>
    <p:extLst>
      <p:ext uri="{BB962C8B-B14F-4D97-AF65-F5344CB8AC3E}">
        <p14:creationId xmlns:p14="http://schemas.microsoft.com/office/powerpoint/2010/main" val="33281408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dissolve">
                                      <p:cBhvr>
                                        <p:cTn id="10" dur="500"/>
                                        <p:tgtEl>
                                          <p:spTgt spid="14"/>
                                        </p:tgtEl>
                                      </p:cBhvr>
                                    </p:animEffect>
                                  </p:childTnLst>
                                </p:cTn>
                              </p:par>
                              <p:par>
                                <p:cTn id="11" presetID="9"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ssolv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dissolve">
                                      <p:cBhvr>
                                        <p:cTn id="18" dur="500"/>
                                        <p:tgtEl>
                                          <p:spTgt spid="17"/>
                                        </p:tgtEl>
                                      </p:cBhvr>
                                    </p:animEffect>
                                  </p:childTnLst>
                                </p:cTn>
                              </p:par>
                              <p:par>
                                <p:cTn id="19" presetID="9"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dissolve">
                                      <p:cBhvr>
                                        <p:cTn id="21" dur="500"/>
                                        <p:tgtEl>
                                          <p:spTgt spid="16"/>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dissolve">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2" grpId="0" animBg="1"/>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806" y="0"/>
            <a:ext cx="9217152" cy="6949440"/>
          </a:xfrm>
          <a:prstGeom prst="rect">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p:cNvSpPr txBox="1"/>
          <p:nvPr/>
        </p:nvSpPr>
        <p:spPr>
          <a:xfrm>
            <a:off x="271192" y="268670"/>
            <a:ext cx="2775939" cy="2400657"/>
          </a:xfrm>
          <a:prstGeom prst="rect">
            <a:avLst/>
          </a:prstGeom>
          <a:noFill/>
        </p:spPr>
        <p:txBody>
          <a:bodyPr wrap="square" rtlCol="0">
            <a:spAutoFit/>
          </a:bodyPr>
          <a:lstStyle/>
          <a:p>
            <a:r>
              <a:rPr lang="en-US" sz="3000" i="1" dirty="0" smtClean="0">
                <a:solidFill>
                  <a:schemeClr val="bg1">
                    <a:lumMod val="95000"/>
                  </a:schemeClr>
                </a:solidFill>
              </a:rPr>
              <a:t>Surface pressure analysis</a:t>
            </a:r>
          </a:p>
          <a:p>
            <a:r>
              <a:rPr lang="en-US" sz="3000" i="1" dirty="0" smtClean="0">
                <a:solidFill>
                  <a:schemeClr val="bg1">
                    <a:lumMod val="95000"/>
                  </a:schemeClr>
                </a:solidFill>
              </a:rPr>
              <a:t>2100 UTC</a:t>
            </a:r>
          </a:p>
          <a:p>
            <a:r>
              <a:rPr lang="en-US" sz="3000" i="1" dirty="0" smtClean="0">
                <a:solidFill>
                  <a:schemeClr val="bg1">
                    <a:lumMod val="95000"/>
                  </a:schemeClr>
                </a:solidFill>
              </a:rPr>
              <a:t>27 February 1984</a:t>
            </a:r>
            <a:endParaRPr lang="en-US" sz="3000" i="1" dirty="0">
              <a:solidFill>
                <a:schemeClr val="bg1">
                  <a:lumMod val="95000"/>
                </a:schemeClr>
              </a:solidFill>
            </a:endParaRPr>
          </a:p>
        </p:txBody>
      </p:sp>
      <p:pic>
        <p:nvPicPr>
          <p:cNvPr id="2" name="Picture 1" descr="Screen shot 2013-04-13 at 8.49.2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7131" y="445512"/>
            <a:ext cx="5641884" cy="6023738"/>
          </a:xfrm>
          <a:prstGeom prst="rect">
            <a:avLst/>
          </a:prstGeom>
        </p:spPr>
      </p:pic>
      <p:cxnSp>
        <p:nvCxnSpPr>
          <p:cNvPr id="9" name="Straight Connector 8"/>
          <p:cNvCxnSpPr/>
          <p:nvPr/>
        </p:nvCxnSpPr>
        <p:spPr>
          <a:xfrm flipV="1">
            <a:off x="3169040" y="483783"/>
            <a:ext cx="5434382" cy="30236"/>
          </a:xfrm>
          <a:prstGeom prst="line">
            <a:avLst/>
          </a:prstGeom>
          <a:ln w="19050" cmpd="sng">
            <a:solidFill>
              <a:srgbClr val="000000"/>
            </a:solidFill>
          </a:ln>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271192" y="2824007"/>
            <a:ext cx="2382851" cy="1815882"/>
          </a:xfrm>
          <a:prstGeom prst="rect">
            <a:avLst/>
          </a:prstGeom>
          <a:noFill/>
        </p:spPr>
        <p:txBody>
          <a:bodyPr wrap="square" rtlCol="0">
            <a:spAutoFit/>
          </a:bodyPr>
          <a:lstStyle/>
          <a:p>
            <a:r>
              <a:rPr lang="en-US" sz="2800" i="1" dirty="0" smtClean="0">
                <a:solidFill>
                  <a:srgbClr val="F2E5CC"/>
                </a:solidFill>
              </a:rPr>
              <a:t>Strong cross-isobar easterly flow in wake low</a:t>
            </a:r>
            <a:endParaRPr lang="en-US" sz="2800" i="1" dirty="0">
              <a:solidFill>
                <a:srgbClr val="F2E5CC"/>
              </a:solidFill>
            </a:endParaRPr>
          </a:p>
        </p:txBody>
      </p:sp>
      <p:sp>
        <p:nvSpPr>
          <p:cNvPr id="5" name="Oval 4"/>
          <p:cNvSpPr/>
          <p:nvPr/>
        </p:nvSpPr>
        <p:spPr>
          <a:xfrm rot="682769">
            <a:off x="6024092" y="2710047"/>
            <a:ext cx="797785" cy="1555345"/>
          </a:xfrm>
          <a:prstGeom prst="ellipse">
            <a:avLst/>
          </a:prstGeom>
          <a:noFill/>
          <a:ln w="38100" cmpd="sng">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47952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806" y="0"/>
            <a:ext cx="9217152" cy="6949440"/>
          </a:xfrm>
          <a:prstGeom prst="rect">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4" descr="dick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1968" y="2086314"/>
            <a:ext cx="6331378" cy="486239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fig4.png"/>
          <p:cNvPicPr>
            <a:picLocks noChangeAspect="1"/>
          </p:cNvPicPr>
          <p:nvPr/>
        </p:nvPicPr>
        <p:blipFill>
          <a:blip r:embed="rId3"/>
          <a:stretch>
            <a:fillRect/>
          </a:stretch>
        </p:blipFill>
        <p:spPr>
          <a:xfrm>
            <a:off x="1" y="393074"/>
            <a:ext cx="4672536" cy="3386480"/>
          </a:xfrm>
          <a:prstGeom prst="rect">
            <a:avLst/>
          </a:prstGeom>
          <a:ln>
            <a:solidFill>
              <a:srgbClr val="000000"/>
            </a:solidFill>
          </a:ln>
        </p:spPr>
      </p:pic>
      <p:sp>
        <p:nvSpPr>
          <p:cNvPr id="2" name="TextBox 1"/>
          <p:cNvSpPr txBox="1"/>
          <p:nvPr/>
        </p:nvSpPr>
        <p:spPr>
          <a:xfrm>
            <a:off x="1436423" y="-45352"/>
            <a:ext cx="2464608" cy="461665"/>
          </a:xfrm>
          <a:prstGeom prst="rect">
            <a:avLst/>
          </a:prstGeom>
          <a:noFill/>
        </p:spPr>
        <p:txBody>
          <a:bodyPr wrap="square" rtlCol="0">
            <a:spAutoFit/>
          </a:bodyPr>
          <a:lstStyle/>
          <a:p>
            <a:r>
              <a:rPr lang="en-US" sz="2400" i="1" dirty="0" smtClean="0">
                <a:solidFill>
                  <a:srgbClr val="F2E5CC"/>
                </a:solidFill>
              </a:rPr>
              <a:t>Fujita (1955)</a:t>
            </a:r>
            <a:endParaRPr lang="en-US" sz="2400" i="1" dirty="0">
              <a:solidFill>
                <a:srgbClr val="F2E5CC"/>
              </a:solidFill>
            </a:endParaRPr>
          </a:p>
        </p:txBody>
      </p:sp>
      <p:sp>
        <p:nvSpPr>
          <p:cNvPr id="3" name="TextBox 2"/>
          <p:cNvSpPr txBox="1"/>
          <p:nvPr/>
        </p:nvSpPr>
        <p:spPr>
          <a:xfrm>
            <a:off x="4808255" y="2509624"/>
            <a:ext cx="1058420" cy="338554"/>
          </a:xfrm>
          <a:prstGeom prst="rect">
            <a:avLst/>
          </a:prstGeom>
          <a:solidFill>
            <a:srgbClr val="FFFFFF"/>
          </a:solidFill>
          <a:ln>
            <a:solidFill>
              <a:srgbClr val="000000"/>
            </a:solidFill>
          </a:ln>
        </p:spPr>
        <p:txBody>
          <a:bodyPr wrap="square" rtlCol="0">
            <a:spAutoFit/>
          </a:bodyPr>
          <a:lstStyle/>
          <a:p>
            <a:pPr algn="ctr"/>
            <a:r>
              <a:rPr lang="en-US" sz="1600" i="1" dirty="0" smtClean="0">
                <a:solidFill>
                  <a:srgbClr val="FF0000"/>
                </a:solidFill>
              </a:rPr>
              <a:t>In cold air</a:t>
            </a:r>
            <a:endParaRPr lang="en-US" sz="1600" i="1" dirty="0">
              <a:solidFill>
                <a:srgbClr val="FF0000"/>
              </a:solidFill>
            </a:endParaRPr>
          </a:p>
        </p:txBody>
      </p:sp>
      <p:sp>
        <p:nvSpPr>
          <p:cNvPr id="11" name="TextBox 10"/>
          <p:cNvSpPr txBox="1"/>
          <p:nvPr/>
        </p:nvSpPr>
        <p:spPr>
          <a:xfrm>
            <a:off x="4445368" y="3962191"/>
            <a:ext cx="1194138" cy="338554"/>
          </a:xfrm>
          <a:prstGeom prst="rect">
            <a:avLst/>
          </a:prstGeom>
          <a:solidFill>
            <a:srgbClr val="FFFFFF"/>
          </a:solidFill>
          <a:ln>
            <a:solidFill>
              <a:srgbClr val="000000"/>
            </a:solidFill>
          </a:ln>
        </p:spPr>
        <p:txBody>
          <a:bodyPr wrap="square" rtlCol="0">
            <a:spAutoFit/>
          </a:bodyPr>
          <a:lstStyle/>
          <a:p>
            <a:pPr algn="ctr"/>
            <a:r>
              <a:rPr lang="en-US" sz="1600" i="1" dirty="0" smtClean="0">
                <a:solidFill>
                  <a:srgbClr val="FF0000"/>
                </a:solidFill>
              </a:rPr>
              <a:t>Along front</a:t>
            </a:r>
            <a:endParaRPr lang="en-US" sz="1600" i="1" dirty="0">
              <a:solidFill>
                <a:srgbClr val="FF0000"/>
              </a:solidFill>
            </a:endParaRPr>
          </a:p>
        </p:txBody>
      </p:sp>
      <p:sp>
        <p:nvSpPr>
          <p:cNvPr id="12" name="TextBox 11"/>
          <p:cNvSpPr txBox="1"/>
          <p:nvPr/>
        </p:nvSpPr>
        <p:spPr>
          <a:xfrm>
            <a:off x="4445368" y="5337949"/>
            <a:ext cx="1421307" cy="338554"/>
          </a:xfrm>
          <a:prstGeom prst="rect">
            <a:avLst/>
          </a:prstGeom>
          <a:solidFill>
            <a:srgbClr val="FFFFFF"/>
          </a:solidFill>
          <a:ln>
            <a:solidFill>
              <a:srgbClr val="000000"/>
            </a:solidFill>
          </a:ln>
        </p:spPr>
        <p:txBody>
          <a:bodyPr wrap="square" rtlCol="0">
            <a:spAutoFit/>
          </a:bodyPr>
          <a:lstStyle/>
          <a:p>
            <a:pPr algn="ctr"/>
            <a:r>
              <a:rPr lang="en-US" sz="1600" i="1" dirty="0" smtClean="0">
                <a:solidFill>
                  <a:srgbClr val="FF0000"/>
                </a:solidFill>
              </a:rPr>
              <a:t>In warm sector</a:t>
            </a:r>
            <a:endParaRPr lang="en-US" sz="1600" i="1" dirty="0">
              <a:solidFill>
                <a:srgbClr val="FF0000"/>
              </a:solidFill>
            </a:endParaRPr>
          </a:p>
        </p:txBody>
      </p:sp>
      <p:sp>
        <p:nvSpPr>
          <p:cNvPr id="13" name="TextBox 12"/>
          <p:cNvSpPr txBox="1"/>
          <p:nvPr/>
        </p:nvSpPr>
        <p:spPr>
          <a:xfrm>
            <a:off x="5624386" y="1625732"/>
            <a:ext cx="2464608" cy="461665"/>
          </a:xfrm>
          <a:prstGeom prst="rect">
            <a:avLst/>
          </a:prstGeom>
          <a:noFill/>
        </p:spPr>
        <p:txBody>
          <a:bodyPr wrap="square" rtlCol="0">
            <a:spAutoFit/>
          </a:bodyPr>
          <a:lstStyle/>
          <a:p>
            <a:r>
              <a:rPr lang="en-US" sz="2400" i="1" dirty="0" smtClean="0">
                <a:solidFill>
                  <a:srgbClr val="F2E5CC"/>
                </a:solidFill>
              </a:rPr>
              <a:t>Fujita (1963)</a:t>
            </a:r>
            <a:endParaRPr lang="en-US" sz="2400" i="1" dirty="0">
              <a:solidFill>
                <a:srgbClr val="F2E5CC"/>
              </a:solidFill>
            </a:endParaRPr>
          </a:p>
        </p:txBody>
      </p:sp>
      <p:sp>
        <p:nvSpPr>
          <p:cNvPr id="5" name="Oval 4"/>
          <p:cNvSpPr/>
          <p:nvPr/>
        </p:nvSpPr>
        <p:spPr>
          <a:xfrm rot="1092656">
            <a:off x="6089218" y="2509624"/>
            <a:ext cx="1074568" cy="1269930"/>
          </a:xfrm>
          <a:prstGeom prst="ellipse">
            <a:avLst/>
          </a:prstGeom>
          <a:no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6620394" y="434944"/>
            <a:ext cx="2572449" cy="954107"/>
          </a:xfrm>
          <a:prstGeom prst="rect">
            <a:avLst/>
          </a:prstGeom>
          <a:noFill/>
        </p:spPr>
        <p:txBody>
          <a:bodyPr wrap="square" rtlCol="0">
            <a:spAutoFit/>
          </a:bodyPr>
          <a:lstStyle/>
          <a:p>
            <a:pPr algn="ctr"/>
            <a:r>
              <a:rPr lang="en-US" sz="2800" i="1" dirty="0" smtClean="0">
                <a:solidFill>
                  <a:schemeClr val="accent1">
                    <a:lumMod val="20000"/>
                    <a:lumOff val="80000"/>
                  </a:schemeClr>
                </a:solidFill>
              </a:rPr>
              <a:t>Similar isobar pattern</a:t>
            </a:r>
            <a:endParaRPr lang="en-US" sz="2800" i="1" dirty="0">
              <a:solidFill>
                <a:schemeClr val="accent1">
                  <a:lumMod val="20000"/>
                  <a:lumOff val="80000"/>
                </a:schemeClr>
              </a:solidFill>
            </a:endParaRPr>
          </a:p>
        </p:txBody>
      </p:sp>
      <p:cxnSp>
        <p:nvCxnSpPr>
          <p:cNvPr id="10" name="Straight Connector 9"/>
          <p:cNvCxnSpPr>
            <a:stCxn id="7" idx="2"/>
          </p:cNvCxnSpPr>
          <p:nvPr/>
        </p:nvCxnSpPr>
        <p:spPr>
          <a:xfrm flipH="1">
            <a:off x="7456848" y="1389051"/>
            <a:ext cx="449771" cy="698346"/>
          </a:xfrm>
          <a:prstGeom prst="line">
            <a:avLst/>
          </a:prstGeom>
          <a:ln w="38100" cmpd="sng">
            <a:solidFill>
              <a:schemeClr val="accent1">
                <a:lumMod val="20000"/>
                <a:lumOff val="80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7066096" y="2087397"/>
            <a:ext cx="390752" cy="582542"/>
          </a:xfrm>
          <a:prstGeom prst="straightConnector1">
            <a:avLst/>
          </a:prstGeom>
          <a:ln w="38100" cmpd="sng">
            <a:solidFill>
              <a:srgbClr val="0000FF"/>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209148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par>
                                <p:cTn id="11" presetID="9"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dissolve">
                                      <p:cBhvr>
                                        <p:cTn id="13" dur="500"/>
                                        <p:tgtEl>
                                          <p:spTgt spid="15"/>
                                        </p:tgtEl>
                                      </p:cBhvr>
                                    </p:animEffect>
                                  </p:childTnLst>
                                </p:cTn>
                              </p:par>
                              <p:par>
                                <p:cTn id="14" presetID="9"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dissolv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806" y="0"/>
            <a:ext cx="9217152" cy="6949440"/>
          </a:xfrm>
          <a:prstGeom prst="rect">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descr="Screen Shot 2017-01-05 at 6.18.2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4530" y="481093"/>
            <a:ext cx="5730604" cy="5907839"/>
          </a:xfrm>
          <a:prstGeom prst="rect">
            <a:avLst/>
          </a:prstGeom>
        </p:spPr>
      </p:pic>
      <p:sp>
        <p:nvSpPr>
          <p:cNvPr id="4" name="TextBox 3"/>
          <p:cNvSpPr txBox="1"/>
          <p:nvPr/>
        </p:nvSpPr>
        <p:spPr>
          <a:xfrm>
            <a:off x="250128" y="1289333"/>
            <a:ext cx="2508962" cy="830997"/>
          </a:xfrm>
          <a:prstGeom prst="rect">
            <a:avLst/>
          </a:prstGeom>
          <a:noFill/>
        </p:spPr>
        <p:txBody>
          <a:bodyPr wrap="square" rtlCol="0">
            <a:spAutoFit/>
          </a:bodyPr>
          <a:lstStyle/>
          <a:p>
            <a:pPr algn="ctr"/>
            <a:r>
              <a:rPr lang="en-US" sz="2400" i="1" dirty="0" smtClean="0">
                <a:solidFill>
                  <a:schemeClr val="bg1">
                    <a:lumMod val="85000"/>
                  </a:schemeClr>
                </a:solidFill>
              </a:rPr>
              <a:t>Radar Reflectivity </a:t>
            </a:r>
          </a:p>
          <a:p>
            <a:pPr algn="ctr"/>
            <a:r>
              <a:rPr lang="en-US" sz="2400" i="1" dirty="0" smtClean="0">
                <a:solidFill>
                  <a:schemeClr val="bg1">
                    <a:lumMod val="85000"/>
                  </a:schemeClr>
                </a:solidFill>
              </a:rPr>
              <a:t>1735 UTC</a:t>
            </a:r>
            <a:endParaRPr lang="en-US" sz="2400" i="1" dirty="0">
              <a:solidFill>
                <a:schemeClr val="bg1">
                  <a:lumMod val="85000"/>
                </a:schemeClr>
              </a:solidFill>
            </a:endParaRPr>
          </a:p>
        </p:txBody>
      </p:sp>
      <p:sp>
        <p:nvSpPr>
          <p:cNvPr id="5" name="TextBox 4"/>
          <p:cNvSpPr txBox="1"/>
          <p:nvPr/>
        </p:nvSpPr>
        <p:spPr>
          <a:xfrm>
            <a:off x="3482518" y="981436"/>
            <a:ext cx="2058723" cy="461665"/>
          </a:xfrm>
          <a:prstGeom prst="rect">
            <a:avLst/>
          </a:prstGeom>
          <a:noFill/>
        </p:spPr>
        <p:txBody>
          <a:bodyPr wrap="square" rtlCol="0">
            <a:spAutoFit/>
          </a:bodyPr>
          <a:lstStyle/>
          <a:p>
            <a:r>
              <a:rPr lang="en-US" sz="2400" i="1" dirty="0" smtClean="0">
                <a:solidFill>
                  <a:srgbClr val="FF0000"/>
                </a:solidFill>
              </a:rPr>
              <a:t>Gravity wave</a:t>
            </a:r>
            <a:endParaRPr lang="en-US" sz="2400" i="1" dirty="0">
              <a:solidFill>
                <a:srgbClr val="FF0000"/>
              </a:solidFill>
            </a:endParaRPr>
          </a:p>
        </p:txBody>
      </p:sp>
      <p:cxnSp>
        <p:nvCxnSpPr>
          <p:cNvPr id="7" name="Straight Arrow Connector 6"/>
          <p:cNvCxnSpPr/>
          <p:nvPr/>
        </p:nvCxnSpPr>
        <p:spPr>
          <a:xfrm>
            <a:off x="4483013" y="1443101"/>
            <a:ext cx="1058228" cy="84690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8752919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an 38.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0100" y="0"/>
            <a:ext cx="4981238" cy="6858000"/>
          </a:xfrm>
          <a:prstGeom prst="rect">
            <a:avLst/>
          </a:prstGeom>
        </p:spPr>
      </p:pic>
      <p:pic>
        <p:nvPicPr>
          <p:cNvPr id="4" name="Picture 3" descr="Screen Shot 2017-01-12 at 7.39.0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600" y="2781300"/>
            <a:ext cx="8178800" cy="1295400"/>
          </a:xfrm>
          <a:prstGeom prst="rect">
            <a:avLst/>
          </a:prstGeom>
          <a:ln>
            <a:solidFill>
              <a:srgbClr val="FF0000"/>
            </a:solidFill>
          </a:ln>
        </p:spPr>
      </p:pic>
      <p:sp>
        <p:nvSpPr>
          <p:cNvPr id="3" name="Rectangle 2"/>
          <p:cNvSpPr/>
          <p:nvPr/>
        </p:nvSpPr>
        <p:spPr>
          <a:xfrm>
            <a:off x="521080" y="2800544"/>
            <a:ext cx="575622" cy="259216"/>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4386812" y="3810267"/>
            <a:ext cx="4236108" cy="227945"/>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37850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par>
                                <p:cTn id="9" presetID="9"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dissolve">
                                      <p:cBhvr>
                                        <p:cTn id="11" dur="500"/>
                                        <p:tgtEl>
                                          <p:spTgt spid="3"/>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dissolv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1863</TotalTime>
  <Words>877</Words>
  <Application>Microsoft Macintosh PowerPoint</Application>
  <PresentationFormat>On-screen Show (4:3)</PresentationFormat>
  <Paragraphs>126</Paragraphs>
  <Slides>23</Slides>
  <Notes>1</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Early Observations of Squall Lines</vt:lpstr>
      <vt:lpstr>PowerPoint Presentation</vt:lpstr>
      <vt:lpstr>PowerPoint Presentation</vt:lpstr>
    </vt:vector>
  </TitlesOfParts>
  <Company>Colorado State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Mesoscale Convective Processes: A Tribute to Lance Bosart</dc:title>
  <dc:creator>Richard Johnson</dc:creator>
  <cp:lastModifiedBy>Richard Johnson</cp:lastModifiedBy>
  <cp:revision>113</cp:revision>
  <dcterms:created xsi:type="dcterms:W3CDTF">2013-03-18T11:42:30Z</dcterms:created>
  <dcterms:modified xsi:type="dcterms:W3CDTF">2017-01-25T21:43:15Z</dcterms:modified>
</cp:coreProperties>
</file>