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media/media1.gif"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2.gif" ContentType="video/unknown"/>
  <Override PartName="/ppt/notesSlides/notesSlide10.xml" ContentType="application/vnd.openxmlformats-officedocument.presentationml.notesSlide+xml"/>
  <Override PartName="/ppt/media/media3.gif" ContentType="video/unknown"/>
  <Override PartName="/ppt/media/media4.gif" ContentType="video/unknown"/>
  <Override PartName="/ppt/media/media5.gif" ContentType="video/unknown"/>
  <Override PartName="/ppt/media/media6.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399" r:id="rId2"/>
    <p:sldId id="400" r:id="rId3"/>
    <p:sldId id="336" r:id="rId4"/>
    <p:sldId id="401" r:id="rId5"/>
    <p:sldId id="402" r:id="rId6"/>
    <p:sldId id="365" r:id="rId7"/>
    <p:sldId id="413" r:id="rId8"/>
    <p:sldId id="395" r:id="rId9"/>
    <p:sldId id="367" r:id="rId10"/>
    <p:sldId id="368" r:id="rId11"/>
    <p:sldId id="366" r:id="rId12"/>
    <p:sldId id="375" r:id="rId13"/>
    <p:sldId id="412" r:id="rId14"/>
    <p:sldId id="339" r:id="rId15"/>
    <p:sldId id="379" r:id="rId16"/>
    <p:sldId id="338" r:id="rId17"/>
    <p:sldId id="328" r:id="rId18"/>
    <p:sldId id="331" r:id="rId19"/>
    <p:sldId id="330" r:id="rId20"/>
    <p:sldId id="327" r:id="rId21"/>
    <p:sldId id="333" r:id="rId22"/>
    <p:sldId id="406" r:id="rId23"/>
    <p:sldId id="378" r:id="rId24"/>
    <p:sldId id="403" r:id="rId25"/>
    <p:sldId id="409" r:id="rId26"/>
    <p:sldId id="377" r:id="rId27"/>
    <p:sldId id="404" r:id="rId28"/>
    <p:sldId id="335" r:id="rId29"/>
    <p:sldId id="324" r:id="rId30"/>
    <p:sldId id="364" r:id="rId31"/>
    <p:sldId id="281" r:id="rId32"/>
    <p:sldId id="314" r:id="rId33"/>
    <p:sldId id="405" r:id="rId34"/>
    <p:sldId id="305" r:id="rId35"/>
    <p:sldId id="315" r:id="rId36"/>
    <p:sldId id="309" r:id="rId37"/>
    <p:sldId id="358" r:id="rId38"/>
    <p:sldId id="311" r:id="rId39"/>
    <p:sldId id="340" r:id="rId40"/>
    <p:sldId id="341" r:id="rId41"/>
    <p:sldId id="342" r:id="rId42"/>
    <p:sldId id="380" r:id="rId43"/>
    <p:sldId id="381" r:id="rId44"/>
    <p:sldId id="407"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5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AE"/>
    <a:srgbClr val="FFE05E"/>
    <a:srgbClr val="3FA73F"/>
    <a:srgbClr val="FFFECF"/>
    <a:srgbClr val="FF798E"/>
    <a:srgbClr val="00DE00"/>
    <a:srgbClr val="EDF2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20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numRef>
              <c:f>Sheet1!$A$2:$A$27</c:f>
              <c:numCache>
                <c:formatCode>General</c:formatCode>
                <c:ptCount val="26"/>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numCache>
            </c:numRef>
          </c:cat>
          <c:val>
            <c:numRef>
              <c:f>Sheet1!$B$2:$B$27</c:f>
              <c:numCache>
                <c:formatCode>General</c:formatCode>
                <c:ptCount val="26"/>
                <c:pt idx="0">
                  <c:v>0.0</c:v>
                </c:pt>
                <c:pt idx="1">
                  <c:v>1.0</c:v>
                </c:pt>
                <c:pt idx="2">
                  <c:v>1.0</c:v>
                </c:pt>
                <c:pt idx="3">
                  <c:v>1.0</c:v>
                </c:pt>
                <c:pt idx="4">
                  <c:v>4.0</c:v>
                </c:pt>
                <c:pt idx="5">
                  <c:v>3.0</c:v>
                </c:pt>
                <c:pt idx="6">
                  <c:v>11.0</c:v>
                </c:pt>
                <c:pt idx="7">
                  <c:v>14.0</c:v>
                </c:pt>
                <c:pt idx="8">
                  <c:v>16.0</c:v>
                </c:pt>
                <c:pt idx="9">
                  <c:v>20.0</c:v>
                </c:pt>
                <c:pt idx="10">
                  <c:v>22.0</c:v>
                </c:pt>
                <c:pt idx="11">
                  <c:v>23.0</c:v>
                </c:pt>
                <c:pt idx="12">
                  <c:v>42.0</c:v>
                </c:pt>
                <c:pt idx="13">
                  <c:v>43.0</c:v>
                </c:pt>
                <c:pt idx="14">
                  <c:v>41.0</c:v>
                </c:pt>
                <c:pt idx="15">
                  <c:v>46.0</c:v>
                </c:pt>
                <c:pt idx="16">
                  <c:v>51.0</c:v>
                </c:pt>
                <c:pt idx="17">
                  <c:v>60.0</c:v>
                </c:pt>
                <c:pt idx="18">
                  <c:v>54.0</c:v>
                </c:pt>
                <c:pt idx="19">
                  <c:v>66.0</c:v>
                </c:pt>
                <c:pt idx="20">
                  <c:v>98.0</c:v>
                </c:pt>
                <c:pt idx="21">
                  <c:v>103.0</c:v>
                </c:pt>
                <c:pt idx="22">
                  <c:v>116.0</c:v>
                </c:pt>
                <c:pt idx="23">
                  <c:v>94.0</c:v>
                </c:pt>
                <c:pt idx="24">
                  <c:v>124.0</c:v>
                </c:pt>
                <c:pt idx="25">
                  <c:v>128.0</c:v>
                </c:pt>
              </c:numCache>
            </c:numRef>
          </c:val>
        </c:ser>
        <c:dLbls>
          <c:showLegendKey val="0"/>
          <c:showVal val="0"/>
          <c:showCatName val="0"/>
          <c:showSerName val="0"/>
          <c:showPercent val="0"/>
          <c:showBubbleSize val="0"/>
        </c:dLbls>
        <c:gapWidth val="150"/>
        <c:axId val="467497768"/>
        <c:axId val="467500712"/>
      </c:barChart>
      <c:catAx>
        <c:axId val="467497768"/>
        <c:scaling>
          <c:orientation val="minMax"/>
        </c:scaling>
        <c:delete val="0"/>
        <c:axPos val="b"/>
        <c:numFmt formatCode="General" sourceLinked="1"/>
        <c:majorTickMark val="out"/>
        <c:minorTickMark val="none"/>
        <c:tickLblPos val="nextTo"/>
        <c:crossAx val="467500712"/>
        <c:crosses val="autoZero"/>
        <c:auto val="1"/>
        <c:lblAlgn val="ctr"/>
        <c:lblOffset val="100"/>
        <c:noMultiLvlLbl val="0"/>
      </c:catAx>
      <c:valAx>
        <c:axId val="467500712"/>
        <c:scaling>
          <c:orientation val="minMax"/>
        </c:scaling>
        <c:delete val="0"/>
        <c:axPos val="l"/>
        <c:majorGridlines/>
        <c:numFmt formatCode="General" sourceLinked="1"/>
        <c:majorTickMark val="out"/>
        <c:minorTickMark val="none"/>
        <c:tickLblPos val="nextTo"/>
        <c:crossAx val="467497768"/>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0.03193</cdr:x>
      <cdr:y>0</cdr:y>
    </cdr:from>
    <cdr:to>
      <cdr:x>0.94831</cdr:x>
      <cdr:y>0.09154</cdr:y>
    </cdr:to>
    <cdr:sp macro="" textlink="">
      <cdr:nvSpPr>
        <cdr:cNvPr id="2" name="TextBox 1"/>
        <cdr:cNvSpPr txBox="1"/>
      </cdr:nvSpPr>
      <cdr:spPr>
        <a:xfrm xmlns:a="http://schemas.openxmlformats.org/drawingml/2006/main">
          <a:off x="291965" y="0"/>
          <a:ext cx="8379414" cy="62776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b="1" dirty="0" smtClean="0"/>
            <a:t>Number of times “MJO” appears in American Meteorological Society papers</a:t>
          </a:r>
          <a:endParaRPr lang="en-US" sz="2000" b="1" dirty="0"/>
        </a:p>
      </cdr:txBody>
    </cdr:sp>
  </cdr:relSizeAnchor>
  <cdr:relSizeAnchor xmlns:cdr="http://schemas.openxmlformats.org/drawingml/2006/chartDrawing">
    <cdr:from>
      <cdr:x>0.92117</cdr:x>
      <cdr:y>0.49175</cdr:y>
    </cdr:from>
    <cdr:to>
      <cdr:x>0.98503</cdr:x>
      <cdr:y>0.55987</cdr:y>
    </cdr:to>
    <cdr:sp macro="" textlink="">
      <cdr:nvSpPr>
        <cdr:cNvPr id="3" name="Rectangle 2"/>
        <cdr:cNvSpPr/>
      </cdr:nvSpPr>
      <cdr:spPr>
        <a:xfrm xmlns:a="http://schemas.openxmlformats.org/drawingml/2006/main">
          <a:off x="8423210" y="3372428"/>
          <a:ext cx="583931" cy="467176"/>
        </a:xfrm>
        <a:prstGeom xmlns:a="http://schemas.openxmlformats.org/drawingml/2006/main" prst="rect">
          <a:avLst/>
        </a:prstGeom>
        <a:solidFill xmlns:a="http://schemas.openxmlformats.org/drawingml/2006/main">
          <a:srgbClr val="FFFFFF"/>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0.89876</cdr:x>
      <cdr:y>0.04944</cdr:y>
    </cdr:from>
    <cdr:to>
      <cdr:x>0.98337</cdr:x>
      <cdr:y>0.11543</cdr:y>
    </cdr:to>
    <cdr:sp macro="" textlink="">
      <cdr:nvSpPr>
        <cdr:cNvPr id="4" name="TextBox 3"/>
        <cdr:cNvSpPr txBox="1"/>
      </cdr:nvSpPr>
      <cdr:spPr>
        <a:xfrm xmlns:a="http://schemas.openxmlformats.org/drawingml/2006/main">
          <a:off x="8218227" y="339062"/>
          <a:ext cx="773674" cy="452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i="1" dirty="0" smtClean="0"/>
            <a:t>(through October)</a:t>
          </a:r>
          <a:endParaRPr lang="en-US" sz="1200" i="1" dirty="0"/>
        </a:p>
      </cdr:txBody>
    </cdr:sp>
  </cdr:relSizeAnchor>
  <cdr:relSizeAnchor xmlns:cdr="http://schemas.openxmlformats.org/drawingml/2006/chartDrawing">
    <cdr:from>
      <cdr:x>0.87743</cdr:x>
      <cdr:y>0.07208</cdr:y>
    </cdr:from>
    <cdr:to>
      <cdr:x>0.89143</cdr:x>
      <cdr:y>0.16302</cdr:y>
    </cdr:to>
    <cdr:sp macro="" textlink="">
      <cdr:nvSpPr>
        <cdr:cNvPr id="5" name="Rectangle 4"/>
        <cdr:cNvSpPr/>
      </cdr:nvSpPr>
      <cdr:spPr>
        <a:xfrm xmlns:a="http://schemas.openxmlformats.org/drawingml/2006/main">
          <a:off x="8023222" y="494340"/>
          <a:ext cx="128016" cy="623627"/>
        </a:xfrm>
        <a:prstGeom xmlns:a="http://schemas.openxmlformats.org/drawingml/2006/main" prst="rect">
          <a:avLst/>
        </a:prstGeom>
        <a:solidFill xmlns:a="http://schemas.openxmlformats.org/drawingml/2006/main">
          <a:schemeClr val="tx2">
            <a:lumMod val="40000"/>
            <a:lumOff val="60000"/>
          </a:schemeClr>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EEC01F-5275-B345-BC8E-590F7594FA7C}" type="datetimeFigureOut">
              <a:rPr lang="en-US" smtClean="0"/>
              <a:t>11/15/13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35D3C-D145-B04A-84EE-405AABF43041}" type="slidenum">
              <a:rPr lang="en-US" smtClean="0"/>
              <a:t>‹#›</a:t>
            </a:fld>
            <a:endParaRPr lang="en-US"/>
          </a:p>
        </p:txBody>
      </p:sp>
    </p:spTree>
    <p:extLst>
      <p:ext uri="{BB962C8B-B14F-4D97-AF65-F5344CB8AC3E}">
        <p14:creationId xmlns:p14="http://schemas.microsoft.com/office/powerpoint/2010/main" val="1837543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417AC-A8BC-F04E-834C-F8BB81CF2E5D}" type="slidenum">
              <a:rPr lang="en-US"/>
              <a:pPr/>
              <a:t>4</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Microwave</a:t>
            </a:r>
            <a:r>
              <a:rPr lang="en-US" baseline="0" dirty="0" smtClean="0"/>
              <a:t>-integrated Retrieval System</a:t>
            </a:r>
            <a:endParaRPr lang="en-US" dirty="0"/>
          </a:p>
        </p:txBody>
      </p:sp>
      <p:sp>
        <p:nvSpPr>
          <p:cNvPr id="4" name="Slide Number Placeholder 3"/>
          <p:cNvSpPr>
            <a:spLocks noGrp="1"/>
          </p:cNvSpPr>
          <p:nvPr>
            <p:ph type="sldNum" sz="quarter" idx="10"/>
          </p:nvPr>
        </p:nvSpPr>
        <p:spPr/>
        <p:txBody>
          <a:bodyPr/>
          <a:lstStyle/>
          <a:p>
            <a:fld id="{A9D35D3C-D145-B04A-84EE-405AABF43041}" type="slidenum">
              <a:rPr lang="en-US" smtClean="0"/>
              <a:t>41</a:t>
            </a:fld>
            <a:endParaRPr lang="en-US"/>
          </a:p>
        </p:txBody>
      </p:sp>
    </p:spTree>
    <p:extLst>
      <p:ext uri="{BB962C8B-B14F-4D97-AF65-F5344CB8AC3E}">
        <p14:creationId xmlns:p14="http://schemas.microsoft.com/office/powerpoint/2010/main" val="277974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F076B-751B-AD4D-8EA2-60F6589D7D44}" type="slidenum">
              <a:rPr lang="en-US"/>
              <a:pPr/>
              <a:t>5</a:t>
            </a:fld>
            <a:endParaRPr lang="en-US"/>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r>
              <a:rPr lang="en-US"/>
              <a:t>At meeting in Brussels in 1970 it was decided that due to the availability of resources (ships, satellite), the preferred location for </a:t>
            </a:r>
            <a:r>
              <a:rPr lang="ja-JP" altLang="en-US">
                <a:latin typeface="Arial"/>
              </a:rPr>
              <a:t>“</a:t>
            </a:r>
            <a:r>
              <a:rPr lang="en-US"/>
              <a:t>GATE</a:t>
            </a:r>
            <a:r>
              <a:rPr lang="ja-JP" altLang="en-US">
                <a:latin typeface="Arial"/>
              </a:rPr>
              <a:t>”</a:t>
            </a:r>
            <a:r>
              <a:rPr lang="en-US"/>
              <a:t> – the western Pacific – had to be given up, with the third choice (the eastern Pacific was 2</a:t>
            </a:r>
            <a:r>
              <a:rPr lang="en-US" baseline="30000"/>
              <a:t>nd</a:t>
            </a:r>
            <a:r>
              <a:rPr lang="en-US"/>
              <a:t>), the eastern Atlantic being selected.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498CC0-7C15-D94F-ADC8-C1E1860E617D}" type="slidenum">
              <a:rPr lang="en-US"/>
              <a:pPr>
                <a:defRPr/>
              </a:pPr>
              <a:t>7</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7C0B42-0161-D94C-B8B1-7D3080A14E49}" type="slidenum">
              <a:rPr lang="en-US"/>
              <a:pPr>
                <a:defRPr/>
              </a:pPr>
              <a:t>11</a:t>
            </a:fld>
            <a:endParaRPr lang="en-US"/>
          </a:p>
        </p:txBody>
      </p:sp>
      <p:sp>
        <p:nvSpPr>
          <p:cNvPr id="208898" name="Rectangle 2"/>
          <p:cNvSpPr>
            <a:spLocks noGrp="1" noRot="1" noChangeAspect="1" noChangeArrowheads="1" noTextEdit="1"/>
          </p:cNvSpPr>
          <p:nvPr>
            <p:ph type="sldImg"/>
          </p:nvPr>
        </p:nvSpPr>
        <p:spPr>
          <a:xfrm>
            <a:off x="1189038" y="706438"/>
            <a:ext cx="4529137" cy="3395662"/>
          </a:xfrm>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a:xfrm>
            <a:off x="931863" y="4313238"/>
            <a:ext cx="5046662" cy="4171950"/>
          </a:xfrm>
        </p:spPr>
        <p:txBody>
          <a:bodyPr/>
          <a:lstStyle/>
          <a:p>
            <a:pPr eaLnBrk="1" hangingPunct="1">
              <a:spcBef>
                <a:spcPct val="50000"/>
              </a:spcBef>
              <a:defRPr/>
            </a:pPr>
            <a:endParaRPr lang="en-US"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5-day running means</a:t>
            </a:r>
            <a:endParaRPr lang="en-US" dirty="0"/>
          </a:p>
        </p:txBody>
      </p:sp>
      <p:sp>
        <p:nvSpPr>
          <p:cNvPr id="4" name="Slide Number Placeholder 3"/>
          <p:cNvSpPr>
            <a:spLocks noGrp="1"/>
          </p:cNvSpPr>
          <p:nvPr>
            <p:ph type="sldNum" sz="quarter" idx="10"/>
          </p:nvPr>
        </p:nvSpPr>
        <p:spPr/>
        <p:txBody>
          <a:bodyPr/>
          <a:lstStyle/>
          <a:p>
            <a:fld id="{5E354E7E-72D5-9B41-A8A6-4BBA8F132A69}" type="slidenum">
              <a:rPr lang="en-US" smtClean="0"/>
              <a:t>29</a:t>
            </a:fld>
            <a:endParaRPr lang="en-US"/>
          </a:p>
        </p:txBody>
      </p:sp>
    </p:spTree>
    <p:extLst>
      <p:ext uri="{BB962C8B-B14F-4D97-AF65-F5344CB8AC3E}">
        <p14:creationId xmlns:p14="http://schemas.microsoft.com/office/powerpoint/2010/main" val="178702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diurnal cycle in SST before MJO heavy rainfall, particularly during Nov when </a:t>
            </a:r>
            <a:r>
              <a:rPr lang="en-US" dirty="0" err="1" smtClean="0"/>
              <a:t>sfc</a:t>
            </a:r>
            <a:r>
              <a:rPr lang="en-US" baseline="0" dirty="0" smtClean="0"/>
              <a:t> wind was weaker.  </a:t>
            </a:r>
            <a:endParaRPr lang="en-US" dirty="0" smtClean="0"/>
          </a:p>
        </p:txBody>
      </p:sp>
      <p:sp>
        <p:nvSpPr>
          <p:cNvPr id="4" name="Slide Number Placeholder 3"/>
          <p:cNvSpPr>
            <a:spLocks noGrp="1"/>
          </p:cNvSpPr>
          <p:nvPr>
            <p:ph type="sldNum" sz="quarter" idx="10"/>
          </p:nvPr>
        </p:nvSpPr>
        <p:spPr/>
        <p:txBody>
          <a:bodyPr/>
          <a:lstStyle/>
          <a:p>
            <a:fld id="{ECF73EC7-6055-7443-86C7-2270F75890AC}" type="slidenum">
              <a:rPr lang="en-US" smtClean="0"/>
              <a:t>32</a:t>
            </a:fld>
            <a:endParaRPr lang="en-US"/>
          </a:p>
        </p:txBody>
      </p:sp>
    </p:spTree>
    <p:extLst>
      <p:ext uri="{BB962C8B-B14F-4D97-AF65-F5344CB8AC3E}">
        <p14:creationId xmlns:p14="http://schemas.microsoft.com/office/powerpoint/2010/main" val="18004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Q1 is weak,</a:t>
            </a:r>
            <a:r>
              <a:rPr lang="en-US" baseline="0" dirty="0" smtClean="0"/>
              <a:t> and Q2 shows moistening maximizing around 800 hPa, consistent the mean profiles from earlier</a:t>
            </a:r>
          </a:p>
          <a:p>
            <a:r>
              <a:rPr lang="en-US" baseline="0" dirty="0" smtClean="0"/>
              <a:t>Strong diurnal pulsation can be noted, however</a:t>
            </a:r>
            <a:endParaRPr lang="en-US" dirty="0" smtClean="0"/>
          </a:p>
          <a:p>
            <a:r>
              <a:rPr lang="en-US" dirty="0" smtClean="0"/>
              <a:t>Upward sloping</a:t>
            </a:r>
            <a:r>
              <a:rPr lang="en-US" baseline="0" dirty="0" smtClean="0"/>
              <a:t> </a:t>
            </a:r>
            <a:r>
              <a:rPr lang="en-US" dirty="0" smtClean="0"/>
              <a:t>depth of moistening </a:t>
            </a:r>
            <a:r>
              <a:rPr lang="en-US" baseline="0" dirty="0" smtClean="0"/>
              <a:t>indicates a deepening cloud field before deep </a:t>
            </a:r>
            <a:r>
              <a:rPr lang="en-US" baseline="0" dirty="0" err="1" smtClean="0"/>
              <a:t>conection</a:t>
            </a:r>
            <a:endParaRPr lang="en-US" baseline="0" dirty="0" smtClean="0"/>
          </a:p>
          <a:p>
            <a:r>
              <a:rPr lang="en-US" baseline="0" dirty="0" smtClean="0"/>
              <a:t>Next are images from 12 October</a:t>
            </a:r>
            <a:endParaRPr lang="en-US" dirty="0"/>
          </a:p>
        </p:txBody>
      </p:sp>
      <p:sp>
        <p:nvSpPr>
          <p:cNvPr id="4" name="Slide Number Placeholder 3"/>
          <p:cNvSpPr>
            <a:spLocks noGrp="1"/>
          </p:cNvSpPr>
          <p:nvPr>
            <p:ph type="sldNum" sz="quarter" idx="10"/>
          </p:nvPr>
        </p:nvSpPr>
        <p:spPr/>
        <p:txBody>
          <a:bodyPr/>
          <a:lstStyle/>
          <a:p>
            <a:fld id="{ECF73EC7-6055-7443-86C7-2270F75890AC}" type="slidenum">
              <a:rPr lang="en-US" smtClean="0"/>
              <a:t>34</a:t>
            </a:fld>
            <a:endParaRPr lang="en-US"/>
          </a:p>
        </p:txBody>
      </p:sp>
    </p:spTree>
    <p:extLst>
      <p:ext uri="{BB962C8B-B14F-4D97-AF65-F5344CB8AC3E}">
        <p14:creationId xmlns:p14="http://schemas.microsoft.com/office/powerpoint/2010/main" val="305936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cloud depth and coverage</a:t>
            </a:r>
            <a:r>
              <a:rPr lang="en-US" baseline="0" dirty="0" smtClean="0"/>
              <a:t> </a:t>
            </a:r>
            <a:r>
              <a:rPr lang="en-US" dirty="0" smtClean="0"/>
              <a:t>by midafternoon</a:t>
            </a:r>
          </a:p>
          <a:p>
            <a:r>
              <a:rPr lang="en-US" baseline="0" dirty="0" smtClean="0"/>
              <a:t>Most are non-raining, suggesting that the moisture remains in the troposphere</a:t>
            </a:r>
          </a:p>
          <a:p>
            <a:r>
              <a:rPr lang="en-US" baseline="0" dirty="0" smtClean="0"/>
              <a:t>Rayleigh-Benard convection (open cells) is evident (during most days), consistent with the driving force of heating from below in light-wind conditions</a:t>
            </a:r>
          </a:p>
          <a:p>
            <a:r>
              <a:rPr lang="en-US" baseline="0" dirty="0" smtClean="0"/>
              <a:t>(Radar) Convection is more vigorous along cell walls, suggesting the aid of low-level convergence by this organization</a:t>
            </a:r>
            <a:endParaRPr lang="en-US" dirty="0"/>
          </a:p>
        </p:txBody>
      </p:sp>
      <p:sp>
        <p:nvSpPr>
          <p:cNvPr id="4" name="Slide Number Placeholder 3"/>
          <p:cNvSpPr>
            <a:spLocks noGrp="1"/>
          </p:cNvSpPr>
          <p:nvPr>
            <p:ph type="sldNum" sz="quarter" idx="10"/>
          </p:nvPr>
        </p:nvSpPr>
        <p:spPr/>
        <p:txBody>
          <a:bodyPr/>
          <a:lstStyle/>
          <a:p>
            <a:fld id="{ECF73EC7-6055-7443-86C7-2270F75890AC}" type="slidenum">
              <a:rPr lang="en-US" smtClean="0"/>
              <a:t>37</a:t>
            </a:fld>
            <a:endParaRPr lang="en-US"/>
          </a:p>
        </p:txBody>
      </p:sp>
    </p:spTree>
    <p:extLst>
      <p:ext uri="{BB962C8B-B14F-4D97-AF65-F5344CB8AC3E}">
        <p14:creationId xmlns:p14="http://schemas.microsoft.com/office/powerpoint/2010/main" val="218790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5-day running means</a:t>
            </a:r>
            <a:endParaRPr lang="en-US" dirty="0"/>
          </a:p>
        </p:txBody>
      </p:sp>
      <p:sp>
        <p:nvSpPr>
          <p:cNvPr id="4" name="Slide Number Placeholder 3"/>
          <p:cNvSpPr>
            <a:spLocks noGrp="1"/>
          </p:cNvSpPr>
          <p:nvPr>
            <p:ph type="sldNum" sz="quarter" idx="10"/>
          </p:nvPr>
        </p:nvSpPr>
        <p:spPr/>
        <p:txBody>
          <a:bodyPr/>
          <a:lstStyle/>
          <a:p>
            <a:fld id="{5E354E7E-72D5-9B41-A8A6-4BBA8F132A69}" type="slidenum">
              <a:rPr lang="en-US" smtClean="0"/>
              <a:t>39</a:t>
            </a:fld>
            <a:endParaRPr lang="en-US"/>
          </a:p>
        </p:txBody>
      </p:sp>
    </p:spTree>
    <p:extLst>
      <p:ext uri="{BB962C8B-B14F-4D97-AF65-F5344CB8AC3E}">
        <p14:creationId xmlns:p14="http://schemas.microsoft.com/office/powerpoint/2010/main" val="52207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3FB410-B00C-6B47-B0F5-E38D2A370D26}"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381572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FB410-B00C-6B47-B0F5-E38D2A370D26}"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163751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FB410-B00C-6B47-B0F5-E38D2A370D26}"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3594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FB410-B00C-6B47-B0F5-E38D2A370D26}"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213871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3FB410-B00C-6B47-B0F5-E38D2A370D26}"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98964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3FB410-B00C-6B47-B0F5-E38D2A370D26}"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24999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3FB410-B00C-6B47-B0F5-E38D2A370D26}" type="datetimeFigureOut">
              <a:rPr lang="en-US" smtClean="0"/>
              <a:t>11/15/13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178097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3FB410-B00C-6B47-B0F5-E38D2A370D26}" type="datetimeFigureOut">
              <a:rPr lang="en-US" smtClean="0"/>
              <a:t>11/15/13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153594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FB410-B00C-6B47-B0F5-E38D2A370D26}" type="datetimeFigureOut">
              <a:rPr lang="en-US" smtClean="0"/>
              <a:t>11/15/13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2038724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3FB410-B00C-6B47-B0F5-E38D2A370D26}"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384114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3FB410-B00C-6B47-B0F5-E38D2A370D26}"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0C041-DFCB-7841-9213-FAF908E974F4}" type="slidenum">
              <a:rPr lang="en-US" smtClean="0"/>
              <a:t>‹#›</a:t>
            </a:fld>
            <a:endParaRPr lang="en-US"/>
          </a:p>
        </p:txBody>
      </p:sp>
    </p:spTree>
    <p:extLst>
      <p:ext uri="{BB962C8B-B14F-4D97-AF65-F5344CB8AC3E}">
        <p14:creationId xmlns:p14="http://schemas.microsoft.com/office/powerpoint/2010/main" val="2427739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FB410-B00C-6B47-B0F5-E38D2A370D26}" type="datetimeFigureOut">
              <a:rPr lang="en-US" smtClean="0"/>
              <a:t>11/15/13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0C041-DFCB-7841-9213-FAF908E974F4}" type="slidenum">
              <a:rPr lang="en-US" smtClean="0"/>
              <a:t>‹#›</a:t>
            </a:fld>
            <a:endParaRPr lang="en-US"/>
          </a:p>
        </p:txBody>
      </p:sp>
    </p:spTree>
    <p:extLst>
      <p:ext uri="{BB962C8B-B14F-4D97-AF65-F5344CB8AC3E}">
        <p14:creationId xmlns:p14="http://schemas.microsoft.com/office/powerpoint/2010/main" val="3141508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image" Target="../media/image36.png"/><Relationship Id="rId1" Type="http://schemas.microsoft.com/office/2007/relationships/media" Target="../media/media1.gif"/><Relationship Id="rId2" Type="http://schemas.openxmlformats.org/officeDocument/2006/relationships/video" Target="../media/media1.gi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5" Type="http://schemas.openxmlformats.org/officeDocument/2006/relationships/image" Target="../media/image36.png"/><Relationship Id="rId1" Type="http://schemas.microsoft.com/office/2007/relationships/media" Target="../media/media2.gif"/><Relationship Id="rId2" Type="http://schemas.openxmlformats.org/officeDocument/2006/relationships/video" Target="../media/media2.gi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1" Type="http://schemas.microsoft.com/office/2007/relationships/media" Target="../media/media3.gif"/><Relationship Id="rId2" Type="http://schemas.openxmlformats.org/officeDocument/2006/relationships/video" Target="../media/media3.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5.png"/><Relationship Id="rId1" Type="http://schemas.microsoft.com/office/2007/relationships/media" Target="../media/media4.gif"/><Relationship Id="rId2" Type="http://schemas.openxmlformats.org/officeDocument/2006/relationships/video" Target="../media/media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6.png"/><Relationship Id="rId1" Type="http://schemas.microsoft.com/office/2007/relationships/media" Target="../media/media5.gif"/><Relationship Id="rId2" Type="http://schemas.openxmlformats.org/officeDocument/2006/relationships/video" Target="../media/media5.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media/media6.gif"/><Relationship Id="rId2" Type="http://schemas.openxmlformats.org/officeDocument/2006/relationships/video" Target="../media/media6.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0" y="1282700"/>
            <a:ext cx="9144000" cy="4286250"/>
          </a:xfrm>
          <a:prstGeom prst="rect">
            <a:avLst/>
          </a:prstGeom>
        </p:spPr>
      </p:pic>
      <p:sp>
        <p:nvSpPr>
          <p:cNvPr id="3" name="TextBox 2"/>
          <p:cNvSpPr txBox="1"/>
          <p:nvPr/>
        </p:nvSpPr>
        <p:spPr>
          <a:xfrm>
            <a:off x="183670" y="1320306"/>
            <a:ext cx="8872742" cy="3970318"/>
          </a:xfrm>
          <a:prstGeom prst="rect">
            <a:avLst/>
          </a:prstGeom>
          <a:noFill/>
        </p:spPr>
        <p:txBody>
          <a:bodyPr wrap="square" rtlCol="0">
            <a:spAutoFit/>
          </a:bodyPr>
          <a:lstStyle/>
          <a:p>
            <a:r>
              <a:rPr lang="en-US" sz="2400" b="1" dirty="0" smtClean="0">
                <a:solidFill>
                  <a:schemeClr val="accent1">
                    <a:lumMod val="20000"/>
                    <a:lumOff val="80000"/>
                  </a:schemeClr>
                </a:solidFill>
                <a:effectLst>
                  <a:outerShdw blurRad="50800" dist="38100" dir="2700000" algn="tl" rotWithShape="0">
                    <a:srgbClr val="000000">
                      <a:alpha val="43000"/>
                    </a:srgbClr>
                  </a:outerShdw>
                </a:effectLst>
              </a:rPr>
              <a:t>Richard H. Johnson</a:t>
            </a:r>
          </a:p>
          <a:p>
            <a:r>
              <a:rPr lang="en-US" sz="2800" i="1" dirty="0" smtClean="0">
                <a:solidFill>
                  <a:srgbClr val="CCFFCC"/>
                </a:solidFill>
                <a:effectLst>
                  <a:outerShdw blurRad="50800" dist="38100" dir="2700000" algn="tl" rotWithShape="0">
                    <a:srgbClr val="000000">
                      <a:alpha val="43000"/>
                    </a:srgbClr>
                  </a:outerShdw>
                </a:effectLst>
              </a:rPr>
              <a:t>Colorado State University</a:t>
            </a:r>
          </a:p>
          <a:p>
            <a:endParaRPr lang="en-US" sz="3200" b="1" i="1" dirty="0" smtClean="0">
              <a:solidFill>
                <a:srgbClr val="CCFFCC"/>
              </a:solidFill>
              <a:effectLst>
                <a:outerShdw blurRad="50800" dist="38100" dir="2700000" algn="tl" rotWithShape="0">
                  <a:srgbClr val="000000">
                    <a:alpha val="43000"/>
                  </a:srgbClr>
                </a:outerShdw>
              </a:effectLst>
            </a:endParaRPr>
          </a:p>
          <a:p>
            <a:endParaRPr lang="en-US" sz="3200" b="1" i="1" dirty="0" smtClean="0">
              <a:solidFill>
                <a:schemeClr val="bg1"/>
              </a:solidFill>
              <a:effectLst>
                <a:outerShdw blurRad="50800" dist="38100" dir="2700000" algn="tl" rotWithShape="0">
                  <a:srgbClr val="000000">
                    <a:alpha val="43000"/>
                  </a:srgbClr>
                </a:outerShdw>
              </a:effectLst>
            </a:endParaRPr>
          </a:p>
          <a:p>
            <a:endParaRPr lang="en-US" sz="3200" b="1" i="1" dirty="0" smtClean="0">
              <a:solidFill>
                <a:schemeClr val="bg1"/>
              </a:solidFill>
              <a:effectLst>
                <a:outerShdw blurRad="50800" dist="38100" dir="2700000" algn="tl" rotWithShape="0">
                  <a:srgbClr val="000000">
                    <a:alpha val="43000"/>
                  </a:srgbClr>
                </a:outerShdw>
              </a:effectLst>
            </a:endParaRPr>
          </a:p>
          <a:p>
            <a:r>
              <a:rPr lang="en-US" sz="3200" b="1" i="1" dirty="0" smtClean="0">
                <a:solidFill>
                  <a:schemeClr val="bg1"/>
                </a:solidFill>
                <a:effectLst>
                  <a:outerShdw blurRad="50800" dist="38100" dir="2700000" algn="tl" rotWithShape="0">
                    <a:srgbClr val="000000">
                      <a:alpha val="43000"/>
                    </a:srgbClr>
                  </a:outerShdw>
                </a:effectLst>
              </a:rPr>
              <a:t>Contributors:</a:t>
            </a:r>
          </a:p>
          <a:p>
            <a:r>
              <a:rPr lang="en-US" sz="2400" b="1" i="1" u="sng" dirty="0" smtClean="0">
                <a:solidFill>
                  <a:srgbClr val="F3FFAE"/>
                </a:solidFill>
                <a:effectLst>
                  <a:outerShdw blurRad="50800" dist="38100" dir="2700000" algn="tl" rotWithShape="0">
                    <a:srgbClr val="000000">
                      <a:alpha val="43000"/>
                    </a:srgbClr>
                  </a:outerShdw>
                </a:effectLst>
              </a:rPr>
              <a:t>Students</a:t>
            </a:r>
            <a:r>
              <a:rPr lang="en-US" sz="2400" b="1" i="1" dirty="0" smtClean="0">
                <a:solidFill>
                  <a:srgbClr val="F3FFAE"/>
                </a:solidFill>
                <a:effectLst>
                  <a:outerShdw blurRad="50800" dist="38100" dir="2700000" algn="tl" rotWithShape="0">
                    <a:srgbClr val="000000">
                      <a:alpha val="43000"/>
                    </a:srgbClr>
                  </a:outerShdw>
                </a:effectLst>
              </a:rPr>
              <a:t>:</a:t>
            </a:r>
            <a:r>
              <a:rPr lang="en-US" sz="2400" i="1" dirty="0" smtClean="0">
                <a:solidFill>
                  <a:srgbClr val="F3FFAE"/>
                </a:solidFill>
                <a:effectLst>
                  <a:outerShdw blurRad="50800" dist="38100" dir="2700000" algn="tl" rotWithShape="0">
                    <a:srgbClr val="000000">
                      <a:alpha val="43000"/>
                    </a:srgbClr>
                  </a:outerShdw>
                </a:effectLst>
              </a:rPr>
              <a:t> Erin </a:t>
            </a:r>
            <a:r>
              <a:rPr lang="en-US" sz="2400" i="1" dirty="0" err="1" smtClean="0">
                <a:solidFill>
                  <a:srgbClr val="F3FFAE"/>
                </a:solidFill>
                <a:effectLst>
                  <a:outerShdw blurRad="50800" dist="38100" dir="2700000" algn="tl" rotWithShape="0">
                    <a:srgbClr val="000000">
                      <a:alpha val="43000"/>
                    </a:srgbClr>
                  </a:outerShdw>
                </a:effectLst>
              </a:rPr>
              <a:t>Dagg</a:t>
            </a:r>
            <a:r>
              <a:rPr lang="en-US" sz="2400" i="1" dirty="0" smtClean="0">
                <a:solidFill>
                  <a:srgbClr val="F3FFAE"/>
                </a:solidFill>
                <a:effectLst>
                  <a:outerShdw blurRad="50800" dist="38100" dir="2700000" algn="tl" rotWithShape="0">
                    <a:srgbClr val="000000">
                      <a:alpha val="43000"/>
                    </a:srgbClr>
                  </a:outerShdw>
                </a:effectLst>
              </a:rPr>
              <a:t>, Caitlin Fine, James </a:t>
            </a:r>
            <a:r>
              <a:rPr lang="en-US" sz="2400" i="1" dirty="0" err="1" smtClean="0">
                <a:solidFill>
                  <a:srgbClr val="F3FFAE"/>
                </a:solidFill>
                <a:effectLst>
                  <a:outerShdw blurRad="50800" dist="38100" dir="2700000" algn="tl" rotWithShape="0">
                    <a:srgbClr val="000000">
                      <a:alpha val="43000"/>
                    </a:srgbClr>
                  </a:outerShdw>
                </a:effectLst>
              </a:rPr>
              <a:t>Ruppert</a:t>
            </a:r>
            <a:r>
              <a:rPr lang="en-US" sz="2400" i="1" dirty="0" smtClean="0">
                <a:solidFill>
                  <a:srgbClr val="F3FFAE"/>
                </a:solidFill>
                <a:effectLst>
                  <a:outerShdw blurRad="50800" dist="38100" dir="2700000" algn="tl" rotWithShape="0">
                    <a:srgbClr val="000000">
                      <a:alpha val="43000"/>
                    </a:srgbClr>
                  </a:outerShdw>
                </a:effectLst>
              </a:rPr>
              <a:t>, </a:t>
            </a:r>
            <a:r>
              <a:rPr lang="en-US" sz="2400" i="1" dirty="0" err="1" smtClean="0">
                <a:solidFill>
                  <a:srgbClr val="F3FFAE"/>
                </a:solidFill>
                <a:effectLst>
                  <a:outerShdw blurRad="50800" dist="38100" dir="2700000" algn="tl" rotWithShape="0">
                    <a:srgbClr val="000000">
                      <a:alpha val="43000"/>
                    </a:srgbClr>
                  </a:outerShdw>
                </a:effectLst>
              </a:rPr>
              <a:t>Hungjui</a:t>
            </a:r>
            <a:r>
              <a:rPr lang="en-US" sz="2400" i="1" dirty="0" smtClean="0">
                <a:solidFill>
                  <a:srgbClr val="F3FFAE"/>
                </a:solidFill>
                <a:effectLst>
                  <a:outerShdw blurRad="50800" dist="38100" dir="2700000" algn="tl" rotWithShape="0">
                    <a:srgbClr val="000000">
                      <a:alpha val="43000"/>
                    </a:srgbClr>
                  </a:outerShdw>
                </a:effectLst>
              </a:rPr>
              <a:t> Yu</a:t>
            </a:r>
          </a:p>
          <a:p>
            <a:r>
              <a:rPr lang="en-US" sz="2400" b="1" i="1" u="sng" dirty="0" smtClean="0">
                <a:solidFill>
                  <a:srgbClr val="F3FFAE"/>
                </a:solidFill>
                <a:effectLst>
                  <a:outerShdw blurRad="50800" dist="38100" dir="2700000" algn="tl" rotWithShape="0">
                    <a:srgbClr val="000000">
                      <a:alpha val="43000"/>
                    </a:srgbClr>
                  </a:outerShdw>
                </a:effectLst>
              </a:rPr>
              <a:t>Research Staff</a:t>
            </a:r>
            <a:r>
              <a:rPr lang="en-US" sz="2400" b="1" i="1" dirty="0" smtClean="0">
                <a:solidFill>
                  <a:srgbClr val="F3FFAE"/>
                </a:solidFill>
                <a:effectLst>
                  <a:outerShdw blurRad="50800" dist="38100" dir="2700000" algn="tl" rotWithShape="0">
                    <a:srgbClr val="000000">
                      <a:alpha val="43000"/>
                    </a:srgbClr>
                  </a:outerShdw>
                </a:effectLst>
              </a:rPr>
              <a:t>: </a:t>
            </a:r>
            <a:r>
              <a:rPr lang="en-US" sz="2400" i="1" dirty="0" smtClean="0">
                <a:solidFill>
                  <a:srgbClr val="F3FFAE"/>
                </a:solidFill>
                <a:effectLst>
                  <a:outerShdw blurRad="50800" dist="38100" dir="2700000" algn="tl" rotWithShape="0">
                    <a:srgbClr val="000000">
                      <a:alpha val="43000"/>
                    </a:srgbClr>
                  </a:outerShdw>
                </a:effectLst>
              </a:rPr>
              <a:t>Paul </a:t>
            </a:r>
            <a:r>
              <a:rPr lang="en-US" sz="2400" i="1" dirty="0" err="1" smtClean="0">
                <a:solidFill>
                  <a:srgbClr val="F3FFAE"/>
                </a:solidFill>
                <a:effectLst>
                  <a:outerShdw blurRad="50800" dist="38100" dir="2700000" algn="tl" rotWithShape="0">
                    <a:srgbClr val="000000">
                      <a:alpha val="43000"/>
                    </a:srgbClr>
                  </a:outerShdw>
                </a:effectLst>
              </a:rPr>
              <a:t>Ciesielski</a:t>
            </a:r>
            <a:r>
              <a:rPr lang="en-US" sz="2400" i="1" dirty="0" smtClean="0">
                <a:solidFill>
                  <a:srgbClr val="F3FFAE"/>
                </a:solidFill>
                <a:effectLst>
                  <a:outerShdw blurRad="50800" dist="38100" dir="2700000" algn="tl" rotWithShape="0">
                    <a:srgbClr val="000000">
                      <a:alpha val="43000"/>
                    </a:srgbClr>
                  </a:outerShdw>
                </a:effectLst>
              </a:rPr>
              <a:t>, Rick Taft</a:t>
            </a:r>
          </a:p>
          <a:p>
            <a:r>
              <a:rPr lang="en-US" sz="2400" b="1" i="1" u="sng" dirty="0" smtClean="0">
                <a:solidFill>
                  <a:srgbClr val="F3FFAE"/>
                </a:solidFill>
                <a:effectLst>
                  <a:outerShdw blurRad="50800" dist="38100" dir="2700000" algn="tl" rotWithShape="0">
                    <a:srgbClr val="000000">
                      <a:alpha val="43000"/>
                    </a:srgbClr>
                  </a:outerShdw>
                </a:effectLst>
              </a:rPr>
              <a:t>Others</a:t>
            </a:r>
            <a:r>
              <a:rPr lang="en-US" sz="2400" i="1" dirty="0" smtClean="0">
                <a:solidFill>
                  <a:srgbClr val="F3FFAE"/>
                </a:solidFill>
                <a:effectLst>
                  <a:outerShdw blurRad="50800" dist="38100" dir="2700000" algn="tl" rotWithShape="0">
                    <a:srgbClr val="000000">
                      <a:alpha val="43000"/>
                    </a:srgbClr>
                  </a:outerShdw>
                </a:effectLst>
              </a:rPr>
              <a:t>: Steve Rutledge, </a:t>
            </a:r>
            <a:r>
              <a:rPr lang="en-US" sz="2400" i="1" dirty="0" err="1" smtClean="0">
                <a:solidFill>
                  <a:srgbClr val="F3FFAE"/>
                </a:solidFill>
                <a:effectLst>
                  <a:outerShdw blurRad="50800" dist="38100" dir="2700000" algn="tl" rotWithShape="0">
                    <a:srgbClr val="000000">
                      <a:alpha val="43000"/>
                    </a:srgbClr>
                  </a:outerShdw>
                </a:effectLst>
              </a:rPr>
              <a:t>Weixin</a:t>
            </a:r>
            <a:r>
              <a:rPr lang="en-US" sz="2400" i="1" dirty="0" smtClean="0">
                <a:solidFill>
                  <a:srgbClr val="F3FFAE"/>
                </a:solidFill>
                <a:effectLst>
                  <a:outerShdw blurRad="50800" dist="38100" dir="2700000" algn="tl" rotWithShape="0">
                    <a:srgbClr val="000000">
                      <a:alpha val="43000"/>
                    </a:srgbClr>
                  </a:outerShdw>
                </a:effectLst>
              </a:rPr>
              <a:t> </a:t>
            </a:r>
            <a:r>
              <a:rPr lang="en-US" sz="2400" i="1" dirty="0" err="1" smtClean="0">
                <a:solidFill>
                  <a:srgbClr val="F3FFAE"/>
                </a:solidFill>
                <a:effectLst>
                  <a:outerShdw blurRad="50800" dist="38100" dir="2700000" algn="tl" rotWithShape="0">
                    <a:srgbClr val="000000">
                      <a:alpha val="43000"/>
                    </a:srgbClr>
                  </a:outerShdw>
                </a:effectLst>
              </a:rPr>
              <a:t>Xu</a:t>
            </a:r>
            <a:r>
              <a:rPr lang="en-US" sz="2400" i="1" dirty="0" smtClean="0">
                <a:solidFill>
                  <a:srgbClr val="F3FFAE"/>
                </a:solidFill>
                <a:effectLst>
                  <a:outerShdw blurRad="50800" dist="38100" dir="2700000" algn="tl" rotWithShape="0">
                    <a:srgbClr val="000000">
                      <a:alpha val="43000"/>
                    </a:srgbClr>
                  </a:outerShdw>
                </a:effectLst>
              </a:rPr>
              <a:t>, Thomas </a:t>
            </a:r>
            <a:r>
              <a:rPr lang="en-US" sz="2400" i="1" dirty="0" err="1" smtClean="0">
                <a:solidFill>
                  <a:srgbClr val="F3FFAE"/>
                </a:solidFill>
                <a:effectLst>
                  <a:outerShdw blurRad="50800" dist="38100" dir="2700000" algn="tl" rotWithShape="0">
                    <a:srgbClr val="000000">
                      <a:alpha val="43000"/>
                    </a:srgbClr>
                  </a:outerShdw>
                </a:effectLst>
              </a:rPr>
              <a:t>Birner</a:t>
            </a:r>
            <a:r>
              <a:rPr lang="en-US" sz="2400" i="1" dirty="0" smtClean="0">
                <a:solidFill>
                  <a:srgbClr val="F3FFAE"/>
                </a:solidFill>
                <a:effectLst>
                  <a:outerShdw blurRad="50800" dist="38100" dir="2700000" algn="tl" rotWithShape="0">
                    <a:srgbClr val="000000">
                      <a:alpha val="43000"/>
                    </a:srgbClr>
                  </a:outerShdw>
                </a:effectLst>
              </a:rPr>
              <a:t>, </a:t>
            </a:r>
            <a:r>
              <a:rPr lang="en-US" sz="2400" i="1" dirty="0" err="1" smtClean="0">
                <a:solidFill>
                  <a:srgbClr val="F3FFAE"/>
                </a:solidFill>
                <a:effectLst>
                  <a:outerShdw blurRad="50800" dist="38100" dir="2700000" algn="tl" rotWithShape="0">
                    <a:srgbClr val="000000">
                      <a:alpha val="43000"/>
                    </a:srgbClr>
                  </a:outerShdw>
                </a:effectLst>
              </a:rPr>
              <a:t>Zhe</a:t>
            </a:r>
            <a:r>
              <a:rPr lang="en-US" sz="2400" i="1" dirty="0" smtClean="0">
                <a:solidFill>
                  <a:srgbClr val="F3FFAE"/>
                </a:solidFill>
                <a:effectLst>
                  <a:outerShdw blurRad="50800" dist="38100" dir="2700000" algn="tl" rotWithShape="0">
                    <a:srgbClr val="000000">
                      <a:alpha val="43000"/>
                    </a:srgbClr>
                  </a:outerShdw>
                </a:effectLst>
              </a:rPr>
              <a:t> </a:t>
            </a:r>
            <a:r>
              <a:rPr lang="en-US" sz="2400" i="1" dirty="0" err="1" smtClean="0">
                <a:solidFill>
                  <a:srgbClr val="F3FFAE"/>
                </a:solidFill>
                <a:effectLst>
                  <a:outerShdw blurRad="50800" dist="38100" dir="2700000" algn="tl" rotWithShape="0">
                    <a:srgbClr val="000000">
                      <a:alpha val="43000"/>
                    </a:srgbClr>
                  </a:outerShdw>
                </a:effectLst>
              </a:rPr>
              <a:t>Feng</a:t>
            </a:r>
            <a:r>
              <a:rPr lang="en-US" sz="2400" i="1" dirty="0" smtClean="0">
                <a:solidFill>
                  <a:srgbClr val="F3FFAE"/>
                </a:solidFill>
                <a:effectLst>
                  <a:outerShdw blurRad="50800" dist="38100" dir="2700000" algn="tl" rotWithShape="0">
                    <a:srgbClr val="000000">
                      <a:alpha val="43000"/>
                    </a:srgbClr>
                  </a:outerShdw>
                </a:effectLst>
              </a:rPr>
              <a:t> (PNNL)</a:t>
            </a:r>
            <a:endParaRPr lang="en-US" sz="2400" i="1" dirty="0" smtClean="0">
              <a:solidFill>
                <a:srgbClr val="000090"/>
              </a:solidFill>
              <a:effectLst>
                <a:outerShdw blurRad="50800" dist="38100" dir="2700000" algn="tl" rotWithShape="0">
                  <a:srgbClr val="000000">
                    <a:alpha val="43000"/>
                  </a:srgbClr>
                </a:outerShdw>
              </a:effectLst>
            </a:endParaRPr>
          </a:p>
        </p:txBody>
      </p:sp>
      <p:sp>
        <p:nvSpPr>
          <p:cNvPr id="5" name="TextBox 4"/>
          <p:cNvSpPr txBox="1"/>
          <p:nvPr/>
        </p:nvSpPr>
        <p:spPr>
          <a:xfrm>
            <a:off x="104906" y="6111739"/>
            <a:ext cx="8692242" cy="369332"/>
          </a:xfrm>
          <a:prstGeom prst="rect">
            <a:avLst/>
          </a:prstGeom>
          <a:noFill/>
        </p:spPr>
        <p:txBody>
          <a:bodyPr wrap="square" rtlCol="0">
            <a:spAutoFit/>
          </a:bodyPr>
          <a:lstStyle/>
          <a:p>
            <a:r>
              <a:rPr lang="en-US" i="1" dirty="0" smtClean="0">
                <a:solidFill>
                  <a:srgbClr val="FFFF00"/>
                </a:solidFill>
              </a:rPr>
              <a:t>Department of Atmospheric Science Colloquium, 15 November 2013</a:t>
            </a:r>
            <a:endParaRPr lang="en-US" i="1" dirty="0">
              <a:solidFill>
                <a:srgbClr val="FFFF00"/>
              </a:solidFill>
            </a:endParaRPr>
          </a:p>
        </p:txBody>
      </p:sp>
      <p:sp>
        <p:nvSpPr>
          <p:cNvPr id="7" name="TextBox 6"/>
          <p:cNvSpPr txBox="1"/>
          <p:nvPr/>
        </p:nvSpPr>
        <p:spPr>
          <a:xfrm>
            <a:off x="154474" y="99177"/>
            <a:ext cx="8901938" cy="646331"/>
          </a:xfrm>
          <a:prstGeom prst="rect">
            <a:avLst/>
          </a:prstGeom>
          <a:noFill/>
        </p:spPr>
        <p:txBody>
          <a:bodyPr wrap="square" rtlCol="0">
            <a:spAutoFit/>
          </a:bodyPr>
          <a:lstStyle/>
          <a:p>
            <a:r>
              <a:rPr lang="en-US" sz="3600" b="1" i="1" dirty="0" smtClean="0">
                <a:solidFill>
                  <a:schemeClr val="bg1">
                    <a:lumMod val="95000"/>
                  </a:schemeClr>
                </a:solidFill>
              </a:rPr>
              <a:t>New Insights on the MJO from DYNAMO*</a:t>
            </a:r>
            <a:endParaRPr lang="en-US" sz="3600" i="1" dirty="0">
              <a:solidFill>
                <a:schemeClr val="bg1">
                  <a:lumMod val="95000"/>
                </a:schemeClr>
              </a:solidFill>
              <a:effectLst>
                <a:outerShdw blurRad="50800" dist="38100" dir="2700000" algn="tl" rotWithShape="0">
                  <a:srgbClr val="000000">
                    <a:alpha val="43000"/>
                  </a:srgbClr>
                </a:outerShdw>
              </a:effectLst>
            </a:endParaRPr>
          </a:p>
        </p:txBody>
      </p:sp>
      <p:sp>
        <p:nvSpPr>
          <p:cNvPr id="2" name="TextBox 1"/>
          <p:cNvSpPr txBox="1"/>
          <p:nvPr/>
        </p:nvSpPr>
        <p:spPr>
          <a:xfrm>
            <a:off x="68362" y="5650890"/>
            <a:ext cx="8264434" cy="369332"/>
          </a:xfrm>
          <a:prstGeom prst="rect">
            <a:avLst/>
          </a:prstGeom>
          <a:noFill/>
        </p:spPr>
        <p:txBody>
          <a:bodyPr wrap="square" rtlCol="0">
            <a:spAutoFit/>
          </a:bodyPr>
          <a:lstStyle/>
          <a:p>
            <a:r>
              <a:rPr lang="en-US" i="1" dirty="0" smtClean="0">
                <a:solidFill>
                  <a:schemeClr val="bg1">
                    <a:lumMod val="85000"/>
                  </a:schemeClr>
                </a:solidFill>
              </a:rPr>
              <a:t>*Dynamics of the MJO</a:t>
            </a:r>
            <a:endParaRPr lang="en-US" i="1" dirty="0">
              <a:solidFill>
                <a:schemeClr val="bg1">
                  <a:lumMod val="85000"/>
                </a:schemeClr>
              </a:solidFill>
            </a:endParaRPr>
          </a:p>
        </p:txBody>
      </p:sp>
      <p:sp>
        <p:nvSpPr>
          <p:cNvPr id="6" name="TextBox 5"/>
          <p:cNvSpPr txBox="1"/>
          <p:nvPr/>
        </p:nvSpPr>
        <p:spPr>
          <a:xfrm>
            <a:off x="7890923" y="5266266"/>
            <a:ext cx="1320800" cy="338554"/>
          </a:xfrm>
          <a:prstGeom prst="rect">
            <a:avLst/>
          </a:prstGeom>
          <a:noFill/>
        </p:spPr>
        <p:txBody>
          <a:bodyPr wrap="square" rtlCol="0">
            <a:spAutoFit/>
          </a:bodyPr>
          <a:lstStyle/>
          <a:p>
            <a:r>
              <a:rPr lang="en-US" sz="1600" i="1" dirty="0" smtClean="0">
                <a:solidFill>
                  <a:schemeClr val="bg1">
                    <a:lumMod val="85000"/>
                  </a:schemeClr>
                </a:solidFill>
              </a:rPr>
              <a:t>Owen </a:t>
            </a:r>
            <a:r>
              <a:rPr lang="en-US" sz="1600" i="1" dirty="0" err="1" smtClean="0">
                <a:solidFill>
                  <a:schemeClr val="bg1">
                    <a:lumMod val="85000"/>
                  </a:schemeClr>
                </a:solidFill>
              </a:rPr>
              <a:t>Shieh</a:t>
            </a:r>
            <a:endParaRPr lang="en-US" sz="1600" i="1" dirty="0">
              <a:solidFill>
                <a:schemeClr val="bg1">
                  <a:lumMod val="85000"/>
                </a:schemeClr>
              </a:solidFill>
            </a:endParaRPr>
          </a:p>
        </p:txBody>
      </p:sp>
      <p:pic>
        <p:nvPicPr>
          <p:cNvPr id="8" name="Picture 7"/>
          <p:cNvPicPr>
            <a:picLocks noChangeAspect="1"/>
          </p:cNvPicPr>
          <p:nvPr/>
        </p:nvPicPr>
        <p:blipFill>
          <a:blip r:embed="rId3"/>
          <a:stretch>
            <a:fillRect/>
          </a:stretch>
        </p:blipFill>
        <p:spPr>
          <a:xfrm>
            <a:off x="6697734" y="5601940"/>
            <a:ext cx="2358678" cy="1222809"/>
          </a:xfrm>
          <a:prstGeom prst="rect">
            <a:avLst/>
          </a:prstGeom>
        </p:spPr>
      </p:pic>
    </p:spTree>
    <p:extLst>
      <p:ext uri="{BB962C8B-B14F-4D97-AF65-F5344CB8AC3E}">
        <p14:creationId xmlns:p14="http://schemas.microsoft.com/office/powerpoint/2010/main" val="9198803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36665" y="1063042"/>
            <a:ext cx="7772400" cy="4031873"/>
          </a:xfrm>
          <a:prstGeom prst="rect">
            <a:avLst/>
          </a:prstGeom>
          <a:solidFill>
            <a:srgbClr val="000066"/>
          </a:solidFill>
          <a:ln w="9525">
            <a:noFill/>
            <a:miter lim="800000"/>
            <a:headEnd/>
            <a:tailEnd/>
          </a:ln>
          <a:effectLst/>
        </p:spPr>
        <p:txBody>
          <a:bodyPr>
            <a:prstTxWarp prst="textNoShape">
              <a:avLst/>
            </a:prstTxWarp>
            <a:spAutoFit/>
          </a:bodyPr>
          <a:lstStyle/>
          <a:p>
            <a:pPr algn="l">
              <a:spcBef>
                <a:spcPct val="50000"/>
              </a:spcBef>
            </a:pPr>
            <a:r>
              <a:rPr lang="en-US" sz="3200" i="1" dirty="0">
                <a:solidFill>
                  <a:schemeClr val="bg1"/>
                </a:solidFill>
              </a:rPr>
              <a:t>“Scientists must often experience a feeling not far removed from alarm, when we contemplate the flood of new knowledge which each year brings with it.  ….new journals continually appear.  Every year the additions to the common stock of knowledge become more bulky, and one is compelled to ask, Where is this to end?”</a:t>
            </a:r>
          </a:p>
        </p:txBody>
      </p:sp>
      <p:sp>
        <p:nvSpPr>
          <p:cNvPr id="5" name="Text Box 8"/>
          <p:cNvSpPr txBox="1">
            <a:spLocks noChangeArrowheads="1"/>
          </p:cNvSpPr>
          <p:nvPr/>
        </p:nvSpPr>
        <p:spPr bwMode="auto">
          <a:xfrm>
            <a:off x="3896190" y="5938113"/>
            <a:ext cx="4059983" cy="52322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800" b="1" dirty="0" smtClean="0">
                <a:solidFill>
                  <a:srgbClr val="000066"/>
                </a:solidFill>
              </a:rPr>
              <a:t> – Lord </a:t>
            </a:r>
            <a:r>
              <a:rPr lang="en-US" sz="2800" b="1" dirty="0">
                <a:solidFill>
                  <a:srgbClr val="000066"/>
                </a:solidFill>
              </a:rPr>
              <a:t>Rayleigh (1874)</a:t>
            </a:r>
          </a:p>
        </p:txBody>
      </p:sp>
      <p:pic>
        <p:nvPicPr>
          <p:cNvPr id="2" name="Picture 1"/>
          <p:cNvPicPr>
            <a:picLocks noChangeAspect="1"/>
          </p:cNvPicPr>
          <p:nvPr/>
        </p:nvPicPr>
        <p:blipFill>
          <a:blip r:embed="rId2"/>
          <a:stretch>
            <a:fillRect/>
          </a:stretch>
        </p:blipFill>
        <p:spPr>
          <a:xfrm>
            <a:off x="7381064" y="4562854"/>
            <a:ext cx="1518696" cy="2044268"/>
          </a:xfrm>
          <a:prstGeom prst="rect">
            <a:avLst/>
          </a:prstGeom>
        </p:spPr>
      </p:pic>
    </p:spTree>
    <p:extLst>
      <p:ext uri="{BB962C8B-B14F-4D97-AF65-F5344CB8AC3E}">
        <p14:creationId xmlns:p14="http://schemas.microsoft.com/office/powerpoint/2010/main" val="276571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470461" y="28251"/>
            <a:ext cx="4687762" cy="6822608"/>
            <a:chOff x="4561981" y="973756"/>
            <a:chExt cx="4580307" cy="5932694"/>
          </a:xfrm>
        </p:grpSpPr>
        <p:pic>
          <p:nvPicPr>
            <p:cNvPr id="7" name="Picture 1" descr="comp.trmm.w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1981" y="979590"/>
              <a:ext cx="4580307" cy="592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5" name="Rectangle 13"/>
            <p:cNvSpPr>
              <a:spLocks noChangeArrowheads="1"/>
            </p:cNvSpPr>
            <p:nvPr/>
          </p:nvSpPr>
          <p:spPr bwMode="auto">
            <a:xfrm>
              <a:off x="5840035" y="973756"/>
              <a:ext cx="1799288" cy="347921"/>
            </a:xfrm>
            <a:prstGeom prst="rect">
              <a:avLst/>
            </a:prstGeom>
            <a:solidFill>
              <a:schemeClr val="bg1"/>
            </a:solidFill>
            <a:ln>
              <a:noFill/>
            </a:ln>
            <a:effectLst/>
            <a:extLst/>
          </p:spPr>
          <p:txBody>
            <a:bodyPr wrap="square">
              <a:spAutoFit/>
            </a:bodyPr>
            <a:lstStyle/>
            <a:p>
              <a:pPr>
                <a:defRPr/>
              </a:pPr>
              <a:r>
                <a:rPr lang="en-US" sz="2000" dirty="0" smtClean="0">
                  <a:solidFill>
                    <a:srgbClr val="000000"/>
                  </a:solidFill>
                  <a:latin typeface="Times"/>
                  <a:cs typeface="Times"/>
                </a:rPr>
                <a:t>   Precipitation </a:t>
              </a:r>
              <a:endParaRPr lang="en-US" sz="2000" dirty="0">
                <a:solidFill>
                  <a:srgbClr val="000000"/>
                </a:solidFill>
                <a:latin typeface="Times"/>
                <a:cs typeface="Times"/>
              </a:endParaRPr>
            </a:p>
          </p:txBody>
        </p:sp>
      </p:grpSp>
      <p:pic>
        <p:nvPicPr>
          <p:cNvPr id="10" name="Picture 4" descr="madden-julian_1973_fig16"/>
          <p:cNvPicPr>
            <a:picLocks noChangeAspect="1" noChangeArrowheads="1"/>
          </p:cNvPicPr>
          <p:nvPr/>
        </p:nvPicPr>
        <p:blipFill>
          <a:blip r:embed="rId4"/>
          <a:srcRect/>
          <a:stretch>
            <a:fillRect/>
          </a:stretch>
        </p:blipFill>
        <p:spPr bwMode="auto">
          <a:xfrm>
            <a:off x="901700" y="0"/>
            <a:ext cx="3251200" cy="6848495"/>
          </a:xfrm>
          <a:prstGeom prst="rect">
            <a:avLst/>
          </a:prstGeom>
          <a:noFill/>
          <a:ln w="9525">
            <a:noFill/>
            <a:miter lim="800000"/>
            <a:headEnd/>
            <a:tailEnd/>
          </a:ln>
        </p:spPr>
      </p:pic>
      <p:sp>
        <p:nvSpPr>
          <p:cNvPr id="11" name="TextBox 10"/>
          <p:cNvSpPr txBox="1"/>
          <p:nvPr/>
        </p:nvSpPr>
        <p:spPr>
          <a:xfrm>
            <a:off x="-33866" y="6202947"/>
            <a:ext cx="1266134" cy="523220"/>
          </a:xfrm>
          <a:prstGeom prst="rect">
            <a:avLst/>
          </a:prstGeom>
          <a:noFill/>
        </p:spPr>
        <p:txBody>
          <a:bodyPr wrap="none" rtlCol="0">
            <a:spAutoFit/>
          </a:bodyPr>
          <a:lstStyle/>
          <a:p>
            <a:r>
              <a:rPr lang="en-US" sz="1400" i="1" dirty="0" smtClean="0">
                <a:latin typeface="Arial"/>
                <a:cs typeface="Arial"/>
              </a:rPr>
              <a:t>Madden and </a:t>
            </a:r>
          </a:p>
          <a:p>
            <a:r>
              <a:rPr lang="en-US" sz="1400" i="1" dirty="0" smtClean="0">
                <a:latin typeface="Arial"/>
                <a:cs typeface="Arial"/>
              </a:rPr>
              <a:t>Julian (1972)</a:t>
            </a:r>
            <a:endParaRPr lang="en-US" sz="1400" i="1" dirty="0">
              <a:latin typeface="Arial"/>
              <a:cs typeface="Arial"/>
            </a:endParaRPr>
          </a:p>
        </p:txBody>
      </p:sp>
      <p:sp>
        <p:nvSpPr>
          <p:cNvPr id="4" name="Rectangle 3"/>
          <p:cNvSpPr/>
          <p:nvPr/>
        </p:nvSpPr>
        <p:spPr>
          <a:xfrm>
            <a:off x="7488918" y="34960"/>
            <a:ext cx="233266" cy="28622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67757" y="-102190"/>
            <a:ext cx="1990466" cy="584776"/>
          </a:xfrm>
          <a:prstGeom prst="rect">
            <a:avLst/>
          </a:prstGeom>
          <a:noFill/>
        </p:spPr>
        <p:txBody>
          <a:bodyPr wrap="square" rtlCol="0">
            <a:spAutoFit/>
          </a:bodyPr>
          <a:lstStyle/>
          <a:p>
            <a:pPr algn="r"/>
            <a:r>
              <a:rPr lang="en-US" sz="1600" i="1" dirty="0" smtClean="0">
                <a:solidFill>
                  <a:srgbClr val="000090"/>
                </a:solidFill>
              </a:rPr>
              <a:t>(courtesy </a:t>
            </a:r>
            <a:r>
              <a:rPr lang="en-US" sz="1600" i="1" dirty="0" err="1" smtClean="0">
                <a:solidFill>
                  <a:srgbClr val="000090"/>
                </a:solidFill>
              </a:rPr>
              <a:t>Chidong</a:t>
            </a:r>
            <a:r>
              <a:rPr lang="en-US" sz="1600" i="1" dirty="0" smtClean="0">
                <a:solidFill>
                  <a:srgbClr val="000090"/>
                </a:solidFill>
              </a:rPr>
              <a:t> Zhang)</a:t>
            </a:r>
            <a:endParaRPr lang="en-US" sz="1600" i="1" dirty="0">
              <a:solidFill>
                <a:srgbClr val="000090"/>
              </a:solidFill>
            </a:endParaRPr>
          </a:p>
        </p:txBody>
      </p:sp>
    </p:spTree>
    <p:extLst>
      <p:ext uri="{BB962C8B-B14F-4D97-AF65-F5344CB8AC3E}">
        <p14:creationId xmlns:p14="http://schemas.microsoft.com/office/powerpoint/2010/main" val="18529242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8000"/>
            <a:ext cx="9144000" cy="5829300"/>
          </a:xfrm>
          <a:prstGeom prst="rect">
            <a:avLst/>
          </a:prstGeom>
        </p:spPr>
      </p:pic>
    </p:spTree>
    <p:extLst>
      <p:ext uri="{BB962C8B-B14F-4D97-AF65-F5344CB8AC3E}">
        <p14:creationId xmlns:p14="http://schemas.microsoft.com/office/powerpoint/2010/main" val="23298305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730" y="94265"/>
            <a:ext cx="2862885" cy="3785652"/>
          </a:xfrm>
          <a:prstGeom prst="rect">
            <a:avLst/>
          </a:prstGeom>
          <a:noFill/>
          <a:ln>
            <a:solidFill>
              <a:srgbClr val="FF0000"/>
            </a:solidFill>
          </a:ln>
        </p:spPr>
        <p:txBody>
          <a:bodyPr wrap="square" rtlCol="0">
            <a:spAutoFit/>
          </a:bodyPr>
          <a:lstStyle/>
          <a:p>
            <a:r>
              <a:rPr lang="en-US" sz="2400" dirty="0" smtClean="0">
                <a:latin typeface="Times"/>
                <a:cs typeface="Times"/>
              </a:rPr>
              <a:t>Tropical cyclones</a:t>
            </a:r>
          </a:p>
          <a:p>
            <a:r>
              <a:rPr lang="en-US" sz="2400" dirty="0" smtClean="0">
                <a:latin typeface="Times"/>
                <a:cs typeface="Times"/>
              </a:rPr>
              <a:t>Tornados</a:t>
            </a:r>
          </a:p>
          <a:p>
            <a:r>
              <a:rPr lang="en-US" sz="2400" dirty="0" smtClean="0">
                <a:latin typeface="Times"/>
                <a:cs typeface="Times"/>
              </a:rPr>
              <a:t>Extreme rainfall</a:t>
            </a:r>
          </a:p>
          <a:p>
            <a:r>
              <a:rPr lang="en-US" sz="2400" dirty="0" smtClean="0">
                <a:latin typeface="Times"/>
                <a:cs typeface="Times"/>
              </a:rPr>
              <a:t>Flood</a:t>
            </a:r>
          </a:p>
          <a:p>
            <a:r>
              <a:rPr lang="en-US" sz="2400" dirty="0">
                <a:latin typeface="Times"/>
                <a:cs typeface="Times"/>
              </a:rPr>
              <a:t>Fires</a:t>
            </a:r>
          </a:p>
          <a:p>
            <a:r>
              <a:rPr lang="en-US" sz="2400" dirty="0" smtClean="0">
                <a:latin typeface="Times"/>
                <a:cs typeface="Times"/>
              </a:rPr>
              <a:t>Cold surges</a:t>
            </a:r>
          </a:p>
          <a:p>
            <a:r>
              <a:rPr lang="en-US" sz="2400" dirty="0">
                <a:latin typeface="Times"/>
                <a:cs typeface="Times"/>
              </a:rPr>
              <a:t>Heat waves</a:t>
            </a:r>
          </a:p>
          <a:p>
            <a:r>
              <a:rPr lang="en-US" sz="2400" dirty="0" smtClean="0">
                <a:latin typeface="Times"/>
                <a:cs typeface="Times"/>
              </a:rPr>
              <a:t>Storm track</a:t>
            </a:r>
          </a:p>
          <a:p>
            <a:r>
              <a:rPr lang="en-US" sz="2400" dirty="0" smtClean="0">
                <a:latin typeface="Times"/>
                <a:cs typeface="Times"/>
              </a:rPr>
              <a:t>Westerly wind burst</a:t>
            </a:r>
          </a:p>
          <a:p>
            <a:r>
              <a:rPr lang="en-US" sz="2400" dirty="0" smtClean="0">
                <a:latin typeface="Times"/>
                <a:cs typeface="Times"/>
              </a:rPr>
              <a:t>Equatorial waves</a:t>
            </a:r>
          </a:p>
        </p:txBody>
      </p:sp>
      <p:sp>
        <p:nvSpPr>
          <p:cNvPr id="7" name="TextBox 6"/>
          <p:cNvSpPr txBox="1"/>
          <p:nvPr/>
        </p:nvSpPr>
        <p:spPr>
          <a:xfrm>
            <a:off x="4696714" y="82283"/>
            <a:ext cx="4264585" cy="3785652"/>
          </a:xfrm>
          <a:prstGeom prst="rect">
            <a:avLst/>
          </a:prstGeom>
          <a:noFill/>
          <a:ln>
            <a:solidFill>
              <a:srgbClr val="FF0000"/>
            </a:solidFill>
          </a:ln>
        </p:spPr>
        <p:txBody>
          <a:bodyPr wrap="square" rtlCol="0">
            <a:spAutoFit/>
          </a:bodyPr>
          <a:lstStyle/>
          <a:p>
            <a:r>
              <a:rPr lang="en-US" sz="2400" dirty="0" smtClean="0">
                <a:latin typeface="Times" charset="0"/>
                <a:cs typeface="Times" charset="0"/>
              </a:rPr>
              <a:t>Monsoons</a:t>
            </a:r>
          </a:p>
          <a:p>
            <a:r>
              <a:rPr lang="en-US" sz="2400" dirty="0" smtClean="0">
                <a:latin typeface="Times" charset="0"/>
                <a:cs typeface="Times" charset="0"/>
              </a:rPr>
              <a:t>drought</a:t>
            </a:r>
          </a:p>
          <a:p>
            <a:r>
              <a:rPr lang="en-US" sz="2400" dirty="0" smtClean="0">
                <a:latin typeface="Times" charset="0"/>
                <a:cs typeface="Times" charset="0"/>
              </a:rPr>
              <a:t>ITCZ</a:t>
            </a:r>
            <a:endParaRPr lang="en-US" sz="2400" dirty="0">
              <a:latin typeface="Times" charset="0"/>
              <a:cs typeface="Times" charset="0"/>
            </a:endParaRPr>
          </a:p>
          <a:p>
            <a:r>
              <a:rPr lang="en-US" sz="2400" dirty="0">
                <a:latin typeface="Times" charset="0"/>
                <a:cs typeface="Times" charset="0"/>
              </a:rPr>
              <a:t>ENSO, NAO, AO, </a:t>
            </a:r>
            <a:r>
              <a:rPr lang="en-US" sz="2400" dirty="0" smtClean="0">
                <a:latin typeface="Times" charset="0"/>
                <a:cs typeface="Times" charset="0"/>
              </a:rPr>
              <a:t>AAO</a:t>
            </a:r>
            <a:endParaRPr lang="en-US" sz="2400" dirty="0">
              <a:latin typeface="Times" charset="0"/>
              <a:cs typeface="Times" charset="0"/>
            </a:endParaRPr>
          </a:p>
          <a:p>
            <a:r>
              <a:rPr lang="en-US" sz="2400" dirty="0" smtClean="0">
                <a:latin typeface="Times" charset="0"/>
                <a:cs typeface="Times" charset="0"/>
              </a:rPr>
              <a:t>Indian Ocean Dipole</a:t>
            </a:r>
            <a:endParaRPr lang="en-US" sz="2400" dirty="0">
              <a:latin typeface="Times" charset="0"/>
              <a:cs typeface="Times" charset="0"/>
            </a:endParaRPr>
          </a:p>
          <a:p>
            <a:r>
              <a:rPr lang="en-US" sz="2400" dirty="0">
                <a:latin typeface="Times" charset="0"/>
                <a:cs typeface="Times" charset="0"/>
              </a:rPr>
              <a:t>Indonesian </a:t>
            </a:r>
            <a:r>
              <a:rPr lang="en-US" sz="2400" dirty="0" err="1">
                <a:latin typeface="Times" charset="0"/>
                <a:cs typeface="Times" charset="0"/>
              </a:rPr>
              <a:t>Throughflow</a:t>
            </a:r>
            <a:endParaRPr lang="en-US" sz="2400" dirty="0">
              <a:latin typeface="Times" charset="0"/>
              <a:cs typeface="Times" charset="0"/>
            </a:endParaRPr>
          </a:p>
          <a:p>
            <a:r>
              <a:rPr lang="en-US" sz="2400" dirty="0" err="1">
                <a:latin typeface="Times" charset="0"/>
                <a:cs typeface="Times" charset="0"/>
              </a:rPr>
              <a:t>Wyrtki</a:t>
            </a:r>
            <a:r>
              <a:rPr lang="en-US" sz="2400" dirty="0">
                <a:latin typeface="Times" charset="0"/>
                <a:cs typeface="Times" charset="0"/>
              </a:rPr>
              <a:t> </a:t>
            </a:r>
            <a:r>
              <a:rPr lang="en-US" sz="2400" dirty="0" smtClean="0">
                <a:latin typeface="Times" charset="0"/>
                <a:cs typeface="Times" charset="0"/>
              </a:rPr>
              <a:t>Jet</a:t>
            </a:r>
          </a:p>
          <a:p>
            <a:r>
              <a:rPr lang="en-US" sz="2400" dirty="0" err="1" smtClean="0">
                <a:latin typeface="Times" charset="0"/>
                <a:cs typeface="Times" charset="0"/>
              </a:rPr>
              <a:t>Seychelle-Chagos</a:t>
            </a:r>
            <a:r>
              <a:rPr lang="en-US" sz="2400" dirty="0">
                <a:latin typeface="Times" charset="0"/>
                <a:cs typeface="Times" charset="0"/>
              </a:rPr>
              <a:t> </a:t>
            </a:r>
            <a:r>
              <a:rPr lang="en-US" sz="2400" dirty="0" smtClean="0">
                <a:latin typeface="Times" charset="0"/>
                <a:cs typeface="Times" charset="0"/>
              </a:rPr>
              <a:t>Thermocline 	Ridge (SCTR)</a:t>
            </a:r>
            <a:endParaRPr lang="en-US" sz="2400" dirty="0">
              <a:latin typeface="Times" charset="0"/>
              <a:cs typeface="Times" charset="0"/>
            </a:endParaRPr>
          </a:p>
          <a:p>
            <a:r>
              <a:rPr lang="en-US" sz="2400" dirty="0" smtClean="0">
                <a:latin typeface="Times" charset="0"/>
                <a:cs typeface="Times" charset="0"/>
              </a:rPr>
              <a:t>Antarctic circumpolar circulation</a:t>
            </a:r>
          </a:p>
        </p:txBody>
      </p:sp>
      <p:grpSp>
        <p:nvGrpSpPr>
          <p:cNvPr id="6" name="Group 5"/>
          <p:cNvGrpSpPr/>
          <p:nvPr/>
        </p:nvGrpSpPr>
        <p:grpSpPr>
          <a:xfrm>
            <a:off x="3590507" y="3822151"/>
            <a:ext cx="1060704" cy="1054385"/>
            <a:chOff x="3701927" y="3642421"/>
            <a:chExt cx="1060704" cy="1054385"/>
          </a:xfrm>
        </p:grpSpPr>
        <p:sp>
          <p:nvSpPr>
            <p:cNvPr id="4" name="TextBox 3"/>
            <p:cNvSpPr txBox="1"/>
            <p:nvPr/>
          </p:nvSpPr>
          <p:spPr>
            <a:xfrm>
              <a:off x="3828267" y="3923699"/>
              <a:ext cx="868447" cy="461665"/>
            </a:xfrm>
            <a:prstGeom prst="rect">
              <a:avLst/>
            </a:prstGeom>
            <a:noFill/>
          </p:spPr>
          <p:txBody>
            <a:bodyPr wrap="none" rtlCol="0">
              <a:spAutoFit/>
            </a:bodyPr>
            <a:lstStyle/>
            <a:p>
              <a:r>
                <a:rPr lang="en-US" sz="2400" b="1" dirty="0" smtClean="0">
                  <a:latin typeface="Times"/>
                  <a:cs typeface="Times"/>
                </a:rPr>
                <a:t>MJO</a:t>
              </a:r>
            </a:p>
          </p:txBody>
        </p:sp>
        <p:sp>
          <p:nvSpPr>
            <p:cNvPr id="3" name="Oval 2"/>
            <p:cNvSpPr>
              <a:spLocks noChangeAspect="1"/>
            </p:cNvSpPr>
            <p:nvPr/>
          </p:nvSpPr>
          <p:spPr>
            <a:xfrm>
              <a:off x="3701927" y="3642421"/>
              <a:ext cx="1060704" cy="1054385"/>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090211" y="5398781"/>
            <a:ext cx="6936621" cy="1200328"/>
          </a:xfrm>
          <a:prstGeom prst="rect">
            <a:avLst/>
          </a:prstGeom>
          <a:noFill/>
          <a:ln>
            <a:solidFill>
              <a:srgbClr val="FF0000"/>
            </a:solidFill>
          </a:ln>
        </p:spPr>
        <p:txBody>
          <a:bodyPr wrap="square" rtlCol="0">
            <a:spAutoFit/>
          </a:bodyPr>
          <a:lstStyle/>
          <a:p>
            <a:r>
              <a:rPr lang="en-US" sz="2400" dirty="0">
                <a:latin typeface="Times" charset="0"/>
                <a:cs typeface="Times" charset="0"/>
              </a:rPr>
              <a:t>Ozone, </a:t>
            </a:r>
            <a:r>
              <a:rPr lang="en-US" sz="2400" dirty="0" smtClean="0">
                <a:latin typeface="Times" charset="0"/>
                <a:cs typeface="Times" charset="0"/>
              </a:rPr>
              <a:t>CO, Aerosol</a:t>
            </a:r>
            <a:r>
              <a:rPr lang="en-US" sz="2400" dirty="0">
                <a:latin typeface="Times" charset="0"/>
                <a:cs typeface="Times" charset="0"/>
              </a:rPr>
              <a:t>, Ocean chlorophyll</a:t>
            </a:r>
          </a:p>
          <a:p>
            <a:r>
              <a:rPr lang="en-US" sz="2400" dirty="0" smtClean="0">
                <a:latin typeface="Times" charset="0"/>
                <a:cs typeface="Times" charset="0"/>
              </a:rPr>
              <a:t>Earth’s angular momentum, Length </a:t>
            </a:r>
            <a:r>
              <a:rPr lang="en-US" sz="2400" dirty="0">
                <a:latin typeface="Times" charset="0"/>
                <a:cs typeface="Times" charset="0"/>
              </a:rPr>
              <a:t>of the day</a:t>
            </a:r>
          </a:p>
          <a:p>
            <a:r>
              <a:rPr lang="en-US" sz="2400" dirty="0" smtClean="0">
                <a:latin typeface="Times" charset="0"/>
                <a:cs typeface="Times" charset="0"/>
              </a:rPr>
              <a:t>Electromagnetic field (Schumann resonance)</a:t>
            </a:r>
            <a:endParaRPr lang="en-US" sz="2400" dirty="0">
              <a:latin typeface="Times" charset="0"/>
              <a:cs typeface="Times" charset="0"/>
            </a:endParaRPr>
          </a:p>
        </p:txBody>
      </p:sp>
      <p:cxnSp>
        <p:nvCxnSpPr>
          <p:cNvPr id="10" name="Straight Arrow Connector 9"/>
          <p:cNvCxnSpPr/>
          <p:nvPr/>
        </p:nvCxnSpPr>
        <p:spPr>
          <a:xfrm flipV="1">
            <a:off x="4774405" y="3911051"/>
            <a:ext cx="635795" cy="549694"/>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689313" y="3893335"/>
            <a:ext cx="428787" cy="350212"/>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186772" y="3879917"/>
            <a:ext cx="434635" cy="383399"/>
          </a:xfrm>
          <a:prstGeom prst="straightConnector1">
            <a:avLst/>
          </a:prstGeom>
          <a:ln w="76200" cmpd="sng">
            <a:solidFill>
              <a:srgbClr val="00009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2827362" y="3879917"/>
            <a:ext cx="622975" cy="527872"/>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113585" y="4876536"/>
            <a:ext cx="0" cy="569333"/>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90211" y="4002370"/>
            <a:ext cx="1124927" cy="400110"/>
          </a:xfrm>
          <a:prstGeom prst="rect">
            <a:avLst/>
          </a:prstGeom>
          <a:noFill/>
        </p:spPr>
        <p:txBody>
          <a:bodyPr wrap="none" rtlCol="0">
            <a:spAutoFit/>
          </a:bodyPr>
          <a:lstStyle/>
          <a:p>
            <a:r>
              <a:rPr lang="en-US" sz="2000" b="1" dirty="0" smtClean="0">
                <a:solidFill>
                  <a:srgbClr val="800000"/>
                </a:solidFill>
                <a:latin typeface="Times"/>
                <a:cs typeface="Times"/>
              </a:rPr>
              <a:t>Weather</a:t>
            </a:r>
            <a:endParaRPr lang="en-US" sz="2000" b="1" dirty="0">
              <a:solidFill>
                <a:srgbClr val="800000"/>
              </a:solidFill>
              <a:latin typeface="Times"/>
              <a:cs typeface="Times"/>
            </a:endParaRPr>
          </a:p>
        </p:txBody>
      </p:sp>
      <p:sp>
        <p:nvSpPr>
          <p:cNvPr id="14" name="TextBox 13"/>
          <p:cNvSpPr txBox="1"/>
          <p:nvPr/>
        </p:nvSpPr>
        <p:spPr>
          <a:xfrm>
            <a:off x="6378365" y="3971735"/>
            <a:ext cx="1053544" cy="400110"/>
          </a:xfrm>
          <a:prstGeom prst="rect">
            <a:avLst/>
          </a:prstGeom>
          <a:noFill/>
        </p:spPr>
        <p:txBody>
          <a:bodyPr wrap="none" rtlCol="0">
            <a:spAutoFit/>
          </a:bodyPr>
          <a:lstStyle/>
          <a:p>
            <a:r>
              <a:rPr lang="en-US" sz="2000" b="1" dirty="0" smtClean="0">
                <a:solidFill>
                  <a:srgbClr val="800000"/>
                </a:solidFill>
                <a:latin typeface="Times"/>
                <a:cs typeface="Times"/>
              </a:rPr>
              <a:t>Climate</a:t>
            </a:r>
            <a:endParaRPr lang="en-US" sz="2000" b="1" dirty="0">
              <a:solidFill>
                <a:srgbClr val="800000"/>
              </a:solidFill>
              <a:latin typeface="Times"/>
              <a:cs typeface="Times"/>
            </a:endParaRPr>
          </a:p>
        </p:txBody>
      </p:sp>
      <p:sp>
        <p:nvSpPr>
          <p:cNvPr id="9" name="TextBox 8"/>
          <p:cNvSpPr txBox="1"/>
          <p:nvPr/>
        </p:nvSpPr>
        <p:spPr>
          <a:xfrm>
            <a:off x="4467075" y="4460745"/>
            <a:ext cx="4676925" cy="461665"/>
          </a:xfrm>
          <a:prstGeom prst="rect">
            <a:avLst/>
          </a:prstGeom>
          <a:noFill/>
        </p:spPr>
        <p:txBody>
          <a:bodyPr wrap="square" rtlCol="0">
            <a:spAutoFit/>
          </a:bodyPr>
          <a:lstStyle/>
          <a:p>
            <a:pPr algn="ctr"/>
            <a:r>
              <a:rPr lang="en-US" sz="2400" b="1" i="1" dirty="0" smtClean="0">
                <a:solidFill>
                  <a:srgbClr val="FF0000"/>
                </a:solidFill>
              </a:rPr>
              <a:t>(courtesy </a:t>
            </a:r>
            <a:r>
              <a:rPr lang="en-US" sz="2400" b="1" i="1" dirty="0" err="1" smtClean="0">
                <a:solidFill>
                  <a:srgbClr val="FF0000"/>
                </a:solidFill>
              </a:rPr>
              <a:t>Chidong</a:t>
            </a:r>
            <a:r>
              <a:rPr lang="en-US" sz="2400" b="1" i="1" dirty="0" smtClean="0">
                <a:solidFill>
                  <a:srgbClr val="FF0000"/>
                </a:solidFill>
              </a:rPr>
              <a:t> Zhang, 2013)</a:t>
            </a:r>
            <a:endParaRPr lang="en-US" sz="2400" b="1" i="1" dirty="0">
              <a:solidFill>
                <a:srgbClr val="FF0000"/>
              </a:solidFill>
            </a:endParaRPr>
          </a:p>
        </p:txBody>
      </p:sp>
    </p:spTree>
    <p:extLst>
      <p:ext uri="{BB962C8B-B14F-4D97-AF65-F5344CB8AC3E}">
        <p14:creationId xmlns:p14="http://schemas.microsoft.com/office/powerpoint/2010/main" val="15071725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0" y="868243"/>
            <a:ext cx="9144000" cy="3747911"/>
          </a:xfrm>
          <a:prstGeom prst="rect">
            <a:avLst/>
          </a:prstGeom>
        </p:spPr>
      </p:pic>
      <p:sp>
        <p:nvSpPr>
          <p:cNvPr id="12" name="TextBox 11"/>
          <p:cNvSpPr txBox="1"/>
          <p:nvPr/>
        </p:nvSpPr>
        <p:spPr>
          <a:xfrm>
            <a:off x="214208" y="5076254"/>
            <a:ext cx="8558962" cy="1569660"/>
          </a:xfrm>
          <a:prstGeom prst="rect">
            <a:avLst/>
          </a:prstGeom>
          <a:solidFill>
            <a:schemeClr val="tx2">
              <a:lumMod val="75000"/>
            </a:schemeClr>
          </a:solidFill>
        </p:spPr>
        <p:txBody>
          <a:bodyPr wrap="square" rtlCol="0">
            <a:spAutoFit/>
          </a:bodyPr>
          <a:lstStyle/>
          <a:p>
            <a:pPr marL="342900" indent="-342900">
              <a:buClr>
                <a:srgbClr val="CCFFCC"/>
              </a:buClr>
              <a:buFont typeface="Wingdings" charset="2"/>
              <a:buChar char="Ø"/>
            </a:pPr>
            <a:r>
              <a:rPr lang="en-US" sz="2400" i="1" dirty="0" smtClean="0">
                <a:solidFill>
                  <a:srgbClr val="FFFF00"/>
                </a:solidFill>
              </a:rPr>
              <a:t>Northern Array: October-early December, 4 &amp; 8/day soundings</a:t>
            </a:r>
          </a:p>
          <a:p>
            <a:pPr marL="342900" indent="-342900">
              <a:buClr>
                <a:srgbClr val="CCFFCC"/>
              </a:buClr>
              <a:buFont typeface="Wingdings" charset="2"/>
              <a:buChar char="Ø"/>
            </a:pPr>
            <a:r>
              <a:rPr lang="en-US" sz="2400" i="1" dirty="0" smtClean="0">
                <a:solidFill>
                  <a:srgbClr val="FFFF00"/>
                </a:solidFill>
              </a:rPr>
              <a:t>Southern Array: October-November, 8/day soundings</a:t>
            </a:r>
          </a:p>
          <a:p>
            <a:pPr marL="342900" indent="-342900">
              <a:buClr>
                <a:srgbClr val="CCFFCC"/>
              </a:buClr>
              <a:buFont typeface="Wingdings" charset="2"/>
              <a:buChar char="Ø"/>
            </a:pPr>
            <a:r>
              <a:rPr lang="en-US" sz="2400" i="1" dirty="0" smtClean="0">
                <a:solidFill>
                  <a:srgbClr val="FFFF00"/>
                </a:solidFill>
              </a:rPr>
              <a:t>Gridded analysis 1 </a:t>
            </a:r>
            <a:r>
              <a:rPr lang="en-US" sz="2400" i="1" dirty="0" err="1" smtClean="0">
                <a:solidFill>
                  <a:srgbClr val="FFFF00"/>
                </a:solidFill>
              </a:rPr>
              <a:t>deg</a:t>
            </a:r>
            <a:r>
              <a:rPr lang="en-US" sz="2400" i="1" dirty="0" smtClean="0">
                <a:solidFill>
                  <a:srgbClr val="FFFF00"/>
                </a:solidFill>
              </a:rPr>
              <a:t>, 4/day, mix of high-res and GTS-res data, no model data</a:t>
            </a:r>
          </a:p>
        </p:txBody>
      </p:sp>
      <p:sp>
        <p:nvSpPr>
          <p:cNvPr id="2" name="TextBox 1"/>
          <p:cNvSpPr txBox="1"/>
          <p:nvPr/>
        </p:nvSpPr>
        <p:spPr>
          <a:xfrm>
            <a:off x="3479085" y="2044063"/>
            <a:ext cx="657411" cy="461665"/>
          </a:xfrm>
          <a:prstGeom prst="rect">
            <a:avLst/>
          </a:prstGeom>
          <a:noFill/>
        </p:spPr>
        <p:txBody>
          <a:bodyPr wrap="square" rtlCol="0">
            <a:spAutoFit/>
          </a:bodyPr>
          <a:lstStyle/>
          <a:p>
            <a:pPr algn="r"/>
            <a:r>
              <a:rPr lang="en-US" sz="1200" b="1" i="1" dirty="0" smtClean="0">
                <a:solidFill>
                  <a:srgbClr val="FF0000"/>
                </a:solidFill>
              </a:rPr>
              <a:t>N Array</a:t>
            </a:r>
            <a:endParaRPr lang="en-US" sz="1200" b="1" i="1" dirty="0">
              <a:solidFill>
                <a:srgbClr val="FF0000"/>
              </a:solidFill>
            </a:endParaRPr>
          </a:p>
        </p:txBody>
      </p:sp>
      <p:sp>
        <p:nvSpPr>
          <p:cNvPr id="5" name="TextBox 4"/>
          <p:cNvSpPr txBox="1"/>
          <p:nvPr/>
        </p:nvSpPr>
        <p:spPr>
          <a:xfrm>
            <a:off x="3511915" y="2709066"/>
            <a:ext cx="657411" cy="276999"/>
          </a:xfrm>
          <a:prstGeom prst="rect">
            <a:avLst/>
          </a:prstGeom>
          <a:noFill/>
        </p:spPr>
        <p:txBody>
          <a:bodyPr wrap="square" rtlCol="0">
            <a:spAutoFit/>
          </a:bodyPr>
          <a:lstStyle/>
          <a:p>
            <a:pPr algn="ctr"/>
            <a:r>
              <a:rPr lang="en-US" sz="1200" b="1" i="1" dirty="0">
                <a:solidFill>
                  <a:srgbClr val="FF0000"/>
                </a:solidFill>
              </a:rPr>
              <a:t>S</a:t>
            </a:r>
            <a:r>
              <a:rPr lang="en-US" sz="1200" b="1" i="1" dirty="0" smtClean="0">
                <a:solidFill>
                  <a:srgbClr val="FF0000"/>
                </a:solidFill>
              </a:rPr>
              <a:t> Array</a:t>
            </a:r>
            <a:endParaRPr lang="en-US" sz="1200" b="1" i="1" dirty="0">
              <a:solidFill>
                <a:srgbClr val="FF0000"/>
              </a:solidFill>
            </a:endParaRPr>
          </a:p>
        </p:txBody>
      </p:sp>
      <p:sp>
        <p:nvSpPr>
          <p:cNvPr id="6" name="TextBox 5"/>
          <p:cNvSpPr txBox="1"/>
          <p:nvPr/>
        </p:nvSpPr>
        <p:spPr>
          <a:xfrm>
            <a:off x="243465" y="5082024"/>
            <a:ext cx="8558962" cy="1569660"/>
          </a:xfrm>
          <a:prstGeom prst="rect">
            <a:avLst/>
          </a:prstGeom>
          <a:solidFill>
            <a:schemeClr val="tx2">
              <a:lumMod val="75000"/>
            </a:schemeClr>
          </a:solidFill>
        </p:spPr>
        <p:txBody>
          <a:bodyPr wrap="square" rtlCol="0">
            <a:spAutoFit/>
          </a:bodyPr>
          <a:lstStyle/>
          <a:p>
            <a:pPr marL="342900" indent="-342900">
              <a:buFont typeface="Arial"/>
              <a:buChar char="•"/>
            </a:pPr>
            <a:r>
              <a:rPr lang="en-US" sz="2400" b="1" i="1" u="sng" dirty="0" smtClean="0">
                <a:solidFill>
                  <a:srgbClr val="FFFF00"/>
                </a:solidFill>
              </a:rPr>
              <a:t>Moistening processe</a:t>
            </a:r>
            <a:r>
              <a:rPr lang="en-US" sz="2400" b="1" i="1" dirty="0" smtClean="0">
                <a:solidFill>
                  <a:srgbClr val="FFFF00"/>
                </a:solidFill>
              </a:rPr>
              <a:t>s</a:t>
            </a:r>
            <a:r>
              <a:rPr lang="en-US" sz="2400" i="1" dirty="0" smtClean="0">
                <a:solidFill>
                  <a:srgbClr val="FFFF00"/>
                </a:solidFill>
              </a:rPr>
              <a:t> during the initiation stage of the MJO</a:t>
            </a:r>
          </a:p>
          <a:p>
            <a:pPr marL="342900" indent="-342900">
              <a:buFont typeface="Arial"/>
              <a:buChar char="•"/>
            </a:pPr>
            <a:r>
              <a:rPr lang="en-US" sz="2400" i="1" dirty="0" smtClean="0">
                <a:solidFill>
                  <a:srgbClr val="FFFF00"/>
                </a:solidFill>
              </a:rPr>
              <a:t>Role of </a:t>
            </a:r>
            <a:r>
              <a:rPr lang="en-US" sz="2400" b="1" i="1" u="sng" dirty="0" smtClean="0">
                <a:solidFill>
                  <a:srgbClr val="FFFF00"/>
                </a:solidFill>
              </a:rPr>
              <a:t>convective cloud population</a:t>
            </a:r>
            <a:r>
              <a:rPr lang="en-US" sz="2400" b="1" i="1" dirty="0" smtClean="0">
                <a:solidFill>
                  <a:srgbClr val="FFFF00"/>
                </a:solidFill>
              </a:rPr>
              <a:t>s</a:t>
            </a:r>
            <a:r>
              <a:rPr lang="en-US" sz="2400" i="1" dirty="0" smtClean="0">
                <a:solidFill>
                  <a:srgbClr val="FFFF00"/>
                </a:solidFill>
              </a:rPr>
              <a:t> in MJO initiation</a:t>
            </a:r>
          </a:p>
          <a:p>
            <a:pPr marL="342900" indent="-342900">
              <a:buFont typeface="Arial"/>
              <a:buChar char="•"/>
            </a:pPr>
            <a:r>
              <a:rPr lang="en-US" sz="2400" i="1" dirty="0" smtClean="0">
                <a:solidFill>
                  <a:srgbClr val="FFFF00"/>
                </a:solidFill>
              </a:rPr>
              <a:t>Role of </a:t>
            </a:r>
            <a:r>
              <a:rPr lang="en-US" sz="2400" b="1" i="1" u="sng" dirty="0" smtClean="0">
                <a:solidFill>
                  <a:srgbClr val="FFFF00"/>
                </a:solidFill>
              </a:rPr>
              <a:t>air-sea interaction</a:t>
            </a:r>
            <a:r>
              <a:rPr lang="en-US" sz="2400" i="1" dirty="0" smtClean="0">
                <a:solidFill>
                  <a:srgbClr val="FFFF00"/>
                </a:solidFill>
              </a:rPr>
              <a:t> in the Indian Ocean in MJO initiation</a:t>
            </a:r>
          </a:p>
          <a:p>
            <a:endParaRPr lang="en-US" sz="2400" i="1" dirty="0">
              <a:solidFill>
                <a:srgbClr val="FFFF00"/>
              </a:solidFill>
            </a:endParaRPr>
          </a:p>
        </p:txBody>
      </p:sp>
      <p:sp>
        <p:nvSpPr>
          <p:cNvPr id="3" name="TextBox 2"/>
          <p:cNvSpPr txBox="1"/>
          <p:nvPr/>
        </p:nvSpPr>
        <p:spPr>
          <a:xfrm>
            <a:off x="5440166" y="1677749"/>
            <a:ext cx="721173" cy="923330"/>
          </a:xfrm>
          <a:prstGeom prst="rect">
            <a:avLst/>
          </a:prstGeom>
          <a:noFill/>
        </p:spPr>
        <p:txBody>
          <a:bodyPr wrap="square" rtlCol="0">
            <a:spAutoFit/>
          </a:bodyPr>
          <a:lstStyle/>
          <a:p>
            <a:r>
              <a:rPr lang="en-US" sz="5400" dirty="0" smtClean="0"/>
              <a:t>.</a:t>
            </a:r>
            <a:endParaRPr lang="en-US" sz="5400" dirty="0"/>
          </a:p>
        </p:txBody>
      </p:sp>
      <p:sp>
        <p:nvSpPr>
          <p:cNvPr id="9" name="TextBox 8"/>
          <p:cNvSpPr txBox="1"/>
          <p:nvPr/>
        </p:nvSpPr>
        <p:spPr>
          <a:xfrm>
            <a:off x="0" y="106529"/>
            <a:ext cx="8773170" cy="461665"/>
          </a:xfrm>
          <a:prstGeom prst="rect">
            <a:avLst/>
          </a:prstGeom>
          <a:noFill/>
        </p:spPr>
        <p:txBody>
          <a:bodyPr wrap="square" rtlCol="0">
            <a:spAutoFit/>
          </a:bodyPr>
          <a:lstStyle/>
          <a:p>
            <a:pPr algn="ctr"/>
            <a:r>
              <a:rPr lang="en-US" sz="2400" b="1" i="1" dirty="0" smtClean="0">
                <a:solidFill>
                  <a:schemeClr val="bg1">
                    <a:lumMod val="95000"/>
                  </a:schemeClr>
                </a:solidFill>
              </a:rPr>
              <a:t>DYNAMO (Dynamics of the MJO); October 2011 – March 2012</a:t>
            </a:r>
            <a:endParaRPr lang="en-US" sz="2400" b="1" i="1" dirty="0">
              <a:solidFill>
                <a:schemeClr val="bg1">
                  <a:lumMod val="95000"/>
                </a:schemeClr>
              </a:solidFill>
            </a:endParaRPr>
          </a:p>
        </p:txBody>
      </p:sp>
      <p:pic>
        <p:nvPicPr>
          <p:cNvPr id="4" name="Picture 3"/>
          <p:cNvPicPr>
            <a:picLocks noChangeAspect="1"/>
          </p:cNvPicPr>
          <p:nvPr/>
        </p:nvPicPr>
        <p:blipFill>
          <a:blip r:embed="rId3"/>
          <a:stretch>
            <a:fillRect/>
          </a:stretch>
        </p:blipFill>
        <p:spPr>
          <a:xfrm>
            <a:off x="2148947" y="2022212"/>
            <a:ext cx="834047" cy="807358"/>
          </a:xfrm>
          <a:prstGeom prst="rect">
            <a:avLst/>
          </a:prstGeom>
        </p:spPr>
      </p:pic>
    </p:spTree>
    <p:extLst>
      <p:ext uri="{BB962C8B-B14F-4D97-AF65-F5344CB8AC3E}">
        <p14:creationId xmlns:p14="http://schemas.microsoft.com/office/powerpoint/2010/main" val="3364313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locity potential_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88" y="1194094"/>
            <a:ext cx="9041812" cy="4520906"/>
          </a:xfrm>
          <a:prstGeom prst="rect">
            <a:avLst/>
          </a:prstGeom>
        </p:spPr>
      </p:pic>
      <p:sp>
        <p:nvSpPr>
          <p:cNvPr id="2" name="TextBox 1"/>
          <p:cNvSpPr txBox="1"/>
          <p:nvPr/>
        </p:nvSpPr>
        <p:spPr>
          <a:xfrm>
            <a:off x="729913" y="467176"/>
            <a:ext cx="7751689" cy="461665"/>
          </a:xfrm>
          <a:prstGeom prst="rect">
            <a:avLst/>
          </a:prstGeom>
          <a:noFill/>
        </p:spPr>
        <p:txBody>
          <a:bodyPr wrap="square" rtlCol="0">
            <a:spAutoFit/>
          </a:bodyPr>
          <a:lstStyle/>
          <a:p>
            <a:r>
              <a:rPr lang="en-US" sz="2400" b="1" i="1" dirty="0" smtClean="0"/>
              <a:t>200 </a:t>
            </a:r>
            <a:r>
              <a:rPr lang="en-US" sz="2400" b="1" i="1" dirty="0" err="1" smtClean="0"/>
              <a:t>hPa</a:t>
            </a:r>
            <a:r>
              <a:rPr lang="en-US" sz="2400" b="1" i="1" dirty="0" smtClean="0"/>
              <a:t> Velocity </a:t>
            </a:r>
            <a:r>
              <a:rPr lang="en-US" sz="2400" b="1" i="1" dirty="0"/>
              <a:t>P</a:t>
            </a:r>
            <a:r>
              <a:rPr lang="en-US" sz="2400" b="1" i="1" dirty="0" smtClean="0"/>
              <a:t>otential and IR Brightness </a:t>
            </a:r>
            <a:r>
              <a:rPr lang="en-US" sz="2400" b="1" i="1" dirty="0"/>
              <a:t>T</a:t>
            </a:r>
            <a:r>
              <a:rPr lang="en-US" sz="2400" b="1" i="1" dirty="0" smtClean="0"/>
              <a:t>emperature</a:t>
            </a:r>
            <a:endParaRPr lang="en-US" sz="2400" b="1" i="1" dirty="0"/>
          </a:p>
        </p:txBody>
      </p:sp>
    </p:spTree>
    <p:extLst>
      <p:ext uri="{BB962C8B-B14F-4D97-AF65-F5344CB8AC3E}">
        <p14:creationId xmlns:p14="http://schemas.microsoft.com/office/powerpoint/2010/main" val="39792081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12700"/>
            <a:ext cx="9144000" cy="6829778"/>
          </a:xfrm>
          <a:prstGeom prst="rect">
            <a:avLst/>
          </a:prstGeom>
        </p:spPr>
      </p:pic>
      <p:sp>
        <p:nvSpPr>
          <p:cNvPr id="8" name="TextBox 7"/>
          <p:cNvSpPr txBox="1"/>
          <p:nvPr/>
        </p:nvSpPr>
        <p:spPr>
          <a:xfrm>
            <a:off x="4598461" y="2160690"/>
            <a:ext cx="978085" cy="523220"/>
          </a:xfrm>
          <a:prstGeom prst="rect">
            <a:avLst/>
          </a:prstGeom>
          <a:noFill/>
        </p:spPr>
        <p:txBody>
          <a:bodyPr wrap="square" rtlCol="0">
            <a:spAutoFit/>
          </a:bodyPr>
          <a:lstStyle/>
          <a:p>
            <a:r>
              <a:rPr lang="en-US" sz="1400" b="1" i="1" dirty="0" smtClean="0">
                <a:solidFill>
                  <a:schemeClr val="bg1"/>
                </a:solidFill>
              </a:rPr>
              <a:t>Mean: 7.8 mm day</a:t>
            </a:r>
            <a:r>
              <a:rPr lang="en-US" sz="1400" b="1" i="1" baseline="30000" dirty="0" smtClean="0">
                <a:solidFill>
                  <a:schemeClr val="bg1"/>
                </a:solidFill>
              </a:rPr>
              <a:t>-1</a:t>
            </a:r>
            <a:r>
              <a:rPr lang="en-US" sz="1400" b="1" i="1" dirty="0" smtClean="0">
                <a:solidFill>
                  <a:schemeClr val="bg1"/>
                </a:solidFill>
              </a:rPr>
              <a:t> </a:t>
            </a:r>
            <a:endParaRPr lang="en-US" sz="1400" b="1" i="1" dirty="0">
              <a:solidFill>
                <a:schemeClr val="bg1"/>
              </a:solidFill>
            </a:endParaRPr>
          </a:p>
        </p:txBody>
      </p:sp>
      <p:sp>
        <p:nvSpPr>
          <p:cNvPr id="9" name="TextBox 8"/>
          <p:cNvSpPr txBox="1"/>
          <p:nvPr/>
        </p:nvSpPr>
        <p:spPr>
          <a:xfrm>
            <a:off x="4517287" y="3247444"/>
            <a:ext cx="978085" cy="523220"/>
          </a:xfrm>
          <a:prstGeom prst="rect">
            <a:avLst/>
          </a:prstGeom>
          <a:noFill/>
        </p:spPr>
        <p:txBody>
          <a:bodyPr wrap="square" rtlCol="0">
            <a:spAutoFit/>
          </a:bodyPr>
          <a:lstStyle/>
          <a:p>
            <a:r>
              <a:rPr lang="en-US" sz="1400" b="1" i="1" dirty="0" smtClean="0">
                <a:solidFill>
                  <a:schemeClr val="bg1"/>
                </a:solidFill>
              </a:rPr>
              <a:t>Mean: 8.0 mm day</a:t>
            </a:r>
            <a:r>
              <a:rPr lang="en-US" sz="1400" b="1" i="1" baseline="30000" dirty="0" smtClean="0">
                <a:solidFill>
                  <a:schemeClr val="bg1"/>
                </a:solidFill>
              </a:rPr>
              <a:t>-1</a:t>
            </a:r>
            <a:r>
              <a:rPr lang="en-US" sz="1400" b="1" i="1" dirty="0" smtClean="0">
                <a:solidFill>
                  <a:schemeClr val="bg1"/>
                </a:solidFill>
              </a:rPr>
              <a:t> </a:t>
            </a:r>
            <a:endParaRPr lang="en-US" sz="1400" b="1" i="1" dirty="0">
              <a:solidFill>
                <a:schemeClr val="bg1"/>
              </a:solidFill>
            </a:endParaRPr>
          </a:p>
        </p:txBody>
      </p:sp>
      <p:sp>
        <p:nvSpPr>
          <p:cNvPr id="2" name="TextBox 1"/>
          <p:cNvSpPr txBox="1"/>
          <p:nvPr/>
        </p:nvSpPr>
        <p:spPr>
          <a:xfrm>
            <a:off x="364957" y="656966"/>
            <a:ext cx="2788272" cy="1569660"/>
          </a:xfrm>
          <a:prstGeom prst="rect">
            <a:avLst/>
          </a:prstGeom>
          <a:solidFill>
            <a:schemeClr val="tx2">
              <a:lumMod val="20000"/>
              <a:lumOff val="80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smtClean="0"/>
              <a:t>Double-ITCZ pattern; similar average rain rates over both arrays…</a:t>
            </a:r>
            <a:endParaRPr lang="en-US" sz="2400" i="1" dirty="0"/>
          </a:p>
        </p:txBody>
      </p:sp>
      <p:sp>
        <p:nvSpPr>
          <p:cNvPr id="6" name="TextBox 5"/>
          <p:cNvSpPr txBox="1"/>
          <p:nvPr/>
        </p:nvSpPr>
        <p:spPr>
          <a:xfrm>
            <a:off x="364957" y="2939667"/>
            <a:ext cx="2788272" cy="1200328"/>
          </a:xfrm>
          <a:prstGeom prst="rect">
            <a:avLst/>
          </a:prstGeom>
          <a:solidFill>
            <a:schemeClr val="tx2">
              <a:lumMod val="20000"/>
              <a:lumOff val="80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smtClean="0"/>
              <a:t>…but evolution of rainfall differs between the two…</a:t>
            </a:r>
            <a:endParaRPr lang="en-US" sz="2400" i="1" dirty="0"/>
          </a:p>
        </p:txBody>
      </p:sp>
    </p:spTree>
    <p:extLst>
      <p:ext uri="{BB962C8B-B14F-4D97-AF65-F5344CB8AC3E}">
        <p14:creationId xmlns:p14="http://schemas.microsoft.com/office/powerpoint/2010/main" val="3993167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168400" y="0"/>
            <a:ext cx="6790929" cy="6858000"/>
          </a:xfrm>
          <a:prstGeom prst="rect">
            <a:avLst/>
          </a:prstGeom>
        </p:spPr>
      </p:pic>
      <p:sp>
        <p:nvSpPr>
          <p:cNvPr id="5" name="Rectangle 4"/>
          <p:cNvSpPr/>
          <p:nvPr/>
        </p:nvSpPr>
        <p:spPr>
          <a:xfrm>
            <a:off x="2058359" y="3065844"/>
            <a:ext cx="5605740" cy="1430727"/>
          </a:xfrm>
          <a:prstGeom prst="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7" idx="0"/>
          </p:cNvCxnSpPr>
          <p:nvPr/>
        </p:nvCxnSpPr>
        <p:spPr>
          <a:xfrm flipH="1" flipV="1">
            <a:off x="7184335" y="3787296"/>
            <a:ext cx="1167398" cy="3913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579540" y="4178638"/>
            <a:ext cx="1544385"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smtClean="0"/>
              <a:t>More persistent convection in southern array</a:t>
            </a:r>
            <a:endParaRPr lang="en-US" sz="2400" i="1" dirty="0"/>
          </a:p>
        </p:txBody>
      </p:sp>
      <p:sp>
        <p:nvSpPr>
          <p:cNvPr id="10" name="Rectangle 9"/>
          <p:cNvSpPr/>
          <p:nvPr/>
        </p:nvSpPr>
        <p:spPr>
          <a:xfrm>
            <a:off x="2058359" y="1854105"/>
            <a:ext cx="5605740" cy="1211740"/>
          </a:xfrm>
          <a:prstGeom prst="rect">
            <a:avLst/>
          </a:prstGeom>
          <a:solidFill>
            <a:srgbClr val="FF00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183869" y="1929945"/>
            <a:ext cx="1254213" cy="369332"/>
          </a:xfrm>
          <a:prstGeom prst="rect">
            <a:avLst/>
          </a:prstGeom>
          <a:noFill/>
        </p:spPr>
        <p:txBody>
          <a:bodyPr wrap="square" rtlCol="0">
            <a:spAutoFit/>
          </a:bodyPr>
          <a:lstStyle/>
          <a:p>
            <a:r>
              <a:rPr lang="en-US" b="1" i="1" dirty="0"/>
              <a:t>N</a:t>
            </a:r>
            <a:r>
              <a:rPr lang="en-US" b="1" i="1" dirty="0" smtClean="0"/>
              <a:t> ARRAY</a:t>
            </a:r>
            <a:endParaRPr lang="en-US" b="1" i="1" dirty="0"/>
          </a:p>
        </p:txBody>
      </p:sp>
      <p:sp>
        <p:nvSpPr>
          <p:cNvPr id="12" name="TextBox 11"/>
          <p:cNvSpPr txBox="1"/>
          <p:nvPr/>
        </p:nvSpPr>
        <p:spPr>
          <a:xfrm>
            <a:off x="2183869" y="3186389"/>
            <a:ext cx="1254213" cy="369332"/>
          </a:xfrm>
          <a:prstGeom prst="rect">
            <a:avLst/>
          </a:prstGeom>
          <a:noFill/>
        </p:spPr>
        <p:txBody>
          <a:bodyPr wrap="square" rtlCol="0">
            <a:spAutoFit/>
          </a:bodyPr>
          <a:lstStyle/>
          <a:p>
            <a:r>
              <a:rPr lang="en-US" b="1" i="1" dirty="0" smtClean="0"/>
              <a:t>S ARRAY</a:t>
            </a:r>
            <a:endParaRPr lang="en-US" b="1" i="1" dirty="0"/>
          </a:p>
        </p:txBody>
      </p:sp>
      <p:sp>
        <p:nvSpPr>
          <p:cNvPr id="13" name="TextBox 12"/>
          <p:cNvSpPr txBox="1"/>
          <p:nvPr/>
        </p:nvSpPr>
        <p:spPr>
          <a:xfrm>
            <a:off x="7595356" y="284445"/>
            <a:ext cx="152856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smtClean="0"/>
              <a:t>More prominent MJO signal</a:t>
            </a:r>
            <a:endParaRPr lang="en-US" sz="2400" i="1" dirty="0"/>
          </a:p>
        </p:txBody>
      </p:sp>
      <p:cxnSp>
        <p:nvCxnSpPr>
          <p:cNvPr id="14" name="Straight Arrow Connector 13"/>
          <p:cNvCxnSpPr/>
          <p:nvPr/>
        </p:nvCxnSpPr>
        <p:spPr>
          <a:xfrm flipH="1">
            <a:off x="7127921" y="1854105"/>
            <a:ext cx="1175306" cy="445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203567" y="2556589"/>
            <a:ext cx="1478019" cy="523220"/>
          </a:xfrm>
          <a:prstGeom prst="rect">
            <a:avLst/>
          </a:prstGeom>
          <a:noFill/>
        </p:spPr>
        <p:txBody>
          <a:bodyPr wrap="square" rtlCol="0">
            <a:spAutoFit/>
          </a:bodyPr>
          <a:lstStyle/>
          <a:p>
            <a:r>
              <a:rPr lang="en-US" sz="2800" b="1" i="1" dirty="0" smtClean="0">
                <a:solidFill>
                  <a:srgbClr val="FF0000"/>
                </a:solidFill>
              </a:rPr>
              <a:t>MJO 1</a:t>
            </a:r>
            <a:endParaRPr lang="en-US" sz="2800" b="1" i="1" dirty="0">
              <a:solidFill>
                <a:srgbClr val="FF0000"/>
              </a:solidFill>
            </a:endParaRPr>
          </a:p>
        </p:txBody>
      </p:sp>
      <p:sp>
        <p:nvSpPr>
          <p:cNvPr id="18" name="TextBox 17"/>
          <p:cNvSpPr txBox="1"/>
          <p:nvPr/>
        </p:nvSpPr>
        <p:spPr>
          <a:xfrm>
            <a:off x="5517166" y="2542624"/>
            <a:ext cx="1478019" cy="523220"/>
          </a:xfrm>
          <a:prstGeom prst="rect">
            <a:avLst/>
          </a:prstGeom>
          <a:noFill/>
        </p:spPr>
        <p:txBody>
          <a:bodyPr wrap="square" rtlCol="0">
            <a:spAutoFit/>
          </a:bodyPr>
          <a:lstStyle/>
          <a:p>
            <a:r>
              <a:rPr lang="en-US" sz="2800" b="1" i="1" dirty="0" smtClean="0">
                <a:solidFill>
                  <a:srgbClr val="FF0000"/>
                </a:solidFill>
              </a:rPr>
              <a:t>MJO 2</a:t>
            </a:r>
            <a:endParaRPr lang="en-US" sz="2800" b="1" i="1" dirty="0">
              <a:solidFill>
                <a:srgbClr val="FF0000"/>
              </a:solidFill>
            </a:endParaRPr>
          </a:p>
        </p:txBody>
      </p:sp>
      <p:sp>
        <p:nvSpPr>
          <p:cNvPr id="19" name="TextBox 18"/>
          <p:cNvSpPr txBox="1"/>
          <p:nvPr/>
        </p:nvSpPr>
        <p:spPr>
          <a:xfrm>
            <a:off x="1529161" y="332465"/>
            <a:ext cx="654708" cy="461665"/>
          </a:xfrm>
          <a:prstGeom prst="rect">
            <a:avLst/>
          </a:prstGeom>
          <a:noFill/>
        </p:spPr>
        <p:txBody>
          <a:bodyPr wrap="square" rtlCol="0">
            <a:spAutoFit/>
          </a:bodyPr>
          <a:lstStyle/>
          <a:p>
            <a:r>
              <a:rPr lang="en-US" sz="2400" b="1" i="1" dirty="0" smtClean="0"/>
              <a:t>N</a:t>
            </a:r>
            <a:endParaRPr lang="en-US" sz="2400" b="1" i="1" dirty="0"/>
          </a:p>
        </p:txBody>
      </p:sp>
      <p:sp>
        <p:nvSpPr>
          <p:cNvPr id="20" name="TextBox 19"/>
          <p:cNvSpPr txBox="1"/>
          <p:nvPr/>
        </p:nvSpPr>
        <p:spPr>
          <a:xfrm>
            <a:off x="1572955" y="5250816"/>
            <a:ext cx="654708" cy="461665"/>
          </a:xfrm>
          <a:prstGeom prst="rect">
            <a:avLst/>
          </a:prstGeom>
          <a:noFill/>
        </p:spPr>
        <p:txBody>
          <a:bodyPr wrap="square" rtlCol="0">
            <a:spAutoFit/>
          </a:bodyPr>
          <a:lstStyle/>
          <a:p>
            <a:r>
              <a:rPr lang="en-US" sz="2400" b="1" i="1" dirty="0"/>
              <a:t>S</a:t>
            </a:r>
          </a:p>
        </p:txBody>
      </p:sp>
      <p:sp>
        <p:nvSpPr>
          <p:cNvPr id="21" name="TextBox 20"/>
          <p:cNvSpPr txBox="1"/>
          <p:nvPr/>
        </p:nvSpPr>
        <p:spPr>
          <a:xfrm>
            <a:off x="3018355" y="6086852"/>
            <a:ext cx="2151642" cy="400110"/>
          </a:xfrm>
          <a:prstGeom prst="rect">
            <a:avLst/>
          </a:prstGeom>
          <a:noFill/>
        </p:spPr>
        <p:txBody>
          <a:bodyPr wrap="square" rtlCol="0">
            <a:spAutoFit/>
          </a:bodyPr>
          <a:lstStyle/>
          <a:p>
            <a:r>
              <a:rPr lang="en-US" sz="2000" i="1" dirty="0" smtClean="0"/>
              <a:t>Time</a:t>
            </a:r>
            <a:endParaRPr lang="en-US" sz="2000" i="1" dirty="0"/>
          </a:p>
        </p:txBody>
      </p:sp>
      <p:cxnSp>
        <p:nvCxnSpPr>
          <p:cNvPr id="22" name="Straight Arrow Connector 21"/>
          <p:cNvCxnSpPr/>
          <p:nvPr/>
        </p:nvCxnSpPr>
        <p:spPr>
          <a:xfrm>
            <a:off x="3685143" y="6335039"/>
            <a:ext cx="40450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flipV="1">
            <a:off x="2058359" y="3186389"/>
            <a:ext cx="1379723" cy="1151925"/>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622586" y="728150"/>
            <a:ext cx="1286551" cy="1135815"/>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681586" y="3206020"/>
            <a:ext cx="1379723" cy="1151925"/>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37028" y="4573245"/>
            <a:ext cx="2248115"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i="1" dirty="0" smtClean="0"/>
              <a:t>“ITCZ” convection shifts to equator during MJO active phase</a:t>
            </a:r>
            <a:endParaRPr lang="en-US" sz="2400" i="1" dirty="0"/>
          </a:p>
        </p:txBody>
      </p:sp>
    </p:spTree>
    <p:extLst>
      <p:ext uri="{BB962C8B-B14F-4D97-AF65-F5344CB8AC3E}">
        <p14:creationId xmlns:p14="http://schemas.microsoft.com/office/powerpoint/2010/main" val="4131974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p:bldP spid="12" grpId="0"/>
      <p:bldP spid="13" grpId="0" animBg="1"/>
      <p:bldP spid="17" grpId="0"/>
      <p:bldP spid="18"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hnson_figure7-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159" y="149187"/>
            <a:ext cx="6390454" cy="6679615"/>
          </a:xfrm>
          <a:prstGeom prst="rect">
            <a:avLst/>
          </a:prstGeom>
        </p:spPr>
      </p:pic>
      <p:sp>
        <p:nvSpPr>
          <p:cNvPr id="6" name="TextBox 5"/>
          <p:cNvSpPr txBox="1"/>
          <p:nvPr/>
        </p:nvSpPr>
        <p:spPr>
          <a:xfrm>
            <a:off x="175179" y="759161"/>
            <a:ext cx="2233538" cy="2677656"/>
          </a:xfrm>
          <a:prstGeom prst="rect">
            <a:avLst/>
          </a:prstGeom>
          <a:noFill/>
        </p:spPr>
        <p:txBody>
          <a:bodyPr wrap="square" rtlCol="0">
            <a:spAutoFit/>
          </a:bodyPr>
          <a:lstStyle/>
          <a:p>
            <a:r>
              <a:rPr lang="en-US" sz="2400" i="1" dirty="0" smtClean="0"/>
              <a:t>October/November MJO activity over Northern Array associated with seasonal cycle of precipitation</a:t>
            </a:r>
            <a:endParaRPr lang="en-US" sz="2400" i="1" dirty="0"/>
          </a:p>
        </p:txBody>
      </p:sp>
      <p:sp>
        <p:nvSpPr>
          <p:cNvPr id="5" name="TextBox 4"/>
          <p:cNvSpPr txBox="1"/>
          <p:nvPr/>
        </p:nvSpPr>
        <p:spPr>
          <a:xfrm>
            <a:off x="3437140" y="863074"/>
            <a:ext cx="971542" cy="400110"/>
          </a:xfrm>
          <a:prstGeom prst="rect">
            <a:avLst/>
          </a:prstGeom>
          <a:noFill/>
        </p:spPr>
        <p:txBody>
          <a:bodyPr wrap="square" rtlCol="0">
            <a:spAutoFit/>
          </a:bodyPr>
          <a:lstStyle/>
          <a:p>
            <a:r>
              <a:rPr lang="en-US" sz="2000" b="1" i="1" dirty="0" smtClean="0">
                <a:solidFill>
                  <a:srgbClr val="FF0000"/>
                </a:solidFill>
              </a:rPr>
              <a:t>MJO 1</a:t>
            </a:r>
            <a:endParaRPr lang="en-US" sz="2000" b="1" i="1" dirty="0">
              <a:solidFill>
                <a:srgbClr val="FF0000"/>
              </a:solidFill>
            </a:endParaRPr>
          </a:p>
        </p:txBody>
      </p:sp>
      <p:sp>
        <p:nvSpPr>
          <p:cNvPr id="7" name="TextBox 6"/>
          <p:cNvSpPr txBox="1"/>
          <p:nvPr/>
        </p:nvSpPr>
        <p:spPr>
          <a:xfrm>
            <a:off x="4408682" y="1240396"/>
            <a:ext cx="971542" cy="400110"/>
          </a:xfrm>
          <a:prstGeom prst="rect">
            <a:avLst/>
          </a:prstGeom>
          <a:noFill/>
        </p:spPr>
        <p:txBody>
          <a:bodyPr wrap="square" rtlCol="0">
            <a:spAutoFit/>
          </a:bodyPr>
          <a:lstStyle/>
          <a:p>
            <a:r>
              <a:rPr lang="en-US" sz="2000" b="1" i="1" dirty="0" smtClean="0">
                <a:solidFill>
                  <a:srgbClr val="FF0000"/>
                </a:solidFill>
              </a:rPr>
              <a:t>MJO 2</a:t>
            </a:r>
            <a:endParaRPr lang="en-US" sz="2000" b="1" i="1" dirty="0">
              <a:solidFill>
                <a:srgbClr val="FF0000"/>
              </a:solidFill>
            </a:endParaRPr>
          </a:p>
        </p:txBody>
      </p:sp>
      <p:sp>
        <p:nvSpPr>
          <p:cNvPr id="8" name="TextBox 7"/>
          <p:cNvSpPr txBox="1"/>
          <p:nvPr/>
        </p:nvSpPr>
        <p:spPr>
          <a:xfrm>
            <a:off x="5281260" y="2333046"/>
            <a:ext cx="971542" cy="400110"/>
          </a:xfrm>
          <a:prstGeom prst="rect">
            <a:avLst/>
          </a:prstGeom>
          <a:noFill/>
        </p:spPr>
        <p:txBody>
          <a:bodyPr wrap="square" rtlCol="0">
            <a:spAutoFit/>
          </a:bodyPr>
          <a:lstStyle/>
          <a:p>
            <a:r>
              <a:rPr lang="en-US" sz="2000" b="1" i="1" dirty="0" smtClean="0">
                <a:solidFill>
                  <a:srgbClr val="FF0000"/>
                </a:solidFill>
              </a:rPr>
              <a:t>MJO 3</a:t>
            </a:r>
            <a:endParaRPr lang="en-US" sz="2000" b="1" i="1" dirty="0">
              <a:solidFill>
                <a:srgbClr val="FF0000"/>
              </a:solidFill>
            </a:endParaRPr>
          </a:p>
        </p:txBody>
      </p:sp>
      <p:sp>
        <p:nvSpPr>
          <p:cNvPr id="2" name="TextBox 1"/>
          <p:cNvSpPr txBox="1"/>
          <p:nvPr/>
        </p:nvSpPr>
        <p:spPr>
          <a:xfrm>
            <a:off x="6135861" y="1263184"/>
            <a:ext cx="2127758" cy="830997"/>
          </a:xfrm>
          <a:prstGeom prst="rect">
            <a:avLst/>
          </a:prstGeom>
          <a:noFill/>
        </p:spPr>
        <p:txBody>
          <a:bodyPr wrap="square" rtlCol="0">
            <a:spAutoFit/>
          </a:bodyPr>
          <a:lstStyle/>
          <a:p>
            <a:pPr algn="ctr"/>
            <a:r>
              <a:rPr lang="en-US" sz="2400" i="1" dirty="0" smtClean="0"/>
              <a:t>Maldives political crisis</a:t>
            </a:r>
            <a:endParaRPr lang="en-US" sz="2400" i="1" dirty="0"/>
          </a:p>
        </p:txBody>
      </p:sp>
      <p:cxnSp>
        <p:nvCxnSpPr>
          <p:cNvPr id="9" name="Straight Arrow Connector 8"/>
          <p:cNvCxnSpPr>
            <a:stCxn id="2" idx="2"/>
          </p:cNvCxnSpPr>
          <p:nvPr/>
        </p:nvCxnSpPr>
        <p:spPr>
          <a:xfrm flipH="1">
            <a:off x="7191493" y="2094181"/>
            <a:ext cx="8247" cy="35967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7191494" y="527856"/>
            <a:ext cx="8246" cy="712540"/>
          </a:xfrm>
          <a:prstGeom prst="line">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7286212" y="377800"/>
            <a:ext cx="1834783" cy="1009130"/>
          </a:xfrm>
          <a:prstGeom prst="rect">
            <a:avLst/>
          </a:prstGeom>
        </p:spPr>
      </p:pic>
    </p:spTree>
    <p:extLst>
      <p:ext uri="{BB962C8B-B14F-4D97-AF65-F5344CB8AC3E}">
        <p14:creationId xmlns:p14="http://schemas.microsoft.com/office/powerpoint/2010/main" val="70548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482529" y="0"/>
            <a:ext cx="6652671" cy="6858000"/>
          </a:xfrm>
          <a:prstGeom prst="rect">
            <a:avLst/>
          </a:prstGeom>
          <a:ln>
            <a:solidFill>
              <a:srgbClr val="FFFFFF"/>
            </a:solidFill>
          </a:ln>
        </p:spPr>
      </p:pic>
      <p:sp>
        <p:nvSpPr>
          <p:cNvPr id="3" name="TextBox 2"/>
          <p:cNvSpPr txBox="1"/>
          <p:nvPr/>
        </p:nvSpPr>
        <p:spPr>
          <a:xfrm>
            <a:off x="59763" y="282361"/>
            <a:ext cx="2494699" cy="1938992"/>
          </a:xfrm>
          <a:prstGeom prst="rect">
            <a:avLst/>
          </a:prstGeom>
          <a:noFill/>
        </p:spPr>
        <p:txBody>
          <a:bodyPr wrap="square" rtlCol="0">
            <a:spAutoFit/>
          </a:bodyPr>
          <a:lstStyle/>
          <a:p>
            <a:r>
              <a:rPr lang="en-US" sz="2400" i="1" dirty="0" smtClean="0">
                <a:solidFill>
                  <a:srgbClr val="FFFF00"/>
                </a:solidFill>
                <a:latin typeface="Wingdings"/>
                <a:ea typeface="Wingdings"/>
                <a:cs typeface="Wingdings"/>
                <a:sym typeface="Wingdings"/>
              </a:rPr>
              <a:t></a:t>
            </a:r>
            <a:r>
              <a:rPr lang="en-US" sz="2400" i="1" dirty="0" smtClean="0">
                <a:solidFill>
                  <a:srgbClr val="FFFFFF"/>
                </a:solidFill>
                <a:sym typeface="Wingdings"/>
              </a:rPr>
              <a:t> Two prominent MJO events: October and November</a:t>
            </a:r>
          </a:p>
          <a:p>
            <a:endParaRPr lang="en-US" sz="2400" i="1" dirty="0" smtClean="0">
              <a:solidFill>
                <a:srgbClr val="FFFFFF"/>
              </a:solidFill>
              <a:sym typeface="Wingdings"/>
            </a:endParaRPr>
          </a:p>
        </p:txBody>
      </p:sp>
      <p:sp>
        <p:nvSpPr>
          <p:cNvPr id="4" name="TextBox 3"/>
          <p:cNvSpPr txBox="1"/>
          <p:nvPr/>
        </p:nvSpPr>
        <p:spPr>
          <a:xfrm rot="5400000">
            <a:off x="5295055" y="3977161"/>
            <a:ext cx="2723500" cy="369332"/>
          </a:xfrm>
          <a:prstGeom prst="rect">
            <a:avLst/>
          </a:prstGeom>
          <a:noFill/>
        </p:spPr>
        <p:txBody>
          <a:bodyPr wrap="square" rtlCol="0">
            <a:spAutoFit/>
          </a:bodyPr>
          <a:lstStyle/>
          <a:p>
            <a:r>
              <a:rPr lang="en-US" i="1" dirty="0" smtClean="0">
                <a:solidFill>
                  <a:schemeClr val="tx1">
                    <a:lumMod val="50000"/>
                    <a:lumOff val="50000"/>
                  </a:schemeClr>
                </a:solidFill>
              </a:rPr>
              <a:t>SUMATRA</a:t>
            </a:r>
            <a:endParaRPr lang="en-US" i="1" dirty="0">
              <a:solidFill>
                <a:schemeClr val="tx1">
                  <a:lumMod val="50000"/>
                  <a:lumOff val="50000"/>
                </a:schemeClr>
              </a:solidFill>
            </a:endParaRPr>
          </a:p>
        </p:txBody>
      </p:sp>
      <p:sp>
        <p:nvSpPr>
          <p:cNvPr id="5" name="TextBox 4"/>
          <p:cNvSpPr txBox="1"/>
          <p:nvPr/>
        </p:nvSpPr>
        <p:spPr>
          <a:xfrm rot="5400000">
            <a:off x="4238710" y="3625361"/>
            <a:ext cx="2723500" cy="369332"/>
          </a:xfrm>
          <a:prstGeom prst="rect">
            <a:avLst/>
          </a:prstGeom>
          <a:noFill/>
        </p:spPr>
        <p:txBody>
          <a:bodyPr wrap="square" rtlCol="0">
            <a:spAutoFit/>
          </a:bodyPr>
          <a:lstStyle/>
          <a:p>
            <a:r>
              <a:rPr lang="en-US" i="1" dirty="0" smtClean="0">
                <a:solidFill>
                  <a:schemeClr val="tx1">
                    <a:lumMod val="50000"/>
                    <a:lumOff val="50000"/>
                  </a:schemeClr>
                </a:solidFill>
              </a:rPr>
              <a:t>DYNAMO ARRAY</a:t>
            </a:r>
            <a:endParaRPr lang="en-US" i="1" dirty="0">
              <a:solidFill>
                <a:schemeClr val="tx1">
                  <a:lumMod val="50000"/>
                  <a:lumOff val="50000"/>
                </a:schemeClr>
              </a:solidFill>
            </a:endParaRPr>
          </a:p>
        </p:txBody>
      </p:sp>
      <p:cxnSp>
        <p:nvCxnSpPr>
          <p:cNvPr id="7" name="Straight Arrow Connector 6"/>
          <p:cNvCxnSpPr/>
          <p:nvPr/>
        </p:nvCxnSpPr>
        <p:spPr>
          <a:xfrm>
            <a:off x="2861206" y="1943103"/>
            <a:ext cx="0" cy="4130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5400000">
            <a:off x="5939931" y="3977161"/>
            <a:ext cx="2723500" cy="369332"/>
          </a:xfrm>
          <a:prstGeom prst="rect">
            <a:avLst/>
          </a:prstGeom>
          <a:noFill/>
        </p:spPr>
        <p:txBody>
          <a:bodyPr wrap="square" rtlCol="0">
            <a:spAutoFit/>
          </a:bodyPr>
          <a:lstStyle/>
          <a:p>
            <a:r>
              <a:rPr lang="en-US" i="1" dirty="0" smtClean="0">
                <a:solidFill>
                  <a:schemeClr val="tx1">
                    <a:lumMod val="50000"/>
                    <a:lumOff val="50000"/>
                  </a:schemeClr>
                </a:solidFill>
              </a:rPr>
              <a:t>BORNEO</a:t>
            </a:r>
            <a:endParaRPr lang="en-US" i="1" dirty="0">
              <a:solidFill>
                <a:schemeClr val="tx1">
                  <a:lumMod val="50000"/>
                  <a:lumOff val="50000"/>
                </a:schemeClr>
              </a:solidFill>
            </a:endParaRPr>
          </a:p>
        </p:txBody>
      </p:sp>
      <p:sp>
        <p:nvSpPr>
          <p:cNvPr id="6" name="TextBox 5"/>
          <p:cNvSpPr txBox="1"/>
          <p:nvPr/>
        </p:nvSpPr>
        <p:spPr>
          <a:xfrm rot="5400000">
            <a:off x="1993028" y="2363712"/>
            <a:ext cx="2151642" cy="400110"/>
          </a:xfrm>
          <a:prstGeom prst="rect">
            <a:avLst/>
          </a:prstGeom>
          <a:noFill/>
        </p:spPr>
        <p:txBody>
          <a:bodyPr wrap="square" rtlCol="0">
            <a:spAutoFit/>
          </a:bodyPr>
          <a:lstStyle/>
          <a:p>
            <a:r>
              <a:rPr lang="en-US" sz="2000" i="1" dirty="0" smtClean="0"/>
              <a:t>Time</a:t>
            </a:r>
            <a:endParaRPr lang="en-US" sz="2000" i="1" dirty="0"/>
          </a:p>
        </p:txBody>
      </p:sp>
      <p:sp>
        <p:nvSpPr>
          <p:cNvPr id="10" name="TextBox 9"/>
          <p:cNvSpPr txBox="1"/>
          <p:nvPr/>
        </p:nvSpPr>
        <p:spPr>
          <a:xfrm>
            <a:off x="0" y="1754666"/>
            <a:ext cx="2494699" cy="2677656"/>
          </a:xfrm>
          <a:prstGeom prst="rect">
            <a:avLst/>
          </a:prstGeom>
          <a:noFill/>
        </p:spPr>
        <p:txBody>
          <a:bodyPr wrap="square" rtlCol="0">
            <a:spAutoFit/>
          </a:bodyPr>
          <a:lstStyle/>
          <a:p>
            <a:endParaRPr lang="en-US" sz="2400" i="1" dirty="0" smtClean="0">
              <a:solidFill>
                <a:srgbClr val="FFFFFF"/>
              </a:solidFill>
              <a:sym typeface="Wingdings"/>
            </a:endParaRPr>
          </a:p>
          <a:p>
            <a:r>
              <a:rPr lang="en-US" sz="2400" i="1" dirty="0" smtClean="0">
                <a:solidFill>
                  <a:srgbClr val="FFFF00"/>
                </a:solidFill>
                <a:latin typeface="Wingdings"/>
                <a:ea typeface="Wingdings"/>
                <a:cs typeface="Wingdings"/>
                <a:sym typeface="Wingdings"/>
              </a:rPr>
              <a:t></a:t>
            </a:r>
            <a:r>
              <a:rPr lang="en-US" sz="2400" i="1" dirty="0" smtClean="0">
                <a:solidFill>
                  <a:srgbClr val="FFFFFF"/>
                </a:solidFill>
                <a:sym typeface="Wingdings"/>
              </a:rPr>
              <a:t> MJO envelopes consists of westward- and eastward-moving disturbances</a:t>
            </a:r>
          </a:p>
          <a:p>
            <a:endParaRPr lang="en-US" sz="2400" i="1" dirty="0" smtClean="0">
              <a:solidFill>
                <a:srgbClr val="FFFFFF"/>
              </a:solidFill>
              <a:sym typeface="Wingdings"/>
            </a:endParaRPr>
          </a:p>
        </p:txBody>
      </p:sp>
      <p:sp>
        <p:nvSpPr>
          <p:cNvPr id="12" name="TextBox 11"/>
          <p:cNvSpPr txBox="1"/>
          <p:nvPr/>
        </p:nvSpPr>
        <p:spPr>
          <a:xfrm rot="5400000">
            <a:off x="2352619" y="3513663"/>
            <a:ext cx="2723500" cy="369332"/>
          </a:xfrm>
          <a:prstGeom prst="rect">
            <a:avLst/>
          </a:prstGeom>
          <a:noFill/>
        </p:spPr>
        <p:txBody>
          <a:bodyPr wrap="square" rtlCol="0">
            <a:spAutoFit/>
          </a:bodyPr>
          <a:lstStyle/>
          <a:p>
            <a:r>
              <a:rPr lang="en-US" i="1" dirty="0" smtClean="0">
                <a:solidFill>
                  <a:schemeClr val="tx1">
                    <a:lumMod val="50000"/>
                    <a:lumOff val="50000"/>
                  </a:schemeClr>
                </a:solidFill>
              </a:rPr>
              <a:t>EAST AFRICA</a:t>
            </a:r>
            <a:endParaRPr lang="en-US" i="1" dirty="0">
              <a:solidFill>
                <a:schemeClr val="tx1">
                  <a:lumMod val="50000"/>
                  <a:lumOff val="50000"/>
                </a:schemeClr>
              </a:solidFill>
            </a:endParaRPr>
          </a:p>
        </p:txBody>
      </p:sp>
      <p:sp>
        <p:nvSpPr>
          <p:cNvPr id="8" name="Oval 7"/>
          <p:cNvSpPr/>
          <p:nvPr/>
        </p:nvSpPr>
        <p:spPr>
          <a:xfrm rot="756636">
            <a:off x="3837538" y="1055149"/>
            <a:ext cx="4325451" cy="191831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756636">
            <a:off x="3813676" y="3567448"/>
            <a:ext cx="4245351" cy="145181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flipV="1">
            <a:off x="8011798" y="699481"/>
            <a:ext cx="597616" cy="176261"/>
          </a:xfrm>
          <a:prstGeom prst="rect">
            <a:avLst/>
          </a:prstGeom>
          <a:solidFill>
            <a:srgbClr val="F2F2F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0" y="3980364"/>
            <a:ext cx="2494699" cy="2308324"/>
          </a:xfrm>
          <a:prstGeom prst="rect">
            <a:avLst/>
          </a:prstGeom>
          <a:noFill/>
        </p:spPr>
        <p:txBody>
          <a:bodyPr wrap="square" rtlCol="0">
            <a:spAutoFit/>
          </a:bodyPr>
          <a:lstStyle/>
          <a:p>
            <a:endParaRPr lang="en-US" sz="2400" i="1" dirty="0" smtClean="0">
              <a:solidFill>
                <a:srgbClr val="FFFFFF"/>
              </a:solidFill>
              <a:sym typeface="Wingdings"/>
            </a:endParaRPr>
          </a:p>
          <a:p>
            <a:r>
              <a:rPr lang="en-US" sz="2400" i="1" dirty="0" smtClean="0">
                <a:solidFill>
                  <a:srgbClr val="FFFF00"/>
                </a:solidFill>
                <a:latin typeface="Wingdings"/>
                <a:ea typeface="Wingdings"/>
                <a:cs typeface="Wingdings"/>
                <a:sym typeface="Wingdings"/>
              </a:rPr>
              <a:t></a:t>
            </a:r>
            <a:r>
              <a:rPr lang="en-US" sz="2400" i="1" dirty="0" smtClean="0">
                <a:solidFill>
                  <a:srgbClr val="FFFFFF"/>
                </a:solidFill>
                <a:sym typeface="Wingdings"/>
              </a:rPr>
              <a:t> MJO2: two strong Kelvin waves, shorter precipitation duration</a:t>
            </a:r>
          </a:p>
        </p:txBody>
      </p:sp>
      <p:sp>
        <p:nvSpPr>
          <p:cNvPr id="16" name="TextBox 15"/>
          <p:cNvSpPr txBox="1"/>
          <p:nvPr/>
        </p:nvSpPr>
        <p:spPr>
          <a:xfrm>
            <a:off x="5357402" y="966446"/>
            <a:ext cx="1478019" cy="461665"/>
          </a:xfrm>
          <a:prstGeom prst="rect">
            <a:avLst/>
          </a:prstGeom>
          <a:noFill/>
        </p:spPr>
        <p:txBody>
          <a:bodyPr wrap="square" rtlCol="0">
            <a:spAutoFit/>
          </a:bodyPr>
          <a:lstStyle/>
          <a:p>
            <a:r>
              <a:rPr lang="en-US" sz="2400" b="1" i="1" dirty="0" smtClean="0">
                <a:solidFill>
                  <a:srgbClr val="FF0000"/>
                </a:solidFill>
              </a:rPr>
              <a:t>MJO 1</a:t>
            </a:r>
            <a:endParaRPr lang="en-US" sz="2400" b="1" i="1" dirty="0">
              <a:solidFill>
                <a:srgbClr val="FF0000"/>
              </a:solidFill>
            </a:endParaRPr>
          </a:p>
        </p:txBody>
      </p:sp>
      <p:sp>
        <p:nvSpPr>
          <p:cNvPr id="17" name="TextBox 16"/>
          <p:cNvSpPr txBox="1"/>
          <p:nvPr/>
        </p:nvSpPr>
        <p:spPr>
          <a:xfrm>
            <a:off x="5595202" y="3574343"/>
            <a:ext cx="1478019" cy="461665"/>
          </a:xfrm>
          <a:prstGeom prst="rect">
            <a:avLst/>
          </a:prstGeom>
          <a:noFill/>
        </p:spPr>
        <p:txBody>
          <a:bodyPr wrap="square" rtlCol="0">
            <a:spAutoFit/>
          </a:bodyPr>
          <a:lstStyle/>
          <a:p>
            <a:r>
              <a:rPr lang="en-US" sz="2400" b="1" i="1" dirty="0" smtClean="0">
                <a:solidFill>
                  <a:srgbClr val="FF0000"/>
                </a:solidFill>
              </a:rPr>
              <a:t>MJO 2</a:t>
            </a:r>
            <a:endParaRPr lang="en-US" sz="2400" b="1" i="1" dirty="0">
              <a:solidFill>
                <a:srgbClr val="FF0000"/>
              </a:solidFill>
            </a:endParaRPr>
          </a:p>
        </p:txBody>
      </p:sp>
    </p:spTree>
    <p:extLst>
      <p:ext uri="{BB962C8B-B14F-4D97-AF65-F5344CB8AC3E}">
        <p14:creationId xmlns:p14="http://schemas.microsoft.com/office/powerpoint/2010/main" val="1961129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3" grpId="0" animBg="1"/>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88430226"/>
              </p:ext>
            </p:extLst>
          </p:nvPr>
        </p:nvGraphicFramePr>
        <p:xfrm>
          <a:off x="1327907" y="864703"/>
          <a:ext cx="6357069" cy="5852160"/>
        </p:xfrm>
        <a:graphic>
          <a:graphicData uri="http://schemas.openxmlformats.org/drawingml/2006/table">
            <a:tbl>
              <a:tblPr firstRow="1" bandRow="1">
                <a:tableStyleId>{2D5ABB26-0587-4C30-8999-92F81FD0307C}</a:tableStyleId>
              </a:tblPr>
              <a:tblGrid>
                <a:gridCol w="2119023"/>
                <a:gridCol w="2119023"/>
                <a:gridCol w="2119023"/>
              </a:tblGrid>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Gus </a:t>
                      </a:r>
                      <a:r>
                        <a:rPr lang="en-US" sz="1800" i="1" dirty="0" err="1" smtClean="0">
                          <a:solidFill>
                            <a:srgbClr val="000090"/>
                          </a:solidFill>
                          <a:effectLst>
                            <a:outerShdw blurRad="50800" dist="38100" dir="2700000" algn="tl" rotWithShape="0">
                              <a:srgbClr val="000000">
                                <a:alpha val="43000"/>
                              </a:srgbClr>
                            </a:outerShdw>
                          </a:effectLst>
                        </a:rPr>
                        <a:t>Alaka</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Bob Bowie</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Dick Johnson</a:t>
                      </a:r>
                      <a:endParaRPr lang="en-US" sz="1800" i="1" dirty="0">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Adam Davis</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Paul </a:t>
                      </a:r>
                      <a:r>
                        <a:rPr lang="en-US" sz="1800" i="1" dirty="0" err="1" smtClean="0">
                          <a:solidFill>
                            <a:srgbClr val="000090"/>
                          </a:solidFill>
                          <a:effectLst>
                            <a:outerShdw blurRad="50800" dist="38100" dir="2700000" algn="tl" rotWithShape="0">
                              <a:srgbClr val="000000">
                                <a:alpha val="43000"/>
                              </a:srgbClr>
                            </a:outerShdw>
                          </a:effectLst>
                        </a:rPr>
                        <a:t>Ciesielski</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Eric Maloney</a:t>
                      </a:r>
                      <a:endParaRPr lang="en-US" sz="1800" i="1" dirty="0">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Alex Gonzalez</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Brenda Dolan</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Steve Rutledge</a:t>
                      </a:r>
                      <a:endParaRPr lang="en-US" sz="1800" i="1" dirty="0">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Nick Guy</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Tim Lang</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Walter Hannah</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r>
                        <a:rPr lang="en-US" sz="1800" i="1" dirty="0" smtClean="0">
                          <a:solidFill>
                            <a:srgbClr val="000090"/>
                          </a:solidFill>
                          <a:effectLst>
                            <a:outerShdw blurRad="50800" dist="38100" dir="2700000" algn="tl" rotWithShape="0">
                              <a:srgbClr val="000000">
                                <a:alpha val="43000"/>
                              </a:srgbClr>
                            </a:outerShdw>
                          </a:effectLst>
                        </a:rPr>
                        <a:t>Angela Rowe</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Adele </a:t>
                      </a:r>
                      <a:r>
                        <a:rPr lang="en-US" sz="1800" i="1" dirty="0" err="1" smtClean="0">
                          <a:solidFill>
                            <a:srgbClr val="000090"/>
                          </a:solidFill>
                          <a:effectLst>
                            <a:outerShdw blurRad="50800" dist="38100" dir="2700000" algn="tl" rotWithShape="0">
                              <a:srgbClr val="000000">
                                <a:alpha val="43000"/>
                              </a:srgbClr>
                            </a:outerShdw>
                          </a:effectLst>
                        </a:rPr>
                        <a:t>Igel</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dirty="0">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Matt </a:t>
                      </a:r>
                      <a:r>
                        <a:rPr lang="en-US" sz="1800" i="1" dirty="0" err="1" smtClean="0">
                          <a:solidFill>
                            <a:srgbClr val="000090"/>
                          </a:solidFill>
                          <a:effectLst>
                            <a:outerShdw blurRad="50800" dist="38100" dir="2700000" algn="tl" rotWithShape="0">
                              <a:srgbClr val="000000">
                                <a:alpha val="43000"/>
                              </a:srgbClr>
                            </a:outerShdw>
                          </a:effectLst>
                        </a:rPr>
                        <a:t>Igel</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Todd Jones</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Rachel McCrary</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Tiffany Meyer</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Matt Paulus</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Gavin Roy</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James </a:t>
                      </a:r>
                      <a:r>
                        <a:rPr lang="en-US" sz="1800" i="1" dirty="0" err="1" smtClean="0">
                          <a:solidFill>
                            <a:srgbClr val="000090"/>
                          </a:solidFill>
                          <a:effectLst>
                            <a:outerShdw blurRad="50800" dist="38100" dir="2700000" algn="tl" rotWithShape="0">
                              <a:srgbClr val="000000">
                                <a:alpha val="43000"/>
                              </a:srgbClr>
                            </a:outerShdw>
                          </a:effectLst>
                        </a:rPr>
                        <a:t>Ruppert</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Adam </a:t>
                      </a:r>
                      <a:r>
                        <a:rPr lang="en-US" sz="1800" i="1" dirty="0" err="1" smtClean="0">
                          <a:solidFill>
                            <a:srgbClr val="000090"/>
                          </a:solidFill>
                          <a:effectLst>
                            <a:outerShdw blurRad="50800" dist="38100" dir="2700000" algn="tl" rotWithShape="0">
                              <a:srgbClr val="000000">
                                <a:alpha val="43000"/>
                              </a:srgbClr>
                            </a:outerShdw>
                          </a:effectLst>
                        </a:rPr>
                        <a:t>Rydbeck</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Stephanie Slade</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a:solidFill>
                          <a:srgbClr val="000090"/>
                        </a:solidFill>
                        <a:effectLst>
                          <a:outerShdw blurRad="50800" dist="38100" dir="2700000" algn="tl" rotWithShape="0">
                            <a:srgbClr val="000000">
                              <a:alpha val="43000"/>
                            </a:srgbClr>
                          </a:outerShdw>
                        </a:effectLst>
                      </a:endParaRPr>
                    </a:p>
                  </a:txBody>
                  <a:tcPr/>
                </a:tc>
              </a:tr>
              <a:tr h="317747">
                <a:tc>
                  <a:txBody>
                    <a:bodyPr/>
                    <a:lstStyle/>
                    <a:p>
                      <a:r>
                        <a:rPr lang="en-US" sz="1800" i="1" dirty="0" smtClean="0">
                          <a:solidFill>
                            <a:srgbClr val="000090"/>
                          </a:solidFill>
                          <a:effectLst>
                            <a:outerShdw blurRad="50800" dist="38100" dir="2700000" algn="tl" rotWithShape="0">
                              <a:srgbClr val="000000">
                                <a:alpha val="43000"/>
                              </a:srgbClr>
                            </a:outerShdw>
                          </a:effectLst>
                        </a:rPr>
                        <a:t>Elizabeth Thompson</a:t>
                      </a:r>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dirty="0">
                        <a:solidFill>
                          <a:srgbClr val="000090"/>
                        </a:solidFill>
                        <a:effectLst>
                          <a:outerShdw blurRad="50800" dist="38100" dir="2700000" algn="tl" rotWithShape="0">
                            <a:srgbClr val="000000">
                              <a:alpha val="43000"/>
                            </a:srgbClr>
                          </a:outerShdw>
                        </a:effectLst>
                      </a:endParaRPr>
                    </a:p>
                  </a:txBody>
                  <a:tcPr/>
                </a:tc>
                <a:tc>
                  <a:txBody>
                    <a:bodyPr/>
                    <a:lstStyle/>
                    <a:p>
                      <a:endParaRPr lang="en-US" sz="1800" i="1" dirty="0">
                        <a:solidFill>
                          <a:srgbClr val="000090"/>
                        </a:solidFill>
                        <a:effectLst>
                          <a:outerShdw blurRad="50800" dist="38100" dir="2700000" algn="tl" rotWithShape="0">
                            <a:srgbClr val="000000">
                              <a:alpha val="43000"/>
                            </a:srgbClr>
                          </a:outerShdw>
                        </a:effectLst>
                      </a:endParaRPr>
                    </a:p>
                  </a:txBody>
                  <a:tcPr/>
                </a:tc>
              </a:tr>
            </a:tbl>
          </a:graphicData>
        </a:graphic>
      </p:graphicFrame>
      <p:sp>
        <p:nvSpPr>
          <p:cNvPr id="7" name="TextBox 6"/>
          <p:cNvSpPr txBox="1"/>
          <p:nvPr/>
        </p:nvSpPr>
        <p:spPr>
          <a:xfrm>
            <a:off x="1327907" y="504282"/>
            <a:ext cx="6226340" cy="369332"/>
          </a:xfrm>
          <a:prstGeom prst="rect">
            <a:avLst/>
          </a:prstGeom>
          <a:noFill/>
        </p:spPr>
        <p:txBody>
          <a:bodyPr wrap="square" rtlCol="0">
            <a:spAutoFit/>
          </a:bodyPr>
          <a:lstStyle/>
          <a:p>
            <a:r>
              <a:rPr lang="en-US" b="1" i="1" u="sng" dirty="0" smtClean="0"/>
              <a:t>Students</a:t>
            </a:r>
            <a:r>
              <a:rPr lang="en-US" b="1" i="1" dirty="0" smtClean="0"/>
              <a:t>                         </a:t>
            </a:r>
            <a:r>
              <a:rPr lang="en-US" b="1" i="1" u="sng" dirty="0" smtClean="0"/>
              <a:t>Research Staff</a:t>
            </a:r>
            <a:r>
              <a:rPr lang="en-US" b="1" i="1" dirty="0" smtClean="0"/>
              <a:t>               </a:t>
            </a:r>
            <a:r>
              <a:rPr lang="en-US" b="1" i="1" u="sng" dirty="0" smtClean="0"/>
              <a:t>Faculty</a:t>
            </a:r>
            <a:r>
              <a:rPr lang="en-US" b="1" i="1" dirty="0" smtClean="0"/>
              <a:t> </a:t>
            </a:r>
            <a:endParaRPr lang="en-US" b="1" i="1" dirty="0"/>
          </a:p>
        </p:txBody>
      </p:sp>
      <p:sp>
        <p:nvSpPr>
          <p:cNvPr id="2" name="TextBox 1"/>
          <p:cNvSpPr txBox="1"/>
          <p:nvPr/>
        </p:nvSpPr>
        <p:spPr>
          <a:xfrm>
            <a:off x="808219" y="32995"/>
            <a:ext cx="7719312" cy="523220"/>
          </a:xfrm>
          <a:prstGeom prst="rect">
            <a:avLst/>
          </a:prstGeom>
          <a:noFill/>
        </p:spPr>
        <p:txBody>
          <a:bodyPr wrap="square" rtlCol="0">
            <a:spAutoFit/>
          </a:bodyPr>
          <a:lstStyle/>
          <a:p>
            <a:pPr algn="ctr"/>
            <a:r>
              <a:rPr lang="en-US" sz="2800" b="1" i="1" dirty="0" smtClean="0"/>
              <a:t>CSU Participants in 2011 DYNAMO Field Campaign</a:t>
            </a:r>
            <a:endParaRPr lang="en-US" sz="2800" b="1" i="1" dirty="0"/>
          </a:p>
        </p:txBody>
      </p:sp>
    </p:spTree>
    <p:extLst>
      <p:ext uri="{BB962C8B-B14F-4D97-AF65-F5344CB8AC3E}">
        <p14:creationId xmlns:p14="http://schemas.microsoft.com/office/powerpoint/2010/main" val="24284998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hnson_figure11-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252" y="-43791"/>
            <a:ext cx="6151830" cy="6858000"/>
          </a:xfrm>
          <a:prstGeom prst="rect">
            <a:avLst/>
          </a:prstGeom>
        </p:spPr>
      </p:pic>
      <p:sp>
        <p:nvSpPr>
          <p:cNvPr id="9" name="TextBox 8"/>
          <p:cNvSpPr txBox="1"/>
          <p:nvPr/>
        </p:nvSpPr>
        <p:spPr>
          <a:xfrm>
            <a:off x="3109429" y="4949925"/>
            <a:ext cx="2175144" cy="369332"/>
          </a:xfrm>
          <a:prstGeom prst="rect">
            <a:avLst/>
          </a:prstGeom>
          <a:noFill/>
        </p:spPr>
        <p:txBody>
          <a:bodyPr wrap="square" rtlCol="0">
            <a:spAutoFit/>
          </a:bodyPr>
          <a:lstStyle/>
          <a:p>
            <a:pPr algn="r"/>
            <a:r>
              <a:rPr lang="en-US" b="1" i="1" dirty="0" smtClean="0"/>
              <a:t>PRECIPITATION</a:t>
            </a:r>
            <a:endParaRPr lang="en-US" b="1" i="1" dirty="0"/>
          </a:p>
        </p:txBody>
      </p:sp>
      <p:sp>
        <p:nvSpPr>
          <p:cNvPr id="10" name="TextBox 9"/>
          <p:cNvSpPr txBox="1"/>
          <p:nvPr/>
        </p:nvSpPr>
        <p:spPr>
          <a:xfrm>
            <a:off x="-113764" y="6478033"/>
            <a:ext cx="3467092" cy="369332"/>
          </a:xfrm>
          <a:prstGeom prst="rect">
            <a:avLst/>
          </a:prstGeom>
          <a:noFill/>
        </p:spPr>
        <p:txBody>
          <a:bodyPr wrap="square" rtlCol="0">
            <a:spAutoFit/>
          </a:bodyPr>
          <a:lstStyle/>
          <a:p>
            <a:pPr algn="r"/>
            <a:r>
              <a:rPr lang="en-US" i="1" dirty="0" smtClean="0"/>
              <a:t>(Johnson and </a:t>
            </a:r>
            <a:r>
              <a:rPr lang="en-US" i="1" dirty="0" err="1" smtClean="0"/>
              <a:t>Ciesielski</a:t>
            </a:r>
            <a:r>
              <a:rPr lang="en-US" i="1" dirty="0" smtClean="0"/>
              <a:t> 2013)</a:t>
            </a:r>
            <a:endParaRPr lang="en-US" i="1" dirty="0"/>
          </a:p>
        </p:txBody>
      </p:sp>
      <p:sp>
        <p:nvSpPr>
          <p:cNvPr id="2" name="TextBox 1"/>
          <p:cNvSpPr txBox="1"/>
          <p:nvPr/>
        </p:nvSpPr>
        <p:spPr>
          <a:xfrm>
            <a:off x="58396" y="-43791"/>
            <a:ext cx="2832067" cy="830997"/>
          </a:xfrm>
          <a:prstGeom prst="rect">
            <a:avLst/>
          </a:prstGeom>
          <a:noFill/>
        </p:spPr>
        <p:txBody>
          <a:bodyPr wrap="square" rtlCol="0">
            <a:spAutoFit/>
          </a:bodyPr>
          <a:lstStyle/>
          <a:p>
            <a:pPr algn="ctr"/>
            <a:r>
              <a:rPr lang="en-US" sz="2400" b="1" i="1" dirty="0" smtClean="0">
                <a:solidFill>
                  <a:srgbClr val="FF0000"/>
                </a:solidFill>
              </a:rPr>
              <a:t>Northern Sounding Array</a:t>
            </a:r>
            <a:endParaRPr lang="en-US" sz="2400" b="1" i="1" dirty="0">
              <a:solidFill>
                <a:srgbClr val="FF0000"/>
              </a:solidFill>
            </a:endParaRPr>
          </a:p>
        </p:txBody>
      </p:sp>
      <p:sp>
        <p:nvSpPr>
          <p:cNvPr id="3" name="TextBox 2"/>
          <p:cNvSpPr txBox="1"/>
          <p:nvPr/>
        </p:nvSpPr>
        <p:spPr>
          <a:xfrm>
            <a:off x="160582" y="861359"/>
            <a:ext cx="2729881" cy="55091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200" i="1" dirty="0" smtClean="0">
                <a:latin typeface="Wingdings"/>
                <a:ea typeface="Wingdings"/>
                <a:cs typeface="Wingdings"/>
                <a:sym typeface="Wingdings"/>
              </a:rPr>
              <a:t></a:t>
            </a:r>
            <a:r>
              <a:rPr lang="en-US" sz="2200" i="1" dirty="0" smtClean="0"/>
              <a:t>MJO1 preceded by low-level </a:t>
            </a:r>
            <a:r>
              <a:rPr lang="en-US" sz="2200" i="1" dirty="0" err="1" smtClean="0"/>
              <a:t>westerlies</a:t>
            </a:r>
            <a:r>
              <a:rPr lang="en-US" sz="2200" i="1" dirty="0" smtClean="0"/>
              <a:t> descent of easterlies; MJO2 by low-level easterlies; WWBs then follow</a:t>
            </a:r>
          </a:p>
          <a:p>
            <a:r>
              <a:rPr lang="en-US" sz="2200" i="1" dirty="0" smtClean="0">
                <a:latin typeface="Wingdings"/>
                <a:ea typeface="Wingdings"/>
                <a:cs typeface="Wingdings"/>
                <a:sym typeface="Wingdings"/>
              </a:rPr>
              <a:t></a:t>
            </a:r>
            <a:r>
              <a:rPr lang="en-US" sz="2200" i="1" dirty="0" smtClean="0">
                <a:sym typeface="Wingdings"/>
              </a:rPr>
              <a:t>Low-to mid-level moisture build-up several weeks prior to active phases</a:t>
            </a:r>
          </a:p>
          <a:p>
            <a:r>
              <a:rPr lang="en-US" sz="2200" i="1" dirty="0" smtClean="0">
                <a:latin typeface="Wingdings"/>
                <a:ea typeface="Wingdings"/>
                <a:cs typeface="Wingdings"/>
                <a:sym typeface="Wingdings"/>
              </a:rPr>
              <a:t></a:t>
            </a:r>
            <a:r>
              <a:rPr lang="en-US" sz="2200" i="1" dirty="0" smtClean="0">
                <a:sym typeface="Wingdings"/>
              </a:rPr>
              <a:t>Prominent UT/LS Kelvin/gravity wave signals</a:t>
            </a:r>
          </a:p>
          <a:p>
            <a:r>
              <a:rPr lang="en-US" sz="2200" i="1" dirty="0" smtClean="0">
                <a:latin typeface="Wingdings"/>
                <a:ea typeface="Wingdings"/>
                <a:cs typeface="Wingdings"/>
                <a:sym typeface="Wingdings"/>
              </a:rPr>
              <a:t></a:t>
            </a:r>
            <a:r>
              <a:rPr lang="en-US" sz="2200" i="1" dirty="0">
                <a:sym typeface="Wingdings"/>
              </a:rPr>
              <a:t>2</a:t>
            </a:r>
            <a:r>
              <a:rPr lang="en-US" sz="2200" i="1" dirty="0" smtClean="0">
                <a:sym typeface="Wingdings"/>
              </a:rPr>
              <a:t>-day disturbances with MJO1, 4-5 day period with MJO2</a:t>
            </a:r>
          </a:p>
        </p:txBody>
      </p:sp>
      <p:sp>
        <p:nvSpPr>
          <p:cNvPr id="5" name="TextBox 4"/>
          <p:cNvSpPr txBox="1"/>
          <p:nvPr/>
        </p:nvSpPr>
        <p:spPr>
          <a:xfrm>
            <a:off x="4802839" y="5445268"/>
            <a:ext cx="1328440" cy="369332"/>
          </a:xfrm>
          <a:prstGeom prst="rect">
            <a:avLst/>
          </a:prstGeom>
          <a:noFill/>
        </p:spPr>
        <p:txBody>
          <a:bodyPr wrap="square" rtlCol="0">
            <a:spAutoFit/>
          </a:bodyPr>
          <a:lstStyle/>
          <a:p>
            <a:r>
              <a:rPr lang="en-US" b="1" i="1" dirty="0" smtClean="0"/>
              <a:t>MJO1</a:t>
            </a:r>
            <a:endParaRPr lang="en-US" b="1" i="1" dirty="0"/>
          </a:p>
        </p:txBody>
      </p:sp>
      <p:sp>
        <p:nvSpPr>
          <p:cNvPr id="11" name="TextBox 10"/>
          <p:cNvSpPr txBox="1"/>
          <p:nvPr/>
        </p:nvSpPr>
        <p:spPr>
          <a:xfrm>
            <a:off x="6750825" y="4891529"/>
            <a:ext cx="1328440" cy="369332"/>
          </a:xfrm>
          <a:prstGeom prst="rect">
            <a:avLst/>
          </a:prstGeom>
          <a:noFill/>
        </p:spPr>
        <p:txBody>
          <a:bodyPr wrap="square" rtlCol="0">
            <a:spAutoFit/>
          </a:bodyPr>
          <a:lstStyle/>
          <a:p>
            <a:r>
              <a:rPr lang="en-US" b="1" i="1" dirty="0" smtClean="0"/>
              <a:t>MJO2</a:t>
            </a:r>
            <a:endParaRPr lang="en-US" b="1" i="1" dirty="0"/>
          </a:p>
        </p:txBody>
      </p:sp>
      <p:sp>
        <p:nvSpPr>
          <p:cNvPr id="12" name="TextBox 11"/>
          <p:cNvSpPr txBox="1"/>
          <p:nvPr/>
        </p:nvSpPr>
        <p:spPr>
          <a:xfrm>
            <a:off x="3634977" y="248194"/>
            <a:ext cx="364957" cy="338554"/>
          </a:xfrm>
          <a:prstGeom prst="rect">
            <a:avLst/>
          </a:prstGeom>
          <a:solidFill>
            <a:schemeClr val="bg1"/>
          </a:solidFill>
          <a:ln>
            <a:solidFill>
              <a:schemeClr val="tx1"/>
            </a:solidFill>
          </a:ln>
        </p:spPr>
        <p:txBody>
          <a:bodyPr wrap="square" rtlCol="0">
            <a:spAutoFit/>
          </a:bodyPr>
          <a:lstStyle/>
          <a:p>
            <a:r>
              <a:rPr lang="en-US" sz="1600" b="1" i="1" dirty="0" smtClean="0"/>
              <a:t>u</a:t>
            </a:r>
            <a:endParaRPr lang="en-US" sz="1600" b="1" i="1" dirty="0"/>
          </a:p>
        </p:txBody>
      </p:sp>
      <p:sp>
        <p:nvSpPr>
          <p:cNvPr id="13" name="TextBox 12"/>
          <p:cNvSpPr txBox="1"/>
          <p:nvPr/>
        </p:nvSpPr>
        <p:spPr>
          <a:xfrm>
            <a:off x="3634977" y="1860520"/>
            <a:ext cx="481739" cy="338554"/>
          </a:xfrm>
          <a:prstGeom prst="rect">
            <a:avLst/>
          </a:prstGeom>
          <a:solidFill>
            <a:schemeClr val="bg1"/>
          </a:solidFill>
          <a:ln>
            <a:solidFill>
              <a:schemeClr val="tx1"/>
            </a:solidFill>
          </a:ln>
        </p:spPr>
        <p:txBody>
          <a:bodyPr wrap="square" rtlCol="0">
            <a:spAutoFit/>
          </a:bodyPr>
          <a:lstStyle/>
          <a:p>
            <a:r>
              <a:rPr lang="en-US" sz="1600" b="1" i="1" dirty="0" smtClean="0"/>
              <a:t>RH</a:t>
            </a:r>
            <a:endParaRPr lang="en-US" sz="1600" b="1" i="1" dirty="0"/>
          </a:p>
        </p:txBody>
      </p:sp>
      <p:sp>
        <p:nvSpPr>
          <p:cNvPr id="14" name="TextBox 13"/>
          <p:cNvSpPr txBox="1"/>
          <p:nvPr/>
        </p:nvSpPr>
        <p:spPr>
          <a:xfrm>
            <a:off x="3634977" y="3451839"/>
            <a:ext cx="364957" cy="338554"/>
          </a:xfrm>
          <a:prstGeom prst="rect">
            <a:avLst/>
          </a:prstGeom>
          <a:solidFill>
            <a:schemeClr val="bg1"/>
          </a:solidFill>
          <a:ln>
            <a:solidFill>
              <a:schemeClr val="tx1"/>
            </a:solidFill>
          </a:ln>
        </p:spPr>
        <p:txBody>
          <a:bodyPr wrap="square" rtlCol="0">
            <a:spAutoFit/>
          </a:bodyPr>
          <a:lstStyle/>
          <a:p>
            <a:r>
              <a:rPr lang="en-US" sz="1600" b="1" i="1" dirty="0" smtClean="0"/>
              <a:t>T’</a:t>
            </a:r>
            <a:endParaRPr lang="en-US" sz="1600" b="1" i="1" dirty="0"/>
          </a:p>
        </p:txBody>
      </p:sp>
      <p:sp>
        <p:nvSpPr>
          <p:cNvPr id="15" name="Oval 14"/>
          <p:cNvSpPr/>
          <p:nvPr/>
        </p:nvSpPr>
        <p:spPr>
          <a:xfrm>
            <a:off x="3384667" y="1021949"/>
            <a:ext cx="1230533" cy="73637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135558" y="978151"/>
            <a:ext cx="1230533" cy="73637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014530" y="2540269"/>
            <a:ext cx="1518222" cy="6277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20859" y="2546675"/>
            <a:ext cx="1518222" cy="6277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956468">
            <a:off x="4746582" y="306590"/>
            <a:ext cx="1520358" cy="72995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956468">
            <a:off x="6678902" y="293713"/>
            <a:ext cx="1520358" cy="72995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956468">
            <a:off x="4337530" y="3386959"/>
            <a:ext cx="1875873" cy="72995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956468">
            <a:off x="6200283" y="3334662"/>
            <a:ext cx="1847118" cy="72995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273357" y="5547717"/>
            <a:ext cx="1647502" cy="93031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223145" y="5138937"/>
            <a:ext cx="1647502" cy="129504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8396" y="774541"/>
            <a:ext cx="2900751" cy="579199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3664173" y="1416128"/>
            <a:ext cx="37955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634938" y="1313934"/>
            <a:ext cx="37955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176314" y="1407936"/>
            <a:ext cx="37955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607893" y="1305743"/>
            <a:ext cx="235707" cy="1"/>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643381" y="1260432"/>
            <a:ext cx="235707" cy="1"/>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480777" y="666150"/>
            <a:ext cx="379553" cy="1"/>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7418104" y="613589"/>
            <a:ext cx="379553" cy="1"/>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65643" y="313597"/>
            <a:ext cx="1094585" cy="461665"/>
          </a:xfrm>
          <a:prstGeom prst="rect">
            <a:avLst/>
          </a:prstGeom>
          <a:noFill/>
        </p:spPr>
        <p:txBody>
          <a:bodyPr wrap="square" rtlCol="0">
            <a:spAutoFit/>
          </a:bodyPr>
          <a:lstStyle/>
          <a:p>
            <a:r>
              <a:rPr lang="en-US" sz="2400" b="1" i="1" dirty="0" smtClean="0">
                <a:solidFill>
                  <a:srgbClr val="FF0000"/>
                </a:solidFill>
              </a:rPr>
              <a:t>(NSA)</a:t>
            </a:r>
            <a:endParaRPr lang="en-US" sz="2400" b="1" i="1" dirty="0">
              <a:solidFill>
                <a:srgbClr val="FF0000"/>
              </a:solidFill>
            </a:endParaRPr>
          </a:p>
        </p:txBody>
      </p:sp>
    </p:spTree>
    <p:extLst>
      <p:ext uri="{BB962C8B-B14F-4D97-AF65-F5344CB8AC3E}">
        <p14:creationId xmlns:p14="http://schemas.microsoft.com/office/powerpoint/2010/main" val="3838365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dissolve">
                                      <p:cBhvr>
                                        <p:cTn id="29" dur="500"/>
                                        <p:tgtEl>
                                          <p:spTgt spid="3">
                                            <p:txEl>
                                              <p:pRg st="1" end="1"/>
                                            </p:txEl>
                                          </p:spTgt>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6"/>
                                        </p:tgtEl>
                                        <p:attrNameLst>
                                          <p:attrName>style.visibility</p:attrName>
                                        </p:attrNameLst>
                                      </p:cBhvr>
                                      <p:to>
                                        <p:strVal val="hidden"/>
                                      </p:to>
                                    </p:set>
                                  </p:childTnLst>
                                </p:cTn>
                              </p:par>
                              <p:par>
                                <p:cTn id="34" presetID="9"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dissolve">
                                      <p:cBhvr>
                                        <p:cTn id="44" dur="500"/>
                                        <p:tgtEl>
                                          <p:spTgt spid="3">
                                            <p:txEl>
                                              <p:pRg st="2" end="2"/>
                                            </p:txEl>
                                          </p:spTgt>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9"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500"/>
                                        <p:tgtEl>
                                          <p:spTgt spid="1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dissolve">
                                      <p:cBhvr>
                                        <p:cTn id="54" dur="500"/>
                                        <p:tgtEl>
                                          <p:spTgt spid="2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dissolv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dissolve">
                                      <p:cBhvr>
                                        <p:cTn id="65" dur="500"/>
                                        <p:tgtEl>
                                          <p:spTgt spid="3">
                                            <p:txEl>
                                              <p:pRg st="3" end="3"/>
                                            </p:txEl>
                                          </p:spTgt>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1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9"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dissolve">
                                      <p:cBhvr>
                                        <p:cTn id="76" dur="500"/>
                                        <p:tgtEl>
                                          <p:spTgt spid="2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dissolve">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4" grpId="0" animBg="1"/>
      <p:bldP spid="6" grpId="0" animBg="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Johnson_figure18-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703" y="556027"/>
            <a:ext cx="6560452" cy="5575660"/>
          </a:xfrm>
          <a:prstGeom prst="rect">
            <a:avLst/>
          </a:prstGeom>
        </p:spPr>
      </p:pic>
      <p:sp>
        <p:nvSpPr>
          <p:cNvPr id="10" name="TextBox 9"/>
          <p:cNvSpPr txBox="1"/>
          <p:nvPr/>
        </p:nvSpPr>
        <p:spPr>
          <a:xfrm>
            <a:off x="-113764" y="6478033"/>
            <a:ext cx="3467092" cy="369332"/>
          </a:xfrm>
          <a:prstGeom prst="rect">
            <a:avLst/>
          </a:prstGeom>
          <a:noFill/>
        </p:spPr>
        <p:txBody>
          <a:bodyPr wrap="square" rtlCol="0">
            <a:spAutoFit/>
          </a:bodyPr>
          <a:lstStyle/>
          <a:p>
            <a:pPr algn="r"/>
            <a:r>
              <a:rPr lang="en-US" i="1" dirty="0" smtClean="0"/>
              <a:t>(Johnson and </a:t>
            </a:r>
            <a:r>
              <a:rPr lang="en-US" i="1" dirty="0" err="1" smtClean="0"/>
              <a:t>Ciesielski</a:t>
            </a:r>
            <a:r>
              <a:rPr lang="en-US" i="1" dirty="0" smtClean="0"/>
              <a:t> 2013)</a:t>
            </a:r>
            <a:endParaRPr lang="en-US" i="1" dirty="0"/>
          </a:p>
        </p:txBody>
      </p:sp>
      <p:sp>
        <p:nvSpPr>
          <p:cNvPr id="2" name="TextBox 1"/>
          <p:cNvSpPr txBox="1"/>
          <p:nvPr/>
        </p:nvSpPr>
        <p:spPr>
          <a:xfrm>
            <a:off x="58396" y="-43791"/>
            <a:ext cx="2832067" cy="830997"/>
          </a:xfrm>
          <a:prstGeom prst="rect">
            <a:avLst/>
          </a:prstGeom>
          <a:noFill/>
        </p:spPr>
        <p:txBody>
          <a:bodyPr wrap="square" rtlCol="0">
            <a:spAutoFit/>
          </a:bodyPr>
          <a:lstStyle/>
          <a:p>
            <a:pPr algn="ctr"/>
            <a:r>
              <a:rPr lang="en-US" sz="2400" b="1" i="1" dirty="0" smtClean="0">
                <a:solidFill>
                  <a:srgbClr val="FF0000"/>
                </a:solidFill>
              </a:rPr>
              <a:t>Northern Sounding Array</a:t>
            </a:r>
            <a:endParaRPr lang="en-US" sz="2400" b="1" i="1" dirty="0">
              <a:solidFill>
                <a:srgbClr val="FF0000"/>
              </a:solidFill>
            </a:endParaRPr>
          </a:p>
        </p:txBody>
      </p:sp>
      <p:sp>
        <p:nvSpPr>
          <p:cNvPr id="3" name="TextBox 2"/>
          <p:cNvSpPr txBox="1"/>
          <p:nvPr/>
        </p:nvSpPr>
        <p:spPr>
          <a:xfrm>
            <a:off x="131387" y="963552"/>
            <a:ext cx="2471120" cy="55091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200" i="1" dirty="0" smtClean="0">
                <a:latin typeface="Wingdings"/>
                <a:ea typeface="Wingdings"/>
                <a:cs typeface="Wingdings"/>
                <a:sym typeface="Wingdings"/>
              </a:rPr>
              <a:t></a:t>
            </a:r>
            <a:r>
              <a:rPr lang="en-US" sz="2200" i="1" dirty="0">
                <a:sym typeface="Wingdings"/>
              </a:rPr>
              <a:t>A</a:t>
            </a:r>
            <a:r>
              <a:rPr lang="en-US" sz="2200" i="1" dirty="0" smtClean="0">
                <a:sym typeface="Wingdings"/>
              </a:rPr>
              <a:t>scending patterns of low-level convergence/ upper-level divergence </a:t>
            </a:r>
          </a:p>
          <a:p>
            <a:r>
              <a:rPr lang="en-US" sz="2200" i="1" dirty="0" smtClean="0">
                <a:latin typeface="Wingdings"/>
                <a:ea typeface="Wingdings"/>
                <a:cs typeface="Wingdings"/>
                <a:sym typeface="Wingdings"/>
              </a:rPr>
              <a:t></a:t>
            </a:r>
            <a:r>
              <a:rPr lang="en-US" sz="2200" i="1" dirty="0">
                <a:sym typeface="Wingdings"/>
              </a:rPr>
              <a:t>Shallow-to-deep-to-</a:t>
            </a:r>
            <a:r>
              <a:rPr lang="en-US" sz="2200" i="1" dirty="0" err="1">
                <a:sym typeface="Wingdings"/>
              </a:rPr>
              <a:t>stratiform</a:t>
            </a:r>
            <a:r>
              <a:rPr lang="en-US" sz="2200" i="1" dirty="0">
                <a:sym typeface="Wingdings"/>
              </a:rPr>
              <a:t> evolution of precipitation </a:t>
            </a:r>
            <a:r>
              <a:rPr lang="en-US" sz="2200" i="1" dirty="0" smtClean="0">
                <a:sym typeface="Wingdings"/>
              </a:rPr>
              <a:t>inferred from vertical motion </a:t>
            </a:r>
            <a:r>
              <a:rPr lang="en-US" sz="2200" i="1" dirty="0">
                <a:sym typeface="Wingdings"/>
              </a:rPr>
              <a:t>for both MJOs</a:t>
            </a:r>
          </a:p>
          <a:p>
            <a:r>
              <a:rPr lang="en-US" sz="2200" i="1" dirty="0" smtClean="0">
                <a:latin typeface="Wingdings"/>
                <a:ea typeface="Wingdings"/>
                <a:cs typeface="Wingdings"/>
                <a:sym typeface="Wingdings"/>
              </a:rPr>
              <a:t></a:t>
            </a:r>
            <a:r>
              <a:rPr lang="en-US" sz="2200" i="1" dirty="0" smtClean="0">
                <a:sym typeface="Wingdings"/>
              </a:rPr>
              <a:t>Longer period of upward motion associated with MJO1 than MJO2</a:t>
            </a:r>
          </a:p>
        </p:txBody>
      </p:sp>
      <p:sp>
        <p:nvSpPr>
          <p:cNvPr id="5" name="TextBox 4"/>
          <p:cNvSpPr txBox="1"/>
          <p:nvPr/>
        </p:nvSpPr>
        <p:spPr>
          <a:xfrm>
            <a:off x="4342991" y="1223242"/>
            <a:ext cx="1328440" cy="369332"/>
          </a:xfrm>
          <a:prstGeom prst="rect">
            <a:avLst/>
          </a:prstGeom>
          <a:noFill/>
        </p:spPr>
        <p:txBody>
          <a:bodyPr wrap="square" rtlCol="0">
            <a:spAutoFit/>
          </a:bodyPr>
          <a:lstStyle/>
          <a:p>
            <a:pPr algn="ctr"/>
            <a:r>
              <a:rPr lang="en-US" b="1" i="1" dirty="0" smtClean="0"/>
              <a:t>MJO1</a:t>
            </a:r>
            <a:endParaRPr lang="en-US" b="1" i="1" dirty="0"/>
          </a:p>
        </p:txBody>
      </p:sp>
      <p:sp>
        <p:nvSpPr>
          <p:cNvPr id="11" name="TextBox 10"/>
          <p:cNvSpPr txBox="1"/>
          <p:nvPr/>
        </p:nvSpPr>
        <p:spPr>
          <a:xfrm>
            <a:off x="6707030" y="643621"/>
            <a:ext cx="1328440" cy="369332"/>
          </a:xfrm>
          <a:prstGeom prst="rect">
            <a:avLst/>
          </a:prstGeom>
          <a:noFill/>
        </p:spPr>
        <p:txBody>
          <a:bodyPr wrap="square" rtlCol="0">
            <a:spAutoFit/>
          </a:bodyPr>
          <a:lstStyle/>
          <a:p>
            <a:r>
              <a:rPr lang="en-US" b="1" i="1" dirty="0" smtClean="0"/>
              <a:t>MJO2</a:t>
            </a:r>
            <a:endParaRPr lang="en-US" b="1" i="1" dirty="0"/>
          </a:p>
        </p:txBody>
      </p:sp>
      <p:sp>
        <p:nvSpPr>
          <p:cNvPr id="4" name="Rectangle 3"/>
          <p:cNvSpPr/>
          <p:nvPr/>
        </p:nvSpPr>
        <p:spPr>
          <a:xfrm>
            <a:off x="4058323" y="4438174"/>
            <a:ext cx="1839384" cy="1036547"/>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7030" y="4233784"/>
            <a:ext cx="957069" cy="1240937"/>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0315977">
            <a:off x="3801577" y="2544652"/>
            <a:ext cx="2291931" cy="71975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20315977">
            <a:off x="4034265" y="3003635"/>
            <a:ext cx="2291931" cy="71975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20164687">
            <a:off x="6087492" y="2522709"/>
            <a:ext cx="1780991" cy="659930"/>
          </a:xfrm>
          <a:prstGeom prst="ellipse">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20164687">
            <a:off x="6255569" y="3065649"/>
            <a:ext cx="1780991" cy="659930"/>
          </a:xfrm>
          <a:prstGeom prst="ellipse">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687" y="813015"/>
            <a:ext cx="2617101" cy="571833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7123962" y="4817754"/>
            <a:ext cx="0" cy="291985"/>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853047" y="4772173"/>
            <a:ext cx="0" cy="291985"/>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82285" y="2547583"/>
            <a:ext cx="818384" cy="307777"/>
          </a:xfrm>
          <a:prstGeom prst="rect">
            <a:avLst/>
          </a:prstGeom>
          <a:noFill/>
        </p:spPr>
        <p:txBody>
          <a:bodyPr wrap="square" rtlCol="0">
            <a:spAutoFit/>
          </a:bodyPr>
          <a:lstStyle/>
          <a:p>
            <a:r>
              <a:rPr lang="en-US" sz="1400" b="1" i="1" dirty="0" smtClean="0"/>
              <a:t>DIV</a:t>
            </a:r>
            <a:endParaRPr lang="en-US" sz="1400" b="1" i="1" dirty="0"/>
          </a:p>
        </p:txBody>
      </p:sp>
      <p:sp>
        <p:nvSpPr>
          <p:cNvPr id="19" name="TextBox 18"/>
          <p:cNvSpPr txBox="1"/>
          <p:nvPr/>
        </p:nvSpPr>
        <p:spPr>
          <a:xfrm>
            <a:off x="4641725" y="3441256"/>
            <a:ext cx="818384" cy="307777"/>
          </a:xfrm>
          <a:prstGeom prst="rect">
            <a:avLst/>
          </a:prstGeom>
          <a:noFill/>
        </p:spPr>
        <p:txBody>
          <a:bodyPr wrap="square" rtlCol="0">
            <a:spAutoFit/>
          </a:bodyPr>
          <a:lstStyle/>
          <a:p>
            <a:r>
              <a:rPr lang="en-US" sz="1400" b="1" i="1" dirty="0" smtClean="0">
                <a:solidFill>
                  <a:schemeClr val="bg1"/>
                </a:solidFill>
              </a:rPr>
              <a:t>CONV</a:t>
            </a:r>
            <a:endParaRPr lang="en-US" sz="1400" b="1" i="1" dirty="0">
              <a:solidFill>
                <a:schemeClr val="bg1"/>
              </a:solidFill>
            </a:endParaRPr>
          </a:p>
        </p:txBody>
      </p:sp>
    </p:spTree>
    <p:extLst>
      <p:ext uri="{BB962C8B-B14F-4D97-AF65-F5344CB8AC3E}">
        <p14:creationId xmlns:p14="http://schemas.microsoft.com/office/powerpoint/2010/main" val="196402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ssolve">
                                      <p:cBhvr>
                                        <p:cTn id="26" dur="500"/>
                                        <p:tgtEl>
                                          <p:spTgt spid="3">
                                            <p:txEl>
                                              <p:pRg st="1" end="1"/>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grpId="2"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dissolve">
                                      <p:cBhvr>
                                        <p:cTn id="37" dur="500"/>
                                        <p:tgtEl>
                                          <p:spTgt spid="3">
                                            <p:txEl>
                                              <p:pRg st="2" end="2"/>
                                            </p:txEl>
                                          </p:spTgt>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2" animBg="1"/>
      <p:bldP spid="7" grpId="0" animBg="1"/>
      <p:bldP spid="7" grpId="1" animBg="1"/>
      <p:bldP spid="13" grpId="0" animBg="1"/>
      <p:bldP spid="13" grpId="1" animBg="1"/>
      <p:bldP spid="9" grpId="0" animBg="1"/>
      <p:bldP spid="9" grpId="1" animBg="1"/>
      <p:bldP spid="14" grpId="0" animBg="1"/>
      <p:bldP spid="14" grpId="1"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F_T_redblue_th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92000"/>
          </a:xfrm>
          <a:prstGeom prst="rect">
            <a:avLst/>
          </a:prstGeom>
        </p:spPr>
      </p:pic>
      <p:pic>
        <p:nvPicPr>
          <p:cNvPr id="5" name="Picture 4" descr="CLF_21No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4783"/>
            <a:ext cx="9144000" cy="3103217"/>
          </a:xfrm>
          <a:prstGeom prst="rect">
            <a:avLst/>
          </a:prstGeom>
          <a:ln w="38100" cmpd="sng">
            <a:solidFill>
              <a:schemeClr val="tx1"/>
            </a:solidFill>
          </a:ln>
        </p:spPr>
      </p:pic>
      <p:cxnSp>
        <p:nvCxnSpPr>
          <p:cNvPr id="7" name="Straight Connector 6"/>
          <p:cNvCxnSpPr/>
          <p:nvPr/>
        </p:nvCxnSpPr>
        <p:spPr>
          <a:xfrm flipH="1">
            <a:off x="0" y="890555"/>
            <a:ext cx="5664134" cy="2849629"/>
          </a:xfrm>
          <a:prstGeom prst="line">
            <a:avLst/>
          </a:prstGeom>
          <a:ln>
            <a:solidFill>
              <a:srgbClr val="000000"/>
            </a:solidFill>
            <a:prstDash val="lg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22526" y="919753"/>
            <a:ext cx="3479866" cy="2849629"/>
          </a:xfrm>
          <a:prstGeom prst="line">
            <a:avLst/>
          </a:prstGeom>
          <a:ln>
            <a:solidFill>
              <a:srgbClr val="000000"/>
            </a:solidFill>
            <a:prstDash val="lgDash"/>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605740" y="832155"/>
            <a:ext cx="116786" cy="218989"/>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9778" y="3792000"/>
            <a:ext cx="2598494" cy="400110"/>
          </a:xfrm>
          <a:prstGeom prst="rect">
            <a:avLst/>
          </a:prstGeom>
          <a:noFill/>
        </p:spPr>
        <p:txBody>
          <a:bodyPr wrap="square" rtlCol="0">
            <a:spAutoFit/>
          </a:bodyPr>
          <a:lstStyle/>
          <a:p>
            <a:r>
              <a:rPr lang="en-US" sz="2000" b="1" i="1" dirty="0" smtClean="0"/>
              <a:t>Erin </a:t>
            </a:r>
            <a:r>
              <a:rPr lang="en-US" sz="2000" b="1" i="1" dirty="0" err="1" smtClean="0"/>
              <a:t>Dagg</a:t>
            </a:r>
            <a:endParaRPr lang="en-US" sz="2000" b="1" i="1" dirty="0"/>
          </a:p>
        </p:txBody>
      </p:sp>
    </p:spTree>
    <p:extLst>
      <p:ext uri="{BB962C8B-B14F-4D97-AF65-F5344CB8AC3E}">
        <p14:creationId xmlns:p14="http://schemas.microsoft.com/office/powerpoint/2010/main" val="1771436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16"/>
            <a:ext cx="9144000" cy="68959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356" y="118403"/>
            <a:ext cx="8701631" cy="1446550"/>
          </a:xfrm>
          <a:prstGeom prst="rect">
            <a:avLst/>
          </a:prstGeom>
          <a:noFill/>
        </p:spPr>
        <p:txBody>
          <a:bodyPr wrap="square" rtlCol="0">
            <a:spAutoFit/>
          </a:bodyPr>
          <a:lstStyle/>
          <a:p>
            <a:pPr algn="ctr"/>
            <a:r>
              <a:rPr lang="en-US" sz="4400" i="1" dirty="0" smtClean="0">
                <a:solidFill>
                  <a:srgbClr val="EDF2CF"/>
                </a:solidFill>
              </a:rPr>
              <a:t>“Stepwise” Evolution of Clouds/Moisture During MJO Build-up Phase </a:t>
            </a:r>
            <a:endParaRPr lang="en-US" sz="4400" i="1" dirty="0">
              <a:solidFill>
                <a:srgbClr val="EDF2CF"/>
              </a:solidFill>
            </a:endParaRPr>
          </a:p>
        </p:txBody>
      </p:sp>
      <p:sp>
        <p:nvSpPr>
          <p:cNvPr id="4" name="TextBox 3"/>
          <p:cNvSpPr txBox="1"/>
          <p:nvPr/>
        </p:nvSpPr>
        <p:spPr>
          <a:xfrm>
            <a:off x="520434" y="3734162"/>
            <a:ext cx="7814234" cy="2862322"/>
          </a:xfrm>
          <a:prstGeom prst="rect">
            <a:avLst/>
          </a:prstGeom>
          <a:noFill/>
        </p:spPr>
        <p:txBody>
          <a:bodyPr wrap="square" rtlCol="0">
            <a:spAutoFit/>
          </a:bodyPr>
          <a:lstStyle/>
          <a:p>
            <a:pPr marL="285750" indent="-285750">
              <a:buClr>
                <a:srgbClr val="EDF2CF"/>
              </a:buClr>
              <a:buFont typeface="Wingdings" charset="2"/>
              <a:buChar char="Ø"/>
            </a:pPr>
            <a:r>
              <a:rPr lang="en-US" sz="3600" i="1" dirty="0" smtClean="0">
                <a:solidFill>
                  <a:schemeClr val="bg1">
                    <a:lumMod val="95000"/>
                  </a:schemeClr>
                </a:solidFill>
              </a:rPr>
              <a:t> </a:t>
            </a:r>
            <a:r>
              <a:rPr lang="en-US" sz="3600" b="1" i="1" dirty="0" smtClean="0">
                <a:solidFill>
                  <a:schemeClr val="bg1">
                    <a:lumMod val="95000"/>
                  </a:schemeClr>
                </a:solidFill>
              </a:rPr>
              <a:t>1992-93 TOGA COARE</a:t>
            </a:r>
            <a:r>
              <a:rPr lang="en-US" sz="3600" i="1" dirty="0" smtClean="0">
                <a:solidFill>
                  <a:schemeClr val="bg1">
                    <a:lumMod val="95000"/>
                  </a:schemeClr>
                </a:solidFill>
              </a:rPr>
              <a:t>: Kikuchi and </a:t>
            </a:r>
            <a:r>
              <a:rPr lang="en-US" sz="3600" i="1" dirty="0" err="1" smtClean="0">
                <a:solidFill>
                  <a:schemeClr val="bg1">
                    <a:lumMod val="95000"/>
                  </a:schemeClr>
                </a:solidFill>
              </a:rPr>
              <a:t>Takayabu</a:t>
            </a:r>
            <a:r>
              <a:rPr lang="en-US" sz="3600" i="1" dirty="0" smtClean="0">
                <a:solidFill>
                  <a:schemeClr val="bg1">
                    <a:lumMod val="95000"/>
                  </a:schemeClr>
                </a:solidFill>
              </a:rPr>
              <a:t> (2004)</a:t>
            </a:r>
          </a:p>
          <a:p>
            <a:pPr marL="285750" indent="-285750">
              <a:buClr>
                <a:srgbClr val="EDF2CF"/>
              </a:buClr>
              <a:buFont typeface="Wingdings" charset="2"/>
              <a:buChar char="Ø"/>
            </a:pPr>
            <a:r>
              <a:rPr lang="en-US" sz="3600" i="1" dirty="0">
                <a:solidFill>
                  <a:schemeClr val="bg1">
                    <a:lumMod val="95000"/>
                  </a:schemeClr>
                </a:solidFill>
              </a:rPr>
              <a:t> </a:t>
            </a:r>
            <a:r>
              <a:rPr lang="en-US" sz="3600" b="1" i="1" dirty="0" smtClean="0">
                <a:solidFill>
                  <a:schemeClr val="bg1">
                    <a:lumMod val="95000"/>
                  </a:schemeClr>
                </a:solidFill>
              </a:rPr>
              <a:t>2006 MISMO</a:t>
            </a:r>
            <a:r>
              <a:rPr lang="en-US" sz="3600" i="1" dirty="0" smtClean="0">
                <a:solidFill>
                  <a:schemeClr val="bg1">
                    <a:lumMod val="95000"/>
                  </a:schemeClr>
                </a:solidFill>
              </a:rPr>
              <a:t>: Katsumata et al. (2009)</a:t>
            </a:r>
          </a:p>
          <a:p>
            <a:pPr marL="285750" indent="-285750">
              <a:buClr>
                <a:srgbClr val="EDF2CF"/>
              </a:buClr>
              <a:buFont typeface="Wingdings" charset="2"/>
              <a:buChar char="Ø"/>
            </a:pPr>
            <a:r>
              <a:rPr lang="en-US" sz="3600" i="1" dirty="0" smtClean="0">
                <a:solidFill>
                  <a:schemeClr val="bg1">
                    <a:lumMod val="95000"/>
                  </a:schemeClr>
                </a:solidFill>
              </a:rPr>
              <a:t> </a:t>
            </a:r>
            <a:r>
              <a:rPr lang="en-US" sz="3600" b="1" i="1" dirty="0" smtClean="0">
                <a:solidFill>
                  <a:schemeClr val="bg1">
                    <a:lumMod val="95000"/>
                  </a:schemeClr>
                </a:solidFill>
              </a:rPr>
              <a:t>CALIPSO/</a:t>
            </a:r>
            <a:r>
              <a:rPr lang="en-US" sz="3600" b="1" i="1" dirty="0" err="1" smtClean="0">
                <a:solidFill>
                  <a:schemeClr val="bg1">
                    <a:lumMod val="95000"/>
                  </a:schemeClr>
                </a:solidFill>
              </a:rPr>
              <a:t>CloudSat</a:t>
            </a:r>
            <a:r>
              <a:rPr lang="en-US" sz="3600" b="1" i="1" dirty="0" smtClean="0">
                <a:solidFill>
                  <a:schemeClr val="bg1">
                    <a:lumMod val="95000"/>
                  </a:schemeClr>
                </a:solidFill>
              </a:rPr>
              <a:t> data</a:t>
            </a:r>
            <a:r>
              <a:rPr lang="en-US" sz="3600" i="1" dirty="0" smtClean="0">
                <a:solidFill>
                  <a:schemeClr val="bg1">
                    <a:lumMod val="95000"/>
                  </a:schemeClr>
                </a:solidFill>
              </a:rPr>
              <a:t>: </a:t>
            </a:r>
            <a:r>
              <a:rPr lang="en-US" sz="3600" i="1" dirty="0" err="1" smtClean="0">
                <a:solidFill>
                  <a:schemeClr val="bg1">
                    <a:lumMod val="95000"/>
                  </a:schemeClr>
                </a:solidFill>
              </a:rPr>
              <a:t>Virts</a:t>
            </a:r>
            <a:r>
              <a:rPr lang="en-US" sz="3600" i="1" dirty="0" smtClean="0">
                <a:solidFill>
                  <a:schemeClr val="bg1">
                    <a:lumMod val="95000"/>
                  </a:schemeClr>
                </a:solidFill>
              </a:rPr>
              <a:t> and Wallace (2010); Del </a:t>
            </a:r>
            <a:r>
              <a:rPr lang="en-US" sz="3600" i="1" dirty="0" err="1" smtClean="0">
                <a:solidFill>
                  <a:schemeClr val="bg1">
                    <a:lumMod val="95000"/>
                  </a:schemeClr>
                </a:solidFill>
              </a:rPr>
              <a:t>Genio</a:t>
            </a:r>
            <a:r>
              <a:rPr lang="en-US" sz="3600" i="1" dirty="0" smtClean="0">
                <a:solidFill>
                  <a:schemeClr val="bg1">
                    <a:lumMod val="95000"/>
                  </a:schemeClr>
                </a:solidFill>
              </a:rPr>
              <a:t> et al. (2012)  </a:t>
            </a:r>
            <a:endParaRPr lang="en-US" sz="3600" i="1" dirty="0">
              <a:solidFill>
                <a:schemeClr val="bg1">
                  <a:lumMod val="95000"/>
                </a:schemeClr>
              </a:solidFill>
            </a:endParaRPr>
          </a:p>
        </p:txBody>
      </p:sp>
      <p:sp>
        <p:nvSpPr>
          <p:cNvPr id="5" name="Freeform 4"/>
          <p:cNvSpPr/>
          <p:nvPr/>
        </p:nvSpPr>
        <p:spPr>
          <a:xfrm>
            <a:off x="2000619" y="1799536"/>
            <a:ext cx="1752600" cy="1828800"/>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793184" y="3276583"/>
            <a:ext cx="306628" cy="313704"/>
          </a:xfrm>
          <a:custGeom>
            <a:avLst/>
            <a:gdLst>
              <a:gd name="connsiteX0" fmla="*/ 64703 w 427590"/>
              <a:gd name="connsiteY0" fmla="*/ 680575 h 704337"/>
              <a:gd name="connsiteX1" fmla="*/ 412470 w 427590"/>
              <a:gd name="connsiteY1" fmla="*/ 604984 h 704337"/>
              <a:gd name="connsiteX2" fmla="*/ 427590 w 427590"/>
              <a:gd name="connsiteY2" fmla="*/ 529393 h 704337"/>
              <a:gd name="connsiteX3" fmla="*/ 412470 w 427590"/>
              <a:gd name="connsiteY3" fmla="*/ 484038 h 704337"/>
              <a:gd name="connsiteX4" fmla="*/ 382229 w 427590"/>
              <a:gd name="connsiteY4" fmla="*/ 363093 h 704337"/>
              <a:gd name="connsiteX5" fmla="*/ 336868 w 427590"/>
              <a:gd name="connsiteY5" fmla="*/ 332856 h 704337"/>
              <a:gd name="connsiteX6" fmla="*/ 306628 w 427590"/>
              <a:gd name="connsiteY6" fmla="*/ 121201 h 704337"/>
              <a:gd name="connsiteX7" fmla="*/ 276387 w 427590"/>
              <a:gd name="connsiteY7" fmla="*/ 60728 h 704337"/>
              <a:gd name="connsiteX8" fmla="*/ 306628 w 427590"/>
              <a:gd name="connsiteY8" fmla="*/ 15374 h 704337"/>
              <a:gd name="connsiteX9" fmla="*/ 246147 w 427590"/>
              <a:gd name="connsiteY9" fmla="*/ 255 h 704337"/>
              <a:gd name="connsiteX10" fmla="*/ 125184 w 427590"/>
              <a:gd name="connsiteY10" fmla="*/ 15374 h 704337"/>
              <a:gd name="connsiteX11" fmla="*/ 140304 w 427590"/>
              <a:gd name="connsiteY11" fmla="*/ 106083 h 704337"/>
              <a:gd name="connsiteX12" fmla="*/ 79823 w 427590"/>
              <a:gd name="connsiteY12" fmla="*/ 121201 h 704337"/>
              <a:gd name="connsiteX13" fmla="*/ 49583 w 427590"/>
              <a:gd name="connsiteY13" fmla="*/ 166556 h 704337"/>
              <a:gd name="connsiteX14" fmla="*/ 64703 w 427590"/>
              <a:gd name="connsiteY14" fmla="*/ 242147 h 704337"/>
              <a:gd name="connsiteX15" fmla="*/ 19342 w 427590"/>
              <a:gd name="connsiteY15" fmla="*/ 257265 h 704337"/>
              <a:gd name="connsiteX16" fmla="*/ 34462 w 427590"/>
              <a:gd name="connsiteY16" fmla="*/ 363093 h 704337"/>
              <a:gd name="connsiteX17" fmla="*/ 19342 w 427590"/>
              <a:gd name="connsiteY17" fmla="*/ 499157 h 704337"/>
              <a:gd name="connsiteX18" fmla="*/ 49583 w 427590"/>
              <a:gd name="connsiteY18" fmla="*/ 544511 h 704337"/>
              <a:gd name="connsiteX19" fmla="*/ 64703 w 427590"/>
              <a:gd name="connsiteY19" fmla="*/ 680575 h 70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7590" h="704337">
                <a:moveTo>
                  <a:pt x="64703" y="680575"/>
                </a:moveTo>
                <a:cubicBezTo>
                  <a:pt x="125184" y="690654"/>
                  <a:pt x="361132" y="758977"/>
                  <a:pt x="412470" y="604984"/>
                </a:cubicBezTo>
                <a:cubicBezTo>
                  <a:pt x="420597" y="580607"/>
                  <a:pt x="422550" y="554590"/>
                  <a:pt x="427590" y="529393"/>
                </a:cubicBezTo>
                <a:cubicBezTo>
                  <a:pt x="422550" y="514275"/>
                  <a:pt x="416664" y="499413"/>
                  <a:pt x="412470" y="484038"/>
                </a:cubicBezTo>
                <a:cubicBezTo>
                  <a:pt x="401534" y="443947"/>
                  <a:pt x="400816" y="400261"/>
                  <a:pt x="382229" y="363093"/>
                </a:cubicBezTo>
                <a:cubicBezTo>
                  <a:pt x="374101" y="346840"/>
                  <a:pt x="351988" y="342935"/>
                  <a:pt x="336868" y="332856"/>
                </a:cubicBezTo>
                <a:cubicBezTo>
                  <a:pt x="329098" y="247395"/>
                  <a:pt x="336834" y="191673"/>
                  <a:pt x="306628" y="121201"/>
                </a:cubicBezTo>
                <a:cubicBezTo>
                  <a:pt x="297749" y="100486"/>
                  <a:pt x="286467" y="80886"/>
                  <a:pt x="276387" y="60728"/>
                </a:cubicBezTo>
                <a:cubicBezTo>
                  <a:pt x="286467" y="45610"/>
                  <a:pt x="314755" y="31626"/>
                  <a:pt x="306628" y="15374"/>
                </a:cubicBezTo>
                <a:cubicBezTo>
                  <a:pt x="297334" y="-3212"/>
                  <a:pt x="266928" y="255"/>
                  <a:pt x="246147" y="255"/>
                </a:cubicBezTo>
                <a:cubicBezTo>
                  <a:pt x="205512" y="255"/>
                  <a:pt x="165505" y="10334"/>
                  <a:pt x="125184" y="15374"/>
                </a:cubicBezTo>
                <a:cubicBezTo>
                  <a:pt x="130224" y="45610"/>
                  <a:pt x="152380" y="77909"/>
                  <a:pt x="140304" y="106083"/>
                </a:cubicBezTo>
                <a:cubicBezTo>
                  <a:pt x="132117" y="125183"/>
                  <a:pt x="97114" y="109675"/>
                  <a:pt x="79823" y="121201"/>
                </a:cubicBezTo>
                <a:cubicBezTo>
                  <a:pt x="64704" y="131279"/>
                  <a:pt x="59663" y="151438"/>
                  <a:pt x="49583" y="166556"/>
                </a:cubicBezTo>
                <a:cubicBezTo>
                  <a:pt x="54623" y="191753"/>
                  <a:pt x="72830" y="217770"/>
                  <a:pt x="64703" y="242147"/>
                </a:cubicBezTo>
                <a:cubicBezTo>
                  <a:pt x="59662" y="257267"/>
                  <a:pt x="23208" y="241803"/>
                  <a:pt x="19342" y="257265"/>
                </a:cubicBezTo>
                <a:cubicBezTo>
                  <a:pt x="10698" y="291835"/>
                  <a:pt x="29422" y="327817"/>
                  <a:pt x="34462" y="363093"/>
                </a:cubicBezTo>
                <a:cubicBezTo>
                  <a:pt x="-5627" y="423219"/>
                  <a:pt x="-10838" y="408630"/>
                  <a:pt x="19342" y="499157"/>
                </a:cubicBezTo>
                <a:cubicBezTo>
                  <a:pt x="25089" y="516395"/>
                  <a:pt x="45641" y="526773"/>
                  <a:pt x="49583" y="544511"/>
                </a:cubicBezTo>
                <a:cubicBezTo>
                  <a:pt x="56143" y="574027"/>
                  <a:pt x="4222" y="670496"/>
                  <a:pt x="64703" y="680575"/>
                </a:cubicBezTo>
                <a:close/>
              </a:path>
            </a:pathLst>
          </a:custGeom>
          <a:solidFill>
            <a:srgbClr val="00DE00"/>
          </a:solidFill>
          <a:ln w="952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4354646" y="2702089"/>
            <a:ext cx="545074" cy="903316"/>
          </a:xfrm>
          <a:custGeom>
            <a:avLst/>
            <a:gdLst>
              <a:gd name="connsiteX0" fmla="*/ 121705 w 596966"/>
              <a:gd name="connsiteY0" fmla="*/ 956451 h 982910"/>
              <a:gd name="connsiteX1" fmla="*/ 560194 w 596966"/>
              <a:gd name="connsiteY1" fmla="*/ 880860 h 982910"/>
              <a:gd name="connsiteX2" fmla="*/ 575314 w 596966"/>
              <a:gd name="connsiteY2" fmla="*/ 835505 h 982910"/>
              <a:gd name="connsiteX3" fmla="*/ 560194 w 596966"/>
              <a:gd name="connsiteY3" fmla="*/ 790150 h 982910"/>
              <a:gd name="connsiteX4" fmla="*/ 575314 w 596966"/>
              <a:gd name="connsiteY4" fmla="*/ 744796 h 982910"/>
              <a:gd name="connsiteX5" fmla="*/ 575314 w 596966"/>
              <a:gd name="connsiteY5" fmla="*/ 548259 h 982910"/>
              <a:gd name="connsiteX6" fmla="*/ 545073 w 596966"/>
              <a:gd name="connsiteY6" fmla="*/ 518022 h 982910"/>
              <a:gd name="connsiteX7" fmla="*/ 514833 w 596966"/>
              <a:gd name="connsiteY7" fmla="*/ 306367 h 982910"/>
              <a:gd name="connsiteX8" fmla="*/ 514833 w 596966"/>
              <a:gd name="connsiteY8" fmla="*/ 170304 h 982910"/>
              <a:gd name="connsiteX9" fmla="*/ 378750 w 596966"/>
              <a:gd name="connsiteY9" fmla="*/ 49358 h 982910"/>
              <a:gd name="connsiteX10" fmla="*/ 363630 w 596966"/>
              <a:gd name="connsiteY10" fmla="*/ 4003 h 982910"/>
              <a:gd name="connsiteX11" fmla="*/ 333389 w 596966"/>
              <a:gd name="connsiteY11" fmla="*/ 34240 h 982910"/>
              <a:gd name="connsiteX12" fmla="*/ 227547 w 596966"/>
              <a:gd name="connsiteY12" fmla="*/ 64476 h 982910"/>
              <a:gd name="connsiteX13" fmla="*/ 212427 w 596966"/>
              <a:gd name="connsiteY13" fmla="*/ 124949 h 982910"/>
              <a:gd name="connsiteX14" fmla="*/ 257788 w 596966"/>
              <a:gd name="connsiteY14" fmla="*/ 155185 h 982910"/>
              <a:gd name="connsiteX15" fmla="*/ 151946 w 596966"/>
              <a:gd name="connsiteY15" fmla="*/ 170304 h 982910"/>
              <a:gd name="connsiteX16" fmla="*/ 136825 w 596966"/>
              <a:gd name="connsiteY16" fmla="*/ 215658 h 982910"/>
              <a:gd name="connsiteX17" fmla="*/ 46103 w 596966"/>
              <a:gd name="connsiteY17" fmla="*/ 276131 h 982910"/>
              <a:gd name="connsiteX18" fmla="*/ 61224 w 596966"/>
              <a:gd name="connsiteY18" fmla="*/ 336604 h 982910"/>
              <a:gd name="connsiteX19" fmla="*/ 76344 w 596966"/>
              <a:gd name="connsiteY19" fmla="*/ 381959 h 982910"/>
              <a:gd name="connsiteX20" fmla="*/ 15863 w 596966"/>
              <a:gd name="connsiteY20" fmla="*/ 397077 h 982910"/>
              <a:gd name="connsiteX21" fmla="*/ 30983 w 596966"/>
              <a:gd name="connsiteY21" fmla="*/ 472668 h 982910"/>
              <a:gd name="connsiteX22" fmla="*/ 743 w 596966"/>
              <a:gd name="connsiteY22" fmla="*/ 518022 h 982910"/>
              <a:gd name="connsiteX23" fmla="*/ 46103 w 596966"/>
              <a:gd name="connsiteY23" fmla="*/ 669205 h 982910"/>
              <a:gd name="connsiteX24" fmla="*/ 91464 w 596966"/>
              <a:gd name="connsiteY24" fmla="*/ 684323 h 982910"/>
              <a:gd name="connsiteX25" fmla="*/ 15863 w 596966"/>
              <a:gd name="connsiteY25" fmla="*/ 744796 h 982910"/>
              <a:gd name="connsiteX26" fmla="*/ 46103 w 596966"/>
              <a:gd name="connsiteY26" fmla="*/ 790150 h 982910"/>
              <a:gd name="connsiteX27" fmla="*/ 76344 w 596966"/>
              <a:gd name="connsiteY27" fmla="*/ 880860 h 982910"/>
              <a:gd name="connsiteX28" fmla="*/ 61224 w 596966"/>
              <a:gd name="connsiteY28" fmla="*/ 971569 h 9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6966" h="982910">
                <a:moveTo>
                  <a:pt x="121705" y="956451"/>
                </a:moveTo>
                <a:cubicBezTo>
                  <a:pt x="472518" y="943459"/>
                  <a:pt x="482278" y="1062637"/>
                  <a:pt x="560194" y="880860"/>
                </a:cubicBezTo>
                <a:cubicBezTo>
                  <a:pt x="566472" y="866213"/>
                  <a:pt x="570274" y="850623"/>
                  <a:pt x="575314" y="835505"/>
                </a:cubicBezTo>
                <a:cubicBezTo>
                  <a:pt x="570274" y="820387"/>
                  <a:pt x="570150" y="802593"/>
                  <a:pt x="560194" y="790150"/>
                </a:cubicBezTo>
                <a:cubicBezTo>
                  <a:pt x="521907" y="742298"/>
                  <a:pt x="469340" y="771286"/>
                  <a:pt x="575314" y="744796"/>
                </a:cubicBezTo>
                <a:cubicBezTo>
                  <a:pt x="601945" y="664911"/>
                  <a:pt x="606340" y="672344"/>
                  <a:pt x="575314" y="548259"/>
                </a:cubicBezTo>
                <a:cubicBezTo>
                  <a:pt x="571856" y="534430"/>
                  <a:pt x="555153" y="528101"/>
                  <a:pt x="545073" y="518022"/>
                </a:cubicBezTo>
                <a:cubicBezTo>
                  <a:pt x="534993" y="447470"/>
                  <a:pt x="518392" y="377546"/>
                  <a:pt x="514833" y="306367"/>
                </a:cubicBezTo>
                <a:cubicBezTo>
                  <a:pt x="512125" y="252222"/>
                  <a:pt x="550278" y="217557"/>
                  <a:pt x="514833" y="170304"/>
                </a:cubicBezTo>
                <a:cubicBezTo>
                  <a:pt x="474794" y="116925"/>
                  <a:pt x="429995" y="87786"/>
                  <a:pt x="378750" y="49358"/>
                </a:cubicBezTo>
                <a:cubicBezTo>
                  <a:pt x="385151" y="42958"/>
                  <a:pt x="461771" y="-15623"/>
                  <a:pt x="363630" y="4003"/>
                </a:cubicBezTo>
                <a:cubicBezTo>
                  <a:pt x="349652" y="6798"/>
                  <a:pt x="346415" y="28451"/>
                  <a:pt x="333389" y="34240"/>
                </a:cubicBezTo>
                <a:cubicBezTo>
                  <a:pt x="299859" y="49140"/>
                  <a:pt x="262828" y="54397"/>
                  <a:pt x="227547" y="64476"/>
                </a:cubicBezTo>
                <a:cubicBezTo>
                  <a:pt x="222507" y="84634"/>
                  <a:pt x="205855" y="105237"/>
                  <a:pt x="212427" y="124949"/>
                </a:cubicBezTo>
                <a:cubicBezTo>
                  <a:pt x="218174" y="142188"/>
                  <a:pt x="272326" y="144283"/>
                  <a:pt x="257788" y="155185"/>
                </a:cubicBezTo>
                <a:cubicBezTo>
                  <a:pt x="229276" y="176567"/>
                  <a:pt x="187227" y="165264"/>
                  <a:pt x="151946" y="170304"/>
                </a:cubicBezTo>
                <a:cubicBezTo>
                  <a:pt x="146906" y="185422"/>
                  <a:pt x="148094" y="204390"/>
                  <a:pt x="136825" y="215658"/>
                </a:cubicBezTo>
                <a:cubicBezTo>
                  <a:pt x="111125" y="241355"/>
                  <a:pt x="46103" y="276131"/>
                  <a:pt x="46103" y="276131"/>
                </a:cubicBezTo>
                <a:cubicBezTo>
                  <a:pt x="51143" y="296289"/>
                  <a:pt x="55515" y="316625"/>
                  <a:pt x="61224" y="336604"/>
                </a:cubicBezTo>
                <a:cubicBezTo>
                  <a:pt x="65603" y="351927"/>
                  <a:pt x="85907" y="369211"/>
                  <a:pt x="76344" y="381959"/>
                </a:cubicBezTo>
                <a:cubicBezTo>
                  <a:pt x="63875" y="398583"/>
                  <a:pt x="36023" y="392038"/>
                  <a:pt x="15863" y="397077"/>
                </a:cubicBezTo>
                <a:cubicBezTo>
                  <a:pt x="20903" y="422274"/>
                  <a:pt x="34171" y="447170"/>
                  <a:pt x="30983" y="472668"/>
                </a:cubicBezTo>
                <a:cubicBezTo>
                  <a:pt x="28729" y="490698"/>
                  <a:pt x="2551" y="499942"/>
                  <a:pt x="743" y="518022"/>
                </a:cubicBezTo>
                <a:cubicBezTo>
                  <a:pt x="-3056" y="556006"/>
                  <a:pt x="7053" y="637969"/>
                  <a:pt x="46103" y="669205"/>
                </a:cubicBezTo>
                <a:cubicBezTo>
                  <a:pt x="58549" y="679161"/>
                  <a:pt x="76344" y="679284"/>
                  <a:pt x="91464" y="684323"/>
                </a:cubicBezTo>
                <a:cubicBezTo>
                  <a:pt x="56254" y="693124"/>
                  <a:pt x="6318" y="687535"/>
                  <a:pt x="15863" y="744796"/>
                </a:cubicBezTo>
                <a:cubicBezTo>
                  <a:pt x="18851" y="762719"/>
                  <a:pt x="38723" y="773546"/>
                  <a:pt x="46103" y="790150"/>
                </a:cubicBezTo>
                <a:cubicBezTo>
                  <a:pt x="59049" y="819275"/>
                  <a:pt x="76344" y="880860"/>
                  <a:pt x="76344" y="880860"/>
                </a:cubicBezTo>
                <a:cubicBezTo>
                  <a:pt x="56443" y="940556"/>
                  <a:pt x="61224" y="910278"/>
                  <a:pt x="61224" y="971569"/>
                </a:cubicBezTo>
              </a:path>
            </a:pathLst>
          </a:custGeom>
          <a:solidFill>
            <a:srgbClr val="00DE00"/>
          </a:solidFill>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6652935" y="3170757"/>
            <a:ext cx="1043300" cy="461665"/>
          </a:xfrm>
          <a:prstGeom prst="rect">
            <a:avLst/>
          </a:prstGeom>
          <a:noFill/>
        </p:spPr>
        <p:txBody>
          <a:bodyPr wrap="square" rtlCol="0">
            <a:spAutoFit/>
          </a:bodyPr>
          <a:lstStyle/>
          <a:p>
            <a:r>
              <a:rPr lang="en-US" sz="2400" i="1" dirty="0" smtClean="0">
                <a:solidFill>
                  <a:schemeClr val="bg1">
                    <a:lumMod val="95000"/>
                  </a:schemeClr>
                </a:solidFill>
              </a:rPr>
              <a:t>E</a:t>
            </a:r>
            <a:endParaRPr lang="en-US" sz="2400" i="1" dirty="0">
              <a:solidFill>
                <a:schemeClr val="bg1">
                  <a:lumMod val="95000"/>
                </a:schemeClr>
              </a:solidFill>
            </a:endParaRPr>
          </a:p>
        </p:txBody>
      </p:sp>
      <p:sp>
        <p:nvSpPr>
          <p:cNvPr id="27" name="TextBox 26"/>
          <p:cNvSpPr txBox="1"/>
          <p:nvPr/>
        </p:nvSpPr>
        <p:spPr>
          <a:xfrm>
            <a:off x="1478969" y="3170757"/>
            <a:ext cx="1043300" cy="461665"/>
          </a:xfrm>
          <a:prstGeom prst="rect">
            <a:avLst/>
          </a:prstGeom>
          <a:noFill/>
        </p:spPr>
        <p:txBody>
          <a:bodyPr wrap="square" rtlCol="0">
            <a:spAutoFit/>
          </a:bodyPr>
          <a:lstStyle/>
          <a:p>
            <a:r>
              <a:rPr lang="en-US" sz="2400" i="1" dirty="0">
                <a:solidFill>
                  <a:schemeClr val="bg1">
                    <a:lumMod val="95000"/>
                  </a:schemeClr>
                </a:solidFill>
              </a:rPr>
              <a:t>W</a:t>
            </a:r>
          </a:p>
        </p:txBody>
      </p:sp>
      <p:cxnSp>
        <p:nvCxnSpPr>
          <p:cNvPr id="29" name="Straight Connector 28"/>
          <p:cNvCxnSpPr/>
          <p:nvPr/>
        </p:nvCxnSpPr>
        <p:spPr>
          <a:xfrm flipV="1">
            <a:off x="1103785" y="3703926"/>
            <a:ext cx="6169082" cy="4086"/>
          </a:xfrm>
          <a:prstGeom prst="line">
            <a:avLst/>
          </a:prstGeom>
          <a:ln>
            <a:solidFill>
              <a:srgbClr val="F2F2F2"/>
            </a:solidFill>
            <a:prstDash val="dot"/>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2734235" y="1627750"/>
            <a:ext cx="3287059" cy="1505706"/>
          </a:xfrm>
          <a:custGeom>
            <a:avLst/>
            <a:gdLst>
              <a:gd name="connsiteX0" fmla="*/ 3287059 w 3287059"/>
              <a:gd name="connsiteY0" fmla="*/ 1480014 h 1505706"/>
              <a:gd name="connsiteX1" fmla="*/ 2390589 w 3287059"/>
              <a:gd name="connsiteY1" fmla="*/ 1450132 h 1505706"/>
              <a:gd name="connsiteX2" fmla="*/ 2181412 w 3287059"/>
              <a:gd name="connsiteY2" fmla="*/ 986956 h 1505706"/>
              <a:gd name="connsiteX3" fmla="*/ 1284941 w 3287059"/>
              <a:gd name="connsiteY3" fmla="*/ 927191 h 1505706"/>
              <a:gd name="connsiteX4" fmla="*/ 821765 w 3287059"/>
              <a:gd name="connsiteY4" fmla="*/ 135308 h 1505706"/>
              <a:gd name="connsiteX5" fmla="*/ 0 w 3287059"/>
              <a:gd name="connsiteY5" fmla="*/ 838 h 1505706"/>
              <a:gd name="connsiteX6" fmla="*/ 0 w 3287059"/>
              <a:gd name="connsiteY6" fmla="*/ 838 h 15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7059" h="1505706">
                <a:moveTo>
                  <a:pt x="3287059" y="1480014"/>
                </a:moveTo>
                <a:cubicBezTo>
                  <a:pt x="2930961" y="1506161"/>
                  <a:pt x="2574863" y="1532308"/>
                  <a:pt x="2390589" y="1450132"/>
                </a:cubicBezTo>
                <a:cubicBezTo>
                  <a:pt x="2206315" y="1367956"/>
                  <a:pt x="2365687" y="1074113"/>
                  <a:pt x="2181412" y="986956"/>
                </a:cubicBezTo>
                <a:cubicBezTo>
                  <a:pt x="1997137" y="899799"/>
                  <a:pt x="1511549" y="1069132"/>
                  <a:pt x="1284941" y="927191"/>
                </a:cubicBezTo>
                <a:cubicBezTo>
                  <a:pt x="1058333" y="785250"/>
                  <a:pt x="1035922" y="289700"/>
                  <a:pt x="821765" y="135308"/>
                </a:cubicBezTo>
                <a:cubicBezTo>
                  <a:pt x="607608" y="-19084"/>
                  <a:pt x="0" y="838"/>
                  <a:pt x="0" y="838"/>
                </a:cubicBezTo>
                <a:lnTo>
                  <a:pt x="0" y="838"/>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Notched Right Arrow 5"/>
          <p:cNvSpPr/>
          <p:nvPr/>
        </p:nvSpPr>
        <p:spPr>
          <a:xfrm>
            <a:off x="6652935" y="1972235"/>
            <a:ext cx="619932" cy="328706"/>
          </a:xfrm>
          <a:prstGeom prst="notchedRigh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4522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784103" y="0"/>
            <a:ext cx="4336150" cy="6858000"/>
          </a:xfrm>
          <a:prstGeom prst="rect">
            <a:avLst/>
          </a:prstGeom>
        </p:spPr>
      </p:pic>
      <p:sp>
        <p:nvSpPr>
          <p:cNvPr id="4" name="TextBox 3"/>
          <p:cNvSpPr txBox="1"/>
          <p:nvPr/>
        </p:nvSpPr>
        <p:spPr>
          <a:xfrm>
            <a:off x="417037" y="928934"/>
            <a:ext cx="2729693" cy="3970318"/>
          </a:xfrm>
          <a:prstGeom prst="rect">
            <a:avLst/>
          </a:prstGeom>
          <a:noFill/>
        </p:spPr>
        <p:txBody>
          <a:bodyPr wrap="square" rtlCol="0">
            <a:spAutoFit/>
          </a:bodyPr>
          <a:lstStyle/>
          <a:p>
            <a:r>
              <a:rPr lang="en-US" sz="2800" i="1" dirty="0" smtClean="0">
                <a:solidFill>
                  <a:srgbClr val="EDF2CF"/>
                </a:solidFill>
              </a:rPr>
              <a:t>Del </a:t>
            </a:r>
            <a:r>
              <a:rPr lang="en-US" sz="2800" i="1" dirty="0" err="1" smtClean="0">
                <a:solidFill>
                  <a:srgbClr val="EDF2CF"/>
                </a:solidFill>
              </a:rPr>
              <a:t>Genio</a:t>
            </a:r>
            <a:r>
              <a:rPr lang="en-US" sz="2800" i="1" dirty="0" smtClean="0">
                <a:solidFill>
                  <a:srgbClr val="EDF2CF"/>
                </a:solidFill>
              </a:rPr>
              <a:t> et al.(2012)</a:t>
            </a:r>
          </a:p>
          <a:p>
            <a:endParaRPr lang="en-US" sz="2800" i="1" dirty="0">
              <a:solidFill>
                <a:schemeClr val="bg1">
                  <a:lumMod val="95000"/>
                </a:schemeClr>
              </a:solidFill>
            </a:endParaRPr>
          </a:p>
          <a:p>
            <a:r>
              <a:rPr lang="en-US" sz="2800" i="1" dirty="0" err="1" smtClean="0">
                <a:solidFill>
                  <a:schemeClr val="bg1">
                    <a:lumMod val="95000"/>
                  </a:schemeClr>
                </a:solidFill>
              </a:rPr>
              <a:t>CloudSat</a:t>
            </a:r>
            <a:r>
              <a:rPr lang="en-US" sz="2800" i="1" dirty="0" smtClean="0">
                <a:solidFill>
                  <a:schemeClr val="bg1">
                    <a:lumMod val="95000"/>
                  </a:schemeClr>
                </a:solidFill>
              </a:rPr>
              <a:t>/CALIPSO ten MJO composite: found shallow-to-</a:t>
            </a:r>
            <a:r>
              <a:rPr lang="en-US" sz="2800" i="1" dirty="0" err="1" smtClean="0">
                <a:solidFill>
                  <a:schemeClr val="bg1">
                    <a:lumMod val="95000"/>
                  </a:schemeClr>
                </a:solidFill>
              </a:rPr>
              <a:t>congestus</a:t>
            </a:r>
            <a:r>
              <a:rPr lang="en-US" sz="2800" i="1" dirty="0" smtClean="0">
                <a:solidFill>
                  <a:schemeClr val="bg1">
                    <a:lumMod val="95000"/>
                  </a:schemeClr>
                </a:solidFill>
              </a:rPr>
              <a:t>-deep transition</a:t>
            </a:r>
            <a:endParaRPr lang="en-US" sz="2800" i="1" dirty="0">
              <a:solidFill>
                <a:schemeClr val="bg1">
                  <a:lumMod val="95000"/>
                </a:schemeClr>
              </a:solidFill>
            </a:endParaRPr>
          </a:p>
        </p:txBody>
      </p:sp>
      <p:cxnSp>
        <p:nvCxnSpPr>
          <p:cNvPr id="6" name="Straight Connector 5"/>
          <p:cNvCxnSpPr/>
          <p:nvPr/>
        </p:nvCxnSpPr>
        <p:spPr>
          <a:xfrm>
            <a:off x="4492621" y="5554648"/>
            <a:ext cx="492861"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365359" y="5138313"/>
            <a:ext cx="492861"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858220" y="3845388"/>
            <a:ext cx="959179" cy="227805"/>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270163" y="4909850"/>
            <a:ext cx="1751794" cy="369332"/>
          </a:xfrm>
          <a:prstGeom prst="rect">
            <a:avLst/>
          </a:prstGeom>
          <a:noFill/>
        </p:spPr>
        <p:txBody>
          <a:bodyPr wrap="square" rtlCol="0">
            <a:spAutoFit/>
          </a:bodyPr>
          <a:lstStyle/>
          <a:p>
            <a:r>
              <a:rPr lang="en-US" i="1" dirty="0" err="1" smtClean="0"/>
              <a:t>Congestus</a:t>
            </a:r>
            <a:endParaRPr lang="en-US" i="1" dirty="0"/>
          </a:p>
        </p:txBody>
      </p:sp>
    </p:spTree>
    <p:extLst>
      <p:ext uri="{BB962C8B-B14F-4D97-AF65-F5344CB8AC3E}">
        <p14:creationId xmlns:p14="http://schemas.microsoft.com/office/powerpoint/2010/main" val="1830121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16"/>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
          <a:stretch>
            <a:fillRect/>
          </a:stretch>
        </p:blipFill>
        <p:spPr>
          <a:xfrm>
            <a:off x="664034" y="0"/>
            <a:ext cx="7790996" cy="6858000"/>
          </a:xfrm>
          <a:prstGeom prst="rect">
            <a:avLst/>
          </a:prstGeom>
        </p:spPr>
      </p:pic>
      <p:cxnSp>
        <p:nvCxnSpPr>
          <p:cNvPr id="5" name="Straight Connector 4"/>
          <p:cNvCxnSpPr/>
          <p:nvPr/>
        </p:nvCxnSpPr>
        <p:spPr>
          <a:xfrm>
            <a:off x="1985367" y="1970899"/>
            <a:ext cx="71531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15280" y="1583126"/>
            <a:ext cx="510057"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079339" y="1948106"/>
            <a:ext cx="71531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794654" y="1595940"/>
            <a:ext cx="752694"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96956" y="-58388"/>
            <a:ext cx="1135758" cy="276999"/>
          </a:xfrm>
          <a:prstGeom prst="rect">
            <a:avLst/>
          </a:prstGeom>
          <a:noFill/>
        </p:spPr>
        <p:txBody>
          <a:bodyPr wrap="square" rtlCol="0">
            <a:spAutoFit/>
          </a:bodyPr>
          <a:lstStyle/>
          <a:p>
            <a:r>
              <a:rPr lang="en-US" sz="1200" dirty="0" smtClean="0"/>
              <a:t>‘</a:t>
            </a:r>
            <a:endParaRPr lang="en-US" sz="1200" dirty="0"/>
          </a:p>
        </p:txBody>
      </p:sp>
      <p:sp>
        <p:nvSpPr>
          <p:cNvPr id="13" name="TextBox 12"/>
          <p:cNvSpPr txBox="1"/>
          <p:nvPr/>
        </p:nvSpPr>
        <p:spPr>
          <a:xfrm>
            <a:off x="2087550" y="1094944"/>
            <a:ext cx="1167862" cy="338554"/>
          </a:xfrm>
          <a:prstGeom prst="rect">
            <a:avLst/>
          </a:prstGeom>
          <a:noFill/>
        </p:spPr>
        <p:txBody>
          <a:bodyPr wrap="square" rtlCol="0">
            <a:spAutoFit/>
          </a:bodyPr>
          <a:lstStyle/>
          <a:p>
            <a:r>
              <a:rPr lang="en-US" sz="1600" b="1" i="1" dirty="0" smtClean="0">
                <a:solidFill>
                  <a:schemeClr val="bg1"/>
                </a:solidFill>
              </a:rPr>
              <a:t>DRY</a:t>
            </a:r>
            <a:endParaRPr lang="en-US" sz="1600" b="1" i="1" dirty="0">
              <a:solidFill>
                <a:schemeClr val="bg1"/>
              </a:solidFill>
            </a:endParaRPr>
          </a:p>
        </p:txBody>
      </p:sp>
      <p:cxnSp>
        <p:nvCxnSpPr>
          <p:cNvPr id="15" name="Straight Connector 14"/>
          <p:cNvCxnSpPr/>
          <p:nvPr/>
        </p:nvCxnSpPr>
        <p:spPr>
          <a:xfrm>
            <a:off x="1729892" y="4196393"/>
            <a:ext cx="71531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977150" y="4188201"/>
            <a:ext cx="71531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852219" y="6357082"/>
            <a:ext cx="715315"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74849" y="3691826"/>
            <a:ext cx="35721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911441" y="3823221"/>
            <a:ext cx="781887"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46517" y="5983911"/>
            <a:ext cx="31474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74063" y="6003133"/>
            <a:ext cx="848464"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364024" y="330429"/>
            <a:ext cx="715315" cy="185167"/>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22527" y="267043"/>
            <a:ext cx="715315" cy="185167"/>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575698" y="2599722"/>
            <a:ext cx="715315" cy="185167"/>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93328" y="2512128"/>
            <a:ext cx="838518" cy="185167"/>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949310" y="3159845"/>
            <a:ext cx="1167862" cy="338554"/>
          </a:xfrm>
          <a:prstGeom prst="rect">
            <a:avLst/>
          </a:prstGeom>
          <a:noFill/>
        </p:spPr>
        <p:txBody>
          <a:bodyPr wrap="square" rtlCol="0">
            <a:spAutoFit/>
          </a:bodyPr>
          <a:lstStyle/>
          <a:p>
            <a:r>
              <a:rPr lang="en-US" sz="1600" b="1" i="1" dirty="0" smtClean="0">
                <a:solidFill>
                  <a:srgbClr val="FFFFFF"/>
                </a:solidFill>
              </a:rPr>
              <a:t>DRY</a:t>
            </a:r>
            <a:endParaRPr lang="en-US" sz="1600" b="1" i="1" dirty="0">
              <a:solidFill>
                <a:srgbClr val="FFFFFF"/>
              </a:solidFill>
            </a:endParaRPr>
          </a:p>
        </p:txBody>
      </p:sp>
      <p:sp>
        <p:nvSpPr>
          <p:cNvPr id="36" name="TextBox 35"/>
          <p:cNvSpPr txBox="1"/>
          <p:nvPr/>
        </p:nvSpPr>
        <p:spPr>
          <a:xfrm>
            <a:off x="1963462" y="5451930"/>
            <a:ext cx="1167862" cy="338554"/>
          </a:xfrm>
          <a:prstGeom prst="rect">
            <a:avLst/>
          </a:prstGeom>
          <a:noFill/>
        </p:spPr>
        <p:txBody>
          <a:bodyPr wrap="square" rtlCol="0">
            <a:spAutoFit/>
          </a:bodyPr>
          <a:lstStyle/>
          <a:p>
            <a:r>
              <a:rPr lang="en-US" sz="1600" b="1" i="1" dirty="0" smtClean="0">
                <a:solidFill>
                  <a:srgbClr val="FFFFFF"/>
                </a:solidFill>
              </a:rPr>
              <a:t>DRY</a:t>
            </a:r>
            <a:endParaRPr lang="en-US" sz="1600" b="1" i="1" dirty="0">
              <a:solidFill>
                <a:srgbClr val="FFFFFF"/>
              </a:solidFill>
            </a:endParaRPr>
          </a:p>
        </p:txBody>
      </p:sp>
      <p:sp>
        <p:nvSpPr>
          <p:cNvPr id="4" name="TextBox 3"/>
          <p:cNvSpPr txBox="1"/>
          <p:nvPr/>
        </p:nvSpPr>
        <p:spPr>
          <a:xfrm>
            <a:off x="1739680" y="338771"/>
            <a:ext cx="694298" cy="369332"/>
          </a:xfrm>
          <a:prstGeom prst="rect">
            <a:avLst/>
          </a:prstGeom>
          <a:solidFill>
            <a:srgbClr val="FFFFFF"/>
          </a:solidFill>
          <a:ln>
            <a:solidFill>
              <a:schemeClr val="tx1"/>
            </a:solidFill>
          </a:ln>
        </p:spPr>
        <p:txBody>
          <a:bodyPr wrap="square" rtlCol="0">
            <a:spAutoFit/>
          </a:bodyPr>
          <a:lstStyle/>
          <a:p>
            <a:r>
              <a:rPr lang="en-US" i="1" dirty="0" err="1" smtClean="0"/>
              <a:t>Malé</a:t>
            </a:r>
            <a:endParaRPr lang="en-US" i="1" dirty="0"/>
          </a:p>
        </p:txBody>
      </p:sp>
      <p:sp>
        <p:nvSpPr>
          <p:cNvPr id="28" name="TextBox 27"/>
          <p:cNvSpPr txBox="1"/>
          <p:nvPr/>
        </p:nvSpPr>
        <p:spPr>
          <a:xfrm>
            <a:off x="1734831" y="2535422"/>
            <a:ext cx="683069" cy="369332"/>
          </a:xfrm>
          <a:prstGeom prst="rect">
            <a:avLst/>
          </a:prstGeom>
          <a:solidFill>
            <a:srgbClr val="FFFFFF"/>
          </a:solidFill>
          <a:ln>
            <a:solidFill>
              <a:schemeClr val="tx1"/>
            </a:solidFill>
          </a:ln>
        </p:spPr>
        <p:txBody>
          <a:bodyPr wrap="square" rtlCol="0">
            <a:spAutoFit/>
          </a:bodyPr>
          <a:lstStyle/>
          <a:p>
            <a:pPr algn="ctr"/>
            <a:r>
              <a:rPr lang="en-US" i="1" dirty="0" err="1" smtClean="0"/>
              <a:t>Gan</a:t>
            </a:r>
            <a:endParaRPr lang="en-US" i="1" dirty="0"/>
          </a:p>
        </p:txBody>
      </p:sp>
      <p:sp>
        <p:nvSpPr>
          <p:cNvPr id="32" name="TextBox 31"/>
          <p:cNvSpPr txBox="1"/>
          <p:nvPr/>
        </p:nvSpPr>
        <p:spPr>
          <a:xfrm>
            <a:off x="1725050" y="4734973"/>
            <a:ext cx="943478" cy="369332"/>
          </a:xfrm>
          <a:prstGeom prst="rect">
            <a:avLst/>
          </a:prstGeom>
          <a:solidFill>
            <a:srgbClr val="FFFFFF"/>
          </a:solidFill>
          <a:ln>
            <a:solidFill>
              <a:schemeClr val="tx1"/>
            </a:solidFill>
          </a:ln>
        </p:spPr>
        <p:txBody>
          <a:bodyPr wrap="square" rtlCol="0">
            <a:spAutoFit/>
          </a:bodyPr>
          <a:lstStyle/>
          <a:p>
            <a:pPr algn="ctr"/>
            <a:r>
              <a:rPr lang="en-US" i="1" dirty="0" err="1" smtClean="0"/>
              <a:t>Revelle</a:t>
            </a:r>
            <a:endParaRPr lang="en-US" i="1" dirty="0"/>
          </a:p>
        </p:txBody>
      </p:sp>
      <p:sp>
        <p:nvSpPr>
          <p:cNvPr id="7" name="TextBox 6"/>
          <p:cNvSpPr txBox="1"/>
          <p:nvPr/>
        </p:nvSpPr>
        <p:spPr>
          <a:xfrm>
            <a:off x="1812670" y="1897904"/>
            <a:ext cx="1982882" cy="369332"/>
          </a:xfrm>
          <a:prstGeom prst="rect">
            <a:avLst/>
          </a:prstGeom>
          <a:noFill/>
        </p:spPr>
        <p:txBody>
          <a:bodyPr wrap="square" rtlCol="0">
            <a:spAutoFit/>
          </a:bodyPr>
          <a:lstStyle/>
          <a:p>
            <a:r>
              <a:rPr lang="en-US" i="1" dirty="0" smtClean="0"/>
              <a:t>shallow</a:t>
            </a:r>
            <a:endParaRPr lang="en-US" i="1" dirty="0"/>
          </a:p>
        </p:txBody>
      </p:sp>
      <p:sp>
        <p:nvSpPr>
          <p:cNvPr id="33" name="TextBox 32"/>
          <p:cNvSpPr txBox="1"/>
          <p:nvPr/>
        </p:nvSpPr>
        <p:spPr>
          <a:xfrm>
            <a:off x="3853944" y="4099321"/>
            <a:ext cx="1982882" cy="369332"/>
          </a:xfrm>
          <a:prstGeom prst="rect">
            <a:avLst/>
          </a:prstGeom>
          <a:noFill/>
        </p:spPr>
        <p:txBody>
          <a:bodyPr wrap="square" rtlCol="0">
            <a:spAutoFit/>
          </a:bodyPr>
          <a:lstStyle/>
          <a:p>
            <a:r>
              <a:rPr lang="en-US" i="1" dirty="0" smtClean="0"/>
              <a:t>shallow</a:t>
            </a:r>
            <a:endParaRPr lang="en-US" i="1" dirty="0"/>
          </a:p>
        </p:txBody>
      </p:sp>
      <p:sp>
        <p:nvSpPr>
          <p:cNvPr id="34" name="TextBox 33"/>
          <p:cNvSpPr txBox="1"/>
          <p:nvPr/>
        </p:nvSpPr>
        <p:spPr>
          <a:xfrm>
            <a:off x="3977150" y="1881521"/>
            <a:ext cx="1982882" cy="369332"/>
          </a:xfrm>
          <a:prstGeom prst="rect">
            <a:avLst/>
          </a:prstGeom>
          <a:noFill/>
        </p:spPr>
        <p:txBody>
          <a:bodyPr wrap="square" rtlCol="0">
            <a:spAutoFit/>
          </a:bodyPr>
          <a:lstStyle/>
          <a:p>
            <a:r>
              <a:rPr lang="en-US" i="1" dirty="0" smtClean="0"/>
              <a:t>shallow</a:t>
            </a:r>
            <a:endParaRPr lang="en-US" i="1" dirty="0"/>
          </a:p>
        </p:txBody>
      </p:sp>
      <p:sp>
        <p:nvSpPr>
          <p:cNvPr id="39" name="TextBox 38"/>
          <p:cNvSpPr txBox="1"/>
          <p:nvPr/>
        </p:nvSpPr>
        <p:spPr>
          <a:xfrm>
            <a:off x="1643877" y="4099321"/>
            <a:ext cx="1982882" cy="369332"/>
          </a:xfrm>
          <a:prstGeom prst="rect">
            <a:avLst/>
          </a:prstGeom>
          <a:noFill/>
        </p:spPr>
        <p:txBody>
          <a:bodyPr wrap="square" rtlCol="0">
            <a:spAutoFit/>
          </a:bodyPr>
          <a:lstStyle/>
          <a:p>
            <a:r>
              <a:rPr lang="en-US" i="1" dirty="0" smtClean="0"/>
              <a:t>shallow</a:t>
            </a:r>
            <a:endParaRPr lang="en-US" i="1" dirty="0"/>
          </a:p>
        </p:txBody>
      </p:sp>
      <p:sp>
        <p:nvSpPr>
          <p:cNvPr id="40" name="TextBox 39"/>
          <p:cNvSpPr txBox="1"/>
          <p:nvPr/>
        </p:nvSpPr>
        <p:spPr>
          <a:xfrm>
            <a:off x="1753394" y="6270271"/>
            <a:ext cx="1982882" cy="369332"/>
          </a:xfrm>
          <a:prstGeom prst="rect">
            <a:avLst/>
          </a:prstGeom>
          <a:noFill/>
        </p:spPr>
        <p:txBody>
          <a:bodyPr wrap="square" rtlCol="0">
            <a:spAutoFit/>
          </a:bodyPr>
          <a:lstStyle/>
          <a:p>
            <a:r>
              <a:rPr lang="en-US" i="1" dirty="0" smtClean="0"/>
              <a:t>shallow</a:t>
            </a:r>
            <a:endParaRPr lang="en-US" i="1" dirty="0"/>
          </a:p>
        </p:txBody>
      </p:sp>
      <p:sp>
        <p:nvSpPr>
          <p:cNvPr id="12" name="TextBox 11"/>
          <p:cNvSpPr txBox="1"/>
          <p:nvPr/>
        </p:nvSpPr>
        <p:spPr>
          <a:xfrm>
            <a:off x="2721701" y="1508346"/>
            <a:ext cx="869479" cy="369332"/>
          </a:xfrm>
          <a:prstGeom prst="rect">
            <a:avLst/>
          </a:prstGeom>
          <a:noFill/>
        </p:spPr>
        <p:txBody>
          <a:bodyPr wrap="square" rtlCol="0">
            <a:spAutoFit/>
          </a:bodyPr>
          <a:lstStyle/>
          <a:p>
            <a:r>
              <a:rPr lang="en-US" i="1" dirty="0" smtClean="0"/>
              <a:t>mid</a:t>
            </a:r>
            <a:endParaRPr lang="en-US" i="1" dirty="0"/>
          </a:p>
        </p:txBody>
      </p:sp>
      <p:sp>
        <p:nvSpPr>
          <p:cNvPr id="41" name="TextBox 40"/>
          <p:cNvSpPr txBox="1"/>
          <p:nvPr/>
        </p:nvSpPr>
        <p:spPr>
          <a:xfrm>
            <a:off x="4998145" y="3786102"/>
            <a:ext cx="869479" cy="369332"/>
          </a:xfrm>
          <a:prstGeom prst="rect">
            <a:avLst/>
          </a:prstGeom>
          <a:noFill/>
        </p:spPr>
        <p:txBody>
          <a:bodyPr wrap="square" rtlCol="0">
            <a:spAutoFit/>
          </a:bodyPr>
          <a:lstStyle/>
          <a:p>
            <a:r>
              <a:rPr lang="en-US" i="1" dirty="0" smtClean="0"/>
              <a:t>mid</a:t>
            </a:r>
            <a:endParaRPr lang="en-US" i="1" dirty="0"/>
          </a:p>
        </p:txBody>
      </p:sp>
      <p:sp>
        <p:nvSpPr>
          <p:cNvPr id="42" name="TextBox 41"/>
          <p:cNvSpPr txBox="1"/>
          <p:nvPr/>
        </p:nvSpPr>
        <p:spPr>
          <a:xfrm>
            <a:off x="4822054" y="1593373"/>
            <a:ext cx="869479" cy="369332"/>
          </a:xfrm>
          <a:prstGeom prst="rect">
            <a:avLst/>
          </a:prstGeom>
          <a:noFill/>
        </p:spPr>
        <p:txBody>
          <a:bodyPr wrap="square" rtlCol="0">
            <a:spAutoFit/>
          </a:bodyPr>
          <a:lstStyle/>
          <a:p>
            <a:r>
              <a:rPr lang="en-US" i="1" dirty="0" smtClean="0"/>
              <a:t>mid</a:t>
            </a:r>
            <a:endParaRPr lang="en-US" i="1" dirty="0"/>
          </a:p>
        </p:txBody>
      </p:sp>
      <p:sp>
        <p:nvSpPr>
          <p:cNvPr id="43" name="TextBox 42"/>
          <p:cNvSpPr txBox="1"/>
          <p:nvPr/>
        </p:nvSpPr>
        <p:spPr>
          <a:xfrm>
            <a:off x="2364031" y="3679284"/>
            <a:ext cx="869479" cy="369332"/>
          </a:xfrm>
          <a:prstGeom prst="rect">
            <a:avLst/>
          </a:prstGeom>
          <a:noFill/>
        </p:spPr>
        <p:txBody>
          <a:bodyPr wrap="square" rtlCol="0">
            <a:spAutoFit/>
          </a:bodyPr>
          <a:lstStyle/>
          <a:p>
            <a:r>
              <a:rPr lang="en-US" i="1" dirty="0" smtClean="0"/>
              <a:t>mid</a:t>
            </a:r>
            <a:endParaRPr lang="en-US" i="1" dirty="0"/>
          </a:p>
        </p:txBody>
      </p:sp>
      <p:sp>
        <p:nvSpPr>
          <p:cNvPr id="44" name="TextBox 43"/>
          <p:cNvSpPr txBox="1"/>
          <p:nvPr/>
        </p:nvSpPr>
        <p:spPr>
          <a:xfrm>
            <a:off x="2362276" y="5931194"/>
            <a:ext cx="869479" cy="369332"/>
          </a:xfrm>
          <a:prstGeom prst="rect">
            <a:avLst/>
          </a:prstGeom>
          <a:noFill/>
        </p:spPr>
        <p:txBody>
          <a:bodyPr wrap="square" rtlCol="0">
            <a:spAutoFit/>
          </a:bodyPr>
          <a:lstStyle/>
          <a:p>
            <a:r>
              <a:rPr lang="en-US" i="1" dirty="0" smtClean="0"/>
              <a:t>mid</a:t>
            </a:r>
            <a:endParaRPr lang="en-US" i="1" dirty="0"/>
          </a:p>
        </p:txBody>
      </p:sp>
      <p:sp>
        <p:nvSpPr>
          <p:cNvPr id="45" name="TextBox 44"/>
          <p:cNvSpPr txBox="1"/>
          <p:nvPr/>
        </p:nvSpPr>
        <p:spPr>
          <a:xfrm>
            <a:off x="4955235" y="6032331"/>
            <a:ext cx="869479" cy="369332"/>
          </a:xfrm>
          <a:prstGeom prst="rect">
            <a:avLst/>
          </a:prstGeom>
          <a:noFill/>
        </p:spPr>
        <p:txBody>
          <a:bodyPr wrap="square" rtlCol="0">
            <a:spAutoFit/>
          </a:bodyPr>
          <a:lstStyle/>
          <a:p>
            <a:r>
              <a:rPr lang="en-US" i="1" dirty="0" smtClean="0"/>
              <a:t>mid</a:t>
            </a:r>
            <a:endParaRPr lang="en-US" i="1" dirty="0"/>
          </a:p>
        </p:txBody>
      </p:sp>
      <p:sp>
        <p:nvSpPr>
          <p:cNvPr id="46" name="TextBox 45"/>
          <p:cNvSpPr txBox="1"/>
          <p:nvPr/>
        </p:nvSpPr>
        <p:spPr>
          <a:xfrm>
            <a:off x="3427919" y="910278"/>
            <a:ext cx="869479" cy="369332"/>
          </a:xfrm>
          <a:prstGeom prst="rect">
            <a:avLst/>
          </a:prstGeom>
          <a:noFill/>
        </p:spPr>
        <p:txBody>
          <a:bodyPr wrap="square" rtlCol="0">
            <a:spAutoFit/>
          </a:bodyPr>
          <a:lstStyle/>
          <a:p>
            <a:r>
              <a:rPr lang="en-US" i="1" dirty="0" smtClean="0"/>
              <a:t>deep</a:t>
            </a:r>
            <a:endParaRPr lang="en-US" i="1" dirty="0"/>
          </a:p>
        </p:txBody>
      </p:sp>
      <p:sp>
        <p:nvSpPr>
          <p:cNvPr id="47" name="TextBox 46"/>
          <p:cNvSpPr txBox="1"/>
          <p:nvPr/>
        </p:nvSpPr>
        <p:spPr>
          <a:xfrm>
            <a:off x="2987676" y="5519348"/>
            <a:ext cx="869479" cy="369332"/>
          </a:xfrm>
          <a:prstGeom prst="rect">
            <a:avLst/>
          </a:prstGeom>
          <a:noFill/>
        </p:spPr>
        <p:txBody>
          <a:bodyPr wrap="square" rtlCol="0">
            <a:spAutoFit/>
          </a:bodyPr>
          <a:lstStyle/>
          <a:p>
            <a:r>
              <a:rPr lang="en-US" i="1" dirty="0" smtClean="0"/>
              <a:t>deep</a:t>
            </a:r>
            <a:endParaRPr lang="en-US" i="1" dirty="0"/>
          </a:p>
        </p:txBody>
      </p:sp>
      <p:sp>
        <p:nvSpPr>
          <p:cNvPr id="48" name="TextBox 47"/>
          <p:cNvSpPr txBox="1"/>
          <p:nvPr/>
        </p:nvSpPr>
        <p:spPr>
          <a:xfrm>
            <a:off x="3107671" y="3344511"/>
            <a:ext cx="869479" cy="369332"/>
          </a:xfrm>
          <a:prstGeom prst="rect">
            <a:avLst/>
          </a:prstGeom>
          <a:noFill/>
        </p:spPr>
        <p:txBody>
          <a:bodyPr wrap="square" rtlCol="0">
            <a:spAutoFit/>
          </a:bodyPr>
          <a:lstStyle/>
          <a:p>
            <a:r>
              <a:rPr lang="en-US" i="1" dirty="0" smtClean="0"/>
              <a:t>deep</a:t>
            </a:r>
            <a:endParaRPr lang="en-US" i="1" dirty="0"/>
          </a:p>
        </p:txBody>
      </p:sp>
      <p:sp>
        <p:nvSpPr>
          <p:cNvPr id="49" name="TextBox 48"/>
          <p:cNvSpPr txBox="1"/>
          <p:nvPr/>
        </p:nvSpPr>
        <p:spPr>
          <a:xfrm>
            <a:off x="5646857" y="3159845"/>
            <a:ext cx="869479" cy="369332"/>
          </a:xfrm>
          <a:prstGeom prst="rect">
            <a:avLst/>
          </a:prstGeom>
          <a:noFill/>
        </p:spPr>
        <p:txBody>
          <a:bodyPr wrap="square" rtlCol="0">
            <a:spAutoFit/>
          </a:bodyPr>
          <a:lstStyle/>
          <a:p>
            <a:r>
              <a:rPr lang="en-US" i="1" dirty="0" smtClean="0"/>
              <a:t>deep</a:t>
            </a:r>
            <a:endParaRPr lang="en-US" i="1" dirty="0"/>
          </a:p>
        </p:txBody>
      </p:sp>
      <p:sp>
        <p:nvSpPr>
          <p:cNvPr id="50" name="TextBox 49"/>
          <p:cNvSpPr txBox="1"/>
          <p:nvPr/>
        </p:nvSpPr>
        <p:spPr>
          <a:xfrm>
            <a:off x="5682471" y="878012"/>
            <a:ext cx="869479" cy="369332"/>
          </a:xfrm>
          <a:prstGeom prst="rect">
            <a:avLst/>
          </a:prstGeom>
          <a:noFill/>
        </p:spPr>
        <p:txBody>
          <a:bodyPr wrap="square" rtlCol="0">
            <a:spAutoFit/>
          </a:bodyPr>
          <a:lstStyle/>
          <a:p>
            <a:r>
              <a:rPr lang="en-US" i="1" dirty="0" smtClean="0"/>
              <a:t>deep</a:t>
            </a:r>
            <a:endParaRPr lang="en-US" i="1" dirty="0"/>
          </a:p>
        </p:txBody>
      </p:sp>
      <p:sp>
        <p:nvSpPr>
          <p:cNvPr id="51" name="TextBox 50"/>
          <p:cNvSpPr txBox="1"/>
          <p:nvPr/>
        </p:nvSpPr>
        <p:spPr>
          <a:xfrm>
            <a:off x="5772739" y="5421152"/>
            <a:ext cx="869479" cy="369332"/>
          </a:xfrm>
          <a:prstGeom prst="rect">
            <a:avLst/>
          </a:prstGeom>
          <a:noFill/>
        </p:spPr>
        <p:txBody>
          <a:bodyPr wrap="square" rtlCol="0">
            <a:spAutoFit/>
          </a:bodyPr>
          <a:lstStyle/>
          <a:p>
            <a:r>
              <a:rPr lang="en-US" i="1" dirty="0" smtClean="0"/>
              <a:t>deep</a:t>
            </a:r>
            <a:endParaRPr lang="en-US" i="1" dirty="0"/>
          </a:p>
        </p:txBody>
      </p:sp>
      <p:sp>
        <p:nvSpPr>
          <p:cNvPr id="53" name="TextBox 52"/>
          <p:cNvSpPr txBox="1"/>
          <p:nvPr/>
        </p:nvSpPr>
        <p:spPr>
          <a:xfrm>
            <a:off x="1285223" y="1474996"/>
            <a:ext cx="575907" cy="276999"/>
          </a:xfrm>
          <a:prstGeom prst="rect">
            <a:avLst/>
          </a:prstGeom>
          <a:noFill/>
        </p:spPr>
        <p:txBody>
          <a:bodyPr wrap="square" rtlCol="0">
            <a:spAutoFit/>
          </a:bodyPr>
          <a:lstStyle/>
          <a:p>
            <a:r>
              <a:rPr lang="en-US" sz="1200" i="1" dirty="0" smtClean="0"/>
              <a:t>0°C</a:t>
            </a:r>
            <a:endParaRPr lang="en-US" sz="1200" i="1" dirty="0"/>
          </a:p>
        </p:txBody>
      </p:sp>
      <p:cxnSp>
        <p:nvCxnSpPr>
          <p:cNvPr id="55" name="Straight Connector 54"/>
          <p:cNvCxnSpPr/>
          <p:nvPr/>
        </p:nvCxnSpPr>
        <p:spPr>
          <a:xfrm>
            <a:off x="6437842" y="1668935"/>
            <a:ext cx="505052"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003104" y="1985498"/>
            <a:ext cx="505052"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942894" y="3786102"/>
            <a:ext cx="505052"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239881" y="4196393"/>
            <a:ext cx="505052"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158706" y="6427290"/>
            <a:ext cx="505052"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488055" y="1648199"/>
            <a:ext cx="869479" cy="369332"/>
          </a:xfrm>
          <a:prstGeom prst="rect">
            <a:avLst/>
          </a:prstGeom>
          <a:noFill/>
        </p:spPr>
        <p:txBody>
          <a:bodyPr wrap="square" rtlCol="0">
            <a:spAutoFit/>
          </a:bodyPr>
          <a:lstStyle/>
          <a:p>
            <a:r>
              <a:rPr lang="en-US" i="1" dirty="0" smtClean="0"/>
              <a:t>mid</a:t>
            </a:r>
            <a:endParaRPr lang="en-US" i="1" dirty="0"/>
          </a:p>
        </p:txBody>
      </p:sp>
      <p:sp>
        <p:nvSpPr>
          <p:cNvPr id="61" name="TextBox 60"/>
          <p:cNvSpPr txBox="1"/>
          <p:nvPr/>
        </p:nvSpPr>
        <p:spPr>
          <a:xfrm>
            <a:off x="6922794" y="3731275"/>
            <a:ext cx="869479" cy="369332"/>
          </a:xfrm>
          <a:prstGeom prst="rect">
            <a:avLst/>
          </a:prstGeom>
          <a:noFill/>
        </p:spPr>
        <p:txBody>
          <a:bodyPr wrap="square" rtlCol="0">
            <a:spAutoFit/>
          </a:bodyPr>
          <a:lstStyle/>
          <a:p>
            <a:r>
              <a:rPr lang="en-US" i="1" dirty="0" smtClean="0"/>
              <a:t>mid</a:t>
            </a:r>
            <a:endParaRPr lang="en-US" i="1" dirty="0"/>
          </a:p>
        </p:txBody>
      </p:sp>
      <p:sp>
        <p:nvSpPr>
          <p:cNvPr id="62" name="TextBox 61"/>
          <p:cNvSpPr txBox="1"/>
          <p:nvPr/>
        </p:nvSpPr>
        <p:spPr>
          <a:xfrm>
            <a:off x="5812592" y="1897904"/>
            <a:ext cx="1982882" cy="369332"/>
          </a:xfrm>
          <a:prstGeom prst="rect">
            <a:avLst/>
          </a:prstGeom>
          <a:noFill/>
        </p:spPr>
        <p:txBody>
          <a:bodyPr wrap="square" rtlCol="0">
            <a:spAutoFit/>
          </a:bodyPr>
          <a:lstStyle/>
          <a:p>
            <a:r>
              <a:rPr lang="en-US" i="1" dirty="0" smtClean="0"/>
              <a:t>shallow</a:t>
            </a:r>
            <a:endParaRPr lang="en-US" i="1" dirty="0"/>
          </a:p>
        </p:txBody>
      </p:sp>
      <p:sp>
        <p:nvSpPr>
          <p:cNvPr id="63" name="TextBox 62"/>
          <p:cNvSpPr txBox="1"/>
          <p:nvPr/>
        </p:nvSpPr>
        <p:spPr>
          <a:xfrm>
            <a:off x="6023922" y="4093697"/>
            <a:ext cx="1982882" cy="369332"/>
          </a:xfrm>
          <a:prstGeom prst="rect">
            <a:avLst/>
          </a:prstGeom>
          <a:noFill/>
        </p:spPr>
        <p:txBody>
          <a:bodyPr wrap="square" rtlCol="0">
            <a:spAutoFit/>
          </a:bodyPr>
          <a:lstStyle/>
          <a:p>
            <a:r>
              <a:rPr lang="en-US" i="1" dirty="0" smtClean="0"/>
              <a:t>shallow</a:t>
            </a:r>
            <a:endParaRPr lang="en-US" i="1" dirty="0"/>
          </a:p>
        </p:txBody>
      </p:sp>
      <p:sp>
        <p:nvSpPr>
          <p:cNvPr id="64" name="TextBox 63"/>
          <p:cNvSpPr txBox="1"/>
          <p:nvPr/>
        </p:nvSpPr>
        <p:spPr>
          <a:xfrm>
            <a:off x="5985292" y="6307660"/>
            <a:ext cx="1982882" cy="369332"/>
          </a:xfrm>
          <a:prstGeom prst="rect">
            <a:avLst/>
          </a:prstGeom>
          <a:noFill/>
        </p:spPr>
        <p:txBody>
          <a:bodyPr wrap="square" rtlCol="0">
            <a:spAutoFit/>
          </a:bodyPr>
          <a:lstStyle/>
          <a:p>
            <a:r>
              <a:rPr lang="en-US" i="1" dirty="0" smtClean="0"/>
              <a:t>shallow</a:t>
            </a:r>
            <a:endParaRPr lang="en-US" i="1" dirty="0"/>
          </a:p>
        </p:txBody>
      </p:sp>
    </p:spTree>
    <p:extLst>
      <p:ext uri="{BB962C8B-B14F-4D97-AF65-F5344CB8AC3E}">
        <p14:creationId xmlns:p14="http://schemas.microsoft.com/office/powerpoint/2010/main" val="5195603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16"/>
            <a:ext cx="9144000" cy="68959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810410"/>
            <a:ext cx="9144000" cy="5429956"/>
          </a:xfrm>
          <a:prstGeom prst="rect">
            <a:avLst/>
          </a:prstGeom>
        </p:spPr>
      </p:pic>
      <p:sp>
        <p:nvSpPr>
          <p:cNvPr id="6" name="TextBox 5"/>
          <p:cNvSpPr txBox="1"/>
          <p:nvPr/>
        </p:nvSpPr>
        <p:spPr>
          <a:xfrm>
            <a:off x="165161" y="54283"/>
            <a:ext cx="8905849" cy="584776"/>
          </a:xfrm>
          <a:prstGeom prst="rect">
            <a:avLst/>
          </a:prstGeom>
          <a:noFill/>
        </p:spPr>
        <p:txBody>
          <a:bodyPr wrap="square" rtlCol="0">
            <a:spAutoFit/>
          </a:bodyPr>
          <a:lstStyle/>
          <a:p>
            <a:pPr algn="ctr"/>
            <a:r>
              <a:rPr lang="en-US" sz="3200" i="1" dirty="0" smtClean="0">
                <a:solidFill>
                  <a:schemeClr val="bg1">
                    <a:lumMod val="95000"/>
                  </a:schemeClr>
                </a:solidFill>
              </a:rPr>
              <a:t>Unfiltered RH vs. 10-day Low-Pass </a:t>
            </a:r>
            <a:r>
              <a:rPr lang="en-US" sz="3200" i="1" dirty="0">
                <a:solidFill>
                  <a:schemeClr val="bg1">
                    <a:lumMod val="95000"/>
                  </a:schemeClr>
                </a:solidFill>
              </a:rPr>
              <a:t>F</a:t>
            </a:r>
            <a:r>
              <a:rPr lang="en-US" sz="3200" i="1" dirty="0" smtClean="0">
                <a:solidFill>
                  <a:schemeClr val="bg1">
                    <a:lumMod val="95000"/>
                  </a:schemeClr>
                </a:solidFill>
              </a:rPr>
              <a:t>iltered RH</a:t>
            </a:r>
            <a:endParaRPr lang="en-US" sz="3200" i="1" dirty="0">
              <a:solidFill>
                <a:schemeClr val="bg1">
                  <a:lumMod val="95000"/>
                </a:schemeClr>
              </a:solidFill>
            </a:endParaRPr>
          </a:p>
        </p:txBody>
      </p:sp>
      <p:cxnSp>
        <p:nvCxnSpPr>
          <p:cNvPr id="8" name="Straight Connector 7"/>
          <p:cNvCxnSpPr/>
          <p:nvPr/>
        </p:nvCxnSpPr>
        <p:spPr>
          <a:xfrm flipV="1">
            <a:off x="1528135" y="3135086"/>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649716" y="3168433"/>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521767" y="5723978"/>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649716" y="5723977"/>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585742" y="3148591"/>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585742" y="5668563"/>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412901" y="2771586"/>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412901" y="5265380"/>
            <a:ext cx="694606"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344322" y="5265381"/>
            <a:ext cx="542206"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344322" y="2771586"/>
            <a:ext cx="542206" cy="717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186891" y="3737523"/>
            <a:ext cx="694606" cy="211098"/>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213846" y="1211210"/>
            <a:ext cx="694606" cy="211098"/>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38439" y="3863742"/>
            <a:ext cx="694606" cy="211098"/>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192381" y="1257233"/>
            <a:ext cx="694606" cy="211098"/>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216373" y="2613679"/>
            <a:ext cx="383440"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222741" y="5204152"/>
            <a:ext cx="383440" cy="1"/>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763058" y="4512237"/>
            <a:ext cx="567765" cy="338554"/>
          </a:xfrm>
          <a:prstGeom prst="rect">
            <a:avLst/>
          </a:prstGeom>
          <a:noFill/>
        </p:spPr>
        <p:txBody>
          <a:bodyPr wrap="square" rtlCol="0">
            <a:spAutoFit/>
          </a:bodyPr>
          <a:lstStyle/>
          <a:p>
            <a:r>
              <a:rPr lang="en-US" sz="1600" b="1" i="1" dirty="0" smtClean="0">
                <a:solidFill>
                  <a:schemeClr val="bg1"/>
                </a:solidFill>
                <a:effectLst>
                  <a:outerShdw blurRad="50800" dist="38100" dir="2700000" algn="tl" rotWithShape="0">
                    <a:srgbClr val="000000">
                      <a:alpha val="43000"/>
                    </a:srgbClr>
                  </a:outerShdw>
                </a:effectLst>
              </a:rPr>
              <a:t>DRY</a:t>
            </a:r>
            <a:endParaRPr lang="en-US" sz="1600" b="1" i="1" dirty="0">
              <a:solidFill>
                <a:schemeClr val="bg1"/>
              </a:solidFill>
              <a:effectLst>
                <a:outerShdw blurRad="50800" dist="38100" dir="2700000" algn="tl" rotWithShape="0">
                  <a:srgbClr val="000000">
                    <a:alpha val="43000"/>
                  </a:srgbClr>
                </a:outerShdw>
              </a:effectLst>
            </a:endParaRPr>
          </a:p>
        </p:txBody>
      </p:sp>
      <p:sp>
        <p:nvSpPr>
          <p:cNvPr id="24" name="TextBox 23"/>
          <p:cNvSpPr txBox="1"/>
          <p:nvPr/>
        </p:nvSpPr>
        <p:spPr>
          <a:xfrm>
            <a:off x="2848738" y="5000201"/>
            <a:ext cx="946325" cy="338554"/>
          </a:xfrm>
          <a:prstGeom prst="rect">
            <a:avLst/>
          </a:prstGeom>
          <a:noFill/>
        </p:spPr>
        <p:txBody>
          <a:bodyPr wrap="square" rtlCol="0">
            <a:spAutoFit/>
          </a:bodyPr>
          <a:lstStyle/>
          <a:p>
            <a:r>
              <a:rPr lang="en-US" sz="1600" b="1" i="1" dirty="0" smtClean="0"/>
              <a:t>MOIST</a:t>
            </a:r>
            <a:endParaRPr lang="en-US" sz="1600" b="1" i="1" dirty="0"/>
          </a:p>
        </p:txBody>
      </p:sp>
      <p:sp>
        <p:nvSpPr>
          <p:cNvPr id="25" name="Freeform 24"/>
          <p:cNvSpPr/>
          <p:nvPr/>
        </p:nvSpPr>
        <p:spPr>
          <a:xfrm>
            <a:off x="3973720" y="5680180"/>
            <a:ext cx="157594" cy="156852"/>
          </a:xfrm>
          <a:custGeom>
            <a:avLst/>
            <a:gdLst>
              <a:gd name="connsiteX0" fmla="*/ 64703 w 427590"/>
              <a:gd name="connsiteY0" fmla="*/ 680575 h 704337"/>
              <a:gd name="connsiteX1" fmla="*/ 412470 w 427590"/>
              <a:gd name="connsiteY1" fmla="*/ 604984 h 704337"/>
              <a:gd name="connsiteX2" fmla="*/ 427590 w 427590"/>
              <a:gd name="connsiteY2" fmla="*/ 529393 h 704337"/>
              <a:gd name="connsiteX3" fmla="*/ 412470 w 427590"/>
              <a:gd name="connsiteY3" fmla="*/ 484038 h 704337"/>
              <a:gd name="connsiteX4" fmla="*/ 382229 w 427590"/>
              <a:gd name="connsiteY4" fmla="*/ 363093 h 704337"/>
              <a:gd name="connsiteX5" fmla="*/ 336868 w 427590"/>
              <a:gd name="connsiteY5" fmla="*/ 332856 h 704337"/>
              <a:gd name="connsiteX6" fmla="*/ 306628 w 427590"/>
              <a:gd name="connsiteY6" fmla="*/ 121201 h 704337"/>
              <a:gd name="connsiteX7" fmla="*/ 276387 w 427590"/>
              <a:gd name="connsiteY7" fmla="*/ 60728 h 704337"/>
              <a:gd name="connsiteX8" fmla="*/ 306628 w 427590"/>
              <a:gd name="connsiteY8" fmla="*/ 15374 h 704337"/>
              <a:gd name="connsiteX9" fmla="*/ 246147 w 427590"/>
              <a:gd name="connsiteY9" fmla="*/ 255 h 704337"/>
              <a:gd name="connsiteX10" fmla="*/ 125184 w 427590"/>
              <a:gd name="connsiteY10" fmla="*/ 15374 h 704337"/>
              <a:gd name="connsiteX11" fmla="*/ 140304 w 427590"/>
              <a:gd name="connsiteY11" fmla="*/ 106083 h 704337"/>
              <a:gd name="connsiteX12" fmla="*/ 79823 w 427590"/>
              <a:gd name="connsiteY12" fmla="*/ 121201 h 704337"/>
              <a:gd name="connsiteX13" fmla="*/ 49583 w 427590"/>
              <a:gd name="connsiteY13" fmla="*/ 166556 h 704337"/>
              <a:gd name="connsiteX14" fmla="*/ 64703 w 427590"/>
              <a:gd name="connsiteY14" fmla="*/ 242147 h 704337"/>
              <a:gd name="connsiteX15" fmla="*/ 19342 w 427590"/>
              <a:gd name="connsiteY15" fmla="*/ 257265 h 704337"/>
              <a:gd name="connsiteX16" fmla="*/ 34462 w 427590"/>
              <a:gd name="connsiteY16" fmla="*/ 363093 h 704337"/>
              <a:gd name="connsiteX17" fmla="*/ 19342 w 427590"/>
              <a:gd name="connsiteY17" fmla="*/ 499157 h 704337"/>
              <a:gd name="connsiteX18" fmla="*/ 49583 w 427590"/>
              <a:gd name="connsiteY18" fmla="*/ 544511 h 704337"/>
              <a:gd name="connsiteX19" fmla="*/ 64703 w 427590"/>
              <a:gd name="connsiteY19" fmla="*/ 680575 h 70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7590" h="704337">
                <a:moveTo>
                  <a:pt x="64703" y="680575"/>
                </a:moveTo>
                <a:cubicBezTo>
                  <a:pt x="125184" y="690654"/>
                  <a:pt x="361132" y="758977"/>
                  <a:pt x="412470" y="604984"/>
                </a:cubicBezTo>
                <a:cubicBezTo>
                  <a:pt x="420597" y="580607"/>
                  <a:pt x="422550" y="554590"/>
                  <a:pt x="427590" y="529393"/>
                </a:cubicBezTo>
                <a:cubicBezTo>
                  <a:pt x="422550" y="514275"/>
                  <a:pt x="416664" y="499413"/>
                  <a:pt x="412470" y="484038"/>
                </a:cubicBezTo>
                <a:cubicBezTo>
                  <a:pt x="401534" y="443947"/>
                  <a:pt x="400816" y="400261"/>
                  <a:pt x="382229" y="363093"/>
                </a:cubicBezTo>
                <a:cubicBezTo>
                  <a:pt x="374101" y="346840"/>
                  <a:pt x="351988" y="342935"/>
                  <a:pt x="336868" y="332856"/>
                </a:cubicBezTo>
                <a:cubicBezTo>
                  <a:pt x="329098" y="247395"/>
                  <a:pt x="336834" y="191673"/>
                  <a:pt x="306628" y="121201"/>
                </a:cubicBezTo>
                <a:cubicBezTo>
                  <a:pt x="297749" y="100486"/>
                  <a:pt x="286467" y="80886"/>
                  <a:pt x="276387" y="60728"/>
                </a:cubicBezTo>
                <a:cubicBezTo>
                  <a:pt x="286467" y="45610"/>
                  <a:pt x="314755" y="31626"/>
                  <a:pt x="306628" y="15374"/>
                </a:cubicBezTo>
                <a:cubicBezTo>
                  <a:pt x="297334" y="-3212"/>
                  <a:pt x="266928" y="255"/>
                  <a:pt x="246147" y="255"/>
                </a:cubicBezTo>
                <a:cubicBezTo>
                  <a:pt x="205512" y="255"/>
                  <a:pt x="165505" y="10334"/>
                  <a:pt x="125184" y="15374"/>
                </a:cubicBezTo>
                <a:cubicBezTo>
                  <a:pt x="130224" y="45610"/>
                  <a:pt x="152380" y="77909"/>
                  <a:pt x="140304" y="106083"/>
                </a:cubicBezTo>
                <a:cubicBezTo>
                  <a:pt x="132117" y="125183"/>
                  <a:pt x="97114" y="109675"/>
                  <a:pt x="79823" y="121201"/>
                </a:cubicBezTo>
                <a:cubicBezTo>
                  <a:pt x="64704" y="131279"/>
                  <a:pt x="59663" y="151438"/>
                  <a:pt x="49583" y="166556"/>
                </a:cubicBezTo>
                <a:cubicBezTo>
                  <a:pt x="54623" y="191753"/>
                  <a:pt x="72830" y="217770"/>
                  <a:pt x="64703" y="242147"/>
                </a:cubicBezTo>
                <a:cubicBezTo>
                  <a:pt x="59662" y="257267"/>
                  <a:pt x="23208" y="241803"/>
                  <a:pt x="19342" y="257265"/>
                </a:cubicBezTo>
                <a:cubicBezTo>
                  <a:pt x="10698" y="291835"/>
                  <a:pt x="29422" y="327817"/>
                  <a:pt x="34462" y="363093"/>
                </a:cubicBezTo>
                <a:cubicBezTo>
                  <a:pt x="-5627" y="423219"/>
                  <a:pt x="-10838" y="408630"/>
                  <a:pt x="19342" y="499157"/>
                </a:cubicBezTo>
                <a:cubicBezTo>
                  <a:pt x="25089" y="516395"/>
                  <a:pt x="45641" y="526773"/>
                  <a:pt x="49583" y="544511"/>
                </a:cubicBezTo>
                <a:cubicBezTo>
                  <a:pt x="56143" y="574027"/>
                  <a:pt x="4222" y="670496"/>
                  <a:pt x="64703" y="680575"/>
                </a:cubicBezTo>
                <a:close/>
              </a:path>
            </a:pathLst>
          </a:custGeom>
          <a:solidFill>
            <a:srgbClr val="00DE00"/>
          </a:solidFill>
          <a:ln w="952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4412901" y="5218751"/>
            <a:ext cx="545074" cy="622698"/>
          </a:xfrm>
          <a:custGeom>
            <a:avLst/>
            <a:gdLst>
              <a:gd name="connsiteX0" fmla="*/ 121705 w 596966"/>
              <a:gd name="connsiteY0" fmla="*/ 956451 h 982910"/>
              <a:gd name="connsiteX1" fmla="*/ 560194 w 596966"/>
              <a:gd name="connsiteY1" fmla="*/ 880860 h 982910"/>
              <a:gd name="connsiteX2" fmla="*/ 575314 w 596966"/>
              <a:gd name="connsiteY2" fmla="*/ 835505 h 982910"/>
              <a:gd name="connsiteX3" fmla="*/ 560194 w 596966"/>
              <a:gd name="connsiteY3" fmla="*/ 790150 h 982910"/>
              <a:gd name="connsiteX4" fmla="*/ 575314 w 596966"/>
              <a:gd name="connsiteY4" fmla="*/ 744796 h 982910"/>
              <a:gd name="connsiteX5" fmla="*/ 575314 w 596966"/>
              <a:gd name="connsiteY5" fmla="*/ 548259 h 982910"/>
              <a:gd name="connsiteX6" fmla="*/ 545073 w 596966"/>
              <a:gd name="connsiteY6" fmla="*/ 518022 h 982910"/>
              <a:gd name="connsiteX7" fmla="*/ 514833 w 596966"/>
              <a:gd name="connsiteY7" fmla="*/ 306367 h 982910"/>
              <a:gd name="connsiteX8" fmla="*/ 514833 w 596966"/>
              <a:gd name="connsiteY8" fmla="*/ 170304 h 982910"/>
              <a:gd name="connsiteX9" fmla="*/ 378750 w 596966"/>
              <a:gd name="connsiteY9" fmla="*/ 49358 h 982910"/>
              <a:gd name="connsiteX10" fmla="*/ 363630 w 596966"/>
              <a:gd name="connsiteY10" fmla="*/ 4003 h 982910"/>
              <a:gd name="connsiteX11" fmla="*/ 333389 w 596966"/>
              <a:gd name="connsiteY11" fmla="*/ 34240 h 982910"/>
              <a:gd name="connsiteX12" fmla="*/ 227547 w 596966"/>
              <a:gd name="connsiteY12" fmla="*/ 64476 h 982910"/>
              <a:gd name="connsiteX13" fmla="*/ 212427 w 596966"/>
              <a:gd name="connsiteY13" fmla="*/ 124949 h 982910"/>
              <a:gd name="connsiteX14" fmla="*/ 257788 w 596966"/>
              <a:gd name="connsiteY14" fmla="*/ 155185 h 982910"/>
              <a:gd name="connsiteX15" fmla="*/ 151946 w 596966"/>
              <a:gd name="connsiteY15" fmla="*/ 170304 h 982910"/>
              <a:gd name="connsiteX16" fmla="*/ 136825 w 596966"/>
              <a:gd name="connsiteY16" fmla="*/ 215658 h 982910"/>
              <a:gd name="connsiteX17" fmla="*/ 46103 w 596966"/>
              <a:gd name="connsiteY17" fmla="*/ 276131 h 982910"/>
              <a:gd name="connsiteX18" fmla="*/ 61224 w 596966"/>
              <a:gd name="connsiteY18" fmla="*/ 336604 h 982910"/>
              <a:gd name="connsiteX19" fmla="*/ 76344 w 596966"/>
              <a:gd name="connsiteY19" fmla="*/ 381959 h 982910"/>
              <a:gd name="connsiteX20" fmla="*/ 15863 w 596966"/>
              <a:gd name="connsiteY20" fmla="*/ 397077 h 982910"/>
              <a:gd name="connsiteX21" fmla="*/ 30983 w 596966"/>
              <a:gd name="connsiteY21" fmla="*/ 472668 h 982910"/>
              <a:gd name="connsiteX22" fmla="*/ 743 w 596966"/>
              <a:gd name="connsiteY22" fmla="*/ 518022 h 982910"/>
              <a:gd name="connsiteX23" fmla="*/ 46103 w 596966"/>
              <a:gd name="connsiteY23" fmla="*/ 669205 h 982910"/>
              <a:gd name="connsiteX24" fmla="*/ 91464 w 596966"/>
              <a:gd name="connsiteY24" fmla="*/ 684323 h 982910"/>
              <a:gd name="connsiteX25" fmla="*/ 15863 w 596966"/>
              <a:gd name="connsiteY25" fmla="*/ 744796 h 982910"/>
              <a:gd name="connsiteX26" fmla="*/ 46103 w 596966"/>
              <a:gd name="connsiteY26" fmla="*/ 790150 h 982910"/>
              <a:gd name="connsiteX27" fmla="*/ 76344 w 596966"/>
              <a:gd name="connsiteY27" fmla="*/ 880860 h 982910"/>
              <a:gd name="connsiteX28" fmla="*/ 61224 w 596966"/>
              <a:gd name="connsiteY28" fmla="*/ 971569 h 9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6966" h="982910">
                <a:moveTo>
                  <a:pt x="121705" y="956451"/>
                </a:moveTo>
                <a:cubicBezTo>
                  <a:pt x="472518" y="943459"/>
                  <a:pt x="482278" y="1062637"/>
                  <a:pt x="560194" y="880860"/>
                </a:cubicBezTo>
                <a:cubicBezTo>
                  <a:pt x="566472" y="866213"/>
                  <a:pt x="570274" y="850623"/>
                  <a:pt x="575314" y="835505"/>
                </a:cubicBezTo>
                <a:cubicBezTo>
                  <a:pt x="570274" y="820387"/>
                  <a:pt x="570150" y="802593"/>
                  <a:pt x="560194" y="790150"/>
                </a:cubicBezTo>
                <a:cubicBezTo>
                  <a:pt x="521907" y="742298"/>
                  <a:pt x="469340" y="771286"/>
                  <a:pt x="575314" y="744796"/>
                </a:cubicBezTo>
                <a:cubicBezTo>
                  <a:pt x="601945" y="664911"/>
                  <a:pt x="606340" y="672344"/>
                  <a:pt x="575314" y="548259"/>
                </a:cubicBezTo>
                <a:cubicBezTo>
                  <a:pt x="571856" y="534430"/>
                  <a:pt x="555153" y="528101"/>
                  <a:pt x="545073" y="518022"/>
                </a:cubicBezTo>
                <a:cubicBezTo>
                  <a:pt x="534993" y="447470"/>
                  <a:pt x="518392" y="377546"/>
                  <a:pt x="514833" y="306367"/>
                </a:cubicBezTo>
                <a:cubicBezTo>
                  <a:pt x="512125" y="252222"/>
                  <a:pt x="550278" y="217557"/>
                  <a:pt x="514833" y="170304"/>
                </a:cubicBezTo>
                <a:cubicBezTo>
                  <a:pt x="474794" y="116925"/>
                  <a:pt x="429995" y="87786"/>
                  <a:pt x="378750" y="49358"/>
                </a:cubicBezTo>
                <a:cubicBezTo>
                  <a:pt x="385151" y="42958"/>
                  <a:pt x="461771" y="-15623"/>
                  <a:pt x="363630" y="4003"/>
                </a:cubicBezTo>
                <a:cubicBezTo>
                  <a:pt x="349652" y="6798"/>
                  <a:pt x="346415" y="28451"/>
                  <a:pt x="333389" y="34240"/>
                </a:cubicBezTo>
                <a:cubicBezTo>
                  <a:pt x="299859" y="49140"/>
                  <a:pt x="262828" y="54397"/>
                  <a:pt x="227547" y="64476"/>
                </a:cubicBezTo>
                <a:cubicBezTo>
                  <a:pt x="222507" y="84634"/>
                  <a:pt x="205855" y="105237"/>
                  <a:pt x="212427" y="124949"/>
                </a:cubicBezTo>
                <a:cubicBezTo>
                  <a:pt x="218174" y="142188"/>
                  <a:pt x="272326" y="144283"/>
                  <a:pt x="257788" y="155185"/>
                </a:cubicBezTo>
                <a:cubicBezTo>
                  <a:pt x="229276" y="176567"/>
                  <a:pt x="187227" y="165264"/>
                  <a:pt x="151946" y="170304"/>
                </a:cubicBezTo>
                <a:cubicBezTo>
                  <a:pt x="146906" y="185422"/>
                  <a:pt x="148094" y="204390"/>
                  <a:pt x="136825" y="215658"/>
                </a:cubicBezTo>
                <a:cubicBezTo>
                  <a:pt x="111125" y="241355"/>
                  <a:pt x="46103" y="276131"/>
                  <a:pt x="46103" y="276131"/>
                </a:cubicBezTo>
                <a:cubicBezTo>
                  <a:pt x="51143" y="296289"/>
                  <a:pt x="55515" y="316625"/>
                  <a:pt x="61224" y="336604"/>
                </a:cubicBezTo>
                <a:cubicBezTo>
                  <a:pt x="65603" y="351927"/>
                  <a:pt x="85907" y="369211"/>
                  <a:pt x="76344" y="381959"/>
                </a:cubicBezTo>
                <a:cubicBezTo>
                  <a:pt x="63875" y="398583"/>
                  <a:pt x="36023" y="392038"/>
                  <a:pt x="15863" y="397077"/>
                </a:cubicBezTo>
                <a:cubicBezTo>
                  <a:pt x="20903" y="422274"/>
                  <a:pt x="34171" y="447170"/>
                  <a:pt x="30983" y="472668"/>
                </a:cubicBezTo>
                <a:cubicBezTo>
                  <a:pt x="28729" y="490698"/>
                  <a:pt x="2551" y="499942"/>
                  <a:pt x="743" y="518022"/>
                </a:cubicBezTo>
                <a:cubicBezTo>
                  <a:pt x="-3056" y="556006"/>
                  <a:pt x="7053" y="637969"/>
                  <a:pt x="46103" y="669205"/>
                </a:cubicBezTo>
                <a:cubicBezTo>
                  <a:pt x="58549" y="679161"/>
                  <a:pt x="76344" y="679284"/>
                  <a:pt x="91464" y="684323"/>
                </a:cubicBezTo>
                <a:cubicBezTo>
                  <a:pt x="56254" y="693124"/>
                  <a:pt x="6318" y="687535"/>
                  <a:pt x="15863" y="744796"/>
                </a:cubicBezTo>
                <a:cubicBezTo>
                  <a:pt x="18851" y="762719"/>
                  <a:pt x="38723" y="773546"/>
                  <a:pt x="46103" y="790150"/>
                </a:cubicBezTo>
                <a:cubicBezTo>
                  <a:pt x="59049" y="819275"/>
                  <a:pt x="76344" y="880860"/>
                  <a:pt x="76344" y="880860"/>
                </a:cubicBezTo>
                <a:cubicBezTo>
                  <a:pt x="56443" y="940556"/>
                  <a:pt x="61224" y="910278"/>
                  <a:pt x="61224" y="971569"/>
                </a:cubicBezTo>
              </a:path>
            </a:pathLst>
          </a:custGeom>
          <a:solidFill>
            <a:srgbClr val="00DE00"/>
          </a:solidFill>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972572" y="3766721"/>
            <a:ext cx="950477" cy="2089327"/>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534840" y="4512237"/>
            <a:ext cx="567765" cy="338554"/>
          </a:xfrm>
          <a:prstGeom prst="rect">
            <a:avLst/>
          </a:prstGeom>
          <a:noFill/>
        </p:spPr>
        <p:txBody>
          <a:bodyPr wrap="square" rtlCol="0">
            <a:spAutoFit/>
          </a:bodyPr>
          <a:lstStyle/>
          <a:p>
            <a:r>
              <a:rPr lang="en-US" sz="1600" b="1" i="1" dirty="0" smtClean="0">
                <a:solidFill>
                  <a:schemeClr val="bg1"/>
                </a:solidFill>
                <a:effectLst>
                  <a:outerShdw blurRad="50800" dist="38100" dir="2700000" algn="tl" rotWithShape="0">
                    <a:srgbClr val="000000">
                      <a:alpha val="43000"/>
                    </a:srgbClr>
                  </a:outerShdw>
                </a:effectLst>
              </a:rPr>
              <a:t>DRY</a:t>
            </a:r>
            <a:endParaRPr lang="en-US" sz="1600" b="1" i="1" dirty="0">
              <a:solidFill>
                <a:schemeClr val="bg1"/>
              </a:solidFill>
              <a:effectLst>
                <a:outerShdw blurRad="50800" dist="38100" dir="2700000" algn="tl" rotWithShape="0">
                  <a:srgbClr val="000000">
                    <a:alpha val="43000"/>
                  </a:srgbClr>
                </a:outerShdw>
              </a:effectLst>
            </a:endParaRPr>
          </a:p>
        </p:txBody>
      </p:sp>
      <p:sp>
        <p:nvSpPr>
          <p:cNvPr id="33" name="TextBox 32"/>
          <p:cNvSpPr txBox="1"/>
          <p:nvPr/>
        </p:nvSpPr>
        <p:spPr>
          <a:xfrm>
            <a:off x="1787352" y="1934576"/>
            <a:ext cx="567765" cy="338554"/>
          </a:xfrm>
          <a:prstGeom prst="rect">
            <a:avLst/>
          </a:prstGeom>
          <a:noFill/>
        </p:spPr>
        <p:txBody>
          <a:bodyPr wrap="square" rtlCol="0">
            <a:spAutoFit/>
          </a:bodyPr>
          <a:lstStyle/>
          <a:p>
            <a:r>
              <a:rPr lang="en-US" sz="1600" b="1" i="1" dirty="0" smtClean="0">
                <a:solidFill>
                  <a:schemeClr val="bg1"/>
                </a:solidFill>
                <a:effectLst>
                  <a:outerShdw blurRad="50800" dist="38100" dir="2700000" algn="tl" rotWithShape="0">
                    <a:srgbClr val="000000">
                      <a:alpha val="43000"/>
                    </a:srgbClr>
                  </a:outerShdw>
                </a:effectLst>
              </a:rPr>
              <a:t>DRY</a:t>
            </a:r>
            <a:endParaRPr lang="en-US" sz="1600" b="1" i="1"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796827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916"/>
            <a:ext cx="9144000" cy="68959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pol_rhi_mask_map_latlon_secto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759" y="0"/>
            <a:ext cx="2778045" cy="2778045"/>
          </a:xfrm>
          <a:prstGeom prst="rect">
            <a:avLst/>
          </a:prstGeom>
        </p:spPr>
      </p:pic>
      <p:pic>
        <p:nvPicPr>
          <p:cNvPr id="6" name="Picture 5" descr="ts_rh_gan_filte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5" y="-1"/>
            <a:ext cx="8859117" cy="2778046"/>
          </a:xfrm>
          <a:prstGeom prst="rect">
            <a:avLst/>
          </a:prstGeom>
        </p:spPr>
      </p:pic>
      <p:pic>
        <p:nvPicPr>
          <p:cNvPr id="5" name="Picture 4" descr="Screen Shot 2013-11-07 at 12.59.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38" y="2925720"/>
            <a:ext cx="8152505" cy="3096613"/>
          </a:xfrm>
          <a:prstGeom prst="rect">
            <a:avLst/>
          </a:prstGeom>
        </p:spPr>
      </p:pic>
      <p:sp>
        <p:nvSpPr>
          <p:cNvPr id="12" name="Rectangle 11"/>
          <p:cNvSpPr/>
          <p:nvPr/>
        </p:nvSpPr>
        <p:spPr>
          <a:xfrm>
            <a:off x="1984893" y="600812"/>
            <a:ext cx="471506" cy="5232386"/>
          </a:xfrm>
          <a:prstGeom prst="rect">
            <a:avLst/>
          </a:prstGeom>
          <a:solidFill>
            <a:srgbClr val="FFFF00">
              <a:alpha val="41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08944" y="597346"/>
            <a:ext cx="452795" cy="5232386"/>
          </a:xfrm>
          <a:prstGeom prst="rect">
            <a:avLst/>
          </a:prstGeom>
          <a:solidFill>
            <a:srgbClr val="FFFF00">
              <a:alpha val="41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734432" y="597346"/>
            <a:ext cx="455995" cy="5232386"/>
          </a:xfrm>
          <a:prstGeom prst="rect">
            <a:avLst/>
          </a:prstGeom>
          <a:solidFill>
            <a:srgbClr val="FFFF00">
              <a:alpha val="41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2008067" y="1819217"/>
            <a:ext cx="471506" cy="471524"/>
          </a:xfrm>
          <a:prstGeom prst="straightConnector1">
            <a:avLst/>
          </a:prstGeom>
          <a:ln>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940205" y="1744292"/>
            <a:ext cx="471506" cy="471524"/>
          </a:xfrm>
          <a:prstGeom prst="straightConnector1">
            <a:avLst/>
          </a:prstGeom>
          <a:ln>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752514" y="1637801"/>
            <a:ext cx="386325" cy="532662"/>
          </a:xfrm>
          <a:prstGeom prst="straightConnector1">
            <a:avLst/>
          </a:prstGeom>
          <a:ln>
            <a:solidFill>
              <a:srgbClr val="000000"/>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703160" y="1213191"/>
            <a:ext cx="1113357" cy="338554"/>
          </a:xfrm>
          <a:prstGeom prst="rect">
            <a:avLst/>
          </a:prstGeom>
          <a:noFill/>
        </p:spPr>
        <p:txBody>
          <a:bodyPr wrap="square" rtlCol="0">
            <a:spAutoFit/>
          </a:bodyPr>
          <a:lstStyle/>
          <a:p>
            <a:r>
              <a:rPr lang="en-US" sz="1600" b="1" i="1" dirty="0" smtClean="0">
                <a:solidFill>
                  <a:schemeClr val="bg1"/>
                </a:solidFill>
                <a:effectLst>
                  <a:outerShdw blurRad="50800" dist="38100" dir="2700000" algn="tl" rotWithShape="0">
                    <a:srgbClr val="000000">
                      <a:alpha val="43000"/>
                    </a:srgbClr>
                  </a:outerShdw>
                </a:effectLst>
              </a:rPr>
              <a:t>DRY</a:t>
            </a:r>
            <a:endParaRPr lang="en-US" sz="1600" b="1" i="1" dirty="0">
              <a:solidFill>
                <a:schemeClr val="bg1"/>
              </a:solidFill>
              <a:effectLst>
                <a:outerShdw blurRad="50800" dist="38100" dir="2700000" algn="tl" rotWithShape="0">
                  <a:srgbClr val="000000">
                    <a:alpha val="43000"/>
                  </a:srgbClr>
                </a:outerShdw>
              </a:effectLst>
            </a:endParaRPr>
          </a:p>
        </p:txBody>
      </p:sp>
      <p:sp>
        <p:nvSpPr>
          <p:cNvPr id="14" name="TextBox 13"/>
          <p:cNvSpPr txBox="1"/>
          <p:nvPr/>
        </p:nvSpPr>
        <p:spPr>
          <a:xfrm>
            <a:off x="2456399" y="2137360"/>
            <a:ext cx="1113357" cy="338554"/>
          </a:xfrm>
          <a:prstGeom prst="rect">
            <a:avLst/>
          </a:prstGeom>
          <a:noFill/>
        </p:spPr>
        <p:txBody>
          <a:bodyPr wrap="square" rtlCol="0">
            <a:spAutoFit/>
          </a:bodyPr>
          <a:lstStyle/>
          <a:p>
            <a:r>
              <a:rPr lang="en-US" sz="1600" b="1" i="1" dirty="0" smtClean="0"/>
              <a:t>MOIST</a:t>
            </a:r>
            <a:endParaRPr lang="en-US" sz="1600" b="1" i="1" dirty="0"/>
          </a:p>
        </p:txBody>
      </p:sp>
      <p:cxnSp>
        <p:nvCxnSpPr>
          <p:cNvPr id="4" name="Straight Connector 3"/>
          <p:cNvCxnSpPr/>
          <p:nvPr/>
        </p:nvCxnSpPr>
        <p:spPr>
          <a:xfrm>
            <a:off x="1635008" y="4744771"/>
            <a:ext cx="5846746" cy="0"/>
          </a:xfrm>
          <a:prstGeom prst="line">
            <a:avLst/>
          </a:prstGeom>
          <a:ln>
            <a:solidFill>
              <a:schemeClr val="bg1"/>
            </a:solidFill>
            <a:prstDash val="dot"/>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10155" y="4146190"/>
            <a:ext cx="778118" cy="369332"/>
          </a:xfrm>
          <a:prstGeom prst="rect">
            <a:avLst/>
          </a:prstGeom>
          <a:noFill/>
        </p:spPr>
        <p:txBody>
          <a:bodyPr wrap="square" rtlCol="0">
            <a:spAutoFit/>
          </a:bodyPr>
          <a:lstStyle/>
          <a:p>
            <a:r>
              <a:rPr lang="en-US" i="1" dirty="0" smtClean="0"/>
              <a:t>Cg</a:t>
            </a:r>
            <a:endParaRPr lang="en-US" i="1" dirty="0"/>
          </a:p>
        </p:txBody>
      </p:sp>
      <p:sp>
        <p:nvSpPr>
          <p:cNvPr id="22" name="TextBox 21"/>
          <p:cNvSpPr txBox="1"/>
          <p:nvPr/>
        </p:nvSpPr>
        <p:spPr>
          <a:xfrm>
            <a:off x="3899490" y="4113924"/>
            <a:ext cx="778118" cy="369332"/>
          </a:xfrm>
          <a:prstGeom prst="rect">
            <a:avLst/>
          </a:prstGeom>
          <a:noFill/>
        </p:spPr>
        <p:txBody>
          <a:bodyPr wrap="square" rtlCol="0">
            <a:spAutoFit/>
          </a:bodyPr>
          <a:lstStyle/>
          <a:p>
            <a:r>
              <a:rPr lang="en-US" i="1" dirty="0" smtClean="0"/>
              <a:t>Cg</a:t>
            </a:r>
            <a:endParaRPr lang="en-US" i="1" dirty="0"/>
          </a:p>
        </p:txBody>
      </p:sp>
      <p:sp>
        <p:nvSpPr>
          <p:cNvPr id="23" name="TextBox 22"/>
          <p:cNvSpPr txBox="1"/>
          <p:nvPr/>
        </p:nvSpPr>
        <p:spPr>
          <a:xfrm>
            <a:off x="5719664" y="4123401"/>
            <a:ext cx="778118" cy="369332"/>
          </a:xfrm>
          <a:prstGeom prst="rect">
            <a:avLst/>
          </a:prstGeom>
          <a:noFill/>
        </p:spPr>
        <p:txBody>
          <a:bodyPr wrap="square" rtlCol="0">
            <a:spAutoFit/>
          </a:bodyPr>
          <a:lstStyle/>
          <a:p>
            <a:r>
              <a:rPr lang="en-US" i="1" dirty="0" smtClean="0"/>
              <a:t>Cg</a:t>
            </a:r>
            <a:endParaRPr lang="en-US" i="1" dirty="0"/>
          </a:p>
        </p:txBody>
      </p:sp>
      <p:sp>
        <p:nvSpPr>
          <p:cNvPr id="24" name="TextBox 23"/>
          <p:cNvSpPr txBox="1"/>
          <p:nvPr/>
        </p:nvSpPr>
        <p:spPr>
          <a:xfrm>
            <a:off x="1656641" y="4707378"/>
            <a:ext cx="778118" cy="369332"/>
          </a:xfrm>
          <a:prstGeom prst="rect">
            <a:avLst/>
          </a:prstGeom>
          <a:noFill/>
        </p:spPr>
        <p:txBody>
          <a:bodyPr wrap="square" rtlCol="0">
            <a:spAutoFit/>
          </a:bodyPr>
          <a:lstStyle/>
          <a:p>
            <a:r>
              <a:rPr lang="en-US" i="1" dirty="0" smtClean="0"/>
              <a:t>Cu</a:t>
            </a:r>
            <a:endParaRPr lang="en-US" i="1" dirty="0"/>
          </a:p>
        </p:txBody>
      </p:sp>
      <p:sp>
        <p:nvSpPr>
          <p:cNvPr id="26" name="TextBox 25"/>
          <p:cNvSpPr txBox="1"/>
          <p:nvPr/>
        </p:nvSpPr>
        <p:spPr>
          <a:xfrm>
            <a:off x="3569756" y="4662298"/>
            <a:ext cx="778118" cy="369332"/>
          </a:xfrm>
          <a:prstGeom prst="rect">
            <a:avLst/>
          </a:prstGeom>
          <a:noFill/>
        </p:spPr>
        <p:txBody>
          <a:bodyPr wrap="square" rtlCol="0">
            <a:spAutoFit/>
          </a:bodyPr>
          <a:lstStyle/>
          <a:p>
            <a:r>
              <a:rPr lang="en-US" i="1" dirty="0" smtClean="0"/>
              <a:t>Cu</a:t>
            </a:r>
            <a:endParaRPr lang="en-US" i="1" dirty="0"/>
          </a:p>
        </p:txBody>
      </p:sp>
      <p:sp>
        <p:nvSpPr>
          <p:cNvPr id="27" name="TextBox 26"/>
          <p:cNvSpPr txBox="1"/>
          <p:nvPr/>
        </p:nvSpPr>
        <p:spPr>
          <a:xfrm>
            <a:off x="5389167" y="4602117"/>
            <a:ext cx="778118" cy="369332"/>
          </a:xfrm>
          <a:prstGeom prst="rect">
            <a:avLst/>
          </a:prstGeom>
          <a:noFill/>
        </p:spPr>
        <p:txBody>
          <a:bodyPr wrap="square" rtlCol="0">
            <a:spAutoFit/>
          </a:bodyPr>
          <a:lstStyle/>
          <a:p>
            <a:r>
              <a:rPr lang="en-US" i="1" dirty="0" smtClean="0"/>
              <a:t>Cu</a:t>
            </a:r>
            <a:endParaRPr lang="en-US" i="1" dirty="0"/>
          </a:p>
        </p:txBody>
      </p:sp>
      <p:sp>
        <p:nvSpPr>
          <p:cNvPr id="28" name="TextBox 27"/>
          <p:cNvSpPr txBox="1"/>
          <p:nvPr/>
        </p:nvSpPr>
        <p:spPr>
          <a:xfrm>
            <a:off x="2671594" y="3210066"/>
            <a:ext cx="778118" cy="369332"/>
          </a:xfrm>
          <a:prstGeom prst="rect">
            <a:avLst/>
          </a:prstGeom>
          <a:noFill/>
        </p:spPr>
        <p:txBody>
          <a:bodyPr wrap="square" rtlCol="0">
            <a:spAutoFit/>
          </a:bodyPr>
          <a:lstStyle/>
          <a:p>
            <a:r>
              <a:rPr lang="en-US" b="1" i="1" dirty="0" smtClean="0">
                <a:solidFill>
                  <a:schemeClr val="bg1"/>
                </a:solidFill>
                <a:effectLst>
                  <a:outerShdw blurRad="50800" dist="38100" dir="2700000" algn="tl" rotWithShape="0">
                    <a:srgbClr val="000000">
                      <a:alpha val="43000"/>
                    </a:srgbClr>
                  </a:outerShdw>
                </a:effectLst>
              </a:rPr>
              <a:t>Deep</a:t>
            </a:r>
            <a:endParaRPr lang="en-US" b="1" i="1" dirty="0">
              <a:solidFill>
                <a:schemeClr val="bg1"/>
              </a:solidFill>
              <a:effectLst>
                <a:outerShdw blurRad="50800" dist="38100" dir="2700000" algn="tl" rotWithShape="0">
                  <a:srgbClr val="000000">
                    <a:alpha val="43000"/>
                  </a:srgbClr>
                </a:outerShdw>
              </a:effectLst>
            </a:endParaRPr>
          </a:p>
        </p:txBody>
      </p:sp>
      <p:sp>
        <p:nvSpPr>
          <p:cNvPr id="29" name="TextBox 28"/>
          <p:cNvSpPr txBox="1"/>
          <p:nvPr/>
        </p:nvSpPr>
        <p:spPr>
          <a:xfrm>
            <a:off x="4361739" y="3503335"/>
            <a:ext cx="778118" cy="369332"/>
          </a:xfrm>
          <a:prstGeom prst="rect">
            <a:avLst/>
          </a:prstGeom>
          <a:noFill/>
        </p:spPr>
        <p:txBody>
          <a:bodyPr wrap="square" rtlCol="0">
            <a:spAutoFit/>
          </a:bodyPr>
          <a:lstStyle/>
          <a:p>
            <a:r>
              <a:rPr lang="en-US" b="1" i="1" dirty="0" smtClean="0">
                <a:solidFill>
                  <a:schemeClr val="bg1"/>
                </a:solidFill>
                <a:effectLst>
                  <a:outerShdw blurRad="50800" dist="38100" dir="2700000" algn="tl" rotWithShape="0">
                    <a:srgbClr val="000000">
                      <a:alpha val="43000"/>
                    </a:srgbClr>
                  </a:outerShdw>
                </a:effectLst>
              </a:rPr>
              <a:t>Deep</a:t>
            </a:r>
            <a:endParaRPr lang="en-US" b="1" i="1" dirty="0">
              <a:solidFill>
                <a:schemeClr val="bg1"/>
              </a:solidFill>
              <a:effectLst>
                <a:outerShdw blurRad="50800" dist="38100" dir="2700000" algn="tl" rotWithShape="0">
                  <a:srgbClr val="000000">
                    <a:alpha val="43000"/>
                  </a:srgbClr>
                </a:outerShdw>
              </a:effectLst>
            </a:endParaRPr>
          </a:p>
        </p:txBody>
      </p:sp>
      <p:sp>
        <p:nvSpPr>
          <p:cNvPr id="30" name="TextBox 29"/>
          <p:cNvSpPr txBox="1"/>
          <p:nvPr/>
        </p:nvSpPr>
        <p:spPr>
          <a:xfrm>
            <a:off x="6259392" y="3347383"/>
            <a:ext cx="778118" cy="369332"/>
          </a:xfrm>
          <a:prstGeom prst="rect">
            <a:avLst/>
          </a:prstGeom>
          <a:noFill/>
        </p:spPr>
        <p:txBody>
          <a:bodyPr wrap="square" rtlCol="0">
            <a:spAutoFit/>
          </a:bodyPr>
          <a:lstStyle/>
          <a:p>
            <a:r>
              <a:rPr lang="en-US" b="1" i="1" dirty="0" smtClean="0">
                <a:solidFill>
                  <a:schemeClr val="bg1"/>
                </a:solidFill>
                <a:effectLst>
                  <a:outerShdw blurRad="50800" dist="38100" dir="2700000" algn="tl" rotWithShape="0">
                    <a:srgbClr val="000000">
                      <a:alpha val="43000"/>
                    </a:srgbClr>
                  </a:outerShdw>
                </a:effectLst>
              </a:rPr>
              <a:t>Deep</a:t>
            </a:r>
            <a:endParaRPr lang="en-US" b="1" i="1" dirty="0">
              <a:solidFill>
                <a:schemeClr val="bg1"/>
              </a:solidFill>
              <a:effectLst>
                <a:outerShdw blurRad="50800" dist="38100" dir="2700000" algn="tl" rotWithShape="0">
                  <a:srgbClr val="000000">
                    <a:alpha val="43000"/>
                  </a:srgbClr>
                </a:outerShdw>
              </a:effectLst>
            </a:endParaRPr>
          </a:p>
        </p:txBody>
      </p:sp>
      <p:cxnSp>
        <p:nvCxnSpPr>
          <p:cNvPr id="15" name="Straight Arrow Connector 14"/>
          <p:cNvCxnSpPr/>
          <p:nvPr/>
        </p:nvCxnSpPr>
        <p:spPr>
          <a:xfrm flipH="1" flipV="1">
            <a:off x="5139857" y="6022333"/>
            <a:ext cx="727361" cy="43053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853914" y="6233882"/>
            <a:ext cx="3290085" cy="369332"/>
          </a:xfrm>
          <a:prstGeom prst="rect">
            <a:avLst/>
          </a:prstGeom>
          <a:noFill/>
        </p:spPr>
        <p:txBody>
          <a:bodyPr wrap="square" rtlCol="0">
            <a:spAutoFit/>
          </a:bodyPr>
          <a:lstStyle/>
          <a:p>
            <a:r>
              <a:rPr lang="en-US" i="1" dirty="0" smtClean="0">
                <a:solidFill>
                  <a:srgbClr val="FFFFFF"/>
                </a:solidFill>
              </a:rPr>
              <a:t>Figure courtesy </a:t>
            </a:r>
            <a:r>
              <a:rPr lang="en-US" i="1" dirty="0" err="1" smtClean="0">
                <a:solidFill>
                  <a:srgbClr val="FFFFFF"/>
                </a:solidFill>
              </a:rPr>
              <a:t>Zhe</a:t>
            </a:r>
            <a:r>
              <a:rPr lang="en-US" i="1" dirty="0" smtClean="0">
                <a:solidFill>
                  <a:srgbClr val="FFFFFF"/>
                </a:solidFill>
              </a:rPr>
              <a:t> </a:t>
            </a:r>
            <a:r>
              <a:rPr lang="en-US" i="1" dirty="0" err="1" smtClean="0">
                <a:solidFill>
                  <a:srgbClr val="FFFFFF"/>
                </a:solidFill>
              </a:rPr>
              <a:t>Feng</a:t>
            </a:r>
            <a:r>
              <a:rPr lang="en-US" i="1" dirty="0" smtClean="0">
                <a:solidFill>
                  <a:srgbClr val="FFFFFF"/>
                </a:solidFill>
              </a:rPr>
              <a:t> (PNNL)</a:t>
            </a:r>
            <a:endParaRPr lang="en-US" i="1" dirty="0">
              <a:solidFill>
                <a:srgbClr val="FFFFFF"/>
              </a:solidFill>
            </a:endParaRPr>
          </a:p>
        </p:txBody>
      </p:sp>
      <p:sp>
        <p:nvSpPr>
          <p:cNvPr id="31" name="TextBox 30"/>
          <p:cNvSpPr txBox="1"/>
          <p:nvPr/>
        </p:nvSpPr>
        <p:spPr>
          <a:xfrm>
            <a:off x="6715211" y="2852725"/>
            <a:ext cx="1879900" cy="369332"/>
          </a:xfrm>
          <a:prstGeom prst="rect">
            <a:avLst/>
          </a:prstGeom>
          <a:noFill/>
        </p:spPr>
        <p:txBody>
          <a:bodyPr wrap="square" rtlCol="0">
            <a:spAutoFit/>
          </a:bodyPr>
          <a:lstStyle/>
          <a:p>
            <a:r>
              <a:rPr lang="en-US" i="1" dirty="0" smtClean="0"/>
              <a:t>S-</a:t>
            </a:r>
            <a:r>
              <a:rPr lang="en-US" i="1" dirty="0" err="1" smtClean="0"/>
              <a:t>PolKa</a:t>
            </a:r>
            <a:r>
              <a:rPr lang="en-US" i="1" dirty="0" smtClean="0"/>
              <a:t> RHI </a:t>
            </a:r>
            <a:endParaRPr lang="en-US" i="1" dirty="0"/>
          </a:p>
        </p:txBody>
      </p:sp>
      <p:sp>
        <p:nvSpPr>
          <p:cNvPr id="32" name="TextBox 31"/>
          <p:cNvSpPr txBox="1"/>
          <p:nvPr/>
        </p:nvSpPr>
        <p:spPr>
          <a:xfrm>
            <a:off x="6894836" y="1455379"/>
            <a:ext cx="1113357" cy="338554"/>
          </a:xfrm>
          <a:prstGeom prst="rect">
            <a:avLst/>
          </a:prstGeom>
          <a:noFill/>
        </p:spPr>
        <p:txBody>
          <a:bodyPr wrap="square" rtlCol="0">
            <a:spAutoFit/>
          </a:bodyPr>
          <a:lstStyle/>
          <a:p>
            <a:r>
              <a:rPr lang="en-US" sz="1600" b="1" i="1" dirty="0" smtClean="0">
                <a:solidFill>
                  <a:schemeClr val="bg1"/>
                </a:solidFill>
                <a:effectLst>
                  <a:outerShdw blurRad="50800" dist="38100" dir="2700000" algn="tl" rotWithShape="0">
                    <a:srgbClr val="000000">
                      <a:alpha val="43000"/>
                    </a:srgbClr>
                  </a:outerShdw>
                </a:effectLst>
              </a:rPr>
              <a:t>DRY</a:t>
            </a:r>
            <a:endParaRPr lang="en-US" sz="1600" b="1" i="1" dirty="0">
              <a:solidFill>
                <a:schemeClr val="bg1"/>
              </a:solidFill>
              <a:effectLst>
                <a:outerShdw blurRad="50800" dist="38100" dir="2700000" algn="tl" rotWithShape="0">
                  <a:srgbClr val="000000">
                    <a:alpha val="43000"/>
                  </a:srgbClr>
                </a:outerShdw>
              </a:effectLst>
            </a:endParaRPr>
          </a:p>
        </p:txBody>
      </p:sp>
      <p:sp>
        <p:nvSpPr>
          <p:cNvPr id="7" name="TextBox 6"/>
          <p:cNvSpPr txBox="1"/>
          <p:nvPr/>
        </p:nvSpPr>
        <p:spPr>
          <a:xfrm>
            <a:off x="7481754" y="4530640"/>
            <a:ext cx="1113357" cy="369332"/>
          </a:xfrm>
          <a:prstGeom prst="rect">
            <a:avLst/>
          </a:prstGeom>
          <a:noFill/>
        </p:spPr>
        <p:txBody>
          <a:bodyPr wrap="square" rtlCol="0">
            <a:spAutoFit/>
          </a:bodyPr>
          <a:lstStyle/>
          <a:p>
            <a:r>
              <a:rPr lang="en-US" i="1" dirty="0" smtClean="0">
                <a:solidFill>
                  <a:srgbClr val="FFFFFF"/>
                </a:solidFill>
              </a:rPr>
              <a:t>0°C</a:t>
            </a:r>
            <a:endParaRPr lang="en-US" i="1" dirty="0">
              <a:solidFill>
                <a:srgbClr val="FFFFFF"/>
              </a:solidFill>
            </a:endParaRPr>
          </a:p>
        </p:txBody>
      </p:sp>
    </p:spTree>
    <p:extLst>
      <p:ext uri="{BB962C8B-B14F-4D97-AF65-F5344CB8AC3E}">
        <p14:creationId xmlns:p14="http://schemas.microsoft.com/office/powerpoint/2010/main" val="736066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5"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heckerboard(across)">
                                      <p:cBhvr>
                                        <p:cTn id="9" dur="500"/>
                                        <p:tgtEl>
                                          <p:spTgt spid="6"/>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heckerboard(across)">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par>
                                <p:cTn id="30" presetID="5" presetClass="entr" presetSubtype="1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heckerboard(across)">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 grpId="0"/>
      <p:bldP spid="14"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IMMS TPW_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5988"/>
            <a:ext cx="9144000" cy="5024437"/>
          </a:xfrm>
          <a:prstGeom prst="rect">
            <a:avLst/>
          </a:prstGeom>
        </p:spPr>
      </p:pic>
      <p:pic>
        <p:nvPicPr>
          <p:cNvPr id="11" name="Picture 10" descr="Screen shot 2013-07-03 at 11.55.30 AM.png"/>
          <p:cNvPicPr>
            <a:picLocks noChangeAspect="1"/>
          </p:cNvPicPr>
          <p:nvPr/>
        </p:nvPicPr>
        <p:blipFill>
          <a:blip r:embed="rId5">
            <a:alphaModFix amt="46000"/>
            <a:extLst>
              <a:ext uri="{28A0092B-C50C-407E-A947-70E740481C1C}">
                <a14:useLocalDpi xmlns:a14="http://schemas.microsoft.com/office/drawing/2010/main" val="0"/>
              </a:ext>
            </a:extLst>
          </a:blip>
          <a:stretch>
            <a:fillRect/>
          </a:stretch>
        </p:blipFill>
        <p:spPr>
          <a:xfrm>
            <a:off x="3408107" y="2354800"/>
            <a:ext cx="2037054" cy="1397210"/>
          </a:xfrm>
          <a:prstGeom prst="rect">
            <a:avLst/>
          </a:prstGeom>
        </p:spPr>
      </p:pic>
      <p:sp>
        <p:nvSpPr>
          <p:cNvPr id="2" name="TextBox 1"/>
          <p:cNvSpPr txBox="1"/>
          <p:nvPr/>
        </p:nvSpPr>
        <p:spPr>
          <a:xfrm>
            <a:off x="656922" y="233588"/>
            <a:ext cx="7985261" cy="461665"/>
          </a:xfrm>
          <a:prstGeom prst="rect">
            <a:avLst/>
          </a:prstGeom>
          <a:noFill/>
        </p:spPr>
        <p:txBody>
          <a:bodyPr wrap="square" rtlCol="0">
            <a:spAutoFit/>
          </a:bodyPr>
          <a:lstStyle/>
          <a:p>
            <a:r>
              <a:rPr lang="en-US" sz="2400" i="1" dirty="0" smtClean="0">
                <a:solidFill>
                  <a:srgbClr val="FFFECF"/>
                </a:solidFill>
              </a:rPr>
              <a:t>SSMI/AMSR-E Total </a:t>
            </a:r>
            <a:r>
              <a:rPr lang="en-US" sz="2400" i="1" dirty="0" err="1" smtClean="0">
                <a:solidFill>
                  <a:srgbClr val="FFFECF"/>
                </a:solidFill>
              </a:rPr>
              <a:t>Precipitable</a:t>
            </a:r>
            <a:r>
              <a:rPr lang="en-US" sz="2400" i="1" dirty="0" smtClean="0">
                <a:solidFill>
                  <a:srgbClr val="FFFECF"/>
                </a:solidFill>
              </a:rPr>
              <a:t> Water (mm) – October 1-15</a:t>
            </a:r>
            <a:endParaRPr lang="en-US" sz="2400" i="1" dirty="0">
              <a:solidFill>
                <a:srgbClr val="FFFECF"/>
              </a:solidFill>
            </a:endParaRPr>
          </a:p>
        </p:txBody>
      </p:sp>
    </p:spTree>
    <p:extLst>
      <p:ext uri="{BB962C8B-B14F-4D97-AF65-F5344CB8AC3E}">
        <p14:creationId xmlns:p14="http://schemas.microsoft.com/office/powerpoint/2010/main" val="39409094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397000" y="0"/>
            <a:ext cx="6341301" cy="6858000"/>
          </a:xfrm>
          <a:prstGeom prst="rect">
            <a:avLst/>
          </a:prstGeom>
        </p:spPr>
      </p:pic>
      <p:sp>
        <p:nvSpPr>
          <p:cNvPr id="7" name="TextBox 6"/>
          <p:cNvSpPr txBox="1"/>
          <p:nvPr/>
        </p:nvSpPr>
        <p:spPr>
          <a:xfrm>
            <a:off x="2625366" y="996650"/>
            <a:ext cx="1265356" cy="307777"/>
          </a:xfrm>
          <a:prstGeom prst="rect">
            <a:avLst/>
          </a:prstGeom>
          <a:noFill/>
        </p:spPr>
        <p:txBody>
          <a:bodyPr wrap="square" rtlCol="0">
            <a:spAutoFit/>
          </a:bodyPr>
          <a:lstStyle/>
          <a:p>
            <a:r>
              <a:rPr lang="en-US" sz="1400" b="1" i="1" dirty="0" smtClean="0"/>
              <a:t>MOISTENING</a:t>
            </a:r>
            <a:endParaRPr lang="en-US" sz="1400" b="1" i="1" dirty="0"/>
          </a:p>
        </p:txBody>
      </p:sp>
      <p:sp>
        <p:nvSpPr>
          <p:cNvPr id="8" name="TextBox 7"/>
          <p:cNvSpPr txBox="1"/>
          <p:nvPr/>
        </p:nvSpPr>
        <p:spPr>
          <a:xfrm>
            <a:off x="3774562" y="96718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9" name="TextBox 8"/>
          <p:cNvSpPr txBox="1"/>
          <p:nvPr/>
        </p:nvSpPr>
        <p:spPr>
          <a:xfrm>
            <a:off x="2201068" y="269493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10" name="TextBox 9"/>
          <p:cNvSpPr txBox="1"/>
          <p:nvPr/>
        </p:nvSpPr>
        <p:spPr>
          <a:xfrm>
            <a:off x="5550776" y="279138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11" name="TextBox 10"/>
          <p:cNvSpPr txBox="1"/>
          <p:nvPr/>
        </p:nvSpPr>
        <p:spPr>
          <a:xfrm>
            <a:off x="3258044" y="5451534"/>
            <a:ext cx="1265356" cy="307777"/>
          </a:xfrm>
          <a:prstGeom prst="rect">
            <a:avLst/>
          </a:prstGeom>
          <a:noFill/>
        </p:spPr>
        <p:txBody>
          <a:bodyPr wrap="square" rtlCol="0">
            <a:spAutoFit/>
          </a:bodyPr>
          <a:lstStyle/>
          <a:p>
            <a:r>
              <a:rPr lang="en-US" sz="1400" b="1" i="1" dirty="0" smtClean="0"/>
              <a:t>MOISTENING</a:t>
            </a:r>
            <a:endParaRPr lang="en-US" sz="1400" b="1" i="1" dirty="0"/>
          </a:p>
        </p:txBody>
      </p:sp>
      <p:sp>
        <p:nvSpPr>
          <p:cNvPr id="12" name="TextBox 11"/>
          <p:cNvSpPr txBox="1"/>
          <p:nvPr/>
        </p:nvSpPr>
        <p:spPr>
          <a:xfrm>
            <a:off x="2201068" y="5933739"/>
            <a:ext cx="1265356" cy="307777"/>
          </a:xfrm>
          <a:prstGeom prst="rect">
            <a:avLst/>
          </a:prstGeom>
          <a:noFill/>
        </p:spPr>
        <p:txBody>
          <a:bodyPr wrap="square" rtlCol="0">
            <a:spAutoFit/>
          </a:bodyPr>
          <a:lstStyle/>
          <a:p>
            <a:r>
              <a:rPr lang="en-US" sz="1400" b="1" i="1" dirty="0" smtClean="0"/>
              <a:t>DRYING</a:t>
            </a:r>
            <a:endParaRPr lang="en-US" sz="1400" b="1" i="1" dirty="0"/>
          </a:p>
        </p:txBody>
      </p:sp>
      <p:pic>
        <p:nvPicPr>
          <p:cNvPr id="16" name="Picture 15"/>
          <p:cNvPicPr>
            <a:picLocks noChangeAspect="1"/>
          </p:cNvPicPr>
          <p:nvPr/>
        </p:nvPicPr>
        <p:blipFill>
          <a:blip r:embed="rId4"/>
          <a:stretch>
            <a:fillRect/>
          </a:stretch>
        </p:blipFill>
        <p:spPr>
          <a:xfrm>
            <a:off x="2259273" y="225768"/>
            <a:ext cx="308601" cy="594056"/>
          </a:xfrm>
          <a:prstGeom prst="rect">
            <a:avLst/>
          </a:prstGeom>
          <a:solidFill>
            <a:srgbClr val="FFFFFF"/>
          </a:solidFill>
        </p:spPr>
      </p:pic>
      <p:sp>
        <p:nvSpPr>
          <p:cNvPr id="17" name="Oval 16"/>
          <p:cNvSpPr/>
          <p:nvPr/>
        </p:nvSpPr>
        <p:spPr>
          <a:xfrm>
            <a:off x="2009669" y="2557320"/>
            <a:ext cx="1296606" cy="638294"/>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009669" y="5759311"/>
            <a:ext cx="1296606" cy="638294"/>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935081" y="3099164"/>
            <a:ext cx="2866860" cy="138499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800" i="1" dirty="0" smtClean="0"/>
              <a:t>Drying from zonal advection and subsidence</a:t>
            </a:r>
            <a:endParaRPr lang="en-US" sz="2800" i="1" dirty="0"/>
          </a:p>
        </p:txBody>
      </p:sp>
      <p:cxnSp>
        <p:nvCxnSpPr>
          <p:cNvPr id="5" name="Straight Arrow Connector 4"/>
          <p:cNvCxnSpPr>
            <a:stCxn id="2" idx="1"/>
            <a:endCxn id="17" idx="6"/>
          </p:cNvCxnSpPr>
          <p:nvPr/>
        </p:nvCxnSpPr>
        <p:spPr>
          <a:xfrm flipH="1" flipV="1">
            <a:off x="3306275" y="2876467"/>
            <a:ext cx="1628806" cy="9151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2" idx="1"/>
            <a:endCxn id="18" idx="7"/>
          </p:cNvCxnSpPr>
          <p:nvPr/>
        </p:nvCxnSpPr>
        <p:spPr>
          <a:xfrm flipH="1">
            <a:off x="3116391" y="3791662"/>
            <a:ext cx="1818690" cy="20611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stretch>
            <a:fillRect/>
          </a:stretch>
        </p:blipFill>
        <p:spPr>
          <a:xfrm>
            <a:off x="2279052" y="1828592"/>
            <a:ext cx="519251" cy="605793"/>
          </a:xfrm>
          <a:prstGeom prst="rect">
            <a:avLst/>
          </a:prstGeom>
          <a:solidFill>
            <a:srgbClr val="FFFFFF"/>
          </a:solidFill>
        </p:spPr>
      </p:pic>
      <p:pic>
        <p:nvPicPr>
          <p:cNvPr id="14" name="Picture 13"/>
          <p:cNvPicPr>
            <a:picLocks noChangeAspect="1"/>
          </p:cNvPicPr>
          <p:nvPr/>
        </p:nvPicPr>
        <p:blipFill>
          <a:blip r:embed="rId6"/>
          <a:stretch>
            <a:fillRect/>
          </a:stretch>
        </p:blipFill>
        <p:spPr>
          <a:xfrm>
            <a:off x="2295807" y="3485077"/>
            <a:ext cx="485742" cy="650268"/>
          </a:xfrm>
          <a:prstGeom prst="rect">
            <a:avLst/>
          </a:prstGeom>
          <a:solidFill>
            <a:srgbClr val="FFFFFF"/>
          </a:solidFill>
        </p:spPr>
      </p:pic>
      <p:pic>
        <p:nvPicPr>
          <p:cNvPr id="15" name="Picture 14"/>
          <p:cNvPicPr>
            <a:picLocks noChangeAspect="1"/>
          </p:cNvPicPr>
          <p:nvPr/>
        </p:nvPicPr>
        <p:blipFill>
          <a:blip r:embed="rId7"/>
          <a:stretch>
            <a:fillRect/>
          </a:stretch>
        </p:blipFill>
        <p:spPr>
          <a:xfrm>
            <a:off x="2279052" y="5036742"/>
            <a:ext cx="532750" cy="650268"/>
          </a:xfrm>
          <a:prstGeom prst="rect">
            <a:avLst/>
          </a:prstGeom>
          <a:solidFill>
            <a:srgbClr val="FFFFFF"/>
          </a:solidFill>
        </p:spPr>
      </p:pic>
      <p:sp>
        <p:nvSpPr>
          <p:cNvPr id="3" name="TextBox 2"/>
          <p:cNvSpPr txBox="1"/>
          <p:nvPr/>
        </p:nvSpPr>
        <p:spPr>
          <a:xfrm>
            <a:off x="2978050" y="700764"/>
            <a:ext cx="912672" cy="369332"/>
          </a:xfrm>
          <a:prstGeom prst="rect">
            <a:avLst/>
          </a:prstGeom>
          <a:noFill/>
        </p:spPr>
        <p:txBody>
          <a:bodyPr wrap="square" rtlCol="0">
            <a:spAutoFit/>
          </a:bodyPr>
          <a:lstStyle/>
          <a:p>
            <a:r>
              <a:rPr lang="en-US" b="1" i="1" dirty="0" smtClean="0">
                <a:solidFill>
                  <a:srgbClr val="FF0000"/>
                </a:solidFill>
              </a:rPr>
              <a:t>MJO1</a:t>
            </a:r>
            <a:endParaRPr lang="en-US" b="1" i="1" dirty="0">
              <a:solidFill>
                <a:srgbClr val="FF0000"/>
              </a:solidFill>
            </a:endParaRPr>
          </a:p>
        </p:txBody>
      </p:sp>
      <p:sp>
        <p:nvSpPr>
          <p:cNvPr id="22" name="TextBox 21"/>
          <p:cNvSpPr txBox="1"/>
          <p:nvPr/>
        </p:nvSpPr>
        <p:spPr>
          <a:xfrm>
            <a:off x="5039918" y="722753"/>
            <a:ext cx="912672" cy="369332"/>
          </a:xfrm>
          <a:prstGeom prst="rect">
            <a:avLst/>
          </a:prstGeom>
          <a:noFill/>
        </p:spPr>
        <p:txBody>
          <a:bodyPr wrap="square" rtlCol="0">
            <a:spAutoFit/>
          </a:bodyPr>
          <a:lstStyle/>
          <a:p>
            <a:r>
              <a:rPr lang="en-US" b="1" i="1" dirty="0" smtClean="0">
                <a:solidFill>
                  <a:srgbClr val="FF0000"/>
                </a:solidFill>
              </a:rPr>
              <a:t>MJO2</a:t>
            </a:r>
            <a:endParaRPr lang="en-US" b="1" i="1" dirty="0">
              <a:solidFill>
                <a:srgbClr val="FF0000"/>
              </a:solidFill>
            </a:endParaRPr>
          </a:p>
        </p:txBody>
      </p:sp>
    </p:spTree>
    <p:extLst>
      <p:ext uri="{BB962C8B-B14F-4D97-AF65-F5344CB8AC3E}">
        <p14:creationId xmlns:p14="http://schemas.microsoft.com/office/powerpoint/2010/main" val="2871754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328451" y="211424"/>
            <a:ext cx="6350254" cy="707886"/>
          </a:xfrm>
          <a:prstGeom prst="rect">
            <a:avLst/>
          </a:prstGeom>
          <a:noFill/>
        </p:spPr>
        <p:txBody>
          <a:bodyPr wrap="square" rtlCol="0">
            <a:spAutoFit/>
          </a:bodyPr>
          <a:lstStyle/>
          <a:p>
            <a:pPr algn="ctr"/>
            <a:r>
              <a:rPr lang="en-US" sz="4000" b="1" i="1" dirty="0" smtClean="0">
                <a:solidFill>
                  <a:schemeClr val="bg1">
                    <a:lumMod val="95000"/>
                  </a:schemeClr>
                </a:solidFill>
                <a:effectLst>
                  <a:outerShdw blurRad="50800" dist="38100" dir="2700000" algn="tl" rotWithShape="0">
                    <a:srgbClr val="000000">
                      <a:alpha val="43000"/>
                    </a:srgbClr>
                  </a:outerShdw>
                </a:effectLst>
              </a:rPr>
              <a:t>Outline of talk </a:t>
            </a:r>
            <a:endParaRPr lang="en-US" sz="4000" b="1" i="1" dirty="0">
              <a:solidFill>
                <a:schemeClr val="bg1">
                  <a:lumMod val="95000"/>
                </a:schemeClr>
              </a:solidFill>
              <a:effectLst>
                <a:outerShdw blurRad="50800" dist="38100" dir="2700000" algn="tl" rotWithShape="0">
                  <a:srgbClr val="000000">
                    <a:alpha val="43000"/>
                  </a:srgbClr>
                </a:outerShdw>
              </a:effectLst>
            </a:endParaRPr>
          </a:p>
        </p:txBody>
      </p:sp>
      <p:sp>
        <p:nvSpPr>
          <p:cNvPr id="8" name="TextBox 7"/>
          <p:cNvSpPr txBox="1"/>
          <p:nvPr/>
        </p:nvSpPr>
        <p:spPr>
          <a:xfrm>
            <a:off x="677332" y="1288414"/>
            <a:ext cx="7801346" cy="5016757"/>
          </a:xfrm>
          <a:prstGeom prst="rect">
            <a:avLst/>
          </a:prstGeom>
          <a:solidFill>
            <a:schemeClr val="bg1">
              <a:alpha val="14000"/>
            </a:schemeClr>
          </a:solidFill>
          <a:ln>
            <a:noFill/>
          </a:ln>
        </p:spPr>
        <p:txBody>
          <a:bodyPr wrap="square" rtlCol="0">
            <a:spAutoFit/>
          </a:bodyPr>
          <a:lstStyle/>
          <a:p>
            <a:pPr marL="457200" indent="-457200">
              <a:buClr>
                <a:srgbClr val="FFFF00"/>
              </a:buClr>
              <a:buFont typeface="Wingdings" charset="2"/>
              <a:buChar char="Ø"/>
            </a:pPr>
            <a:r>
              <a:rPr lang="en-US" sz="3200" b="1" i="1" dirty="0" smtClean="0">
                <a:solidFill>
                  <a:srgbClr val="FFE05E"/>
                </a:solidFill>
                <a:effectLst>
                  <a:outerShdw blurRad="50800" dist="38100" dir="2700000" algn="tl" rotWithShape="0">
                    <a:srgbClr val="000000">
                      <a:alpha val="43000"/>
                    </a:srgbClr>
                  </a:outerShdw>
                </a:effectLst>
              </a:rPr>
              <a:t>What is the MJO and what are its global impacts?</a:t>
            </a:r>
          </a:p>
          <a:p>
            <a:pPr marL="457200" indent="-457200">
              <a:buClr>
                <a:srgbClr val="FFFF00"/>
              </a:buClr>
              <a:buFont typeface="Wingdings" charset="2"/>
              <a:buChar char="Ø"/>
            </a:pPr>
            <a:r>
              <a:rPr lang="en-US" sz="3200" b="1" i="1" dirty="0" smtClean="0">
                <a:solidFill>
                  <a:srgbClr val="FFE05E"/>
                </a:solidFill>
                <a:effectLst>
                  <a:outerShdw blurRad="50800" dist="38100" dir="2700000" algn="tl" rotWithShape="0">
                    <a:srgbClr val="000000">
                      <a:alpha val="43000"/>
                    </a:srgbClr>
                  </a:outerShdw>
                </a:effectLst>
              </a:rPr>
              <a:t>Overview of October/November 2011 MJOs</a:t>
            </a:r>
          </a:p>
          <a:p>
            <a:pPr marL="457200" indent="-457200">
              <a:buClr>
                <a:srgbClr val="FFFF00"/>
              </a:buClr>
              <a:buFont typeface="Wingdings" charset="2"/>
              <a:buChar char="Ø"/>
            </a:pPr>
            <a:r>
              <a:rPr lang="en-US" sz="3200" b="1" i="1" dirty="0" smtClean="0">
                <a:solidFill>
                  <a:srgbClr val="FFE05E"/>
                </a:solidFill>
                <a:effectLst>
                  <a:outerShdw blurRad="50800" dist="38100" dir="2700000" algn="tl" rotWithShape="0">
                    <a:srgbClr val="000000">
                      <a:alpha val="43000"/>
                    </a:srgbClr>
                  </a:outerShdw>
                </a:effectLst>
              </a:rPr>
              <a:t>Preliminary analyses of moistening processes during MJO initiation phase; role of diurnal cycle</a:t>
            </a:r>
          </a:p>
          <a:p>
            <a:pPr marL="457200" indent="-457200">
              <a:buClr>
                <a:srgbClr val="FFFF00"/>
              </a:buClr>
              <a:buFont typeface="Wingdings" charset="2"/>
              <a:buChar char="Ø"/>
            </a:pPr>
            <a:r>
              <a:rPr lang="en-US" sz="3200" b="1" i="1" dirty="0" smtClean="0">
                <a:solidFill>
                  <a:srgbClr val="FFE05E"/>
                </a:solidFill>
                <a:effectLst>
                  <a:outerShdw blurRad="50800" dist="38100" dir="2700000" algn="tl" rotWithShape="0">
                    <a:srgbClr val="000000">
                      <a:alpha val="43000"/>
                    </a:srgbClr>
                  </a:outerShdw>
                </a:effectLst>
              </a:rPr>
              <a:t>Impacts of Sumatra on MJO convection, tropical cyclone genesis</a:t>
            </a:r>
          </a:p>
          <a:p>
            <a:pPr marL="457200" indent="-457200">
              <a:buClr>
                <a:srgbClr val="FFFF00"/>
              </a:buClr>
              <a:buFont typeface="Wingdings" charset="2"/>
              <a:buChar char="Ø"/>
            </a:pPr>
            <a:r>
              <a:rPr lang="en-US" sz="3200" b="1" i="1" dirty="0" smtClean="0">
                <a:solidFill>
                  <a:srgbClr val="FFE05E"/>
                </a:solidFill>
                <a:effectLst>
                  <a:outerShdw blurRad="50800" dist="38100" dir="2700000" algn="tl" rotWithShape="0">
                    <a:srgbClr val="000000">
                      <a:alpha val="43000"/>
                    </a:srgbClr>
                  </a:outerShdw>
                </a:effectLst>
              </a:rPr>
              <a:t>Summary and Conclusions</a:t>
            </a:r>
            <a:endParaRPr lang="en-US" sz="3200" b="1" i="1" dirty="0">
              <a:solidFill>
                <a:srgbClr val="FFE05E"/>
              </a:solidFill>
              <a:effectLst>
                <a:outerShdw blurRad="50800" dist="38100" dir="2700000" algn="tl" rotWithShape="0">
                  <a:srgbClr val="000000">
                    <a:alpha val="43000"/>
                  </a:srgbClr>
                </a:outerShdw>
              </a:effectLst>
            </a:endParaRPr>
          </a:p>
        </p:txBody>
      </p:sp>
      <p:sp>
        <p:nvSpPr>
          <p:cNvPr id="6" name="Rectangle 5"/>
          <p:cNvSpPr/>
          <p:nvPr/>
        </p:nvSpPr>
        <p:spPr>
          <a:xfrm>
            <a:off x="7573591" y="6438120"/>
            <a:ext cx="1403725" cy="261610"/>
          </a:xfrm>
          <a:prstGeom prst="rect">
            <a:avLst/>
          </a:prstGeom>
        </p:spPr>
        <p:txBody>
          <a:bodyPr wrap="none">
            <a:spAutoFit/>
          </a:bodyPr>
          <a:lstStyle/>
          <a:p>
            <a:r>
              <a:rPr lang="en-US" sz="1100" i="1" dirty="0" err="1">
                <a:solidFill>
                  <a:schemeClr val="bg1"/>
                </a:solidFill>
              </a:rPr>
              <a:t>Kaustav</a:t>
            </a:r>
            <a:r>
              <a:rPr lang="en-US" sz="1100" i="1" dirty="0">
                <a:solidFill>
                  <a:schemeClr val="bg1"/>
                </a:solidFill>
              </a:rPr>
              <a:t> </a:t>
            </a:r>
            <a:r>
              <a:rPr lang="en-US" sz="1100" i="1" dirty="0" err="1">
                <a:solidFill>
                  <a:schemeClr val="bg1"/>
                </a:solidFill>
              </a:rPr>
              <a:t>Chakravarty</a:t>
            </a:r>
            <a:endParaRPr lang="en-US" sz="1100" i="1" dirty="0">
              <a:solidFill>
                <a:schemeClr val="bg1"/>
              </a:solidFill>
            </a:endParaRPr>
          </a:p>
        </p:txBody>
      </p:sp>
    </p:spTree>
    <p:extLst>
      <p:ext uri="{BB962C8B-B14F-4D97-AF65-F5344CB8AC3E}">
        <p14:creationId xmlns:p14="http://schemas.microsoft.com/office/powerpoint/2010/main" val="7223349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7-10 at 6.4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84835" cy="6858000"/>
          </a:xfrm>
          <a:prstGeom prst="rect">
            <a:avLst/>
          </a:prstGeom>
        </p:spPr>
      </p:pic>
      <p:sp>
        <p:nvSpPr>
          <p:cNvPr id="2" name="Oval 1"/>
          <p:cNvSpPr/>
          <p:nvPr/>
        </p:nvSpPr>
        <p:spPr>
          <a:xfrm>
            <a:off x="1175829" y="1426871"/>
            <a:ext cx="1599122" cy="68991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417733" y="486115"/>
            <a:ext cx="1912676"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i="1" dirty="0" smtClean="0"/>
              <a:t>Nearly steady conditions</a:t>
            </a:r>
            <a:endParaRPr lang="en-US" sz="2400" i="1" dirty="0"/>
          </a:p>
        </p:txBody>
      </p:sp>
      <p:cxnSp>
        <p:nvCxnSpPr>
          <p:cNvPr id="7" name="Straight Arrow Connector 6"/>
          <p:cNvCxnSpPr>
            <a:stCxn id="3" idx="1"/>
            <a:endCxn id="2" idx="7"/>
          </p:cNvCxnSpPr>
          <p:nvPr/>
        </p:nvCxnSpPr>
        <p:spPr>
          <a:xfrm flipH="1">
            <a:off x="2540765" y="901614"/>
            <a:ext cx="876968" cy="6262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705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38200" y="0"/>
            <a:ext cx="7456349" cy="6858000"/>
          </a:xfrm>
          <a:prstGeom prst="rect">
            <a:avLst/>
          </a:prstGeom>
        </p:spPr>
      </p:pic>
      <p:pic>
        <p:nvPicPr>
          <p:cNvPr id="5" name="Picture 4"/>
          <p:cNvPicPr>
            <a:picLocks noChangeAspect="1"/>
          </p:cNvPicPr>
          <p:nvPr/>
        </p:nvPicPr>
        <p:blipFill>
          <a:blip r:embed="rId3"/>
          <a:stretch>
            <a:fillRect/>
          </a:stretch>
        </p:blipFill>
        <p:spPr>
          <a:xfrm>
            <a:off x="2776204" y="890556"/>
            <a:ext cx="2895518" cy="2171638"/>
          </a:xfrm>
          <a:prstGeom prst="rect">
            <a:avLst/>
          </a:prstGeom>
        </p:spPr>
      </p:pic>
      <p:sp>
        <p:nvSpPr>
          <p:cNvPr id="6" name="TextBox 5"/>
          <p:cNvSpPr txBox="1"/>
          <p:nvPr/>
        </p:nvSpPr>
        <p:spPr>
          <a:xfrm>
            <a:off x="3430597" y="890560"/>
            <a:ext cx="1999965" cy="369332"/>
          </a:xfrm>
          <a:prstGeom prst="rect">
            <a:avLst/>
          </a:prstGeom>
          <a:noFill/>
        </p:spPr>
        <p:txBody>
          <a:bodyPr wrap="square" rtlCol="0">
            <a:spAutoFit/>
          </a:bodyPr>
          <a:lstStyle/>
          <a:p>
            <a:r>
              <a:rPr lang="en-US" i="1" dirty="0" smtClean="0">
                <a:solidFill>
                  <a:schemeClr val="bg1"/>
                </a:solidFill>
              </a:rPr>
              <a:t>October 3, S-Polka</a:t>
            </a:r>
            <a:endParaRPr lang="en-US" i="1" dirty="0">
              <a:solidFill>
                <a:schemeClr val="bg1"/>
              </a:solidFill>
            </a:endParaRPr>
          </a:p>
        </p:txBody>
      </p:sp>
      <p:sp>
        <p:nvSpPr>
          <p:cNvPr id="2" name="TextBox 1"/>
          <p:cNvSpPr txBox="1"/>
          <p:nvPr/>
        </p:nvSpPr>
        <p:spPr>
          <a:xfrm>
            <a:off x="2412168" y="3341805"/>
            <a:ext cx="2836212" cy="830997"/>
          </a:xfrm>
          <a:prstGeom prst="rect">
            <a:avLst/>
          </a:prstGeom>
          <a:noFill/>
        </p:spPr>
        <p:txBody>
          <a:bodyPr wrap="square" rtlCol="0">
            <a:spAutoFit/>
          </a:bodyPr>
          <a:lstStyle/>
          <a:p>
            <a:pPr algn="r"/>
            <a:r>
              <a:rPr lang="en-US" sz="2400" i="1" dirty="0" smtClean="0">
                <a:solidFill>
                  <a:srgbClr val="00DA00"/>
                </a:solidFill>
              </a:rPr>
              <a:t>Q</a:t>
            </a:r>
            <a:r>
              <a:rPr lang="en-US" sz="2400" i="1" baseline="-25000" dirty="0" smtClean="0">
                <a:solidFill>
                  <a:srgbClr val="00DA00"/>
                </a:solidFill>
              </a:rPr>
              <a:t>2 </a:t>
            </a:r>
            <a:r>
              <a:rPr lang="en-US" sz="2400" i="1" dirty="0" smtClean="0">
                <a:solidFill>
                  <a:srgbClr val="00DA00"/>
                </a:solidFill>
              </a:rPr>
              <a:t>(“apparent moisture sink”)</a:t>
            </a:r>
            <a:endParaRPr lang="en-US" sz="2400" i="1" dirty="0">
              <a:solidFill>
                <a:srgbClr val="00DA00"/>
              </a:solidFill>
            </a:endParaRPr>
          </a:p>
        </p:txBody>
      </p:sp>
      <p:sp>
        <p:nvSpPr>
          <p:cNvPr id="7" name="TextBox 6"/>
          <p:cNvSpPr txBox="1"/>
          <p:nvPr/>
        </p:nvSpPr>
        <p:spPr>
          <a:xfrm>
            <a:off x="4051418" y="4707234"/>
            <a:ext cx="2196647" cy="830997"/>
          </a:xfrm>
          <a:prstGeom prst="rect">
            <a:avLst/>
          </a:prstGeom>
          <a:noFill/>
        </p:spPr>
        <p:txBody>
          <a:bodyPr wrap="square" rtlCol="0">
            <a:spAutoFit/>
          </a:bodyPr>
          <a:lstStyle/>
          <a:p>
            <a:r>
              <a:rPr lang="en-US" sz="2400" i="1" dirty="0" smtClean="0">
                <a:solidFill>
                  <a:srgbClr val="FF0000"/>
                </a:solidFill>
              </a:rPr>
              <a:t>Q</a:t>
            </a:r>
            <a:r>
              <a:rPr lang="en-US" sz="2400" i="1" baseline="-25000" dirty="0" smtClean="0">
                <a:solidFill>
                  <a:srgbClr val="FF0000"/>
                </a:solidFill>
              </a:rPr>
              <a:t>1</a:t>
            </a:r>
            <a:r>
              <a:rPr lang="en-US" sz="2400" i="1" dirty="0" smtClean="0">
                <a:solidFill>
                  <a:srgbClr val="FF0000"/>
                </a:solidFill>
              </a:rPr>
              <a:t> (“apparent heat source”)</a:t>
            </a:r>
            <a:endParaRPr lang="en-US" sz="2400" i="1" dirty="0">
              <a:solidFill>
                <a:srgbClr val="FF0000"/>
              </a:solidFill>
            </a:endParaRPr>
          </a:p>
        </p:txBody>
      </p:sp>
      <p:sp>
        <p:nvSpPr>
          <p:cNvPr id="3" name="TextBox 2"/>
          <p:cNvSpPr txBox="1"/>
          <p:nvPr/>
        </p:nvSpPr>
        <p:spPr>
          <a:xfrm>
            <a:off x="6013118" y="6457890"/>
            <a:ext cx="2339848" cy="400110"/>
          </a:xfrm>
          <a:prstGeom prst="rect">
            <a:avLst/>
          </a:prstGeom>
          <a:noFill/>
        </p:spPr>
        <p:txBody>
          <a:bodyPr wrap="square" rtlCol="0">
            <a:spAutoFit/>
          </a:bodyPr>
          <a:lstStyle/>
          <a:p>
            <a:pPr algn="r"/>
            <a:r>
              <a:rPr lang="en-US" sz="2000" i="1" dirty="0" smtClean="0"/>
              <a:t>(K day</a:t>
            </a:r>
            <a:r>
              <a:rPr lang="en-US" sz="2000" i="1" baseline="30000" dirty="0" smtClean="0"/>
              <a:t>-1</a:t>
            </a:r>
            <a:r>
              <a:rPr lang="en-US" sz="2000" i="1" dirty="0" smtClean="0"/>
              <a:t>)</a:t>
            </a:r>
            <a:endParaRPr lang="en-US" sz="2000" i="1" dirty="0"/>
          </a:p>
        </p:txBody>
      </p:sp>
      <p:sp>
        <p:nvSpPr>
          <p:cNvPr id="8" name="TextBox 7"/>
          <p:cNvSpPr txBox="1"/>
          <p:nvPr/>
        </p:nvSpPr>
        <p:spPr>
          <a:xfrm>
            <a:off x="6678706" y="1030941"/>
            <a:ext cx="2226235"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i="1" dirty="0" smtClean="0"/>
              <a:t>Moistening by shallow, </a:t>
            </a:r>
            <a:r>
              <a:rPr lang="en-US" sz="2400" i="1" dirty="0" err="1" smtClean="0"/>
              <a:t>nonprecipitating</a:t>
            </a:r>
            <a:r>
              <a:rPr lang="en-US" sz="2400" i="1" dirty="0" smtClean="0"/>
              <a:t> cumulus, offsetting drying by horizontal advection and subsidence; resembles trades</a:t>
            </a:r>
            <a:endParaRPr lang="en-US" sz="2400" i="1" dirty="0"/>
          </a:p>
        </p:txBody>
      </p:sp>
    </p:spTree>
    <p:extLst>
      <p:ext uri="{BB962C8B-B14F-4D97-AF65-F5344CB8AC3E}">
        <p14:creationId xmlns:p14="http://schemas.microsoft.com/office/powerpoint/2010/main" val="2193063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39581" y="1191826"/>
            <a:ext cx="7659133" cy="53004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Johnson_figure24.pdf"/>
          <p:cNvPicPr>
            <a:picLocks noChangeAspect="1"/>
          </p:cNvPicPr>
          <p:nvPr/>
        </p:nvPicPr>
        <p:blipFill rotWithShape="1">
          <a:blip r:embed="rId3">
            <a:extLst>
              <a:ext uri="{28A0092B-C50C-407E-A947-70E740481C1C}">
                <a14:useLocalDpi xmlns:a14="http://schemas.microsoft.com/office/drawing/2010/main" val="0"/>
              </a:ext>
            </a:extLst>
          </a:blip>
          <a:srcRect t="34312"/>
          <a:stretch/>
        </p:blipFill>
        <p:spPr>
          <a:xfrm>
            <a:off x="839581" y="2718972"/>
            <a:ext cx="7659133" cy="3773344"/>
          </a:xfrm>
          <a:prstGeom prst="rect">
            <a:avLst/>
          </a:prstGeom>
        </p:spPr>
      </p:pic>
      <p:sp>
        <p:nvSpPr>
          <p:cNvPr id="11" name="Title 1"/>
          <p:cNvSpPr>
            <a:spLocks noGrp="1"/>
          </p:cNvSpPr>
          <p:nvPr>
            <p:ph type="title"/>
          </p:nvPr>
        </p:nvSpPr>
        <p:spPr>
          <a:xfrm>
            <a:off x="457200" y="31025"/>
            <a:ext cx="8229600" cy="1143000"/>
          </a:xfrm>
        </p:spPr>
        <p:txBody>
          <a:bodyPr>
            <a:normAutofit fontScale="90000"/>
          </a:bodyPr>
          <a:lstStyle/>
          <a:p>
            <a:r>
              <a:rPr lang="en-US" sz="3600" i="1" dirty="0" smtClean="0">
                <a:solidFill>
                  <a:schemeClr val="bg1">
                    <a:lumMod val="95000"/>
                  </a:schemeClr>
                </a:solidFill>
              </a:rPr>
              <a:t>Atmospheric Mixed Layer Depth, SST, Rainfall</a:t>
            </a:r>
            <a:endParaRPr lang="en-US" sz="2800" i="1" dirty="0">
              <a:solidFill>
                <a:schemeClr val="bg1">
                  <a:lumMod val="95000"/>
                </a:schemeClr>
              </a:solidFill>
            </a:endParaRPr>
          </a:p>
        </p:txBody>
      </p:sp>
      <p:pic>
        <p:nvPicPr>
          <p:cNvPr id="2" name="Picture 1" descr="Screen shot 2013-07-03 at 12.08.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52" y="1191826"/>
            <a:ext cx="5802640" cy="1497194"/>
          </a:xfrm>
          <a:prstGeom prst="rect">
            <a:avLst/>
          </a:prstGeom>
        </p:spPr>
      </p:pic>
      <p:sp>
        <p:nvSpPr>
          <p:cNvPr id="10" name="TextBox 9"/>
          <p:cNvSpPr txBox="1"/>
          <p:nvPr/>
        </p:nvSpPr>
        <p:spPr>
          <a:xfrm>
            <a:off x="6853902" y="1277687"/>
            <a:ext cx="1644812" cy="923330"/>
          </a:xfrm>
          <a:prstGeom prst="rect">
            <a:avLst/>
          </a:prstGeom>
          <a:noFill/>
        </p:spPr>
        <p:txBody>
          <a:bodyPr wrap="square" rtlCol="0">
            <a:spAutoFit/>
          </a:bodyPr>
          <a:lstStyle/>
          <a:p>
            <a:r>
              <a:rPr lang="en-US" b="1" i="1" dirty="0" smtClean="0"/>
              <a:t>ATMOSPHERIC MIXED LAYER DEPTH, LCL</a:t>
            </a:r>
            <a:endParaRPr lang="en-US" b="1" i="1" dirty="0"/>
          </a:p>
        </p:txBody>
      </p:sp>
      <p:sp>
        <p:nvSpPr>
          <p:cNvPr id="5" name="TextBox 4"/>
          <p:cNvSpPr txBox="1"/>
          <p:nvPr/>
        </p:nvSpPr>
        <p:spPr>
          <a:xfrm>
            <a:off x="6963648" y="2575105"/>
            <a:ext cx="1474426"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i="1" dirty="0" smtClean="0">
                <a:sym typeface="Wingdings"/>
              </a:rPr>
              <a:t>SST-warming phases:</a:t>
            </a:r>
            <a:endParaRPr lang="en-US" i="1" dirty="0" smtClean="0">
              <a:latin typeface="Wingdings"/>
              <a:ea typeface="Wingdings"/>
              <a:cs typeface="Wingdings"/>
              <a:sym typeface="Wingdings"/>
            </a:endParaRPr>
          </a:p>
          <a:p>
            <a:r>
              <a:rPr lang="en-US" i="1" dirty="0" smtClean="0">
                <a:latin typeface="Wingdings"/>
                <a:ea typeface="Wingdings"/>
                <a:cs typeface="Wingdings"/>
                <a:sym typeface="Wingdings"/>
              </a:rPr>
              <a:t></a:t>
            </a:r>
            <a:r>
              <a:rPr lang="en-US" i="1" dirty="0">
                <a:sym typeface="Wingdings"/>
              </a:rPr>
              <a:t>D</a:t>
            </a:r>
            <a:r>
              <a:rPr lang="en-US" i="1" dirty="0" smtClean="0"/>
              <a:t>eepest mixed</a:t>
            </a:r>
            <a:r>
              <a:rPr lang="en-US" i="1" dirty="0"/>
              <a:t> </a:t>
            </a:r>
            <a:r>
              <a:rPr lang="en-US" i="1" dirty="0" smtClean="0"/>
              <a:t>layers</a:t>
            </a:r>
          </a:p>
          <a:p>
            <a:r>
              <a:rPr lang="en-US" i="1" dirty="0" smtClean="0">
                <a:latin typeface="Wingdings"/>
                <a:ea typeface="Wingdings"/>
                <a:cs typeface="Wingdings"/>
                <a:sym typeface="Wingdings"/>
              </a:rPr>
              <a:t></a:t>
            </a:r>
            <a:r>
              <a:rPr lang="en-US" i="1" dirty="0" smtClean="0">
                <a:sym typeface="Wingdings"/>
              </a:rPr>
              <a:t>ML depth increases with time, extends above LCL</a:t>
            </a:r>
          </a:p>
          <a:p>
            <a:r>
              <a:rPr lang="en-US" i="1" dirty="0" smtClean="0">
                <a:latin typeface="Wingdings"/>
                <a:ea typeface="Wingdings"/>
                <a:cs typeface="Wingdings"/>
                <a:sym typeface="Wingdings"/>
              </a:rPr>
              <a:t></a:t>
            </a:r>
            <a:r>
              <a:rPr lang="en-US" i="1" dirty="0" smtClean="0">
                <a:sym typeface="Wingdings"/>
              </a:rPr>
              <a:t>Prominent</a:t>
            </a:r>
            <a:r>
              <a:rPr lang="en-US" i="1" dirty="0" smtClean="0"/>
              <a:t> SST diurnal cycle </a:t>
            </a:r>
            <a:endParaRPr lang="en-US" i="1" dirty="0"/>
          </a:p>
        </p:txBody>
      </p:sp>
      <p:sp>
        <p:nvSpPr>
          <p:cNvPr id="7" name="Oval 6"/>
          <p:cNvSpPr/>
          <p:nvPr/>
        </p:nvSpPr>
        <p:spPr>
          <a:xfrm>
            <a:off x="1503622" y="1313933"/>
            <a:ext cx="1562016" cy="126117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283708" y="1313933"/>
            <a:ext cx="1562016" cy="126117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751794" y="1512887"/>
            <a:ext cx="759111" cy="297421"/>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283708" y="1512889"/>
            <a:ext cx="671523" cy="589404"/>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440391" y="1469090"/>
            <a:ext cx="902581" cy="369332"/>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sp>
        <p:nvSpPr>
          <p:cNvPr id="22" name="Oval 21"/>
          <p:cNvSpPr/>
          <p:nvPr/>
        </p:nvSpPr>
        <p:spPr>
          <a:xfrm rot="20348524">
            <a:off x="1562014" y="3065846"/>
            <a:ext cx="1780992" cy="11971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20348524">
            <a:off x="4283713" y="2852941"/>
            <a:ext cx="1780992" cy="11971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59784" y="1270136"/>
            <a:ext cx="1889593" cy="369332"/>
          </a:xfrm>
          <a:prstGeom prst="rect">
            <a:avLst/>
          </a:prstGeom>
          <a:noFill/>
        </p:spPr>
        <p:txBody>
          <a:bodyPr wrap="square" rtlCol="0">
            <a:spAutoFit/>
          </a:bodyPr>
          <a:lstStyle/>
          <a:p>
            <a:r>
              <a:rPr lang="en-US" i="1" dirty="0" smtClean="0"/>
              <a:t>R/V </a:t>
            </a:r>
            <a:r>
              <a:rPr lang="en-US" i="1" dirty="0" err="1" smtClean="0"/>
              <a:t>Revelle</a:t>
            </a:r>
            <a:endParaRPr lang="en-US" i="1" dirty="0"/>
          </a:p>
        </p:txBody>
      </p:sp>
      <p:sp>
        <p:nvSpPr>
          <p:cNvPr id="8" name="TextBox 7"/>
          <p:cNvSpPr txBox="1"/>
          <p:nvPr/>
        </p:nvSpPr>
        <p:spPr>
          <a:xfrm>
            <a:off x="3363520" y="5817246"/>
            <a:ext cx="1374753" cy="338554"/>
          </a:xfrm>
          <a:prstGeom prst="rect">
            <a:avLst/>
          </a:prstGeom>
          <a:noFill/>
        </p:spPr>
        <p:txBody>
          <a:bodyPr wrap="square" rtlCol="0">
            <a:spAutoFit/>
          </a:bodyPr>
          <a:lstStyle/>
          <a:p>
            <a:r>
              <a:rPr lang="en-US" sz="1600" b="1" i="1" dirty="0" smtClean="0">
                <a:solidFill>
                  <a:srgbClr val="FF0000"/>
                </a:solidFill>
              </a:rPr>
              <a:t>MJO1</a:t>
            </a:r>
            <a:endParaRPr lang="en-US" sz="1600" b="1" i="1" dirty="0">
              <a:solidFill>
                <a:srgbClr val="FF0000"/>
              </a:solidFill>
            </a:endParaRPr>
          </a:p>
        </p:txBody>
      </p:sp>
      <p:sp>
        <p:nvSpPr>
          <p:cNvPr id="19" name="TextBox 18"/>
          <p:cNvSpPr txBox="1"/>
          <p:nvPr/>
        </p:nvSpPr>
        <p:spPr>
          <a:xfrm>
            <a:off x="5865014" y="5797166"/>
            <a:ext cx="1374753" cy="338554"/>
          </a:xfrm>
          <a:prstGeom prst="rect">
            <a:avLst/>
          </a:prstGeom>
          <a:noFill/>
        </p:spPr>
        <p:txBody>
          <a:bodyPr wrap="square" rtlCol="0">
            <a:spAutoFit/>
          </a:bodyPr>
          <a:lstStyle/>
          <a:p>
            <a:r>
              <a:rPr lang="en-US" sz="1600" b="1" i="1" dirty="0" smtClean="0">
                <a:solidFill>
                  <a:srgbClr val="FF0000"/>
                </a:solidFill>
              </a:rPr>
              <a:t>MJO2</a:t>
            </a:r>
            <a:endParaRPr lang="en-US" sz="1600" b="1" i="1" dirty="0">
              <a:solidFill>
                <a:srgbClr val="FF0000"/>
              </a:solidFill>
            </a:endParaRPr>
          </a:p>
        </p:txBody>
      </p:sp>
    </p:spTree>
    <p:extLst>
      <p:ext uri="{BB962C8B-B14F-4D97-AF65-F5344CB8AC3E}">
        <p14:creationId xmlns:p14="http://schemas.microsoft.com/office/powerpoint/2010/main" val="351868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dissolv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dissolve">
                                      <p:cBhvr>
                                        <p:cTn id="27" dur="500"/>
                                        <p:tgtEl>
                                          <p:spTgt spid="5">
                                            <p:txEl>
                                              <p:pRg st="1" end="1"/>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dissolve">
                                      <p:cBhvr>
                                        <p:cTn id="38" dur="500"/>
                                        <p:tgtEl>
                                          <p:spTgt spid="5">
                                            <p:txEl>
                                              <p:pRg st="2" end="2"/>
                                            </p:txEl>
                                          </p:spTgt>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9"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par>
                                <p:cTn id="46" presetID="9"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par>
                                <p:cTn id="49" presetID="9"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dissolve">
                                      <p:cBhvr>
                                        <p:cTn id="56" dur="500"/>
                                        <p:tgtEl>
                                          <p:spTgt spid="5">
                                            <p:txEl>
                                              <p:pRg st="3" end="3"/>
                                            </p:txEl>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dissolv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0" animBg="1"/>
      <p:bldP spid="7" grpId="1" animBg="1"/>
      <p:bldP spid="14" grpId="0" animBg="1"/>
      <p:bldP spid="14" grpId="1" animBg="1"/>
      <p:bldP spid="21" grpId="0"/>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7916"/>
            <a:ext cx="9144000" cy="68959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54408" y="245434"/>
            <a:ext cx="7873179" cy="954107"/>
          </a:xfrm>
          <a:prstGeom prst="rect">
            <a:avLst/>
          </a:prstGeom>
          <a:noFill/>
        </p:spPr>
        <p:txBody>
          <a:bodyPr wrap="square" rtlCol="0">
            <a:spAutoFit/>
          </a:bodyPr>
          <a:lstStyle/>
          <a:p>
            <a:pPr algn="ctr"/>
            <a:r>
              <a:rPr lang="en-US" sz="2800" b="1" i="1" dirty="0" smtClean="0">
                <a:solidFill>
                  <a:srgbClr val="FFFF00"/>
                </a:solidFill>
                <a:effectLst>
                  <a:outerShdw blurRad="50800" dist="38100" dir="2700000" algn="tl" rotWithShape="0">
                    <a:schemeClr val="tx1">
                      <a:alpha val="43000"/>
                    </a:schemeClr>
                  </a:outerShdw>
                </a:effectLst>
              </a:rPr>
              <a:t>DYNAMO MJO Composite Results, R/V </a:t>
            </a:r>
            <a:r>
              <a:rPr lang="en-US" sz="2800" b="1" i="1" dirty="0" err="1" smtClean="0">
                <a:solidFill>
                  <a:srgbClr val="FFFF00"/>
                </a:solidFill>
                <a:effectLst>
                  <a:outerShdw blurRad="50800" dist="38100" dir="2700000" algn="tl" rotWithShape="0">
                    <a:schemeClr val="tx1">
                      <a:alpha val="43000"/>
                    </a:schemeClr>
                  </a:outerShdw>
                </a:effectLst>
              </a:rPr>
              <a:t>Revelle</a:t>
            </a:r>
            <a:endParaRPr lang="en-US" sz="2800" b="1" i="1" dirty="0" smtClean="0">
              <a:solidFill>
                <a:srgbClr val="FFFF00"/>
              </a:solidFill>
              <a:effectLst>
                <a:outerShdw blurRad="50800" dist="38100" dir="2700000" algn="tl" rotWithShape="0">
                  <a:schemeClr val="tx1">
                    <a:alpha val="43000"/>
                  </a:schemeClr>
                </a:outerShdw>
              </a:effectLst>
            </a:endParaRPr>
          </a:p>
          <a:p>
            <a:pPr algn="ctr"/>
            <a:r>
              <a:rPr lang="en-US" sz="2800" b="1" i="1" dirty="0" smtClean="0">
                <a:solidFill>
                  <a:srgbClr val="FFFF00"/>
                </a:solidFill>
                <a:effectLst>
                  <a:outerShdw blurRad="50800" dist="38100" dir="2700000" algn="tl" rotWithShape="0">
                    <a:schemeClr val="tx1">
                      <a:alpha val="43000"/>
                    </a:schemeClr>
                  </a:outerShdw>
                </a:effectLst>
              </a:rPr>
              <a:t> (</a:t>
            </a:r>
            <a:r>
              <a:rPr lang="en-US" sz="2800" b="1" i="1" dirty="0" err="1" smtClean="0">
                <a:solidFill>
                  <a:srgbClr val="FFFF00"/>
                </a:solidFill>
                <a:effectLst>
                  <a:outerShdw blurRad="50800" dist="38100" dir="2700000" algn="tl" rotWithShape="0">
                    <a:schemeClr val="tx1">
                      <a:alpha val="43000"/>
                    </a:schemeClr>
                  </a:outerShdw>
                </a:effectLst>
              </a:rPr>
              <a:t>Xu</a:t>
            </a:r>
            <a:r>
              <a:rPr lang="en-US" sz="2800" b="1" i="1" dirty="0" smtClean="0">
                <a:solidFill>
                  <a:srgbClr val="FFFF00"/>
                </a:solidFill>
                <a:effectLst>
                  <a:outerShdw blurRad="50800" dist="38100" dir="2700000" algn="tl" rotWithShape="0">
                    <a:schemeClr val="tx1">
                      <a:alpha val="43000"/>
                    </a:schemeClr>
                  </a:outerShdw>
                </a:effectLst>
              </a:rPr>
              <a:t> and Rutledge 2013)</a:t>
            </a:r>
            <a:endParaRPr lang="en-US" sz="2800" b="1" i="1" dirty="0">
              <a:solidFill>
                <a:srgbClr val="FFFF00"/>
              </a:solidFill>
              <a:effectLst>
                <a:outerShdw blurRad="50800" dist="38100" dir="2700000" algn="tl" rotWithShape="0">
                  <a:schemeClr val="tx1">
                    <a:alpha val="43000"/>
                  </a:schemeClr>
                </a:outerShdw>
              </a:effectLst>
            </a:endParaRPr>
          </a:p>
        </p:txBody>
      </p:sp>
      <p:pic>
        <p:nvPicPr>
          <p:cNvPr id="2" name="Picture 1" descr="Screen shot 2013-11-09 at 12.1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091553"/>
          </a:xfrm>
          <a:prstGeom prst="rect">
            <a:avLst/>
          </a:prstGeom>
        </p:spPr>
      </p:pic>
      <p:sp>
        <p:nvSpPr>
          <p:cNvPr id="3" name="TextBox 2"/>
          <p:cNvSpPr txBox="1"/>
          <p:nvPr/>
        </p:nvSpPr>
        <p:spPr>
          <a:xfrm>
            <a:off x="452547" y="5795904"/>
            <a:ext cx="8262628" cy="523220"/>
          </a:xfrm>
          <a:prstGeom prst="rect">
            <a:avLst/>
          </a:prstGeom>
          <a:noFill/>
        </p:spPr>
        <p:txBody>
          <a:bodyPr wrap="square" rtlCol="0">
            <a:spAutoFit/>
          </a:bodyPr>
          <a:lstStyle/>
          <a:p>
            <a:pPr algn="ctr"/>
            <a:r>
              <a:rPr lang="en-US" sz="2800" b="1" i="1" dirty="0" smtClean="0">
                <a:solidFill>
                  <a:srgbClr val="FFE05E"/>
                </a:solidFill>
                <a:effectLst>
                  <a:outerShdw blurRad="50800" dist="38100" dir="2700000" algn="tl" rotWithShape="0">
                    <a:srgbClr val="000000">
                      <a:alpha val="43000"/>
                    </a:srgbClr>
                  </a:outerShdw>
                </a:effectLst>
              </a:rPr>
              <a:t>Results suggest of air-sea coupling a factor in the MJO</a:t>
            </a:r>
            <a:endParaRPr lang="en-US" sz="2800" b="1" i="1" dirty="0">
              <a:solidFill>
                <a:srgbClr val="FFE05E"/>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4556435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1q2_mult_short_u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943" y="102195"/>
            <a:ext cx="4535589" cy="6755805"/>
          </a:xfrm>
          <a:prstGeom prst="rect">
            <a:avLst/>
          </a:prstGeom>
        </p:spPr>
      </p:pic>
      <p:sp>
        <p:nvSpPr>
          <p:cNvPr id="5" name="Title 4"/>
          <p:cNvSpPr>
            <a:spLocks noGrp="1"/>
          </p:cNvSpPr>
          <p:nvPr>
            <p:ph type="title"/>
          </p:nvPr>
        </p:nvSpPr>
        <p:spPr>
          <a:xfrm>
            <a:off x="277368" y="340528"/>
            <a:ext cx="3810152" cy="1083345"/>
          </a:xfrm>
        </p:spPr>
        <p:txBody>
          <a:bodyPr>
            <a:normAutofit fontScale="90000"/>
          </a:bodyPr>
          <a:lstStyle/>
          <a:p>
            <a:r>
              <a:rPr lang="en-US" sz="3200" i="1" dirty="0" smtClean="0"/>
              <a:t>Q</a:t>
            </a:r>
            <a:r>
              <a:rPr lang="en-US" sz="3200" baseline="-25000" dirty="0" smtClean="0"/>
              <a:t>1</a:t>
            </a:r>
            <a:r>
              <a:rPr lang="en-US" sz="3200" dirty="0" smtClean="0"/>
              <a:t> and </a:t>
            </a:r>
            <a:r>
              <a:rPr lang="en-US" sz="3200" i="1" dirty="0" smtClean="0"/>
              <a:t>Q</a:t>
            </a:r>
            <a:r>
              <a:rPr lang="en-US" sz="3200" baseline="-25000" dirty="0" smtClean="0"/>
              <a:t>2</a:t>
            </a:r>
            <a:r>
              <a:rPr lang="en-US" sz="3200" dirty="0" smtClean="0"/>
              <a:t>, Northern Sounding Array</a:t>
            </a:r>
            <a:r>
              <a:rPr lang="en-US" sz="3200" dirty="0"/>
              <a:t> </a:t>
            </a:r>
            <a:r>
              <a:rPr lang="en-US" sz="3200" dirty="0" smtClean="0"/>
              <a:t>– First half of October</a:t>
            </a:r>
            <a:endParaRPr lang="en-US" sz="3200" dirty="0"/>
          </a:p>
        </p:txBody>
      </p:sp>
      <p:sp>
        <p:nvSpPr>
          <p:cNvPr id="23" name="TextBox 22"/>
          <p:cNvSpPr txBox="1"/>
          <p:nvPr/>
        </p:nvSpPr>
        <p:spPr>
          <a:xfrm>
            <a:off x="500994" y="2682141"/>
            <a:ext cx="2423315" cy="35394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i="1" dirty="0" smtClean="0">
                <a:latin typeface="Wingdings"/>
                <a:ea typeface="Wingdings"/>
                <a:cs typeface="Wingdings"/>
                <a:sym typeface="Wingdings"/>
              </a:rPr>
              <a:t></a:t>
            </a:r>
            <a:r>
              <a:rPr lang="en-US" sz="2800" i="1" dirty="0" smtClean="0"/>
              <a:t>Moistening diurnally modulated, peaking in afternoon </a:t>
            </a:r>
            <a:r>
              <a:rPr lang="en-US" sz="2800" i="1" dirty="0" smtClean="0">
                <a:latin typeface="Wingdings"/>
                <a:ea typeface="Wingdings"/>
                <a:cs typeface="Wingdings"/>
                <a:sym typeface="Wingdings"/>
              </a:rPr>
              <a:t></a:t>
            </a:r>
            <a:r>
              <a:rPr lang="en-US" sz="2800" i="1" dirty="0">
                <a:sym typeface="Wingdings"/>
              </a:rPr>
              <a:t>S</a:t>
            </a:r>
            <a:r>
              <a:rPr lang="en-US" sz="2800" i="1" dirty="0" smtClean="0"/>
              <a:t>imilar results found for November MJO</a:t>
            </a:r>
            <a:endParaRPr lang="en-US" sz="2800" i="1" dirty="0"/>
          </a:p>
        </p:txBody>
      </p:sp>
      <p:cxnSp>
        <p:nvCxnSpPr>
          <p:cNvPr id="25" name="Straight Arrow Connector 24"/>
          <p:cNvCxnSpPr>
            <a:stCxn id="23" idx="3"/>
          </p:cNvCxnSpPr>
          <p:nvPr/>
        </p:nvCxnSpPr>
        <p:spPr>
          <a:xfrm>
            <a:off x="2924309" y="4451857"/>
            <a:ext cx="2915006" cy="4393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0994" y="1897903"/>
            <a:ext cx="2958798" cy="523220"/>
          </a:xfrm>
          <a:prstGeom prst="rect">
            <a:avLst/>
          </a:prstGeom>
          <a:noFill/>
        </p:spPr>
        <p:txBody>
          <a:bodyPr wrap="square" rtlCol="0">
            <a:spAutoFit/>
          </a:bodyPr>
          <a:lstStyle/>
          <a:p>
            <a:r>
              <a:rPr lang="en-US" sz="2800" i="1" dirty="0" smtClean="0"/>
              <a:t>(James </a:t>
            </a:r>
            <a:r>
              <a:rPr lang="en-US" sz="2800" i="1" dirty="0" err="1" smtClean="0"/>
              <a:t>Ruppert</a:t>
            </a:r>
            <a:r>
              <a:rPr lang="en-US" sz="2800" i="1" dirty="0" smtClean="0"/>
              <a:t>)</a:t>
            </a:r>
            <a:endParaRPr lang="en-US" sz="2800" i="1" dirty="0"/>
          </a:p>
        </p:txBody>
      </p:sp>
      <p:sp>
        <p:nvSpPr>
          <p:cNvPr id="28" name="Left Brace 27"/>
          <p:cNvSpPr/>
          <p:nvPr/>
        </p:nvSpPr>
        <p:spPr>
          <a:xfrm rot="5400000">
            <a:off x="5600404" y="4252932"/>
            <a:ext cx="607935" cy="1884444"/>
          </a:xfrm>
          <a:prstGeom prst="leftBrac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53357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2-06-19 at 8.3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0"/>
            <a:ext cx="7396763" cy="6858000"/>
          </a:xfrm>
          <a:prstGeom prst="rect">
            <a:avLst/>
          </a:prstGeom>
        </p:spPr>
      </p:pic>
      <p:sp>
        <p:nvSpPr>
          <p:cNvPr id="6" name="TextBox 5"/>
          <p:cNvSpPr txBox="1"/>
          <p:nvPr/>
        </p:nvSpPr>
        <p:spPr>
          <a:xfrm>
            <a:off x="1518222" y="510974"/>
            <a:ext cx="2218939" cy="1015663"/>
          </a:xfrm>
          <a:prstGeom prst="rect">
            <a:avLst/>
          </a:prstGeom>
          <a:noFill/>
        </p:spPr>
        <p:txBody>
          <a:bodyPr wrap="square" rtlCol="0">
            <a:spAutoFit/>
          </a:bodyPr>
          <a:lstStyle/>
          <a:p>
            <a:r>
              <a:rPr lang="en-US" sz="2000" i="1" dirty="0" smtClean="0">
                <a:solidFill>
                  <a:srgbClr val="FFFFFF"/>
                </a:solidFill>
              </a:rPr>
              <a:t>TERRA/MODIS</a:t>
            </a:r>
          </a:p>
          <a:p>
            <a:r>
              <a:rPr lang="en-US" sz="2000" i="1" dirty="0" smtClean="0">
                <a:solidFill>
                  <a:srgbClr val="FFFFFF"/>
                </a:solidFill>
              </a:rPr>
              <a:t>9 October 2011</a:t>
            </a:r>
          </a:p>
          <a:p>
            <a:r>
              <a:rPr lang="en-US" sz="2000" i="1" dirty="0" smtClean="0">
                <a:solidFill>
                  <a:srgbClr val="FFFFFF"/>
                </a:solidFill>
              </a:rPr>
              <a:t>1132 LT</a:t>
            </a:r>
            <a:endParaRPr lang="en-US" sz="2000" i="1" dirty="0">
              <a:solidFill>
                <a:srgbClr val="FFFFFF"/>
              </a:solidFill>
            </a:endParaRPr>
          </a:p>
        </p:txBody>
      </p:sp>
      <p:cxnSp>
        <p:nvCxnSpPr>
          <p:cNvPr id="8" name="Straight Arrow Connector 7"/>
          <p:cNvCxnSpPr/>
          <p:nvPr/>
        </p:nvCxnSpPr>
        <p:spPr>
          <a:xfrm flipH="1">
            <a:off x="4396649" y="4970777"/>
            <a:ext cx="656923" cy="2627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10868" y="4390272"/>
            <a:ext cx="1409132" cy="923330"/>
          </a:xfrm>
          <a:prstGeom prst="rect">
            <a:avLst/>
          </a:prstGeom>
          <a:noFill/>
        </p:spPr>
        <p:txBody>
          <a:bodyPr wrap="square" rtlCol="0">
            <a:spAutoFit/>
          </a:bodyPr>
          <a:lstStyle/>
          <a:p>
            <a:r>
              <a:rPr lang="en-US" dirty="0" smtClean="0">
                <a:solidFill>
                  <a:srgbClr val="FFFFFF"/>
                </a:solidFill>
              </a:rPr>
              <a:t>S-</a:t>
            </a:r>
            <a:r>
              <a:rPr lang="en-US" dirty="0" err="1" smtClean="0">
                <a:solidFill>
                  <a:srgbClr val="FFFFFF"/>
                </a:solidFill>
              </a:rPr>
              <a:t>PolKa</a:t>
            </a:r>
            <a:r>
              <a:rPr lang="en-US" dirty="0" smtClean="0">
                <a:solidFill>
                  <a:srgbClr val="FFFFFF"/>
                </a:solidFill>
              </a:rPr>
              <a:t> on </a:t>
            </a:r>
            <a:r>
              <a:rPr lang="en-US" dirty="0" err="1" smtClean="0">
                <a:solidFill>
                  <a:srgbClr val="FFFFFF"/>
                </a:solidFill>
              </a:rPr>
              <a:t>Addu</a:t>
            </a:r>
            <a:r>
              <a:rPr lang="en-US" dirty="0" smtClean="0">
                <a:solidFill>
                  <a:srgbClr val="FFFFFF"/>
                </a:solidFill>
              </a:rPr>
              <a:t> Atoll (</a:t>
            </a:r>
            <a:r>
              <a:rPr lang="en-US" dirty="0" err="1" smtClean="0">
                <a:solidFill>
                  <a:srgbClr val="FFFFFF"/>
                </a:solidFill>
              </a:rPr>
              <a:t>Gan</a:t>
            </a:r>
            <a:r>
              <a:rPr lang="en-US" dirty="0" smtClean="0">
                <a:solidFill>
                  <a:srgbClr val="FFFFFF"/>
                </a:solidFill>
              </a:rPr>
              <a:t> Island)</a:t>
            </a:r>
            <a:endParaRPr lang="en-US" dirty="0">
              <a:solidFill>
                <a:srgbClr val="FFFFFF"/>
              </a:solidFill>
            </a:endParaRPr>
          </a:p>
        </p:txBody>
      </p:sp>
      <p:cxnSp>
        <p:nvCxnSpPr>
          <p:cNvPr id="3" name="Straight Connector 2"/>
          <p:cNvCxnSpPr/>
          <p:nvPr/>
        </p:nvCxnSpPr>
        <p:spPr>
          <a:xfrm>
            <a:off x="4550467" y="510974"/>
            <a:ext cx="1481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59415" y="548704"/>
            <a:ext cx="1007198" cy="369332"/>
          </a:xfrm>
          <a:prstGeom prst="rect">
            <a:avLst/>
          </a:prstGeom>
          <a:noFill/>
        </p:spPr>
        <p:txBody>
          <a:bodyPr wrap="square" rtlCol="0">
            <a:spAutoFit/>
          </a:bodyPr>
          <a:lstStyle/>
          <a:p>
            <a:r>
              <a:rPr lang="en-US" i="1" dirty="0" smtClean="0">
                <a:solidFill>
                  <a:schemeClr val="bg1"/>
                </a:solidFill>
              </a:rPr>
              <a:t>50 km</a:t>
            </a:r>
            <a:endParaRPr lang="en-US" i="1" dirty="0">
              <a:solidFill>
                <a:schemeClr val="bg1"/>
              </a:solidFill>
            </a:endParaRPr>
          </a:p>
        </p:txBody>
      </p:sp>
      <p:cxnSp>
        <p:nvCxnSpPr>
          <p:cNvPr id="5" name="Straight Arrow Connector 4"/>
          <p:cNvCxnSpPr/>
          <p:nvPr/>
        </p:nvCxnSpPr>
        <p:spPr>
          <a:xfrm>
            <a:off x="2700683" y="2949049"/>
            <a:ext cx="773709" cy="379581"/>
          </a:xfrm>
          <a:prstGeom prst="straightConnector1">
            <a:avLst/>
          </a:prstGeom>
          <a:ln w="28575" cmpd="sng">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30628" y="2613262"/>
            <a:ext cx="2277332" cy="369332"/>
          </a:xfrm>
          <a:prstGeom prst="rect">
            <a:avLst/>
          </a:prstGeom>
          <a:noFill/>
        </p:spPr>
        <p:txBody>
          <a:bodyPr wrap="square" rtlCol="0">
            <a:spAutoFit/>
          </a:bodyPr>
          <a:lstStyle/>
          <a:p>
            <a:r>
              <a:rPr lang="en-US" i="1" dirty="0" smtClean="0">
                <a:solidFill>
                  <a:srgbClr val="FFFF00"/>
                </a:solidFill>
              </a:rPr>
              <a:t>OPEN CELLS</a:t>
            </a:r>
            <a:endParaRPr lang="en-US" i="1" dirty="0">
              <a:solidFill>
                <a:srgbClr val="FFFF00"/>
              </a:solidFill>
            </a:endParaRPr>
          </a:p>
        </p:txBody>
      </p:sp>
      <p:pic>
        <p:nvPicPr>
          <p:cNvPr id="12" name="Picture 11"/>
          <p:cNvPicPr>
            <a:picLocks noChangeAspect="1"/>
          </p:cNvPicPr>
          <p:nvPr/>
        </p:nvPicPr>
        <p:blipFill>
          <a:blip r:embed="rId3">
            <a:alphaModFix amt="56000"/>
          </a:blip>
          <a:srcRect b="37642"/>
          <a:stretch>
            <a:fillRect/>
          </a:stretch>
        </p:blipFill>
        <p:spPr>
          <a:xfrm rot="20910104">
            <a:off x="737504" y="1520445"/>
            <a:ext cx="6916668" cy="4537364"/>
          </a:xfrm>
          <a:prstGeom prst="rect">
            <a:avLst/>
          </a:prstGeom>
        </p:spPr>
      </p:pic>
    </p:spTree>
    <p:extLst>
      <p:ext uri="{BB962C8B-B14F-4D97-AF65-F5344CB8AC3E}">
        <p14:creationId xmlns:p14="http://schemas.microsoft.com/office/powerpoint/2010/main" val="4151243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320800" y="0"/>
            <a:ext cx="6480762" cy="6858000"/>
          </a:xfrm>
          <a:prstGeom prst="rect">
            <a:avLst/>
          </a:prstGeom>
        </p:spPr>
      </p:pic>
      <p:sp>
        <p:nvSpPr>
          <p:cNvPr id="5" name="TextBox 4"/>
          <p:cNvSpPr txBox="1"/>
          <p:nvPr/>
        </p:nvSpPr>
        <p:spPr>
          <a:xfrm>
            <a:off x="1766392" y="467179"/>
            <a:ext cx="1255452" cy="338554"/>
          </a:xfrm>
          <a:prstGeom prst="rect">
            <a:avLst/>
          </a:prstGeom>
          <a:solidFill>
            <a:srgbClr val="FFFFFF"/>
          </a:solidFill>
          <a:ln>
            <a:solidFill>
              <a:schemeClr val="tx1"/>
            </a:solidFill>
          </a:ln>
        </p:spPr>
        <p:txBody>
          <a:bodyPr wrap="square" rtlCol="0">
            <a:spAutoFit/>
          </a:bodyPr>
          <a:lstStyle/>
          <a:p>
            <a:r>
              <a:rPr lang="en-US" sz="1600" dirty="0" smtClean="0"/>
              <a:t>GAN ISLAND</a:t>
            </a:r>
            <a:endParaRPr lang="en-US" sz="1600" dirty="0"/>
          </a:p>
        </p:txBody>
      </p:sp>
      <p:sp>
        <p:nvSpPr>
          <p:cNvPr id="2" name="TextBox 1"/>
          <p:cNvSpPr txBox="1"/>
          <p:nvPr/>
        </p:nvSpPr>
        <p:spPr>
          <a:xfrm>
            <a:off x="3299376" y="160600"/>
            <a:ext cx="4400000" cy="2308324"/>
          </a:xfrm>
          <a:prstGeom prst="rect">
            <a:avLst/>
          </a:prstGeom>
          <a:solidFill>
            <a:schemeClr val="bg1"/>
          </a:solidFill>
          <a:ln>
            <a:solidFill>
              <a:schemeClr val="tx1"/>
            </a:solidFill>
          </a:ln>
        </p:spPr>
        <p:txBody>
          <a:bodyPr wrap="square" rtlCol="0">
            <a:spAutoFit/>
          </a:bodyPr>
          <a:lstStyle/>
          <a:p>
            <a:r>
              <a:rPr lang="en-US" sz="2400" i="1" dirty="0" smtClean="0">
                <a:latin typeface="Wingdings"/>
                <a:ea typeface="Wingdings"/>
                <a:cs typeface="Wingdings"/>
                <a:sym typeface="Wingdings"/>
              </a:rPr>
              <a:t></a:t>
            </a:r>
            <a:r>
              <a:rPr lang="en-US" sz="2400" i="1" dirty="0" smtClean="0">
                <a:sym typeface="Wingdings"/>
              </a:rPr>
              <a:t> </a:t>
            </a:r>
            <a:r>
              <a:rPr lang="en-US" sz="2400" i="1" dirty="0" smtClean="0"/>
              <a:t>Dry mid-troposphere inhibits deep convection</a:t>
            </a:r>
          </a:p>
          <a:p>
            <a:r>
              <a:rPr lang="en-US" sz="2400" i="1" dirty="0" smtClean="0">
                <a:latin typeface="Wingdings"/>
                <a:ea typeface="Wingdings"/>
                <a:cs typeface="Wingdings"/>
                <a:sym typeface="Wingdings"/>
              </a:rPr>
              <a:t></a:t>
            </a:r>
            <a:r>
              <a:rPr lang="en-US" sz="2400" i="1" dirty="0">
                <a:sym typeface="Wingdings"/>
              </a:rPr>
              <a:t> </a:t>
            </a:r>
            <a:r>
              <a:rPr lang="en-US" sz="2400" i="1" dirty="0" smtClean="0"/>
              <a:t>Models have a difficult time re: convective sensitivity to midlevel moisture (Derbyshire et al. 2004; Del </a:t>
            </a:r>
            <a:r>
              <a:rPr lang="en-US" sz="2400" i="1" dirty="0" err="1" smtClean="0"/>
              <a:t>Genio</a:t>
            </a:r>
            <a:r>
              <a:rPr lang="en-US" sz="2400" i="1" dirty="0" smtClean="0"/>
              <a:t> et al. 2012)</a:t>
            </a:r>
            <a:endParaRPr lang="en-US" sz="2400" i="1" dirty="0"/>
          </a:p>
        </p:txBody>
      </p:sp>
      <p:sp>
        <p:nvSpPr>
          <p:cNvPr id="3" name="TextBox 2"/>
          <p:cNvSpPr txBox="1"/>
          <p:nvPr/>
        </p:nvSpPr>
        <p:spPr>
          <a:xfrm>
            <a:off x="6495255" y="3006026"/>
            <a:ext cx="884254" cy="400110"/>
          </a:xfrm>
          <a:prstGeom prst="rect">
            <a:avLst/>
          </a:prstGeom>
          <a:noFill/>
        </p:spPr>
        <p:txBody>
          <a:bodyPr wrap="square" rtlCol="0">
            <a:spAutoFit/>
          </a:bodyPr>
          <a:lstStyle/>
          <a:p>
            <a:r>
              <a:rPr lang="en-US" sz="2000" i="1" dirty="0" smtClean="0"/>
              <a:t>10 km</a:t>
            </a:r>
            <a:endParaRPr lang="en-US" sz="2000" i="1" dirty="0"/>
          </a:p>
        </p:txBody>
      </p:sp>
      <p:cxnSp>
        <p:nvCxnSpPr>
          <p:cNvPr id="7" name="Straight Connector 6"/>
          <p:cNvCxnSpPr/>
          <p:nvPr/>
        </p:nvCxnSpPr>
        <p:spPr>
          <a:xfrm>
            <a:off x="6238014" y="3262833"/>
            <a:ext cx="27331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05814" y="1459929"/>
            <a:ext cx="948889" cy="369332"/>
          </a:xfrm>
          <a:prstGeom prst="rect">
            <a:avLst/>
          </a:prstGeom>
          <a:noFill/>
        </p:spPr>
        <p:txBody>
          <a:bodyPr wrap="square" rtlCol="0">
            <a:spAutoFit/>
          </a:bodyPr>
          <a:lstStyle/>
          <a:p>
            <a:r>
              <a:rPr lang="en-US" i="1" dirty="0" smtClean="0"/>
              <a:t>(11 L)</a:t>
            </a:r>
            <a:endParaRPr lang="en-US" i="1" dirty="0"/>
          </a:p>
        </p:txBody>
      </p:sp>
    </p:spTree>
    <p:extLst>
      <p:ext uri="{BB962C8B-B14F-4D97-AF65-F5344CB8AC3E}">
        <p14:creationId xmlns:p14="http://schemas.microsoft.com/office/powerpoint/2010/main" val="2372739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 spol_pics_mod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4" y="0"/>
            <a:ext cx="8752496" cy="6858000"/>
          </a:xfrm>
          <a:prstGeom prst="rect">
            <a:avLst/>
          </a:prstGeom>
        </p:spPr>
      </p:pic>
      <p:sp>
        <p:nvSpPr>
          <p:cNvPr id="8" name="TextBox 7"/>
          <p:cNvSpPr txBox="1"/>
          <p:nvPr/>
        </p:nvSpPr>
        <p:spPr>
          <a:xfrm>
            <a:off x="289904" y="3264476"/>
            <a:ext cx="2397010" cy="584776"/>
          </a:xfrm>
          <a:prstGeom prst="rect">
            <a:avLst/>
          </a:prstGeom>
          <a:noFill/>
        </p:spPr>
        <p:txBody>
          <a:bodyPr wrap="none" rtlCol="0">
            <a:spAutoFit/>
          </a:bodyPr>
          <a:lstStyle/>
          <a:p>
            <a:r>
              <a:rPr lang="en-US" sz="3200" dirty="0" smtClean="0">
                <a:solidFill>
                  <a:schemeClr val="bg1"/>
                </a:solidFill>
              </a:rPr>
              <a:t>MODIS/Terra</a:t>
            </a:r>
            <a:endParaRPr lang="en-US" sz="3200" dirty="0">
              <a:solidFill>
                <a:schemeClr val="bg1"/>
              </a:solidFill>
            </a:endParaRPr>
          </a:p>
        </p:txBody>
      </p:sp>
      <p:sp>
        <p:nvSpPr>
          <p:cNvPr id="9" name="TextBox 8"/>
          <p:cNvSpPr txBox="1"/>
          <p:nvPr/>
        </p:nvSpPr>
        <p:spPr>
          <a:xfrm>
            <a:off x="289904" y="7938"/>
            <a:ext cx="3891009" cy="1077218"/>
          </a:xfrm>
          <a:prstGeom prst="rect">
            <a:avLst/>
          </a:prstGeom>
          <a:noFill/>
        </p:spPr>
        <p:txBody>
          <a:bodyPr wrap="none" rtlCol="0">
            <a:spAutoFit/>
          </a:bodyPr>
          <a:lstStyle/>
          <a:p>
            <a:r>
              <a:rPr lang="en-US" sz="3200" dirty="0">
                <a:solidFill>
                  <a:schemeClr val="bg1"/>
                </a:solidFill>
              </a:rPr>
              <a:t>12 October 2011</a:t>
            </a:r>
          </a:p>
          <a:p>
            <a:r>
              <a:rPr lang="en-US" sz="3200" dirty="0" smtClean="0">
                <a:solidFill>
                  <a:schemeClr val="bg1"/>
                </a:solidFill>
              </a:rPr>
              <a:t>Gan S-Pol Cam (north)</a:t>
            </a:r>
          </a:p>
        </p:txBody>
      </p:sp>
      <p:sp>
        <p:nvSpPr>
          <p:cNvPr id="12" name="TextBox 11"/>
          <p:cNvSpPr txBox="1"/>
          <p:nvPr/>
        </p:nvSpPr>
        <p:spPr>
          <a:xfrm>
            <a:off x="2792600" y="5541944"/>
            <a:ext cx="3527714" cy="461665"/>
          </a:xfrm>
          <a:prstGeom prst="rect">
            <a:avLst/>
          </a:prstGeom>
          <a:noFill/>
        </p:spPr>
        <p:txBody>
          <a:bodyPr wrap="square" rtlCol="0">
            <a:spAutoFit/>
          </a:bodyPr>
          <a:lstStyle/>
          <a:p>
            <a:r>
              <a:rPr lang="en-US" sz="2400" dirty="0" smtClean="0">
                <a:solidFill>
                  <a:srgbClr val="FF0000"/>
                </a:solidFill>
              </a:rPr>
              <a:t>Gan Island</a:t>
            </a:r>
          </a:p>
        </p:txBody>
      </p:sp>
      <p:pic>
        <p:nvPicPr>
          <p:cNvPr id="2" name="Picture 1" descr="6 SPOL_S_dbz.0902utc12oct.150k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306" y="4233317"/>
            <a:ext cx="2655350" cy="2617254"/>
          </a:xfrm>
          <a:prstGeom prst="rect">
            <a:avLst/>
          </a:prstGeom>
          <a:ln w="28575" cmpd="sng">
            <a:solidFill>
              <a:srgbClr val="008000"/>
            </a:solidFill>
          </a:ln>
        </p:spPr>
      </p:pic>
      <p:grpSp>
        <p:nvGrpSpPr>
          <p:cNvPr id="23" name="Group 22"/>
          <p:cNvGrpSpPr/>
          <p:nvPr/>
        </p:nvGrpSpPr>
        <p:grpSpPr>
          <a:xfrm>
            <a:off x="6958040" y="4842109"/>
            <a:ext cx="1005342" cy="1666955"/>
            <a:chOff x="6958040" y="4842109"/>
            <a:chExt cx="1005342" cy="1666955"/>
          </a:xfrm>
        </p:grpSpPr>
        <p:cxnSp>
          <p:nvCxnSpPr>
            <p:cNvPr id="4" name="Straight Connector 3"/>
            <p:cNvCxnSpPr/>
            <p:nvPr/>
          </p:nvCxnSpPr>
          <p:spPr>
            <a:xfrm flipH="1">
              <a:off x="6958040" y="6016839"/>
              <a:ext cx="502671" cy="49222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54885" y="5199313"/>
              <a:ext cx="105826" cy="81752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354885" y="4842109"/>
              <a:ext cx="608497" cy="35720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4675275" y="3310172"/>
            <a:ext cx="2375370" cy="584776"/>
          </a:xfrm>
          <a:prstGeom prst="rect">
            <a:avLst/>
          </a:prstGeom>
          <a:noFill/>
        </p:spPr>
        <p:txBody>
          <a:bodyPr wrap="none" rtlCol="0">
            <a:spAutoFit/>
          </a:bodyPr>
          <a:lstStyle/>
          <a:p>
            <a:r>
              <a:rPr lang="en-US" sz="3200" dirty="0" smtClean="0">
                <a:solidFill>
                  <a:schemeClr val="bg1"/>
                </a:solidFill>
              </a:rPr>
              <a:t>MODIS/Aqua</a:t>
            </a:r>
            <a:endParaRPr lang="en-US" sz="3200" dirty="0">
              <a:solidFill>
                <a:schemeClr val="bg1"/>
              </a:solidFill>
            </a:endParaRPr>
          </a:p>
        </p:txBody>
      </p:sp>
      <p:sp>
        <p:nvSpPr>
          <p:cNvPr id="3" name="TextBox 2"/>
          <p:cNvSpPr txBox="1"/>
          <p:nvPr/>
        </p:nvSpPr>
        <p:spPr>
          <a:xfrm>
            <a:off x="329889" y="1006231"/>
            <a:ext cx="3216378" cy="461665"/>
          </a:xfrm>
          <a:prstGeom prst="rect">
            <a:avLst/>
          </a:prstGeom>
          <a:noFill/>
        </p:spPr>
        <p:txBody>
          <a:bodyPr wrap="square" rtlCol="0">
            <a:spAutoFit/>
          </a:bodyPr>
          <a:lstStyle/>
          <a:p>
            <a:pPr algn="ctr"/>
            <a:r>
              <a:rPr lang="en-US" sz="2400" i="1" dirty="0" smtClean="0">
                <a:solidFill>
                  <a:srgbClr val="FFE05E"/>
                </a:solidFill>
              </a:rPr>
              <a:t>(James </a:t>
            </a:r>
            <a:r>
              <a:rPr lang="en-US" sz="2400" i="1" dirty="0" err="1" smtClean="0">
                <a:solidFill>
                  <a:srgbClr val="FFE05E"/>
                </a:solidFill>
              </a:rPr>
              <a:t>Ruppert</a:t>
            </a:r>
            <a:r>
              <a:rPr lang="en-US" sz="2400" i="1" dirty="0" smtClean="0">
                <a:solidFill>
                  <a:srgbClr val="FFE05E"/>
                </a:solidFill>
              </a:rPr>
              <a:t>)</a:t>
            </a:r>
            <a:endParaRPr lang="en-US" sz="2400" i="1" dirty="0">
              <a:solidFill>
                <a:srgbClr val="FFE05E"/>
              </a:solidFill>
            </a:endParaRPr>
          </a:p>
        </p:txBody>
      </p:sp>
    </p:spTree>
    <p:extLst>
      <p:ext uri="{BB962C8B-B14F-4D97-AF65-F5344CB8AC3E}">
        <p14:creationId xmlns:p14="http://schemas.microsoft.com/office/powerpoint/2010/main" val="2090622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838200" y="4419600"/>
            <a:ext cx="7772400" cy="1588"/>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295401" y="1676401"/>
            <a:ext cx="1752600" cy="1828800"/>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flipH="1">
            <a:off x="6420853" y="1676401"/>
            <a:ext cx="1732547" cy="1828799"/>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Curved Up Arrow 13"/>
          <p:cNvSpPr/>
          <p:nvPr/>
        </p:nvSpPr>
        <p:spPr>
          <a:xfrm flipH="1">
            <a:off x="23622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8" name="Straight Connector 17"/>
          <p:cNvCxnSpPr/>
          <p:nvPr/>
        </p:nvCxnSpPr>
        <p:spPr>
          <a:xfrm>
            <a:off x="1295400" y="3503612"/>
            <a:ext cx="6781800" cy="1588"/>
          </a:xfrm>
          <a:prstGeom prst="line">
            <a:avLst/>
          </a:prstGeom>
          <a:ln w="19050" cap="flat" cmpd="sng" algn="ctr">
            <a:solidFill>
              <a:schemeClr val="bg1">
                <a:lumMod val="65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Arrow 18"/>
          <p:cNvSpPr/>
          <p:nvPr/>
        </p:nvSpPr>
        <p:spPr>
          <a:xfrm>
            <a:off x="3276600" y="19812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a:off x="5638800" y="19812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rved Up Arrow 20"/>
          <p:cNvSpPr/>
          <p:nvPr/>
        </p:nvSpPr>
        <p:spPr>
          <a:xfrm flipH="1">
            <a:off x="7315200" y="3657600"/>
            <a:ext cx="762000" cy="457200"/>
          </a:xfrm>
          <a:prstGeom prst="curvedUp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Curved Up Arrow 21"/>
          <p:cNvSpPr/>
          <p:nvPr/>
        </p:nvSpPr>
        <p:spPr>
          <a:xfrm>
            <a:off x="64770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p:cNvSpPr/>
          <p:nvPr/>
        </p:nvSpPr>
        <p:spPr>
          <a:xfrm>
            <a:off x="15240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Down Arrow 25"/>
          <p:cNvSpPr/>
          <p:nvPr/>
        </p:nvSpPr>
        <p:spPr>
          <a:xfrm>
            <a:off x="3505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4648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a:off x="5791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6019800" y="41148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 Arrow 29"/>
          <p:cNvSpPr/>
          <p:nvPr/>
        </p:nvSpPr>
        <p:spPr>
          <a:xfrm>
            <a:off x="3048000" y="41148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990600" y="41148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 Arrow 31"/>
          <p:cNvSpPr/>
          <p:nvPr/>
        </p:nvSpPr>
        <p:spPr>
          <a:xfrm>
            <a:off x="8077200" y="41148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flipH="1">
            <a:off x="1391652" y="3585827"/>
            <a:ext cx="1884947" cy="909973"/>
          </a:xfrm>
          <a:custGeom>
            <a:avLst/>
            <a:gdLst>
              <a:gd name="connsiteX0" fmla="*/ 0 w 1884947"/>
              <a:gd name="connsiteY0" fmla="*/ 454526 h 532248"/>
              <a:gd name="connsiteX1" fmla="*/ 53473 w 1884947"/>
              <a:gd name="connsiteY1" fmla="*/ 427789 h 532248"/>
              <a:gd name="connsiteX2" fmla="*/ 160421 w 1884947"/>
              <a:gd name="connsiteY2" fmla="*/ 401052 h 532248"/>
              <a:gd name="connsiteX3" fmla="*/ 240631 w 1884947"/>
              <a:gd name="connsiteY3" fmla="*/ 360947 h 532248"/>
              <a:gd name="connsiteX4" fmla="*/ 320842 w 1884947"/>
              <a:gd name="connsiteY4" fmla="*/ 320842 h 532248"/>
              <a:gd name="connsiteX5" fmla="*/ 374315 w 1884947"/>
              <a:gd name="connsiteY5" fmla="*/ 280737 h 532248"/>
              <a:gd name="connsiteX6" fmla="*/ 427789 w 1884947"/>
              <a:gd name="connsiteY6" fmla="*/ 254000 h 532248"/>
              <a:gd name="connsiteX7" fmla="*/ 467894 w 1884947"/>
              <a:gd name="connsiteY7" fmla="*/ 227263 h 532248"/>
              <a:gd name="connsiteX8" fmla="*/ 534736 w 1884947"/>
              <a:gd name="connsiteY8" fmla="*/ 173789 h 532248"/>
              <a:gd name="connsiteX9" fmla="*/ 588210 w 1884947"/>
              <a:gd name="connsiteY9" fmla="*/ 120316 h 532248"/>
              <a:gd name="connsiteX10" fmla="*/ 681789 w 1884947"/>
              <a:gd name="connsiteY10" fmla="*/ 80210 h 532248"/>
              <a:gd name="connsiteX11" fmla="*/ 735263 w 1884947"/>
              <a:gd name="connsiteY11" fmla="*/ 53474 h 532248"/>
              <a:gd name="connsiteX12" fmla="*/ 815473 w 1884947"/>
              <a:gd name="connsiteY12" fmla="*/ 26737 h 532248"/>
              <a:gd name="connsiteX13" fmla="*/ 855578 w 1884947"/>
              <a:gd name="connsiteY13" fmla="*/ 13368 h 532248"/>
              <a:gd name="connsiteX14" fmla="*/ 895684 w 1884947"/>
              <a:gd name="connsiteY14" fmla="*/ 0 h 532248"/>
              <a:gd name="connsiteX15" fmla="*/ 1149684 w 1884947"/>
              <a:gd name="connsiteY15" fmla="*/ 13368 h 532248"/>
              <a:gd name="connsiteX16" fmla="*/ 1229894 w 1884947"/>
              <a:gd name="connsiteY16" fmla="*/ 40105 h 532248"/>
              <a:gd name="connsiteX17" fmla="*/ 1310105 w 1884947"/>
              <a:gd name="connsiteY17" fmla="*/ 93579 h 532248"/>
              <a:gd name="connsiteX18" fmla="*/ 1390315 w 1884947"/>
              <a:gd name="connsiteY18" fmla="*/ 120316 h 532248"/>
              <a:gd name="connsiteX19" fmla="*/ 1430421 w 1884947"/>
              <a:gd name="connsiteY19" fmla="*/ 147052 h 532248"/>
              <a:gd name="connsiteX20" fmla="*/ 1470526 w 1884947"/>
              <a:gd name="connsiteY20" fmla="*/ 187158 h 532248"/>
              <a:gd name="connsiteX21" fmla="*/ 1510631 w 1884947"/>
              <a:gd name="connsiteY21" fmla="*/ 200526 h 532248"/>
              <a:gd name="connsiteX22" fmla="*/ 1550736 w 1884947"/>
              <a:gd name="connsiteY22" fmla="*/ 227263 h 532248"/>
              <a:gd name="connsiteX23" fmla="*/ 1604210 w 1884947"/>
              <a:gd name="connsiteY23" fmla="*/ 240631 h 532248"/>
              <a:gd name="connsiteX24" fmla="*/ 1630947 w 1884947"/>
              <a:gd name="connsiteY24" fmla="*/ 280737 h 532248"/>
              <a:gd name="connsiteX25" fmla="*/ 1711157 w 1884947"/>
              <a:gd name="connsiteY25" fmla="*/ 320842 h 532248"/>
              <a:gd name="connsiteX26" fmla="*/ 1791368 w 1884947"/>
              <a:gd name="connsiteY26" fmla="*/ 374316 h 532248"/>
              <a:gd name="connsiteX27" fmla="*/ 1884947 w 1884947"/>
              <a:gd name="connsiteY27" fmla="*/ 401052 h 532248"/>
              <a:gd name="connsiteX28" fmla="*/ 1858210 w 1884947"/>
              <a:gd name="connsiteY28" fmla="*/ 441158 h 532248"/>
              <a:gd name="connsiteX29" fmla="*/ 1804736 w 1884947"/>
              <a:gd name="connsiteY29" fmla="*/ 467895 h 532248"/>
              <a:gd name="connsiteX30" fmla="*/ 1176421 w 1884947"/>
              <a:gd name="connsiteY30" fmla="*/ 481263 h 532248"/>
              <a:gd name="connsiteX31" fmla="*/ 1136315 w 1884947"/>
              <a:gd name="connsiteY31" fmla="*/ 494631 h 532248"/>
              <a:gd name="connsiteX32" fmla="*/ 641684 w 1884947"/>
              <a:gd name="connsiteY32" fmla="*/ 494631 h 532248"/>
              <a:gd name="connsiteX33" fmla="*/ 66842 w 1884947"/>
              <a:gd name="connsiteY33" fmla="*/ 467895 h 5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84947" h="532248">
                <a:moveTo>
                  <a:pt x="0" y="454526"/>
                </a:moveTo>
                <a:cubicBezTo>
                  <a:pt x="17824" y="445614"/>
                  <a:pt x="35156" y="435639"/>
                  <a:pt x="53473" y="427789"/>
                </a:cubicBezTo>
                <a:cubicBezTo>
                  <a:pt x="89439" y="412375"/>
                  <a:pt x="121194" y="408898"/>
                  <a:pt x="160421" y="401052"/>
                </a:cubicBezTo>
                <a:cubicBezTo>
                  <a:pt x="275365" y="324425"/>
                  <a:pt x="129929" y="416300"/>
                  <a:pt x="240631" y="360947"/>
                </a:cubicBezTo>
                <a:cubicBezTo>
                  <a:pt x="344281" y="309121"/>
                  <a:pt x="220044" y="354440"/>
                  <a:pt x="320842" y="320842"/>
                </a:cubicBezTo>
                <a:cubicBezTo>
                  <a:pt x="338666" y="307474"/>
                  <a:pt x="355421" y="292546"/>
                  <a:pt x="374315" y="280737"/>
                </a:cubicBezTo>
                <a:cubicBezTo>
                  <a:pt x="391214" y="270175"/>
                  <a:pt x="410486" y="263887"/>
                  <a:pt x="427789" y="254000"/>
                </a:cubicBezTo>
                <a:cubicBezTo>
                  <a:pt x="441739" y="246029"/>
                  <a:pt x="454526" y="236175"/>
                  <a:pt x="467894" y="227263"/>
                </a:cubicBezTo>
                <a:cubicBezTo>
                  <a:pt x="533043" y="129540"/>
                  <a:pt x="452554" y="232490"/>
                  <a:pt x="534736" y="173789"/>
                </a:cubicBezTo>
                <a:cubicBezTo>
                  <a:pt x="555248" y="159137"/>
                  <a:pt x="568044" y="135440"/>
                  <a:pt x="588210" y="120316"/>
                </a:cubicBezTo>
                <a:cubicBezTo>
                  <a:pt x="627618" y="90761"/>
                  <a:pt x="641637" y="97418"/>
                  <a:pt x="681789" y="80210"/>
                </a:cubicBezTo>
                <a:cubicBezTo>
                  <a:pt x="700106" y="72360"/>
                  <a:pt x="716760" y="60875"/>
                  <a:pt x="735263" y="53474"/>
                </a:cubicBezTo>
                <a:cubicBezTo>
                  <a:pt x="761430" y="43007"/>
                  <a:pt x="788736" y="35649"/>
                  <a:pt x="815473" y="26737"/>
                </a:cubicBezTo>
                <a:lnTo>
                  <a:pt x="855578" y="13368"/>
                </a:lnTo>
                <a:lnTo>
                  <a:pt x="895684" y="0"/>
                </a:lnTo>
                <a:cubicBezTo>
                  <a:pt x="980351" y="4456"/>
                  <a:pt x="1065504" y="3266"/>
                  <a:pt x="1149684" y="13368"/>
                </a:cubicBezTo>
                <a:cubicBezTo>
                  <a:pt x="1177666" y="16726"/>
                  <a:pt x="1229894" y="40105"/>
                  <a:pt x="1229894" y="40105"/>
                </a:cubicBezTo>
                <a:cubicBezTo>
                  <a:pt x="1256631" y="57930"/>
                  <a:pt x="1279620" y="83417"/>
                  <a:pt x="1310105" y="93579"/>
                </a:cubicBezTo>
                <a:cubicBezTo>
                  <a:pt x="1336842" y="102491"/>
                  <a:pt x="1366865" y="104683"/>
                  <a:pt x="1390315" y="120316"/>
                </a:cubicBezTo>
                <a:cubicBezTo>
                  <a:pt x="1403684" y="129228"/>
                  <a:pt x="1418078" y="136766"/>
                  <a:pt x="1430421" y="147052"/>
                </a:cubicBezTo>
                <a:cubicBezTo>
                  <a:pt x="1444945" y="159155"/>
                  <a:pt x="1454795" y="176671"/>
                  <a:pt x="1470526" y="187158"/>
                </a:cubicBezTo>
                <a:cubicBezTo>
                  <a:pt x="1482251" y="194975"/>
                  <a:pt x="1497263" y="196070"/>
                  <a:pt x="1510631" y="200526"/>
                </a:cubicBezTo>
                <a:cubicBezTo>
                  <a:pt x="1523999" y="209438"/>
                  <a:pt x="1535968" y="220934"/>
                  <a:pt x="1550736" y="227263"/>
                </a:cubicBezTo>
                <a:cubicBezTo>
                  <a:pt x="1567624" y="234501"/>
                  <a:pt x="1588923" y="230439"/>
                  <a:pt x="1604210" y="240631"/>
                </a:cubicBezTo>
                <a:cubicBezTo>
                  <a:pt x="1617579" y="249543"/>
                  <a:pt x="1619586" y="269376"/>
                  <a:pt x="1630947" y="280737"/>
                </a:cubicBezTo>
                <a:cubicBezTo>
                  <a:pt x="1656862" y="306653"/>
                  <a:pt x="1678538" y="309969"/>
                  <a:pt x="1711157" y="320842"/>
                </a:cubicBezTo>
                <a:cubicBezTo>
                  <a:pt x="1737894" y="338667"/>
                  <a:pt x="1760193" y="366523"/>
                  <a:pt x="1791368" y="374316"/>
                </a:cubicBezTo>
                <a:cubicBezTo>
                  <a:pt x="1858513" y="391102"/>
                  <a:pt x="1827412" y="381874"/>
                  <a:pt x="1884947" y="401052"/>
                </a:cubicBezTo>
                <a:cubicBezTo>
                  <a:pt x="1876035" y="414421"/>
                  <a:pt x="1870553" y="430872"/>
                  <a:pt x="1858210" y="441158"/>
                </a:cubicBezTo>
                <a:cubicBezTo>
                  <a:pt x="1842900" y="453916"/>
                  <a:pt x="1824630" y="466725"/>
                  <a:pt x="1804736" y="467895"/>
                </a:cubicBezTo>
                <a:cubicBezTo>
                  <a:pt x="1595612" y="480196"/>
                  <a:pt x="1385859" y="476807"/>
                  <a:pt x="1176421" y="481263"/>
                </a:cubicBezTo>
                <a:cubicBezTo>
                  <a:pt x="1163052" y="485719"/>
                  <a:pt x="1150071" y="491574"/>
                  <a:pt x="1136315" y="494631"/>
                </a:cubicBezTo>
                <a:cubicBezTo>
                  <a:pt x="967040" y="532248"/>
                  <a:pt x="842183" y="501099"/>
                  <a:pt x="641684" y="494631"/>
                </a:cubicBezTo>
                <a:cubicBezTo>
                  <a:pt x="345002" y="445186"/>
                  <a:pt x="535474" y="467895"/>
                  <a:pt x="66842" y="467895"/>
                </a:cubicBezTo>
              </a:path>
            </a:pathLst>
          </a:custGeom>
          <a:solidFill>
            <a:srgbClr val="E6FCFF">
              <a:alpha val="16000"/>
            </a:srgbClr>
          </a:solidFill>
          <a:ln>
            <a:solidFill>
              <a:srgbClr val="E6FCFF">
                <a:alpha val="31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6268453" y="3585827"/>
            <a:ext cx="1884947" cy="908821"/>
          </a:xfrm>
          <a:custGeom>
            <a:avLst/>
            <a:gdLst>
              <a:gd name="connsiteX0" fmla="*/ 0 w 1884947"/>
              <a:gd name="connsiteY0" fmla="*/ 454526 h 532248"/>
              <a:gd name="connsiteX1" fmla="*/ 53473 w 1884947"/>
              <a:gd name="connsiteY1" fmla="*/ 427789 h 532248"/>
              <a:gd name="connsiteX2" fmla="*/ 160421 w 1884947"/>
              <a:gd name="connsiteY2" fmla="*/ 401052 h 532248"/>
              <a:gd name="connsiteX3" fmla="*/ 240631 w 1884947"/>
              <a:gd name="connsiteY3" fmla="*/ 360947 h 532248"/>
              <a:gd name="connsiteX4" fmla="*/ 320842 w 1884947"/>
              <a:gd name="connsiteY4" fmla="*/ 320842 h 532248"/>
              <a:gd name="connsiteX5" fmla="*/ 374315 w 1884947"/>
              <a:gd name="connsiteY5" fmla="*/ 280737 h 532248"/>
              <a:gd name="connsiteX6" fmla="*/ 427789 w 1884947"/>
              <a:gd name="connsiteY6" fmla="*/ 254000 h 532248"/>
              <a:gd name="connsiteX7" fmla="*/ 467894 w 1884947"/>
              <a:gd name="connsiteY7" fmla="*/ 227263 h 532248"/>
              <a:gd name="connsiteX8" fmla="*/ 534736 w 1884947"/>
              <a:gd name="connsiteY8" fmla="*/ 173789 h 532248"/>
              <a:gd name="connsiteX9" fmla="*/ 588210 w 1884947"/>
              <a:gd name="connsiteY9" fmla="*/ 120316 h 532248"/>
              <a:gd name="connsiteX10" fmla="*/ 681789 w 1884947"/>
              <a:gd name="connsiteY10" fmla="*/ 80210 h 532248"/>
              <a:gd name="connsiteX11" fmla="*/ 735263 w 1884947"/>
              <a:gd name="connsiteY11" fmla="*/ 53474 h 532248"/>
              <a:gd name="connsiteX12" fmla="*/ 815473 w 1884947"/>
              <a:gd name="connsiteY12" fmla="*/ 26737 h 532248"/>
              <a:gd name="connsiteX13" fmla="*/ 855578 w 1884947"/>
              <a:gd name="connsiteY13" fmla="*/ 13368 h 532248"/>
              <a:gd name="connsiteX14" fmla="*/ 895684 w 1884947"/>
              <a:gd name="connsiteY14" fmla="*/ 0 h 532248"/>
              <a:gd name="connsiteX15" fmla="*/ 1149684 w 1884947"/>
              <a:gd name="connsiteY15" fmla="*/ 13368 h 532248"/>
              <a:gd name="connsiteX16" fmla="*/ 1229894 w 1884947"/>
              <a:gd name="connsiteY16" fmla="*/ 40105 h 532248"/>
              <a:gd name="connsiteX17" fmla="*/ 1310105 w 1884947"/>
              <a:gd name="connsiteY17" fmla="*/ 93579 h 532248"/>
              <a:gd name="connsiteX18" fmla="*/ 1390315 w 1884947"/>
              <a:gd name="connsiteY18" fmla="*/ 120316 h 532248"/>
              <a:gd name="connsiteX19" fmla="*/ 1430421 w 1884947"/>
              <a:gd name="connsiteY19" fmla="*/ 147052 h 532248"/>
              <a:gd name="connsiteX20" fmla="*/ 1470526 w 1884947"/>
              <a:gd name="connsiteY20" fmla="*/ 187158 h 532248"/>
              <a:gd name="connsiteX21" fmla="*/ 1510631 w 1884947"/>
              <a:gd name="connsiteY21" fmla="*/ 200526 h 532248"/>
              <a:gd name="connsiteX22" fmla="*/ 1550736 w 1884947"/>
              <a:gd name="connsiteY22" fmla="*/ 227263 h 532248"/>
              <a:gd name="connsiteX23" fmla="*/ 1604210 w 1884947"/>
              <a:gd name="connsiteY23" fmla="*/ 240631 h 532248"/>
              <a:gd name="connsiteX24" fmla="*/ 1630947 w 1884947"/>
              <a:gd name="connsiteY24" fmla="*/ 280737 h 532248"/>
              <a:gd name="connsiteX25" fmla="*/ 1711157 w 1884947"/>
              <a:gd name="connsiteY25" fmla="*/ 320842 h 532248"/>
              <a:gd name="connsiteX26" fmla="*/ 1791368 w 1884947"/>
              <a:gd name="connsiteY26" fmla="*/ 374316 h 532248"/>
              <a:gd name="connsiteX27" fmla="*/ 1884947 w 1884947"/>
              <a:gd name="connsiteY27" fmla="*/ 401052 h 532248"/>
              <a:gd name="connsiteX28" fmla="*/ 1858210 w 1884947"/>
              <a:gd name="connsiteY28" fmla="*/ 441158 h 532248"/>
              <a:gd name="connsiteX29" fmla="*/ 1804736 w 1884947"/>
              <a:gd name="connsiteY29" fmla="*/ 467895 h 532248"/>
              <a:gd name="connsiteX30" fmla="*/ 1176421 w 1884947"/>
              <a:gd name="connsiteY30" fmla="*/ 481263 h 532248"/>
              <a:gd name="connsiteX31" fmla="*/ 1136315 w 1884947"/>
              <a:gd name="connsiteY31" fmla="*/ 494631 h 532248"/>
              <a:gd name="connsiteX32" fmla="*/ 641684 w 1884947"/>
              <a:gd name="connsiteY32" fmla="*/ 494631 h 532248"/>
              <a:gd name="connsiteX33" fmla="*/ 66842 w 1884947"/>
              <a:gd name="connsiteY33" fmla="*/ 467895 h 5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84947" h="532248">
                <a:moveTo>
                  <a:pt x="0" y="454526"/>
                </a:moveTo>
                <a:cubicBezTo>
                  <a:pt x="17824" y="445614"/>
                  <a:pt x="35156" y="435639"/>
                  <a:pt x="53473" y="427789"/>
                </a:cubicBezTo>
                <a:cubicBezTo>
                  <a:pt x="89439" y="412375"/>
                  <a:pt x="121194" y="408898"/>
                  <a:pt x="160421" y="401052"/>
                </a:cubicBezTo>
                <a:cubicBezTo>
                  <a:pt x="275365" y="324425"/>
                  <a:pt x="129929" y="416300"/>
                  <a:pt x="240631" y="360947"/>
                </a:cubicBezTo>
                <a:cubicBezTo>
                  <a:pt x="344281" y="309121"/>
                  <a:pt x="220044" y="354440"/>
                  <a:pt x="320842" y="320842"/>
                </a:cubicBezTo>
                <a:cubicBezTo>
                  <a:pt x="338666" y="307474"/>
                  <a:pt x="355421" y="292546"/>
                  <a:pt x="374315" y="280737"/>
                </a:cubicBezTo>
                <a:cubicBezTo>
                  <a:pt x="391214" y="270175"/>
                  <a:pt x="410486" y="263887"/>
                  <a:pt x="427789" y="254000"/>
                </a:cubicBezTo>
                <a:cubicBezTo>
                  <a:pt x="441739" y="246029"/>
                  <a:pt x="454526" y="236175"/>
                  <a:pt x="467894" y="227263"/>
                </a:cubicBezTo>
                <a:cubicBezTo>
                  <a:pt x="533043" y="129540"/>
                  <a:pt x="452554" y="232490"/>
                  <a:pt x="534736" y="173789"/>
                </a:cubicBezTo>
                <a:cubicBezTo>
                  <a:pt x="555248" y="159137"/>
                  <a:pt x="568044" y="135440"/>
                  <a:pt x="588210" y="120316"/>
                </a:cubicBezTo>
                <a:cubicBezTo>
                  <a:pt x="627618" y="90761"/>
                  <a:pt x="641637" y="97418"/>
                  <a:pt x="681789" y="80210"/>
                </a:cubicBezTo>
                <a:cubicBezTo>
                  <a:pt x="700106" y="72360"/>
                  <a:pt x="716760" y="60875"/>
                  <a:pt x="735263" y="53474"/>
                </a:cubicBezTo>
                <a:cubicBezTo>
                  <a:pt x="761430" y="43007"/>
                  <a:pt x="788736" y="35649"/>
                  <a:pt x="815473" y="26737"/>
                </a:cubicBezTo>
                <a:lnTo>
                  <a:pt x="855578" y="13368"/>
                </a:lnTo>
                <a:lnTo>
                  <a:pt x="895684" y="0"/>
                </a:lnTo>
                <a:cubicBezTo>
                  <a:pt x="980351" y="4456"/>
                  <a:pt x="1065504" y="3266"/>
                  <a:pt x="1149684" y="13368"/>
                </a:cubicBezTo>
                <a:cubicBezTo>
                  <a:pt x="1177666" y="16726"/>
                  <a:pt x="1229894" y="40105"/>
                  <a:pt x="1229894" y="40105"/>
                </a:cubicBezTo>
                <a:cubicBezTo>
                  <a:pt x="1256631" y="57930"/>
                  <a:pt x="1279620" y="83417"/>
                  <a:pt x="1310105" y="93579"/>
                </a:cubicBezTo>
                <a:cubicBezTo>
                  <a:pt x="1336842" y="102491"/>
                  <a:pt x="1366865" y="104683"/>
                  <a:pt x="1390315" y="120316"/>
                </a:cubicBezTo>
                <a:cubicBezTo>
                  <a:pt x="1403684" y="129228"/>
                  <a:pt x="1418078" y="136766"/>
                  <a:pt x="1430421" y="147052"/>
                </a:cubicBezTo>
                <a:cubicBezTo>
                  <a:pt x="1444945" y="159155"/>
                  <a:pt x="1454795" y="176671"/>
                  <a:pt x="1470526" y="187158"/>
                </a:cubicBezTo>
                <a:cubicBezTo>
                  <a:pt x="1482251" y="194975"/>
                  <a:pt x="1497263" y="196070"/>
                  <a:pt x="1510631" y="200526"/>
                </a:cubicBezTo>
                <a:cubicBezTo>
                  <a:pt x="1523999" y="209438"/>
                  <a:pt x="1535968" y="220934"/>
                  <a:pt x="1550736" y="227263"/>
                </a:cubicBezTo>
                <a:cubicBezTo>
                  <a:pt x="1567624" y="234501"/>
                  <a:pt x="1588923" y="230439"/>
                  <a:pt x="1604210" y="240631"/>
                </a:cubicBezTo>
                <a:cubicBezTo>
                  <a:pt x="1617579" y="249543"/>
                  <a:pt x="1619586" y="269376"/>
                  <a:pt x="1630947" y="280737"/>
                </a:cubicBezTo>
                <a:cubicBezTo>
                  <a:pt x="1656862" y="306653"/>
                  <a:pt x="1678538" y="309969"/>
                  <a:pt x="1711157" y="320842"/>
                </a:cubicBezTo>
                <a:cubicBezTo>
                  <a:pt x="1737894" y="338667"/>
                  <a:pt x="1760193" y="366523"/>
                  <a:pt x="1791368" y="374316"/>
                </a:cubicBezTo>
                <a:cubicBezTo>
                  <a:pt x="1858513" y="391102"/>
                  <a:pt x="1827412" y="381874"/>
                  <a:pt x="1884947" y="401052"/>
                </a:cubicBezTo>
                <a:cubicBezTo>
                  <a:pt x="1876035" y="414421"/>
                  <a:pt x="1870553" y="430872"/>
                  <a:pt x="1858210" y="441158"/>
                </a:cubicBezTo>
                <a:cubicBezTo>
                  <a:pt x="1842900" y="453916"/>
                  <a:pt x="1824630" y="466725"/>
                  <a:pt x="1804736" y="467895"/>
                </a:cubicBezTo>
                <a:cubicBezTo>
                  <a:pt x="1595612" y="480196"/>
                  <a:pt x="1385859" y="476807"/>
                  <a:pt x="1176421" y="481263"/>
                </a:cubicBezTo>
                <a:cubicBezTo>
                  <a:pt x="1163052" y="485719"/>
                  <a:pt x="1150071" y="491574"/>
                  <a:pt x="1136315" y="494631"/>
                </a:cubicBezTo>
                <a:cubicBezTo>
                  <a:pt x="967040" y="532248"/>
                  <a:pt x="842183" y="501099"/>
                  <a:pt x="641684" y="494631"/>
                </a:cubicBezTo>
                <a:cubicBezTo>
                  <a:pt x="345002" y="445186"/>
                  <a:pt x="535474" y="467895"/>
                  <a:pt x="66842" y="467895"/>
                </a:cubicBezTo>
              </a:path>
            </a:pathLst>
          </a:custGeom>
          <a:solidFill>
            <a:srgbClr val="E6FCFF">
              <a:alpha val="16000"/>
            </a:srgbClr>
          </a:solidFill>
          <a:ln>
            <a:solidFill>
              <a:srgbClr val="E6FCFF">
                <a:alpha val="31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a:off x="5638800" y="4954588"/>
            <a:ext cx="1752600"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514600" y="4953000"/>
            <a:ext cx="1752600"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291428" y="4724400"/>
            <a:ext cx="1371600" cy="400110"/>
          </a:xfrm>
          <a:prstGeom prst="rect">
            <a:avLst/>
          </a:prstGeom>
          <a:noFill/>
        </p:spPr>
        <p:txBody>
          <a:bodyPr wrap="square" rtlCol="0">
            <a:spAutoFit/>
          </a:bodyPr>
          <a:lstStyle/>
          <a:p>
            <a:r>
              <a:rPr lang="en-US" sz="2000" i="1" dirty="0" smtClean="0">
                <a:solidFill>
                  <a:srgbClr val="F8FCFF"/>
                </a:solidFill>
              </a:rPr>
              <a:t>~ 30-50 km</a:t>
            </a:r>
            <a:endParaRPr lang="en-US" sz="2000" i="1" dirty="0">
              <a:solidFill>
                <a:srgbClr val="F8FCFF"/>
              </a:solidFill>
            </a:endParaRPr>
          </a:p>
        </p:txBody>
      </p:sp>
      <p:sp>
        <p:nvSpPr>
          <p:cNvPr id="45" name="TextBox 44"/>
          <p:cNvSpPr txBox="1"/>
          <p:nvPr/>
        </p:nvSpPr>
        <p:spPr>
          <a:xfrm>
            <a:off x="3810000" y="848380"/>
            <a:ext cx="3200400" cy="584776"/>
          </a:xfrm>
          <a:prstGeom prst="rect">
            <a:avLst/>
          </a:prstGeom>
          <a:noFill/>
        </p:spPr>
        <p:txBody>
          <a:bodyPr wrap="square" rtlCol="0">
            <a:spAutoFit/>
          </a:bodyPr>
          <a:lstStyle/>
          <a:p>
            <a:r>
              <a:rPr lang="en-US" sz="3200" i="1" dirty="0" smtClean="0">
                <a:solidFill>
                  <a:srgbClr val="F8FCFF"/>
                </a:solidFill>
              </a:rPr>
              <a:t>Open Cells</a:t>
            </a:r>
            <a:endParaRPr lang="en-US" sz="3200" i="1" dirty="0">
              <a:solidFill>
                <a:srgbClr val="F8FCFF"/>
              </a:solidFill>
            </a:endParaRPr>
          </a:p>
        </p:txBody>
      </p:sp>
      <p:sp>
        <p:nvSpPr>
          <p:cNvPr id="46" name="TextBox 45"/>
          <p:cNvSpPr txBox="1"/>
          <p:nvPr/>
        </p:nvSpPr>
        <p:spPr>
          <a:xfrm>
            <a:off x="250843" y="5257800"/>
            <a:ext cx="8654073"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Arial"/>
              <a:buChar char="•"/>
            </a:pPr>
            <a:r>
              <a:rPr lang="en-US" sz="2000" i="1" dirty="0" err="1" smtClean="0"/>
              <a:t>Mesoscale</a:t>
            </a:r>
            <a:r>
              <a:rPr lang="en-US" sz="2000" i="1" dirty="0" smtClean="0"/>
              <a:t> circulations during suppressed periods lead to localized areas of enhanced boundary layer moistening, deeper cloud growth than would otherwise occur; assists in MJO moisture preconditioning?</a:t>
            </a:r>
          </a:p>
          <a:p>
            <a:pPr marL="342900" indent="-342900">
              <a:buFont typeface="Arial"/>
              <a:buChar char="•"/>
            </a:pPr>
            <a:r>
              <a:rPr lang="en-US" sz="2000" i="1" dirty="0" smtClean="0"/>
              <a:t>Diurnal cycle important</a:t>
            </a:r>
            <a:endParaRPr lang="en-US" sz="2000" i="1" dirty="0"/>
          </a:p>
        </p:txBody>
      </p:sp>
      <p:cxnSp>
        <p:nvCxnSpPr>
          <p:cNvPr id="34" name="Straight Connector 33"/>
          <p:cNvCxnSpPr/>
          <p:nvPr/>
        </p:nvCxnSpPr>
        <p:spPr>
          <a:xfrm flipH="1">
            <a:off x="2033718" y="3483532"/>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190498" y="3483532"/>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985968" y="3476105"/>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131450" y="3480505"/>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1988118" y="35005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438400" y="34961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6938214" y="34961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7380030" y="3505201"/>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0844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97000" y="0"/>
            <a:ext cx="6341301" cy="6858000"/>
          </a:xfrm>
          <a:prstGeom prst="rect">
            <a:avLst/>
          </a:prstGeom>
        </p:spPr>
      </p:pic>
      <p:sp>
        <p:nvSpPr>
          <p:cNvPr id="7" name="TextBox 6"/>
          <p:cNvSpPr txBox="1"/>
          <p:nvPr/>
        </p:nvSpPr>
        <p:spPr>
          <a:xfrm>
            <a:off x="2625366" y="996650"/>
            <a:ext cx="1265356" cy="307777"/>
          </a:xfrm>
          <a:prstGeom prst="rect">
            <a:avLst/>
          </a:prstGeom>
          <a:noFill/>
        </p:spPr>
        <p:txBody>
          <a:bodyPr wrap="square" rtlCol="0">
            <a:spAutoFit/>
          </a:bodyPr>
          <a:lstStyle/>
          <a:p>
            <a:r>
              <a:rPr lang="en-US" sz="1400" b="1" i="1" dirty="0" smtClean="0"/>
              <a:t>MOISTENING</a:t>
            </a:r>
            <a:endParaRPr lang="en-US" sz="1400" b="1" i="1" dirty="0"/>
          </a:p>
        </p:txBody>
      </p:sp>
      <p:sp>
        <p:nvSpPr>
          <p:cNvPr id="8" name="TextBox 7"/>
          <p:cNvSpPr txBox="1"/>
          <p:nvPr/>
        </p:nvSpPr>
        <p:spPr>
          <a:xfrm>
            <a:off x="3774562" y="96718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9" name="TextBox 8"/>
          <p:cNvSpPr txBox="1"/>
          <p:nvPr/>
        </p:nvSpPr>
        <p:spPr>
          <a:xfrm>
            <a:off x="2201068" y="279138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10" name="TextBox 9"/>
          <p:cNvSpPr txBox="1"/>
          <p:nvPr/>
        </p:nvSpPr>
        <p:spPr>
          <a:xfrm>
            <a:off x="5550776" y="2791387"/>
            <a:ext cx="1265356" cy="307777"/>
          </a:xfrm>
          <a:prstGeom prst="rect">
            <a:avLst/>
          </a:prstGeom>
          <a:noFill/>
        </p:spPr>
        <p:txBody>
          <a:bodyPr wrap="square" rtlCol="0">
            <a:spAutoFit/>
          </a:bodyPr>
          <a:lstStyle/>
          <a:p>
            <a:r>
              <a:rPr lang="en-US" sz="1400" b="1" i="1" dirty="0" smtClean="0"/>
              <a:t>DRYING</a:t>
            </a:r>
            <a:endParaRPr lang="en-US" sz="1400" b="1" i="1" dirty="0"/>
          </a:p>
        </p:txBody>
      </p:sp>
      <p:sp>
        <p:nvSpPr>
          <p:cNvPr id="11" name="TextBox 10"/>
          <p:cNvSpPr txBox="1"/>
          <p:nvPr/>
        </p:nvSpPr>
        <p:spPr>
          <a:xfrm>
            <a:off x="3258044" y="5451534"/>
            <a:ext cx="1265356" cy="307777"/>
          </a:xfrm>
          <a:prstGeom prst="rect">
            <a:avLst/>
          </a:prstGeom>
          <a:noFill/>
        </p:spPr>
        <p:txBody>
          <a:bodyPr wrap="square" rtlCol="0">
            <a:spAutoFit/>
          </a:bodyPr>
          <a:lstStyle/>
          <a:p>
            <a:r>
              <a:rPr lang="en-US" sz="1400" b="1" i="1" dirty="0" smtClean="0"/>
              <a:t>MOISTENING</a:t>
            </a:r>
            <a:endParaRPr lang="en-US" sz="1400" b="1" i="1" dirty="0"/>
          </a:p>
        </p:txBody>
      </p:sp>
      <p:sp>
        <p:nvSpPr>
          <p:cNvPr id="12" name="TextBox 11"/>
          <p:cNvSpPr txBox="1"/>
          <p:nvPr/>
        </p:nvSpPr>
        <p:spPr>
          <a:xfrm>
            <a:off x="2201068" y="5933739"/>
            <a:ext cx="1265356" cy="307777"/>
          </a:xfrm>
          <a:prstGeom prst="rect">
            <a:avLst/>
          </a:prstGeom>
          <a:noFill/>
        </p:spPr>
        <p:txBody>
          <a:bodyPr wrap="square" rtlCol="0">
            <a:spAutoFit/>
          </a:bodyPr>
          <a:lstStyle/>
          <a:p>
            <a:r>
              <a:rPr lang="en-US" sz="1400" b="1" i="1" dirty="0" smtClean="0"/>
              <a:t>DRYING</a:t>
            </a:r>
            <a:endParaRPr lang="en-US" sz="1400" b="1" i="1" dirty="0"/>
          </a:p>
        </p:txBody>
      </p:sp>
      <p:pic>
        <p:nvPicPr>
          <p:cNvPr id="16" name="Picture 15"/>
          <p:cNvPicPr>
            <a:picLocks noChangeAspect="1"/>
          </p:cNvPicPr>
          <p:nvPr/>
        </p:nvPicPr>
        <p:blipFill>
          <a:blip r:embed="rId4"/>
          <a:stretch>
            <a:fillRect/>
          </a:stretch>
        </p:blipFill>
        <p:spPr>
          <a:xfrm>
            <a:off x="2348919" y="225768"/>
            <a:ext cx="308601" cy="594056"/>
          </a:xfrm>
          <a:prstGeom prst="rect">
            <a:avLst/>
          </a:prstGeom>
          <a:solidFill>
            <a:srgbClr val="FFFFFF"/>
          </a:solidFill>
        </p:spPr>
      </p:pic>
      <p:sp>
        <p:nvSpPr>
          <p:cNvPr id="17" name="Oval 16"/>
          <p:cNvSpPr/>
          <p:nvPr/>
        </p:nvSpPr>
        <p:spPr>
          <a:xfrm>
            <a:off x="2009669" y="2557320"/>
            <a:ext cx="1296606" cy="638294"/>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009669" y="5759311"/>
            <a:ext cx="1296606" cy="638294"/>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2573998" y="806437"/>
            <a:ext cx="1313104" cy="72068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890722" y="1409424"/>
            <a:ext cx="2371942" cy="452431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i="1" dirty="0"/>
              <a:t>M</a:t>
            </a:r>
            <a:r>
              <a:rPr lang="en-US" sz="2400" i="1" dirty="0" smtClean="0"/>
              <a:t>id-October moistening: drying from horizontal advection ends, zonal moistening at </a:t>
            </a:r>
            <a:r>
              <a:rPr lang="en-US" sz="2400" i="1" dirty="0" err="1" smtClean="0"/>
              <a:t>midlevels</a:t>
            </a:r>
            <a:r>
              <a:rPr lang="en-US" sz="2400" i="1" dirty="0" smtClean="0"/>
              <a:t>, </a:t>
            </a:r>
            <a:r>
              <a:rPr lang="en-US" sz="2400" i="1" dirty="0" err="1" smtClean="0"/>
              <a:t>meridional</a:t>
            </a:r>
            <a:r>
              <a:rPr lang="en-US" sz="2400" i="1" dirty="0" smtClean="0"/>
              <a:t> moistening at most levels, vertical transport increases</a:t>
            </a:r>
            <a:endParaRPr lang="en-US" sz="2400" i="1" dirty="0"/>
          </a:p>
        </p:txBody>
      </p:sp>
      <p:pic>
        <p:nvPicPr>
          <p:cNvPr id="19" name="Picture 18"/>
          <p:cNvPicPr>
            <a:picLocks noChangeAspect="1"/>
          </p:cNvPicPr>
          <p:nvPr/>
        </p:nvPicPr>
        <p:blipFill>
          <a:blip r:embed="rId5"/>
          <a:stretch>
            <a:fillRect/>
          </a:stretch>
        </p:blipFill>
        <p:spPr>
          <a:xfrm>
            <a:off x="2279052" y="1828592"/>
            <a:ext cx="519251" cy="605793"/>
          </a:xfrm>
          <a:prstGeom prst="rect">
            <a:avLst/>
          </a:prstGeom>
          <a:solidFill>
            <a:srgbClr val="FFFFFF"/>
          </a:solidFill>
        </p:spPr>
      </p:pic>
      <p:pic>
        <p:nvPicPr>
          <p:cNvPr id="21" name="Picture 20"/>
          <p:cNvPicPr>
            <a:picLocks noChangeAspect="1"/>
          </p:cNvPicPr>
          <p:nvPr/>
        </p:nvPicPr>
        <p:blipFill>
          <a:blip r:embed="rId6"/>
          <a:stretch>
            <a:fillRect/>
          </a:stretch>
        </p:blipFill>
        <p:spPr>
          <a:xfrm>
            <a:off x="2295807" y="3485077"/>
            <a:ext cx="485742" cy="650268"/>
          </a:xfrm>
          <a:prstGeom prst="rect">
            <a:avLst/>
          </a:prstGeom>
          <a:solidFill>
            <a:srgbClr val="FFFFFF"/>
          </a:solidFill>
        </p:spPr>
      </p:pic>
      <p:pic>
        <p:nvPicPr>
          <p:cNvPr id="22" name="Picture 21"/>
          <p:cNvPicPr>
            <a:picLocks noChangeAspect="1"/>
          </p:cNvPicPr>
          <p:nvPr/>
        </p:nvPicPr>
        <p:blipFill>
          <a:blip r:embed="rId7"/>
          <a:stretch>
            <a:fillRect/>
          </a:stretch>
        </p:blipFill>
        <p:spPr>
          <a:xfrm>
            <a:off x="2279052" y="5036742"/>
            <a:ext cx="532750" cy="650268"/>
          </a:xfrm>
          <a:prstGeom prst="rect">
            <a:avLst/>
          </a:prstGeom>
          <a:solidFill>
            <a:srgbClr val="FFFFFF"/>
          </a:solidFill>
        </p:spPr>
      </p:pic>
      <p:sp>
        <p:nvSpPr>
          <p:cNvPr id="23" name="Oval 22"/>
          <p:cNvSpPr/>
          <p:nvPr/>
        </p:nvSpPr>
        <p:spPr>
          <a:xfrm>
            <a:off x="2513904" y="2138579"/>
            <a:ext cx="1313104" cy="72068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77618" y="3558073"/>
            <a:ext cx="1013560" cy="1201896"/>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678919" y="5647149"/>
            <a:ext cx="816701" cy="72068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173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animBg="1"/>
      <p:bldP spid="3"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ictur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441325"/>
            <a:ext cx="8696325" cy="5975350"/>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583930" y="60325"/>
            <a:ext cx="81020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i="1" dirty="0" smtClean="0"/>
              <a:t>AMS/WMO Symposium on Tropical Meteorology, </a:t>
            </a:r>
            <a:r>
              <a:rPr lang="en-US" sz="2000" i="1" dirty="0"/>
              <a:t>1-6 June 1970, Honolulu</a:t>
            </a:r>
          </a:p>
        </p:txBody>
      </p:sp>
      <p:sp>
        <p:nvSpPr>
          <p:cNvPr id="4109" name="Text Box 13"/>
          <p:cNvSpPr txBox="1">
            <a:spLocks noChangeArrowheads="1"/>
          </p:cNvSpPr>
          <p:nvPr/>
        </p:nvSpPr>
        <p:spPr bwMode="auto">
          <a:xfrm>
            <a:off x="6934200" y="3520049"/>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i="1" dirty="0" err="1">
                <a:solidFill>
                  <a:srgbClr val="3366FF"/>
                </a:solidFill>
              </a:rPr>
              <a:t>Takio</a:t>
            </a:r>
            <a:r>
              <a:rPr lang="en-US" sz="1200" b="1" i="1" dirty="0">
                <a:solidFill>
                  <a:srgbClr val="3366FF"/>
                </a:solidFill>
              </a:rPr>
              <a:t> Murakami</a:t>
            </a:r>
          </a:p>
        </p:txBody>
      </p:sp>
      <p:sp>
        <p:nvSpPr>
          <p:cNvPr id="4111" name="Text Box 15"/>
          <p:cNvSpPr txBox="1">
            <a:spLocks noChangeArrowheads="1"/>
          </p:cNvSpPr>
          <p:nvPr/>
        </p:nvSpPr>
        <p:spPr bwMode="auto">
          <a:xfrm>
            <a:off x="4381500" y="2504120"/>
            <a:ext cx="685800" cy="457200"/>
          </a:xfrm>
          <a:prstGeom prst="rect">
            <a:avLst/>
          </a:prstGeom>
          <a:noFill/>
          <a:ln>
            <a:noFill/>
          </a:ln>
          <a:effectLst>
            <a:outerShdw blurRad="63500" dist="29783" dir="1514402"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sz="1200" b="1" i="1" dirty="0">
                <a:solidFill>
                  <a:srgbClr val="3366FF"/>
                </a:solidFill>
              </a:rPr>
              <a:t>Jim Sadler</a:t>
            </a:r>
          </a:p>
        </p:txBody>
      </p:sp>
      <p:sp>
        <p:nvSpPr>
          <p:cNvPr id="4113" name="Text Box 17"/>
          <p:cNvSpPr txBox="1">
            <a:spLocks noChangeArrowheads="1"/>
          </p:cNvSpPr>
          <p:nvPr/>
        </p:nvSpPr>
        <p:spPr bwMode="auto">
          <a:xfrm>
            <a:off x="2590800" y="3886200"/>
            <a:ext cx="990600" cy="457200"/>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200" b="1" i="1" dirty="0">
                <a:solidFill>
                  <a:srgbClr val="FF0000"/>
                </a:solidFill>
              </a:rPr>
              <a:t>Colin </a:t>
            </a:r>
            <a:r>
              <a:rPr lang="en-US" sz="1200" b="1" i="1" dirty="0" err="1">
                <a:solidFill>
                  <a:srgbClr val="FF0000"/>
                </a:solidFill>
              </a:rPr>
              <a:t>Ramage</a:t>
            </a:r>
            <a:endParaRPr lang="en-US" sz="1200" b="1" i="1" dirty="0">
              <a:solidFill>
                <a:srgbClr val="FF0000"/>
              </a:solidFill>
            </a:endParaRPr>
          </a:p>
        </p:txBody>
      </p:sp>
      <p:sp>
        <p:nvSpPr>
          <p:cNvPr id="4115" name="Text Box 19"/>
          <p:cNvSpPr txBox="1">
            <a:spLocks noChangeArrowheads="1"/>
          </p:cNvSpPr>
          <p:nvPr/>
        </p:nvSpPr>
        <p:spPr bwMode="auto">
          <a:xfrm>
            <a:off x="7467600" y="2392363"/>
            <a:ext cx="1371600" cy="274637"/>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a:solidFill>
                  <a:srgbClr val="3366FF"/>
                </a:solidFill>
              </a:rPr>
              <a:t>Holton</a:t>
            </a:r>
          </a:p>
        </p:txBody>
      </p:sp>
      <p:sp>
        <p:nvSpPr>
          <p:cNvPr id="4116" name="Text Box 20"/>
          <p:cNvSpPr txBox="1">
            <a:spLocks noChangeArrowheads="1"/>
          </p:cNvSpPr>
          <p:nvPr/>
        </p:nvSpPr>
        <p:spPr bwMode="auto">
          <a:xfrm>
            <a:off x="7010400" y="22860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err="1">
                <a:solidFill>
                  <a:srgbClr val="3366FF"/>
                </a:solidFill>
              </a:rPr>
              <a:t>Zipser</a:t>
            </a:r>
            <a:endParaRPr lang="en-US" sz="1200" b="1" i="1" dirty="0">
              <a:solidFill>
                <a:srgbClr val="3366FF"/>
              </a:solidFill>
            </a:endParaRPr>
          </a:p>
        </p:txBody>
      </p:sp>
      <p:sp>
        <p:nvSpPr>
          <p:cNvPr id="4117" name="Text Box 21"/>
          <p:cNvSpPr txBox="1">
            <a:spLocks noChangeArrowheads="1"/>
          </p:cNvSpPr>
          <p:nvPr/>
        </p:nvSpPr>
        <p:spPr bwMode="auto">
          <a:xfrm>
            <a:off x="2590800" y="3714679"/>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err="1">
                <a:solidFill>
                  <a:srgbClr val="3366FF"/>
                </a:solidFill>
              </a:rPr>
              <a:t>Krish</a:t>
            </a:r>
            <a:endParaRPr lang="en-US" sz="1200" b="1" i="1" dirty="0">
              <a:solidFill>
                <a:srgbClr val="3366FF"/>
              </a:solidFill>
            </a:endParaRPr>
          </a:p>
        </p:txBody>
      </p:sp>
      <p:sp>
        <p:nvSpPr>
          <p:cNvPr id="4118" name="Text Box 22"/>
          <p:cNvSpPr txBox="1">
            <a:spLocks noChangeArrowheads="1"/>
          </p:cNvSpPr>
          <p:nvPr/>
        </p:nvSpPr>
        <p:spPr bwMode="auto">
          <a:xfrm>
            <a:off x="5715000" y="15240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a:solidFill>
                  <a:srgbClr val="3366FF"/>
                </a:solidFill>
              </a:rPr>
              <a:t>Reed</a:t>
            </a:r>
          </a:p>
        </p:txBody>
      </p:sp>
      <p:sp>
        <p:nvSpPr>
          <p:cNvPr id="4119" name="Text Box 23"/>
          <p:cNvSpPr txBox="1">
            <a:spLocks noChangeArrowheads="1"/>
          </p:cNvSpPr>
          <p:nvPr/>
        </p:nvSpPr>
        <p:spPr bwMode="auto">
          <a:xfrm>
            <a:off x="2895600" y="3154363"/>
            <a:ext cx="1371600" cy="274637"/>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J. Simpson</a:t>
            </a:r>
          </a:p>
        </p:txBody>
      </p:sp>
      <p:sp>
        <p:nvSpPr>
          <p:cNvPr id="4120" name="Text Box 24"/>
          <p:cNvSpPr txBox="1">
            <a:spLocks noChangeArrowheads="1"/>
          </p:cNvSpPr>
          <p:nvPr/>
        </p:nvSpPr>
        <p:spPr bwMode="auto">
          <a:xfrm>
            <a:off x="3429000" y="3382963"/>
            <a:ext cx="1371600" cy="274637"/>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R. Simpson</a:t>
            </a:r>
          </a:p>
        </p:txBody>
      </p:sp>
      <p:sp>
        <p:nvSpPr>
          <p:cNvPr id="4121" name="Text Box 25"/>
          <p:cNvSpPr txBox="1">
            <a:spLocks noChangeArrowheads="1"/>
          </p:cNvSpPr>
          <p:nvPr/>
        </p:nvSpPr>
        <p:spPr bwMode="auto">
          <a:xfrm>
            <a:off x="4419600" y="19050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Gray</a:t>
            </a:r>
          </a:p>
        </p:txBody>
      </p:sp>
      <p:sp>
        <p:nvSpPr>
          <p:cNvPr id="4122" name="Text Box 26"/>
          <p:cNvSpPr txBox="1">
            <a:spLocks noChangeArrowheads="1"/>
          </p:cNvSpPr>
          <p:nvPr/>
        </p:nvSpPr>
        <p:spPr bwMode="auto">
          <a:xfrm>
            <a:off x="5029200" y="3230563"/>
            <a:ext cx="1371600" cy="274637"/>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N. Frank</a:t>
            </a:r>
          </a:p>
        </p:txBody>
      </p:sp>
      <p:sp>
        <p:nvSpPr>
          <p:cNvPr id="4123" name="Text Box 27"/>
          <p:cNvSpPr txBox="1">
            <a:spLocks noChangeArrowheads="1"/>
          </p:cNvSpPr>
          <p:nvPr/>
        </p:nvSpPr>
        <p:spPr bwMode="auto">
          <a:xfrm>
            <a:off x="3124200" y="26670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err="1">
                <a:solidFill>
                  <a:srgbClr val="3366FF"/>
                </a:solidFill>
              </a:rPr>
              <a:t>Hastenrath</a:t>
            </a:r>
            <a:endParaRPr lang="en-US" sz="1200" b="1" i="1" dirty="0">
              <a:solidFill>
                <a:srgbClr val="3366FF"/>
              </a:solidFill>
            </a:endParaRPr>
          </a:p>
        </p:txBody>
      </p:sp>
      <p:sp>
        <p:nvSpPr>
          <p:cNvPr id="4124" name="Text Box 28"/>
          <p:cNvSpPr txBox="1">
            <a:spLocks noChangeArrowheads="1"/>
          </p:cNvSpPr>
          <p:nvPr/>
        </p:nvSpPr>
        <p:spPr bwMode="auto">
          <a:xfrm>
            <a:off x="2743200" y="20574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Madden</a:t>
            </a:r>
          </a:p>
        </p:txBody>
      </p:sp>
      <p:sp>
        <p:nvSpPr>
          <p:cNvPr id="4125" name="Text Box 29"/>
          <p:cNvSpPr txBox="1">
            <a:spLocks noChangeArrowheads="1"/>
          </p:cNvSpPr>
          <p:nvPr/>
        </p:nvSpPr>
        <p:spPr bwMode="auto">
          <a:xfrm>
            <a:off x="3491566" y="2148681"/>
            <a:ext cx="775634"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1200" b="1" i="1" dirty="0">
                <a:solidFill>
                  <a:srgbClr val="3366FF"/>
                </a:solidFill>
              </a:rPr>
              <a:t>La </a:t>
            </a:r>
            <a:r>
              <a:rPr lang="en-US" sz="1200" b="1" i="1" dirty="0" err="1">
                <a:solidFill>
                  <a:srgbClr val="3366FF"/>
                </a:solidFill>
              </a:rPr>
              <a:t>Seur</a:t>
            </a:r>
            <a:endParaRPr lang="en-US" sz="1200" b="1" i="1" dirty="0">
              <a:solidFill>
                <a:srgbClr val="3366FF"/>
              </a:solidFill>
            </a:endParaRPr>
          </a:p>
        </p:txBody>
      </p:sp>
      <p:sp>
        <p:nvSpPr>
          <p:cNvPr id="4126" name="Text Box 30"/>
          <p:cNvSpPr txBox="1">
            <a:spLocks noChangeArrowheads="1"/>
          </p:cNvSpPr>
          <p:nvPr/>
        </p:nvSpPr>
        <p:spPr bwMode="auto">
          <a:xfrm>
            <a:off x="2743200" y="1371600"/>
            <a:ext cx="609600" cy="457200"/>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200" b="1" i="1" dirty="0">
                <a:solidFill>
                  <a:srgbClr val="3366FF"/>
                </a:solidFill>
              </a:rPr>
              <a:t>van Loon</a:t>
            </a:r>
          </a:p>
        </p:txBody>
      </p:sp>
      <p:sp>
        <p:nvSpPr>
          <p:cNvPr id="4127" name="Text Box 31"/>
          <p:cNvSpPr txBox="1">
            <a:spLocks noChangeArrowheads="1"/>
          </p:cNvSpPr>
          <p:nvPr/>
        </p:nvSpPr>
        <p:spPr bwMode="auto">
          <a:xfrm>
            <a:off x="3200400" y="16002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Julian</a:t>
            </a:r>
          </a:p>
        </p:txBody>
      </p:sp>
      <p:sp>
        <p:nvSpPr>
          <p:cNvPr id="4128" name="Text Box 32"/>
          <p:cNvSpPr txBox="1">
            <a:spLocks noChangeArrowheads="1"/>
          </p:cNvSpPr>
          <p:nvPr/>
        </p:nvSpPr>
        <p:spPr bwMode="auto">
          <a:xfrm>
            <a:off x="5334000" y="14478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Dunn</a:t>
            </a:r>
          </a:p>
        </p:txBody>
      </p:sp>
      <p:sp>
        <p:nvSpPr>
          <p:cNvPr id="4129" name="Text Box 33"/>
          <p:cNvSpPr txBox="1">
            <a:spLocks noChangeArrowheads="1"/>
          </p:cNvSpPr>
          <p:nvPr/>
        </p:nvSpPr>
        <p:spPr bwMode="auto">
          <a:xfrm>
            <a:off x="5943600" y="13716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a:solidFill>
                  <a:srgbClr val="3366FF"/>
                </a:solidFill>
              </a:rPr>
              <a:t>Spengler</a:t>
            </a:r>
          </a:p>
        </p:txBody>
      </p:sp>
      <p:sp>
        <p:nvSpPr>
          <p:cNvPr id="4130" name="Text Box 34"/>
          <p:cNvSpPr txBox="1">
            <a:spLocks noChangeArrowheads="1"/>
          </p:cNvSpPr>
          <p:nvPr/>
        </p:nvSpPr>
        <p:spPr bwMode="auto">
          <a:xfrm>
            <a:off x="1981200" y="38862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a:solidFill>
                  <a:srgbClr val="3366FF"/>
                </a:solidFill>
              </a:rPr>
              <a:t>V. Oliver</a:t>
            </a:r>
          </a:p>
        </p:txBody>
      </p:sp>
      <p:sp>
        <p:nvSpPr>
          <p:cNvPr id="4131" name="Text Box 35"/>
          <p:cNvSpPr txBox="1">
            <a:spLocks noChangeArrowheads="1"/>
          </p:cNvSpPr>
          <p:nvPr/>
        </p:nvSpPr>
        <p:spPr bwMode="auto">
          <a:xfrm>
            <a:off x="3733800" y="3733800"/>
            <a:ext cx="1371600" cy="276999"/>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200" b="1" i="1" dirty="0">
                <a:solidFill>
                  <a:srgbClr val="3366FF"/>
                </a:solidFill>
              </a:rPr>
              <a:t>W. Sam Houston</a:t>
            </a:r>
          </a:p>
        </p:txBody>
      </p:sp>
      <p:sp>
        <p:nvSpPr>
          <p:cNvPr id="4132" name="Text Box 36"/>
          <p:cNvSpPr txBox="1">
            <a:spLocks noChangeArrowheads="1"/>
          </p:cNvSpPr>
          <p:nvPr/>
        </p:nvSpPr>
        <p:spPr bwMode="auto">
          <a:xfrm>
            <a:off x="4724400" y="3886200"/>
            <a:ext cx="1371600"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b="1" i="1" dirty="0">
                <a:solidFill>
                  <a:srgbClr val="3366FF"/>
                </a:solidFill>
              </a:rPr>
              <a:t>E. </a:t>
            </a:r>
            <a:r>
              <a:rPr lang="en-US" sz="1200" b="1" i="1" dirty="0" err="1">
                <a:solidFill>
                  <a:srgbClr val="3366FF"/>
                </a:solidFill>
              </a:rPr>
              <a:t>Bollay</a:t>
            </a:r>
            <a:endParaRPr lang="en-US" sz="1200" b="1" i="1" dirty="0">
              <a:solidFill>
                <a:srgbClr val="3366FF"/>
              </a:solidFill>
            </a:endParaRPr>
          </a:p>
        </p:txBody>
      </p:sp>
      <p:sp>
        <p:nvSpPr>
          <p:cNvPr id="4133" name="Text Box 37"/>
          <p:cNvSpPr txBox="1">
            <a:spLocks noChangeArrowheads="1"/>
          </p:cNvSpPr>
          <p:nvPr/>
        </p:nvSpPr>
        <p:spPr bwMode="auto">
          <a:xfrm>
            <a:off x="3200400" y="4114800"/>
            <a:ext cx="1371600" cy="276999"/>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1200" b="1" i="1" dirty="0">
                <a:solidFill>
                  <a:srgbClr val="3366FF"/>
                </a:solidFill>
              </a:rPr>
              <a:t>P. </a:t>
            </a:r>
            <a:r>
              <a:rPr lang="en-US" sz="1200" b="1" i="1" dirty="0" err="1">
                <a:solidFill>
                  <a:srgbClr val="3366FF"/>
                </a:solidFill>
              </a:rPr>
              <a:t>Kutschenreuter</a:t>
            </a:r>
            <a:endParaRPr lang="en-US" sz="1200" b="1" i="1" dirty="0">
              <a:solidFill>
                <a:srgbClr val="3366FF"/>
              </a:solidFill>
            </a:endParaRPr>
          </a:p>
        </p:txBody>
      </p:sp>
      <p:sp>
        <p:nvSpPr>
          <p:cNvPr id="35" name="Text Box 21"/>
          <p:cNvSpPr txBox="1">
            <a:spLocks noChangeArrowheads="1"/>
          </p:cNvSpPr>
          <p:nvPr/>
        </p:nvSpPr>
        <p:spPr bwMode="auto">
          <a:xfrm>
            <a:off x="1260929" y="3555407"/>
            <a:ext cx="599744" cy="27463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1200" b="1" i="1" dirty="0" err="1" smtClean="0">
                <a:solidFill>
                  <a:srgbClr val="3366FF"/>
                </a:solidFill>
              </a:rPr>
              <a:t>Jenne</a:t>
            </a:r>
            <a:endParaRPr lang="en-US" sz="1200" b="1" i="1" dirty="0">
              <a:solidFill>
                <a:srgbClr val="3366FF"/>
              </a:solidFill>
            </a:endParaRPr>
          </a:p>
        </p:txBody>
      </p:sp>
      <p:sp>
        <p:nvSpPr>
          <p:cNvPr id="2" name="Oval 1"/>
          <p:cNvSpPr/>
          <p:nvPr/>
        </p:nvSpPr>
        <p:spPr>
          <a:xfrm>
            <a:off x="4427778" y="1857034"/>
            <a:ext cx="652422" cy="62468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743197" y="2037056"/>
            <a:ext cx="652422" cy="62468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116992" y="1524000"/>
            <a:ext cx="652422" cy="62468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Box 14"/>
          <p:cNvSpPr txBox="1">
            <a:spLocks noChangeArrowheads="1"/>
          </p:cNvSpPr>
          <p:nvPr/>
        </p:nvSpPr>
        <p:spPr bwMode="auto">
          <a:xfrm>
            <a:off x="5628439" y="2409626"/>
            <a:ext cx="76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200" b="1" i="1" dirty="0" err="1" smtClean="0">
                <a:solidFill>
                  <a:srgbClr val="3366FF"/>
                </a:solidFill>
              </a:rPr>
              <a:t>Ruprecht</a:t>
            </a:r>
            <a:endParaRPr lang="en-US" sz="1200" b="1" i="1" dirty="0">
              <a:solidFill>
                <a:srgbClr val="3366FF"/>
              </a:solidFill>
            </a:endParaRPr>
          </a:p>
        </p:txBody>
      </p:sp>
    </p:spTree>
    <p:extLst>
      <p:ext uri="{BB962C8B-B14F-4D97-AF65-F5344CB8AC3E}">
        <p14:creationId xmlns:p14="http://schemas.microsoft.com/office/powerpoint/2010/main" val="2943267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13"/>
                                        </p:tgtEl>
                                        <p:attrNameLst>
                                          <p:attrName>style.visibility</p:attrName>
                                        </p:attrNameLst>
                                      </p:cBhvr>
                                      <p:to>
                                        <p:strVal val="visible"/>
                                      </p:to>
                                    </p:set>
                                    <p:animEffect transition="in" filter="dissolve">
                                      <p:cBhvr>
                                        <p:cTn id="20" dur="5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 grpId="0"/>
      <p:bldP spid="2" grpId="0" animBg="1"/>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IMMS TPW 15-30 October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5988"/>
            <a:ext cx="9144000" cy="5024437"/>
          </a:xfrm>
          <a:prstGeom prst="rect">
            <a:avLst/>
          </a:prstGeom>
        </p:spPr>
      </p:pic>
      <p:pic>
        <p:nvPicPr>
          <p:cNvPr id="5" name="Picture 4" descr="Screen shot 2013-07-03 at 11.55.30 AM.png"/>
          <p:cNvPicPr>
            <a:picLocks noChangeAspect="1"/>
          </p:cNvPicPr>
          <p:nvPr/>
        </p:nvPicPr>
        <p:blipFill>
          <a:blip r:embed="rId5">
            <a:alphaModFix amt="46000"/>
            <a:extLst>
              <a:ext uri="{28A0092B-C50C-407E-A947-70E740481C1C}">
                <a14:useLocalDpi xmlns:a14="http://schemas.microsoft.com/office/drawing/2010/main" val="0"/>
              </a:ext>
            </a:extLst>
          </a:blip>
          <a:stretch>
            <a:fillRect/>
          </a:stretch>
        </p:blipFill>
        <p:spPr>
          <a:xfrm>
            <a:off x="3408107" y="2354800"/>
            <a:ext cx="2037054" cy="1397210"/>
          </a:xfrm>
          <a:prstGeom prst="rect">
            <a:avLst/>
          </a:prstGeom>
        </p:spPr>
      </p:pic>
      <p:sp>
        <p:nvSpPr>
          <p:cNvPr id="7" name="TextBox 6"/>
          <p:cNvSpPr txBox="1"/>
          <p:nvPr/>
        </p:nvSpPr>
        <p:spPr>
          <a:xfrm>
            <a:off x="656922" y="233588"/>
            <a:ext cx="7985261" cy="461665"/>
          </a:xfrm>
          <a:prstGeom prst="rect">
            <a:avLst/>
          </a:prstGeom>
          <a:noFill/>
        </p:spPr>
        <p:txBody>
          <a:bodyPr wrap="square" rtlCol="0">
            <a:spAutoFit/>
          </a:bodyPr>
          <a:lstStyle/>
          <a:p>
            <a:r>
              <a:rPr lang="en-US" sz="2400" i="1" dirty="0" smtClean="0">
                <a:solidFill>
                  <a:srgbClr val="FFFECF"/>
                </a:solidFill>
              </a:rPr>
              <a:t>SSMI/AMSR-E Total </a:t>
            </a:r>
            <a:r>
              <a:rPr lang="en-US" sz="2400" i="1" dirty="0" err="1" smtClean="0">
                <a:solidFill>
                  <a:srgbClr val="FFFECF"/>
                </a:solidFill>
              </a:rPr>
              <a:t>Precipitable</a:t>
            </a:r>
            <a:r>
              <a:rPr lang="en-US" sz="2400" i="1" dirty="0" smtClean="0">
                <a:solidFill>
                  <a:srgbClr val="FFFECF"/>
                </a:solidFill>
              </a:rPr>
              <a:t> Water (mm) – October 15-31</a:t>
            </a:r>
            <a:endParaRPr lang="en-US" sz="2400" i="1" dirty="0">
              <a:solidFill>
                <a:srgbClr val="FFFECF"/>
              </a:solidFill>
            </a:endParaRPr>
          </a:p>
        </p:txBody>
      </p:sp>
    </p:spTree>
    <p:extLst>
      <p:ext uri="{BB962C8B-B14F-4D97-AF65-F5344CB8AC3E}">
        <p14:creationId xmlns:p14="http://schemas.microsoft.com/office/powerpoint/2010/main" val="9639649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7-05 at 10.21.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823" y="2502502"/>
            <a:ext cx="5979767" cy="2609607"/>
          </a:xfrm>
          <a:prstGeom prst="rect">
            <a:avLst/>
          </a:prstGeom>
        </p:spPr>
      </p:pic>
      <p:pic>
        <p:nvPicPr>
          <p:cNvPr id="5" name="Picture 4" descr="Screen shot 2013-07-05 at 10.22.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0" y="89150"/>
            <a:ext cx="8890000" cy="2311400"/>
          </a:xfrm>
          <a:prstGeom prst="rect">
            <a:avLst/>
          </a:prstGeom>
        </p:spPr>
      </p:pic>
      <p:pic>
        <p:nvPicPr>
          <p:cNvPr id="6" name="Picture 5" descr="Screen shot 2013-07-05 at 10.24.5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892" y="2292600"/>
            <a:ext cx="7025536" cy="209902"/>
          </a:xfrm>
          <a:prstGeom prst="rect">
            <a:avLst/>
          </a:prstGeom>
        </p:spPr>
      </p:pic>
      <p:cxnSp>
        <p:nvCxnSpPr>
          <p:cNvPr id="8" name="Straight Arrow Connector 7"/>
          <p:cNvCxnSpPr/>
          <p:nvPr/>
        </p:nvCxnSpPr>
        <p:spPr>
          <a:xfrm flipH="1">
            <a:off x="2467110" y="1912502"/>
            <a:ext cx="43794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466175" y="1912502"/>
            <a:ext cx="43794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714411" y="2108699"/>
            <a:ext cx="437948"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012759" y="1941700"/>
            <a:ext cx="437948"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231698" y="2063116"/>
            <a:ext cx="437948"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9555" y="5134839"/>
            <a:ext cx="8423210" cy="1631216"/>
          </a:xfrm>
          <a:prstGeom prst="rect">
            <a:avLst/>
          </a:prstGeom>
          <a:noFill/>
        </p:spPr>
        <p:txBody>
          <a:bodyPr wrap="square" rtlCol="0">
            <a:spAutoFit/>
          </a:bodyPr>
          <a:lstStyle/>
          <a:p>
            <a:pPr marL="285750" indent="-285750">
              <a:buFont typeface="Arial"/>
              <a:buChar char="•"/>
            </a:pPr>
            <a:r>
              <a:rPr lang="en-US" sz="2000" i="1" dirty="0" smtClean="0"/>
              <a:t>Findings support idea of important role of horizontal moisture advection by easterlies in developing phase of MJO (Maloney 2009)</a:t>
            </a:r>
          </a:p>
          <a:p>
            <a:pPr marL="285750" indent="-285750">
              <a:buFont typeface="Arial"/>
              <a:buChar char="•"/>
            </a:pPr>
            <a:r>
              <a:rPr lang="en-US" sz="2000" i="1" dirty="0" smtClean="0"/>
              <a:t>Zonal advection, </a:t>
            </a:r>
            <a:r>
              <a:rPr lang="en-US" sz="2000" i="1" dirty="0" err="1" smtClean="0"/>
              <a:t>meridional</a:t>
            </a:r>
            <a:r>
              <a:rPr lang="en-US" sz="2000" i="1" dirty="0" smtClean="0"/>
              <a:t> advection, and convective moistening all appear to play moistening roles over NSA for October MJO; zonal advection and convective moistening for November MJO </a:t>
            </a:r>
            <a:endParaRPr lang="en-US" sz="2000" i="1" dirty="0"/>
          </a:p>
        </p:txBody>
      </p:sp>
    </p:spTree>
    <p:extLst>
      <p:ext uri="{BB962C8B-B14F-4D97-AF65-F5344CB8AC3E}">
        <p14:creationId xmlns:p14="http://schemas.microsoft.com/office/powerpoint/2010/main" val="7660376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0" y="868243"/>
            <a:ext cx="9144000" cy="3747911"/>
          </a:xfrm>
          <a:prstGeom prst="rect">
            <a:avLst/>
          </a:prstGeom>
        </p:spPr>
      </p:pic>
      <p:sp>
        <p:nvSpPr>
          <p:cNvPr id="3" name="TextBox 2"/>
          <p:cNvSpPr txBox="1"/>
          <p:nvPr/>
        </p:nvSpPr>
        <p:spPr>
          <a:xfrm>
            <a:off x="5440166" y="1677749"/>
            <a:ext cx="721173" cy="923330"/>
          </a:xfrm>
          <a:prstGeom prst="rect">
            <a:avLst/>
          </a:prstGeom>
          <a:noFill/>
        </p:spPr>
        <p:txBody>
          <a:bodyPr wrap="square" rtlCol="0">
            <a:spAutoFit/>
          </a:bodyPr>
          <a:lstStyle/>
          <a:p>
            <a:r>
              <a:rPr lang="en-US" sz="5400" dirty="0" smtClean="0"/>
              <a:t>.</a:t>
            </a:r>
            <a:endParaRPr lang="en-US" sz="5400" dirty="0"/>
          </a:p>
        </p:txBody>
      </p:sp>
      <p:sp>
        <p:nvSpPr>
          <p:cNvPr id="11" name="TextBox 10"/>
          <p:cNvSpPr txBox="1"/>
          <p:nvPr/>
        </p:nvSpPr>
        <p:spPr>
          <a:xfrm rot="2971730">
            <a:off x="4999018" y="3098715"/>
            <a:ext cx="2320295" cy="230832"/>
          </a:xfrm>
          <a:prstGeom prst="rect">
            <a:avLst/>
          </a:prstGeom>
          <a:noFill/>
        </p:spPr>
        <p:txBody>
          <a:bodyPr wrap="square" rtlCol="0">
            <a:spAutoFit/>
          </a:bodyPr>
          <a:lstStyle/>
          <a:p>
            <a:r>
              <a:rPr lang="en-US" sz="900" b="1" i="1" dirty="0" smtClean="0">
                <a:solidFill>
                  <a:srgbClr val="000000"/>
                </a:solidFill>
                <a:latin typeface="Georgia"/>
                <a:cs typeface="Georgia"/>
              </a:rPr>
              <a:t>SUMATRA</a:t>
            </a:r>
            <a:endParaRPr lang="en-US" sz="900" b="1" i="1" dirty="0">
              <a:solidFill>
                <a:srgbClr val="000000"/>
              </a:solidFill>
              <a:latin typeface="Georgia"/>
              <a:cs typeface="Georgia"/>
            </a:endParaRPr>
          </a:p>
        </p:txBody>
      </p:sp>
      <p:sp>
        <p:nvSpPr>
          <p:cNvPr id="13" name="TextBox 12"/>
          <p:cNvSpPr txBox="1"/>
          <p:nvPr/>
        </p:nvSpPr>
        <p:spPr>
          <a:xfrm>
            <a:off x="6168012" y="2408635"/>
            <a:ext cx="2320295" cy="230832"/>
          </a:xfrm>
          <a:prstGeom prst="rect">
            <a:avLst/>
          </a:prstGeom>
          <a:noFill/>
        </p:spPr>
        <p:txBody>
          <a:bodyPr wrap="square" rtlCol="0">
            <a:spAutoFit/>
          </a:bodyPr>
          <a:lstStyle/>
          <a:p>
            <a:r>
              <a:rPr lang="en-US" sz="900" b="1" i="1" dirty="0" smtClean="0">
                <a:latin typeface="Georgia"/>
                <a:cs typeface="Georgia"/>
              </a:rPr>
              <a:t>BORNEO</a:t>
            </a:r>
            <a:endParaRPr lang="en-US" sz="900" b="1" i="1" dirty="0">
              <a:latin typeface="Georgia"/>
              <a:cs typeface="Georgia"/>
            </a:endParaRPr>
          </a:p>
        </p:txBody>
      </p:sp>
      <p:sp>
        <p:nvSpPr>
          <p:cNvPr id="2" name="TextBox 1"/>
          <p:cNvSpPr txBox="1"/>
          <p:nvPr/>
        </p:nvSpPr>
        <p:spPr>
          <a:xfrm>
            <a:off x="243465" y="156798"/>
            <a:ext cx="8558961" cy="461665"/>
          </a:xfrm>
          <a:prstGeom prst="rect">
            <a:avLst/>
          </a:prstGeom>
          <a:noFill/>
        </p:spPr>
        <p:txBody>
          <a:bodyPr wrap="square" rtlCol="0">
            <a:spAutoFit/>
          </a:bodyPr>
          <a:lstStyle/>
          <a:p>
            <a:r>
              <a:rPr lang="en-US" sz="2400" b="1" i="1" dirty="0" smtClean="0">
                <a:solidFill>
                  <a:schemeClr val="bg1">
                    <a:lumMod val="95000"/>
                  </a:schemeClr>
                </a:solidFill>
              </a:rPr>
              <a:t>Dynamics of the MJO (DYNAMO)</a:t>
            </a:r>
            <a:r>
              <a:rPr lang="en-US" sz="2400" dirty="0" smtClean="0">
                <a:solidFill>
                  <a:schemeClr val="bg1">
                    <a:lumMod val="95000"/>
                  </a:schemeClr>
                </a:solidFill>
              </a:rPr>
              <a:t>: </a:t>
            </a:r>
            <a:r>
              <a:rPr lang="en-US" sz="2400" i="1" dirty="0" smtClean="0">
                <a:solidFill>
                  <a:schemeClr val="bg1">
                    <a:lumMod val="95000"/>
                  </a:schemeClr>
                </a:solidFill>
              </a:rPr>
              <a:t>1 October 2011 – 31 March 2012</a:t>
            </a:r>
            <a:endParaRPr lang="en-US" sz="2400" i="1" dirty="0">
              <a:solidFill>
                <a:schemeClr val="bg1">
                  <a:lumMod val="95000"/>
                </a:schemeClr>
              </a:solidFill>
            </a:endParaRPr>
          </a:p>
        </p:txBody>
      </p:sp>
    </p:spTree>
    <p:extLst>
      <p:ext uri="{BB962C8B-B14F-4D97-AF65-F5344CB8AC3E}">
        <p14:creationId xmlns:p14="http://schemas.microsoft.com/office/powerpoint/2010/main" val="41599288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332598" y="165100"/>
            <a:ext cx="6452249" cy="226898"/>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3-07-17 at 11.06.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598" y="290821"/>
            <a:ext cx="6478167" cy="6567179"/>
          </a:xfrm>
          <a:prstGeom prst="rect">
            <a:avLst/>
          </a:prstGeom>
        </p:spPr>
      </p:pic>
      <p:sp>
        <p:nvSpPr>
          <p:cNvPr id="3" name="TextBox 2"/>
          <p:cNvSpPr txBox="1"/>
          <p:nvPr/>
        </p:nvSpPr>
        <p:spPr>
          <a:xfrm>
            <a:off x="1755896" y="423358"/>
            <a:ext cx="2743591" cy="369332"/>
          </a:xfrm>
          <a:prstGeom prst="rect">
            <a:avLst/>
          </a:prstGeom>
          <a:noFill/>
        </p:spPr>
        <p:txBody>
          <a:bodyPr wrap="square" rtlCol="0">
            <a:spAutoFit/>
          </a:bodyPr>
          <a:lstStyle/>
          <a:p>
            <a:r>
              <a:rPr lang="en-US" i="1" dirty="0" smtClean="0"/>
              <a:t>Max elevation = 3.8 km</a:t>
            </a:r>
            <a:endParaRPr lang="en-US" i="1" dirty="0"/>
          </a:p>
        </p:txBody>
      </p:sp>
      <p:sp>
        <p:nvSpPr>
          <p:cNvPr id="8" name="TextBox 7"/>
          <p:cNvSpPr txBox="1"/>
          <p:nvPr/>
        </p:nvSpPr>
        <p:spPr>
          <a:xfrm rot="3058424">
            <a:off x="4154584" y="3309917"/>
            <a:ext cx="2226229" cy="523220"/>
          </a:xfrm>
          <a:prstGeom prst="rect">
            <a:avLst/>
          </a:prstGeom>
          <a:noFill/>
        </p:spPr>
        <p:txBody>
          <a:bodyPr wrap="square" rtlCol="0">
            <a:spAutoFit/>
          </a:bodyPr>
          <a:lstStyle/>
          <a:p>
            <a:r>
              <a:rPr lang="en-US" sz="2800" i="1" dirty="0" smtClean="0">
                <a:latin typeface="Georgia"/>
                <a:cs typeface="Georgia"/>
              </a:rPr>
              <a:t>Sumatra</a:t>
            </a:r>
            <a:endParaRPr lang="en-US" sz="2800" i="1" dirty="0">
              <a:latin typeface="Georgia"/>
              <a:cs typeface="Georgia"/>
            </a:endParaRPr>
          </a:p>
        </p:txBody>
      </p:sp>
      <p:sp>
        <p:nvSpPr>
          <p:cNvPr id="9" name="TextBox 8"/>
          <p:cNvSpPr txBox="1"/>
          <p:nvPr/>
        </p:nvSpPr>
        <p:spPr>
          <a:xfrm>
            <a:off x="4432408" y="1141691"/>
            <a:ext cx="2226229" cy="400110"/>
          </a:xfrm>
          <a:prstGeom prst="rect">
            <a:avLst/>
          </a:prstGeom>
          <a:noFill/>
        </p:spPr>
        <p:txBody>
          <a:bodyPr wrap="square" rtlCol="0">
            <a:spAutoFit/>
          </a:bodyPr>
          <a:lstStyle/>
          <a:p>
            <a:r>
              <a:rPr lang="en-US" sz="2000" i="1" dirty="0" smtClean="0">
                <a:latin typeface="Georgia"/>
                <a:cs typeface="Georgia"/>
              </a:rPr>
              <a:t>Malaysia</a:t>
            </a:r>
            <a:endParaRPr lang="en-US" sz="2000" i="1" dirty="0">
              <a:latin typeface="Georgia"/>
              <a:cs typeface="Georgia"/>
            </a:endParaRPr>
          </a:p>
        </p:txBody>
      </p:sp>
    </p:spTree>
    <p:extLst>
      <p:ext uri="{BB962C8B-B14F-4D97-AF65-F5344CB8AC3E}">
        <p14:creationId xmlns:p14="http://schemas.microsoft.com/office/powerpoint/2010/main" val="37013984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7-17 at 11.02.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426" y="1003375"/>
            <a:ext cx="7369746" cy="5409707"/>
          </a:xfrm>
          <a:prstGeom prst="rect">
            <a:avLst/>
          </a:prstGeom>
        </p:spPr>
      </p:pic>
      <p:sp>
        <p:nvSpPr>
          <p:cNvPr id="8" name="TextBox 7"/>
          <p:cNvSpPr txBox="1"/>
          <p:nvPr/>
        </p:nvSpPr>
        <p:spPr>
          <a:xfrm>
            <a:off x="7133340" y="3962349"/>
            <a:ext cx="1050404" cy="830997"/>
          </a:xfrm>
          <a:prstGeom prst="rect">
            <a:avLst/>
          </a:prstGeom>
          <a:noFill/>
        </p:spPr>
        <p:txBody>
          <a:bodyPr wrap="square" rtlCol="0">
            <a:spAutoFit/>
          </a:bodyPr>
          <a:lstStyle/>
          <a:p>
            <a:r>
              <a:rPr lang="en-US" sz="4800" dirty="0" smtClean="0">
                <a:solidFill>
                  <a:srgbClr val="FF0000"/>
                </a:solidFill>
              </a:rPr>
              <a:t>*</a:t>
            </a:r>
            <a:endParaRPr lang="en-US" sz="4800" dirty="0">
              <a:solidFill>
                <a:srgbClr val="FF0000"/>
              </a:solidFill>
            </a:endParaRPr>
          </a:p>
        </p:txBody>
      </p:sp>
      <p:sp>
        <p:nvSpPr>
          <p:cNvPr id="10" name="TextBox 9"/>
          <p:cNvSpPr txBox="1"/>
          <p:nvPr/>
        </p:nvSpPr>
        <p:spPr>
          <a:xfrm>
            <a:off x="6302424" y="1590657"/>
            <a:ext cx="1865642" cy="400110"/>
          </a:xfrm>
          <a:prstGeom prst="rect">
            <a:avLst/>
          </a:prstGeom>
          <a:noFill/>
        </p:spPr>
        <p:txBody>
          <a:bodyPr wrap="square" rtlCol="0">
            <a:spAutoFit/>
          </a:bodyPr>
          <a:lstStyle/>
          <a:p>
            <a:r>
              <a:rPr lang="en-US" sz="2000" b="1" i="1" dirty="0" smtClean="0">
                <a:solidFill>
                  <a:srgbClr val="000090"/>
                </a:solidFill>
              </a:rPr>
              <a:t>Smith (1989)</a:t>
            </a:r>
            <a:endParaRPr lang="en-US" sz="2000" b="1" i="1" dirty="0">
              <a:solidFill>
                <a:srgbClr val="000090"/>
              </a:solidFill>
            </a:endParaRPr>
          </a:p>
        </p:txBody>
      </p:sp>
      <p:sp>
        <p:nvSpPr>
          <p:cNvPr id="14" name="Rectangle 13"/>
          <p:cNvSpPr/>
          <p:nvPr/>
        </p:nvSpPr>
        <p:spPr>
          <a:xfrm>
            <a:off x="559940" y="325260"/>
            <a:ext cx="2127282" cy="145137"/>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7-17 at 11.06.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39" y="407677"/>
            <a:ext cx="2127282" cy="2156512"/>
          </a:xfrm>
          <a:prstGeom prst="rect">
            <a:avLst/>
          </a:prstGeom>
          <a:ln>
            <a:solidFill>
              <a:srgbClr val="FFFFFF"/>
            </a:solidFill>
          </a:ln>
        </p:spPr>
      </p:pic>
      <p:pic>
        <p:nvPicPr>
          <p:cNvPr id="16" name="Picture 15"/>
          <p:cNvPicPr>
            <a:picLocks noChangeAspect="1"/>
          </p:cNvPicPr>
          <p:nvPr/>
        </p:nvPicPr>
        <p:blipFill>
          <a:blip r:embed="rId4"/>
          <a:stretch>
            <a:fillRect/>
          </a:stretch>
        </p:blipFill>
        <p:spPr>
          <a:xfrm>
            <a:off x="1585064" y="3480939"/>
            <a:ext cx="609049" cy="492423"/>
          </a:xfrm>
          <a:prstGeom prst="rect">
            <a:avLst/>
          </a:prstGeom>
        </p:spPr>
      </p:pic>
      <p:sp>
        <p:nvSpPr>
          <p:cNvPr id="2" name="Rectangle 1"/>
          <p:cNvSpPr/>
          <p:nvPr/>
        </p:nvSpPr>
        <p:spPr>
          <a:xfrm>
            <a:off x="559939" y="325260"/>
            <a:ext cx="2127283" cy="223892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368505" y="3716139"/>
            <a:ext cx="0" cy="403010"/>
          </a:xfrm>
          <a:prstGeom prst="line">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68505" y="4506709"/>
            <a:ext cx="0" cy="403010"/>
          </a:xfrm>
          <a:prstGeom prst="line">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0904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7-17 at 10.21.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9559"/>
            <a:ext cx="9151107" cy="5130166"/>
          </a:xfrm>
          <a:prstGeom prst="rect">
            <a:avLst/>
          </a:prstGeom>
        </p:spPr>
      </p:pic>
      <p:sp>
        <p:nvSpPr>
          <p:cNvPr id="57" name="Freeform 56"/>
          <p:cNvSpPr/>
          <p:nvPr/>
        </p:nvSpPr>
        <p:spPr>
          <a:xfrm>
            <a:off x="6892973" y="3010542"/>
            <a:ext cx="851795" cy="831036"/>
          </a:xfrm>
          <a:custGeom>
            <a:avLst/>
            <a:gdLst>
              <a:gd name="connsiteX0" fmla="*/ 851795 w 851795"/>
              <a:gd name="connsiteY0" fmla="*/ 783996 h 831036"/>
              <a:gd name="connsiteX1" fmla="*/ 851795 w 851795"/>
              <a:gd name="connsiteY1" fmla="*/ 783996 h 831036"/>
              <a:gd name="connsiteX2" fmla="*/ 804762 w 851795"/>
              <a:gd name="connsiteY2" fmla="*/ 580157 h 831036"/>
              <a:gd name="connsiteX3" fmla="*/ 757729 w 851795"/>
              <a:gd name="connsiteY3" fmla="*/ 564477 h 831036"/>
              <a:gd name="connsiteX4" fmla="*/ 663663 w 851795"/>
              <a:gd name="connsiteY4" fmla="*/ 423358 h 831036"/>
              <a:gd name="connsiteX5" fmla="*/ 632308 w 851795"/>
              <a:gd name="connsiteY5" fmla="*/ 376318 h 831036"/>
              <a:gd name="connsiteX6" fmla="*/ 585275 w 851795"/>
              <a:gd name="connsiteY6" fmla="*/ 360638 h 831036"/>
              <a:gd name="connsiteX7" fmla="*/ 506886 w 851795"/>
              <a:gd name="connsiteY7" fmla="*/ 297919 h 831036"/>
              <a:gd name="connsiteX8" fmla="*/ 428498 w 851795"/>
              <a:gd name="connsiteY8" fmla="*/ 188159 h 831036"/>
              <a:gd name="connsiteX9" fmla="*/ 334432 w 851795"/>
              <a:gd name="connsiteY9" fmla="*/ 156800 h 831036"/>
              <a:gd name="connsiteX10" fmla="*/ 303077 w 851795"/>
              <a:gd name="connsiteY10" fmla="*/ 109760 h 831036"/>
              <a:gd name="connsiteX11" fmla="*/ 256044 w 851795"/>
              <a:gd name="connsiteY11" fmla="*/ 94080 h 831036"/>
              <a:gd name="connsiteX12" fmla="*/ 224688 w 851795"/>
              <a:gd name="connsiteY12" fmla="*/ 62720 h 831036"/>
              <a:gd name="connsiteX13" fmla="*/ 83589 w 851795"/>
              <a:gd name="connsiteY13" fmla="*/ 0 h 831036"/>
              <a:gd name="connsiteX14" fmla="*/ 5201 w 851795"/>
              <a:gd name="connsiteY14" fmla="*/ 15680 h 831036"/>
              <a:gd name="connsiteX15" fmla="*/ 20879 w 851795"/>
              <a:gd name="connsiteY15" fmla="*/ 78400 h 831036"/>
              <a:gd name="connsiteX16" fmla="*/ 83589 w 851795"/>
              <a:gd name="connsiteY16" fmla="*/ 109760 h 831036"/>
              <a:gd name="connsiteX17" fmla="*/ 130622 w 851795"/>
              <a:gd name="connsiteY17" fmla="*/ 141120 h 831036"/>
              <a:gd name="connsiteX18" fmla="*/ 177655 w 851795"/>
              <a:gd name="connsiteY18" fmla="*/ 235199 h 831036"/>
              <a:gd name="connsiteX19" fmla="*/ 209011 w 851795"/>
              <a:gd name="connsiteY19" fmla="*/ 266559 h 831036"/>
              <a:gd name="connsiteX20" fmla="*/ 256044 w 851795"/>
              <a:gd name="connsiteY20" fmla="*/ 282239 h 831036"/>
              <a:gd name="connsiteX21" fmla="*/ 318754 w 851795"/>
              <a:gd name="connsiteY21" fmla="*/ 376318 h 831036"/>
              <a:gd name="connsiteX22" fmla="*/ 350110 w 851795"/>
              <a:gd name="connsiteY22" fmla="*/ 407678 h 831036"/>
              <a:gd name="connsiteX23" fmla="*/ 381465 w 851795"/>
              <a:gd name="connsiteY23" fmla="*/ 454718 h 831036"/>
              <a:gd name="connsiteX24" fmla="*/ 428498 w 851795"/>
              <a:gd name="connsiteY24" fmla="*/ 470398 h 831036"/>
              <a:gd name="connsiteX25" fmla="*/ 475531 w 851795"/>
              <a:gd name="connsiteY25" fmla="*/ 501758 h 831036"/>
              <a:gd name="connsiteX26" fmla="*/ 506886 w 851795"/>
              <a:gd name="connsiteY26" fmla="*/ 548797 h 831036"/>
              <a:gd name="connsiteX27" fmla="*/ 522564 w 851795"/>
              <a:gd name="connsiteY27" fmla="*/ 595837 h 831036"/>
              <a:gd name="connsiteX28" fmla="*/ 569597 w 851795"/>
              <a:gd name="connsiteY28" fmla="*/ 627197 h 831036"/>
              <a:gd name="connsiteX29" fmla="*/ 632308 w 851795"/>
              <a:gd name="connsiteY29" fmla="*/ 721276 h 831036"/>
              <a:gd name="connsiteX30" fmla="*/ 647985 w 851795"/>
              <a:gd name="connsiteY30" fmla="*/ 768316 h 831036"/>
              <a:gd name="connsiteX31" fmla="*/ 726374 w 851795"/>
              <a:gd name="connsiteY31" fmla="*/ 831036 h 831036"/>
              <a:gd name="connsiteX32" fmla="*/ 836117 w 851795"/>
              <a:gd name="connsiteY32" fmla="*/ 815356 h 831036"/>
              <a:gd name="connsiteX33" fmla="*/ 851795 w 851795"/>
              <a:gd name="connsiteY33" fmla="*/ 768316 h 831036"/>
              <a:gd name="connsiteX34" fmla="*/ 836117 w 851795"/>
              <a:gd name="connsiteY34" fmla="*/ 674237 h 831036"/>
              <a:gd name="connsiteX35" fmla="*/ 836117 w 851795"/>
              <a:gd name="connsiteY35" fmla="*/ 674237 h 8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1795" h="831036">
                <a:moveTo>
                  <a:pt x="851795" y="783996"/>
                </a:moveTo>
                <a:lnTo>
                  <a:pt x="851795" y="783996"/>
                </a:lnTo>
                <a:cubicBezTo>
                  <a:pt x="847072" y="736757"/>
                  <a:pt x="860648" y="624873"/>
                  <a:pt x="804762" y="580157"/>
                </a:cubicBezTo>
                <a:cubicBezTo>
                  <a:pt x="791858" y="569832"/>
                  <a:pt x="773407" y="569704"/>
                  <a:pt x="757729" y="564477"/>
                </a:cubicBezTo>
                <a:lnTo>
                  <a:pt x="663663" y="423358"/>
                </a:lnTo>
                <a:cubicBezTo>
                  <a:pt x="653211" y="407678"/>
                  <a:pt x="650185" y="382278"/>
                  <a:pt x="632308" y="376318"/>
                </a:cubicBezTo>
                <a:cubicBezTo>
                  <a:pt x="616630" y="371091"/>
                  <a:pt x="600056" y="368029"/>
                  <a:pt x="585275" y="360638"/>
                </a:cubicBezTo>
                <a:cubicBezTo>
                  <a:pt x="545719" y="340858"/>
                  <a:pt x="536050" y="327087"/>
                  <a:pt x="506886" y="297919"/>
                </a:cubicBezTo>
                <a:cubicBezTo>
                  <a:pt x="486232" y="256603"/>
                  <a:pt x="472501" y="212608"/>
                  <a:pt x="428498" y="188159"/>
                </a:cubicBezTo>
                <a:cubicBezTo>
                  <a:pt x="399606" y="172106"/>
                  <a:pt x="334432" y="156800"/>
                  <a:pt x="334432" y="156800"/>
                </a:cubicBezTo>
                <a:cubicBezTo>
                  <a:pt x="323980" y="141120"/>
                  <a:pt x="317791" y="121533"/>
                  <a:pt x="303077" y="109760"/>
                </a:cubicBezTo>
                <a:cubicBezTo>
                  <a:pt x="290173" y="99435"/>
                  <a:pt x="270214" y="102583"/>
                  <a:pt x="256044" y="94080"/>
                </a:cubicBezTo>
                <a:cubicBezTo>
                  <a:pt x="243369" y="86474"/>
                  <a:pt x="237909" y="69332"/>
                  <a:pt x="224688" y="62720"/>
                </a:cubicBezTo>
                <a:cubicBezTo>
                  <a:pt x="808" y="-49236"/>
                  <a:pt x="221938" y="92247"/>
                  <a:pt x="83589" y="0"/>
                </a:cubicBezTo>
                <a:cubicBezTo>
                  <a:pt x="57460" y="5227"/>
                  <a:pt x="21846" y="-5129"/>
                  <a:pt x="5201" y="15680"/>
                </a:cubicBezTo>
                <a:cubicBezTo>
                  <a:pt x="-8260" y="32509"/>
                  <a:pt x="7084" y="61844"/>
                  <a:pt x="20879" y="78400"/>
                </a:cubicBezTo>
                <a:cubicBezTo>
                  <a:pt x="35840" y="96356"/>
                  <a:pt x="63298" y="98163"/>
                  <a:pt x="83589" y="109760"/>
                </a:cubicBezTo>
                <a:cubicBezTo>
                  <a:pt x="99949" y="119110"/>
                  <a:pt x="114944" y="130667"/>
                  <a:pt x="130622" y="141120"/>
                </a:cubicBezTo>
                <a:cubicBezTo>
                  <a:pt x="147180" y="190801"/>
                  <a:pt x="142923" y="191778"/>
                  <a:pt x="177655" y="235199"/>
                </a:cubicBezTo>
                <a:cubicBezTo>
                  <a:pt x="186889" y="246743"/>
                  <a:pt x="196336" y="258953"/>
                  <a:pt x="209011" y="266559"/>
                </a:cubicBezTo>
                <a:cubicBezTo>
                  <a:pt x="223181" y="275062"/>
                  <a:pt x="240366" y="277012"/>
                  <a:pt x="256044" y="282239"/>
                </a:cubicBezTo>
                <a:cubicBezTo>
                  <a:pt x="276947" y="313599"/>
                  <a:pt x="292106" y="349667"/>
                  <a:pt x="318754" y="376318"/>
                </a:cubicBezTo>
                <a:cubicBezTo>
                  <a:pt x="329206" y="386771"/>
                  <a:pt x="340876" y="396134"/>
                  <a:pt x="350110" y="407678"/>
                </a:cubicBezTo>
                <a:cubicBezTo>
                  <a:pt x="361881" y="422394"/>
                  <a:pt x="366751" y="442945"/>
                  <a:pt x="381465" y="454718"/>
                </a:cubicBezTo>
                <a:cubicBezTo>
                  <a:pt x="394369" y="465043"/>
                  <a:pt x="413717" y="463006"/>
                  <a:pt x="428498" y="470398"/>
                </a:cubicBezTo>
                <a:cubicBezTo>
                  <a:pt x="445351" y="478826"/>
                  <a:pt x="459853" y="491305"/>
                  <a:pt x="475531" y="501758"/>
                </a:cubicBezTo>
                <a:cubicBezTo>
                  <a:pt x="485983" y="517438"/>
                  <a:pt x="498460" y="531942"/>
                  <a:pt x="506886" y="548797"/>
                </a:cubicBezTo>
                <a:cubicBezTo>
                  <a:pt x="514277" y="563580"/>
                  <a:pt x="512240" y="582930"/>
                  <a:pt x="522564" y="595837"/>
                </a:cubicBezTo>
                <a:cubicBezTo>
                  <a:pt x="534334" y="610552"/>
                  <a:pt x="553919" y="616744"/>
                  <a:pt x="569597" y="627197"/>
                </a:cubicBezTo>
                <a:cubicBezTo>
                  <a:pt x="590501" y="658557"/>
                  <a:pt x="620392" y="685521"/>
                  <a:pt x="632308" y="721276"/>
                </a:cubicBezTo>
                <a:cubicBezTo>
                  <a:pt x="637534" y="736956"/>
                  <a:pt x="639482" y="754143"/>
                  <a:pt x="647985" y="768316"/>
                </a:cubicBezTo>
                <a:cubicBezTo>
                  <a:pt x="662877" y="793140"/>
                  <a:pt x="705012" y="816792"/>
                  <a:pt x="726374" y="831036"/>
                </a:cubicBezTo>
                <a:cubicBezTo>
                  <a:pt x="762955" y="825809"/>
                  <a:pt x="803067" y="831884"/>
                  <a:pt x="836117" y="815356"/>
                </a:cubicBezTo>
                <a:cubicBezTo>
                  <a:pt x="850900" y="807964"/>
                  <a:pt x="851795" y="784844"/>
                  <a:pt x="851795" y="768316"/>
                </a:cubicBezTo>
                <a:cubicBezTo>
                  <a:pt x="851795" y="736524"/>
                  <a:pt x="836117" y="674237"/>
                  <a:pt x="836117" y="674237"/>
                </a:cubicBezTo>
                <a:lnTo>
                  <a:pt x="836117" y="674237"/>
                </a:lnTo>
              </a:path>
            </a:pathLst>
          </a:custGeom>
          <a:solidFill>
            <a:srgbClr val="FFFF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descr="Screen shot 2013-07-17 at 10.23.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691" y="6007238"/>
            <a:ext cx="6057900" cy="800100"/>
          </a:xfrm>
          <a:prstGeom prst="rect">
            <a:avLst/>
          </a:prstGeom>
        </p:spPr>
      </p:pic>
      <p:sp>
        <p:nvSpPr>
          <p:cNvPr id="6" name="TextBox 5"/>
          <p:cNvSpPr txBox="1"/>
          <p:nvPr/>
        </p:nvSpPr>
        <p:spPr>
          <a:xfrm>
            <a:off x="972015" y="329278"/>
            <a:ext cx="5424474" cy="677108"/>
          </a:xfrm>
          <a:prstGeom prst="rect">
            <a:avLst/>
          </a:prstGeom>
          <a:noFill/>
        </p:spPr>
        <p:txBody>
          <a:bodyPr wrap="square" rtlCol="0">
            <a:spAutoFit/>
          </a:bodyPr>
          <a:lstStyle/>
          <a:p>
            <a:r>
              <a:rPr lang="en-US" sz="2000" dirty="0" smtClean="0"/>
              <a:t>ECMWF 850 </a:t>
            </a:r>
            <a:r>
              <a:rPr lang="en-US" sz="2000" dirty="0" err="1" smtClean="0"/>
              <a:t>hPa</a:t>
            </a:r>
            <a:r>
              <a:rPr lang="en-US" sz="2000" dirty="0" smtClean="0"/>
              <a:t> Analysis, 18 October 1200 UTC</a:t>
            </a:r>
          </a:p>
          <a:p>
            <a:r>
              <a:rPr lang="en-US" dirty="0" smtClean="0"/>
              <a:t>Wind (m s</a:t>
            </a:r>
            <a:r>
              <a:rPr lang="en-US" baseline="30000" dirty="0" smtClean="0"/>
              <a:t>-1</a:t>
            </a:r>
            <a:r>
              <a:rPr lang="en-US" dirty="0" smtClean="0"/>
              <a:t>), Relative Humidity (%)</a:t>
            </a:r>
            <a:endParaRPr lang="en-US" dirty="0"/>
          </a:p>
        </p:txBody>
      </p:sp>
      <p:sp>
        <p:nvSpPr>
          <p:cNvPr id="7" name="TextBox 6"/>
          <p:cNvSpPr txBox="1"/>
          <p:nvPr/>
        </p:nvSpPr>
        <p:spPr>
          <a:xfrm>
            <a:off x="2383005" y="6068124"/>
            <a:ext cx="972010" cy="369332"/>
          </a:xfrm>
          <a:prstGeom prst="rect">
            <a:avLst/>
          </a:prstGeom>
          <a:noFill/>
        </p:spPr>
        <p:txBody>
          <a:bodyPr wrap="square" rtlCol="0">
            <a:spAutoFit/>
          </a:bodyPr>
          <a:lstStyle/>
          <a:p>
            <a:r>
              <a:rPr lang="en-US" dirty="0" smtClean="0"/>
              <a:t>RH (%)</a:t>
            </a:r>
            <a:endParaRPr lang="en-US" dirty="0"/>
          </a:p>
        </p:txBody>
      </p:sp>
      <p:cxnSp>
        <p:nvCxnSpPr>
          <p:cNvPr id="13" name="Straight Arrow Connector 12"/>
          <p:cNvCxnSpPr/>
          <p:nvPr/>
        </p:nvCxnSpPr>
        <p:spPr>
          <a:xfrm rot="21540000" flipH="1">
            <a:off x="7964255" y="2571503"/>
            <a:ext cx="360588" cy="15679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20880000" flipH="1">
            <a:off x="7442516" y="2820182"/>
            <a:ext cx="31793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665982" y="2853233"/>
            <a:ext cx="135319" cy="24244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780000" flipH="1">
            <a:off x="6960884" y="2791025"/>
            <a:ext cx="274320" cy="10972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20820000" flipV="1">
            <a:off x="6710049" y="3428569"/>
            <a:ext cx="233188" cy="1934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21180000" flipH="1" flipV="1">
            <a:off x="7962913" y="4029736"/>
            <a:ext cx="360533" cy="11790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21180000" flipH="1" flipV="1">
            <a:off x="7284772" y="3931494"/>
            <a:ext cx="360533" cy="11790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615979" y="3263700"/>
            <a:ext cx="0" cy="24098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2853674">
            <a:off x="6991152" y="3359017"/>
            <a:ext cx="1024527" cy="307777"/>
          </a:xfrm>
          <a:prstGeom prst="rect">
            <a:avLst/>
          </a:prstGeom>
          <a:noFill/>
        </p:spPr>
        <p:txBody>
          <a:bodyPr wrap="square" rtlCol="0">
            <a:spAutoFit/>
          </a:bodyPr>
          <a:lstStyle/>
          <a:p>
            <a:r>
              <a:rPr lang="en-US" sz="1400" b="1" i="1" dirty="0" smtClean="0"/>
              <a:t>Sumatra</a:t>
            </a:r>
            <a:endParaRPr lang="en-US" sz="1400" b="1" i="1" dirty="0"/>
          </a:p>
        </p:txBody>
      </p:sp>
      <p:cxnSp>
        <p:nvCxnSpPr>
          <p:cNvPr id="51" name="Straight Arrow Connector 50"/>
          <p:cNvCxnSpPr/>
          <p:nvPr/>
        </p:nvCxnSpPr>
        <p:spPr>
          <a:xfrm rot="660000" flipH="1">
            <a:off x="6097664" y="3410606"/>
            <a:ext cx="298825" cy="10786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80000" flipH="1" flipV="1">
            <a:off x="6666202" y="3787241"/>
            <a:ext cx="360533" cy="11790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200000" flipH="1">
            <a:off x="6091217" y="3723957"/>
            <a:ext cx="298825" cy="10786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517384" y="2485450"/>
            <a:ext cx="1003371" cy="646331"/>
          </a:xfrm>
          <a:prstGeom prst="rect">
            <a:avLst/>
          </a:prstGeom>
          <a:noFill/>
        </p:spPr>
        <p:txBody>
          <a:bodyPr wrap="square" rtlCol="0">
            <a:spAutoFit/>
          </a:bodyPr>
          <a:lstStyle/>
          <a:p>
            <a:r>
              <a:rPr lang="en-US" sz="3600" dirty="0" smtClean="0">
                <a:solidFill>
                  <a:srgbClr val="72DA69"/>
                </a:solidFill>
              </a:rPr>
              <a:t>×</a:t>
            </a:r>
            <a:endParaRPr lang="en-US" sz="3600" dirty="0">
              <a:solidFill>
                <a:srgbClr val="72DA69"/>
              </a:solidFill>
            </a:endParaRPr>
          </a:p>
        </p:txBody>
      </p:sp>
      <p:sp>
        <p:nvSpPr>
          <p:cNvPr id="59" name="TextBox 58"/>
          <p:cNvSpPr txBox="1"/>
          <p:nvPr/>
        </p:nvSpPr>
        <p:spPr>
          <a:xfrm>
            <a:off x="5032531" y="2806193"/>
            <a:ext cx="830916" cy="461665"/>
          </a:xfrm>
          <a:prstGeom prst="rect">
            <a:avLst/>
          </a:prstGeom>
          <a:noFill/>
        </p:spPr>
        <p:txBody>
          <a:bodyPr wrap="square" rtlCol="0">
            <a:spAutoFit/>
          </a:bodyPr>
          <a:lstStyle/>
          <a:p>
            <a:r>
              <a:rPr lang="en-US" sz="2400" dirty="0" smtClean="0">
                <a:solidFill>
                  <a:srgbClr val="72DA69"/>
                </a:solidFill>
                <a:latin typeface="Wingdings"/>
                <a:ea typeface="Wingdings"/>
                <a:cs typeface="Wingdings"/>
                <a:sym typeface="Wingdings"/>
              </a:rPr>
              <a:t></a:t>
            </a:r>
            <a:endParaRPr lang="en-US" sz="2400" dirty="0">
              <a:solidFill>
                <a:srgbClr val="72DA69"/>
              </a:solidFill>
            </a:endParaRPr>
          </a:p>
        </p:txBody>
      </p:sp>
      <p:sp>
        <p:nvSpPr>
          <p:cNvPr id="2" name="TextBox 1"/>
          <p:cNvSpPr txBox="1"/>
          <p:nvPr/>
        </p:nvSpPr>
        <p:spPr>
          <a:xfrm>
            <a:off x="6638165" y="358476"/>
            <a:ext cx="2106764" cy="461665"/>
          </a:xfrm>
          <a:prstGeom prst="rect">
            <a:avLst/>
          </a:prstGeom>
          <a:noFill/>
        </p:spPr>
        <p:txBody>
          <a:bodyPr wrap="square" rtlCol="0">
            <a:spAutoFit/>
          </a:bodyPr>
          <a:lstStyle/>
          <a:p>
            <a:r>
              <a:rPr lang="en-US" sz="2400" i="1" dirty="0" smtClean="0">
                <a:solidFill>
                  <a:srgbClr val="FF0000"/>
                </a:solidFill>
              </a:rPr>
              <a:t>“wake vortex”</a:t>
            </a:r>
            <a:endParaRPr lang="en-US" sz="2400" i="1" dirty="0">
              <a:solidFill>
                <a:srgbClr val="FF0000"/>
              </a:solidFill>
            </a:endParaRPr>
          </a:p>
        </p:txBody>
      </p:sp>
      <p:cxnSp>
        <p:nvCxnSpPr>
          <p:cNvPr id="8" name="Straight Arrow Connector 7"/>
          <p:cNvCxnSpPr/>
          <p:nvPr/>
        </p:nvCxnSpPr>
        <p:spPr>
          <a:xfrm flipH="1">
            <a:off x="6801301" y="859559"/>
            <a:ext cx="849845" cy="24041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886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dissolve">
                                      <p:cBhvr>
                                        <p:cTn id="16" dur="500"/>
                                        <p:tgtEl>
                                          <p:spTgt spid="51"/>
                                        </p:tgtEl>
                                      </p:cBhvr>
                                    </p:animEffect>
                                  </p:childTnLst>
                                </p:cTn>
                              </p:par>
                              <p:par>
                                <p:cTn id="17" presetID="9"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dissolve">
                                      <p:cBhvr>
                                        <p:cTn id="19" dur="500"/>
                                        <p:tgtEl>
                                          <p:spTgt spid="47"/>
                                        </p:tgtEl>
                                      </p:cBhvr>
                                    </p:animEffect>
                                  </p:childTnLst>
                                </p:cTn>
                              </p:par>
                              <p:par>
                                <p:cTn id="20" presetID="9"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par>
                                <p:cTn id="26" presetID="9"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ssolve">
                                      <p:cBhvr>
                                        <p:cTn id="28" dur="500"/>
                                        <p:tgtEl>
                                          <p:spTgt spid="54"/>
                                        </p:tgtEl>
                                      </p:cBhvr>
                                    </p:animEffect>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500"/>
                                        <p:tgtEl>
                                          <p:spTgt spid="4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dissolve">
                                      <p:cBhvr>
                                        <p:cTn id="34" dur="500"/>
                                        <p:tgtEl>
                                          <p:spTgt spid="50"/>
                                        </p:tgtEl>
                                      </p:cBhvr>
                                    </p:animEffect>
                                  </p:childTnLst>
                                </p:cTn>
                              </p:par>
                              <p:par>
                                <p:cTn id="35" presetID="9"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par>
                                <p:cTn id="38" presetID="9"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dissolve">
                                      <p:cBhvr>
                                        <p:cTn id="40" dur="500"/>
                                        <p:tgtEl>
                                          <p:spTgt spid="3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dissolve">
                                      <p:cBhvr>
                                        <p:cTn id="43" dur="500"/>
                                        <p:tgtEl>
                                          <p:spTgt spid="5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par>
                                <p:cTn id="47" presetID="9"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0"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IMMS TPW Oct case_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5988"/>
            <a:ext cx="9144000" cy="5024437"/>
          </a:xfrm>
          <a:prstGeom prst="rect">
            <a:avLst/>
          </a:prstGeom>
        </p:spPr>
      </p:pic>
      <p:sp>
        <p:nvSpPr>
          <p:cNvPr id="2" name="TextBox 1"/>
          <p:cNvSpPr txBox="1"/>
          <p:nvPr/>
        </p:nvSpPr>
        <p:spPr>
          <a:xfrm>
            <a:off x="1614804" y="344958"/>
            <a:ext cx="4734656" cy="461665"/>
          </a:xfrm>
          <a:prstGeom prst="rect">
            <a:avLst/>
          </a:prstGeom>
          <a:noFill/>
        </p:spPr>
        <p:txBody>
          <a:bodyPr wrap="square" rtlCol="0">
            <a:spAutoFit/>
          </a:bodyPr>
          <a:lstStyle/>
          <a:p>
            <a:pPr algn="ctr"/>
            <a:r>
              <a:rPr lang="en-US" sz="2400" i="1" dirty="0" smtClean="0">
                <a:solidFill>
                  <a:schemeClr val="bg1">
                    <a:lumMod val="95000"/>
                  </a:schemeClr>
                </a:solidFill>
              </a:rPr>
              <a:t>CIMMS TPW (16-20 October 2011)</a:t>
            </a:r>
            <a:endParaRPr lang="en-US" sz="2400" i="1" dirty="0">
              <a:solidFill>
                <a:schemeClr val="bg1">
                  <a:lumMod val="95000"/>
                </a:schemeClr>
              </a:solidFill>
            </a:endParaRPr>
          </a:p>
        </p:txBody>
      </p:sp>
    </p:spTree>
    <p:extLst>
      <p:ext uri="{BB962C8B-B14F-4D97-AF65-F5344CB8AC3E}">
        <p14:creationId xmlns:p14="http://schemas.microsoft.com/office/powerpoint/2010/main" val="26181181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868243"/>
            <a:ext cx="9144000" cy="3747911"/>
          </a:xfrm>
          <a:prstGeom prst="rect">
            <a:avLst/>
          </a:prstGeom>
        </p:spPr>
      </p:pic>
      <p:sp>
        <p:nvSpPr>
          <p:cNvPr id="9" name="Rectangle 8"/>
          <p:cNvSpPr/>
          <p:nvPr/>
        </p:nvSpPr>
        <p:spPr>
          <a:xfrm>
            <a:off x="510940" y="2029296"/>
            <a:ext cx="8633060" cy="350382"/>
          </a:xfrm>
          <a:prstGeom prst="rect">
            <a:avLst/>
          </a:prstGeom>
          <a:solidFill>
            <a:srgbClr val="FFFF00">
              <a:alpha val="6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0336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138981" y="0"/>
            <a:ext cx="7005019" cy="6858000"/>
          </a:xfrm>
          <a:prstGeom prst="rect">
            <a:avLst/>
          </a:prstGeom>
        </p:spPr>
      </p:pic>
      <p:sp>
        <p:nvSpPr>
          <p:cNvPr id="4" name="TextBox 3"/>
          <p:cNvSpPr txBox="1"/>
          <p:nvPr/>
        </p:nvSpPr>
        <p:spPr>
          <a:xfrm rot="5400000">
            <a:off x="4798672" y="2948733"/>
            <a:ext cx="2723500" cy="307777"/>
          </a:xfrm>
          <a:prstGeom prst="rect">
            <a:avLst/>
          </a:prstGeom>
          <a:noFill/>
        </p:spPr>
        <p:txBody>
          <a:bodyPr wrap="square" rtlCol="0">
            <a:spAutoFit/>
          </a:bodyPr>
          <a:lstStyle/>
          <a:p>
            <a:r>
              <a:rPr lang="en-US" sz="1400" b="1" i="1" dirty="0" smtClean="0"/>
              <a:t>SUMATRA</a:t>
            </a:r>
            <a:endParaRPr lang="en-US" sz="1400" b="1" i="1" dirty="0"/>
          </a:p>
        </p:txBody>
      </p:sp>
      <p:cxnSp>
        <p:nvCxnSpPr>
          <p:cNvPr id="6" name="Straight Connector 5"/>
          <p:cNvCxnSpPr/>
          <p:nvPr/>
        </p:nvCxnSpPr>
        <p:spPr>
          <a:xfrm>
            <a:off x="4891433" y="376720"/>
            <a:ext cx="1" cy="5315489"/>
          </a:xfrm>
          <a:prstGeom prst="line">
            <a:avLst/>
          </a:prstGeom>
          <a:ln w="31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1099" y="172479"/>
            <a:ext cx="1997882" cy="461665"/>
          </a:xfrm>
          <a:prstGeom prst="rect">
            <a:avLst/>
          </a:prstGeom>
          <a:noFill/>
        </p:spPr>
        <p:txBody>
          <a:bodyPr wrap="square" rtlCol="0">
            <a:spAutoFit/>
          </a:bodyPr>
          <a:lstStyle/>
          <a:p>
            <a:r>
              <a:rPr lang="en-US" sz="2400" b="1" i="1" dirty="0" smtClean="0">
                <a:solidFill>
                  <a:schemeClr val="bg1">
                    <a:lumMod val="95000"/>
                  </a:schemeClr>
                </a:solidFill>
              </a:rPr>
              <a:t>700-hPa u, </a:t>
            </a:r>
            <a:r>
              <a:rPr lang="en-US" sz="2400" b="1" i="1" dirty="0" err="1" smtClean="0">
                <a:solidFill>
                  <a:schemeClr val="bg1">
                    <a:lumMod val="95000"/>
                  </a:schemeClr>
                </a:solidFill>
              </a:rPr>
              <a:t>ζ</a:t>
            </a:r>
            <a:endParaRPr lang="en-US" sz="2400" b="1" i="1" dirty="0">
              <a:solidFill>
                <a:schemeClr val="bg1">
                  <a:lumMod val="95000"/>
                </a:schemeClr>
              </a:solidFill>
            </a:endParaRPr>
          </a:p>
        </p:txBody>
      </p:sp>
      <p:sp>
        <p:nvSpPr>
          <p:cNvPr id="9" name="TextBox 8"/>
          <p:cNvSpPr txBox="1"/>
          <p:nvPr/>
        </p:nvSpPr>
        <p:spPr>
          <a:xfrm>
            <a:off x="141099" y="1111463"/>
            <a:ext cx="1997882" cy="4524315"/>
          </a:xfrm>
          <a:prstGeom prst="rect">
            <a:avLst/>
          </a:prstGeom>
          <a:noFill/>
        </p:spPr>
        <p:txBody>
          <a:bodyPr wrap="square" rtlCol="0">
            <a:spAutoFit/>
          </a:bodyPr>
          <a:lstStyle/>
          <a:p>
            <a:r>
              <a:rPr lang="en-US" sz="2400" i="1" dirty="0" smtClean="0">
                <a:solidFill>
                  <a:srgbClr val="FFFF00"/>
                </a:solidFill>
                <a:latin typeface="Wingdings"/>
                <a:ea typeface="Wingdings"/>
                <a:cs typeface="Wingdings"/>
                <a:sym typeface="Wingdings"/>
              </a:rPr>
              <a:t></a:t>
            </a:r>
            <a:r>
              <a:rPr lang="en-US" sz="2400" i="1" dirty="0" smtClean="0">
                <a:solidFill>
                  <a:srgbClr val="F2F2F2"/>
                </a:solidFill>
              </a:rPr>
              <a:t>Positive </a:t>
            </a:r>
            <a:r>
              <a:rPr lang="en-US" sz="2400" i="1" dirty="0" err="1" smtClean="0">
                <a:solidFill>
                  <a:srgbClr val="F2F2F2"/>
                </a:solidFill>
              </a:rPr>
              <a:t>vorticity</a:t>
            </a:r>
            <a:r>
              <a:rPr lang="en-US" sz="2400" i="1" dirty="0" smtClean="0">
                <a:solidFill>
                  <a:srgbClr val="F2F2F2"/>
                </a:solidFill>
              </a:rPr>
              <a:t> maxima downstream of Sumatra with easterly flow</a:t>
            </a:r>
          </a:p>
          <a:p>
            <a:r>
              <a:rPr lang="en-US" sz="2400" i="1" dirty="0" smtClean="0">
                <a:solidFill>
                  <a:srgbClr val="FFFF00"/>
                </a:solidFill>
                <a:latin typeface="Wingdings"/>
                <a:ea typeface="Wingdings"/>
                <a:cs typeface="Wingdings"/>
                <a:sym typeface="Wingdings"/>
              </a:rPr>
              <a:t></a:t>
            </a:r>
            <a:r>
              <a:rPr lang="en-US" sz="2400" i="1" dirty="0" err="1" smtClean="0">
                <a:solidFill>
                  <a:srgbClr val="F2F2F2"/>
                </a:solidFill>
              </a:rPr>
              <a:t>Vorticity</a:t>
            </a:r>
            <a:r>
              <a:rPr lang="en-US" sz="2400" i="1" dirty="0" smtClean="0">
                <a:solidFill>
                  <a:srgbClr val="F2F2F2"/>
                </a:solidFill>
              </a:rPr>
              <a:t> anomalies progress westward at 4-5 m s</a:t>
            </a:r>
            <a:r>
              <a:rPr lang="en-US" sz="2400" i="1" baseline="30000" dirty="0" smtClean="0">
                <a:solidFill>
                  <a:srgbClr val="F2F2F2"/>
                </a:solidFill>
              </a:rPr>
              <a:t>-1</a:t>
            </a:r>
            <a:endParaRPr lang="en-US" sz="2400" i="1" dirty="0">
              <a:solidFill>
                <a:srgbClr val="F2F2F2"/>
              </a:solidFill>
            </a:endParaRPr>
          </a:p>
        </p:txBody>
      </p:sp>
      <p:cxnSp>
        <p:nvCxnSpPr>
          <p:cNvPr id="11" name="Straight Connector 10"/>
          <p:cNvCxnSpPr/>
          <p:nvPr/>
        </p:nvCxnSpPr>
        <p:spPr>
          <a:xfrm flipV="1">
            <a:off x="5283374" y="1677752"/>
            <a:ext cx="595752" cy="329276"/>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95242" y="3904297"/>
            <a:ext cx="783884" cy="351841"/>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081547" y="5283937"/>
            <a:ext cx="783884" cy="351841"/>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547501" y="2461745"/>
            <a:ext cx="317930" cy="152400"/>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283374" y="4350217"/>
            <a:ext cx="595752" cy="329276"/>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9" name="Left Arrow 18"/>
          <p:cNvSpPr/>
          <p:nvPr/>
        </p:nvSpPr>
        <p:spPr>
          <a:xfrm>
            <a:off x="6380814" y="1928628"/>
            <a:ext cx="344908" cy="15679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a:off x="6725722" y="3946937"/>
            <a:ext cx="344908" cy="15679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a:off x="5299081" y="3209989"/>
            <a:ext cx="288469" cy="166591"/>
          </a:xfrm>
          <a:prstGeom prst="rightArrow">
            <a:avLst/>
          </a:prstGeom>
          <a:pattFill prst="pct60">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5585157" y="4742213"/>
            <a:ext cx="288469" cy="166591"/>
          </a:xfrm>
          <a:prstGeom prst="rightArrow">
            <a:avLst/>
          </a:prstGeom>
          <a:pattFill prst="pct60">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5496589" y="1087804"/>
            <a:ext cx="288469" cy="166591"/>
          </a:xfrm>
          <a:prstGeom prst="rightArrow">
            <a:avLst/>
          </a:prstGeom>
          <a:pattFill prst="pct60">
            <a:fgClr>
              <a:prstClr val="black"/>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5400000">
            <a:off x="1585400" y="2316672"/>
            <a:ext cx="2151642" cy="400110"/>
          </a:xfrm>
          <a:prstGeom prst="rect">
            <a:avLst/>
          </a:prstGeom>
          <a:noFill/>
        </p:spPr>
        <p:txBody>
          <a:bodyPr wrap="square" rtlCol="0">
            <a:spAutoFit/>
          </a:bodyPr>
          <a:lstStyle/>
          <a:p>
            <a:r>
              <a:rPr lang="en-US" sz="2000" i="1" dirty="0" smtClean="0"/>
              <a:t>Time</a:t>
            </a:r>
            <a:endParaRPr lang="en-US" sz="2000" i="1" dirty="0"/>
          </a:p>
        </p:txBody>
      </p:sp>
      <p:cxnSp>
        <p:nvCxnSpPr>
          <p:cNvPr id="24" name="Straight Arrow Connector 23"/>
          <p:cNvCxnSpPr/>
          <p:nvPr/>
        </p:nvCxnSpPr>
        <p:spPr>
          <a:xfrm>
            <a:off x="2453578" y="1943103"/>
            <a:ext cx="0" cy="4130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61276" y="6319738"/>
            <a:ext cx="2220271" cy="369332"/>
          </a:xfrm>
          <a:prstGeom prst="rect">
            <a:avLst/>
          </a:prstGeom>
          <a:noFill/>
        </p:spPr>
        <p:txBody>
          <a:bodyPr wrap="square" rtlCol="0">
            <a:spAutoFit/>
          </a:bodyPr>
          <a:lstStyle/>
          <a:p>
            <a:r>
              <a:rPr lang="en-US" b="1" i="1" dirty="0" smtClean="0"/>
              <a:t>ECMWF OA 0.25°</a:t>
            </a:r>
            <a:endParaRPr lang="en-US" b="1" i="1" dirty="0"/>
          </a:p>
        </p:txBody>
      </p:sp>
    </p:spTree>
    <p:extLst>
      <p:ext uri="{BB962C8B-B14F-4D97-AF65-F5344CB8AC3E}">
        <p14:creationId xmlns:p14="http://schemas.microsoft.com/office/powerpoint/2010/main" val="2054100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IMMS TPW Nov case 1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5988"/>
            <a:ext cx="9144000" cy="5024437"/>
          </a:xfrm>
          <a:prstGeom prst="rect">
            <a:avLst/>
          </a:prstGeom>
        </p:spPr>
      </p:pic>
      <p:sp>
        <p:nvSpPr>
          <p:cNvPr id="6" name="TextBox 5"/>
          <p:cNvSpPr txBox="1"/>
          <p:nvPr/>
        </p:nvSpPr>
        <p:spPr>
          <a:xfrm>
            <a:off x="1614804" y="344958"/>
            <a:ext cx="4734656" cy="461665"/>
          </a:xfrm>
          <a:prstGeom prst="rect">
            <a:avLst/>
          </a:prstGeom>
          <a:noFill/>
        </p:spPr>
        <p:txBody>
          <a:bodyPr wrap="square" rtlCol="0">
            <a:spAutoFit/>
          </a:bodyPr>
          <a:lstStyle/>
          <a:p>
            <a:pPr algn="ctr"/>
            <a:r>
              <a:rPr lang="en-US" sz="2400" i="1" dirty="0" smtClean="0">
                <a:solidFill>
                  <a:schemeClr val="bg1">
                    <a:lumMod val="95000"/>
                  </a:schemeClr>
                </a:solidFill>
              </a:rPr>
              <a:t>CIMMS TPW (20-24 November 2011)</a:t>
            </a:r>
            <a:endParaRPr lang="en-US" sz="2400" i="1" dirty="0">
              <a:solidFill>
                <a:schemeClr val="bg1">
                  <a:lumMod val="95000"/>
                </a:schemeClr>
              </a:solidFill>
            </a:endParaRPr>
          </a:p>
        </p:txBody>
      </p:sp>
    </p:spTree>
    <p:extLst>
      <p:ext uri="{BB962C8B-B14F-4D97-AF65-F5344CB8AC3E}">
        <p14:creationId xmlns:p14="http://schemas.microsoft.com/office/powerpoint/2010/main" val="22002665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685800" y="304800"/>
            <a:ext cx="7696200" cy="608013"/>
          </a:xfrm>
          <a:prstGeom prst="rect">
            <a:avLst/>
          </a:prstGeom>
          <a:solidFill>
            <a:schemeClr val="bg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3200">
                <a:solidFill>
                  <a:srgbClr val="FF0000"/>
                </a:solidFill>
                <a:latin typeface="Arial"/>
              </a:rPr>
              <a:t>“</a:t>
            </a:r>
            <a:r>
              <a:rPr lang="en-US" sz="3200">
                <a:solidFill>
                  <a:srgbClr val="FF0000"/>
                </a:solidFill>
              </a:rPr>
              <a:t>Hot Topics</a:t>
            </a:r>
            <a:r>
              <a:rPr lang="ja-JP" altLang="en-US" sz="3200">
                <a:solidFill>
                  <a:srgbClr val="FF0000"/>
                </a:solidFill>
                <a:latin typeface="Arial"/>
              </a:rPr>
              <a:t>”</a:t>
            </a:r>
            <a:r>
              <a:rPr lang="en-US" sz="3200">
                <a:solidFill>
                  <a:srgbClr val="0000FF"/>
                </a:solidFill>
              </a:rPr>
              <a:t> at 1970 Tropical Conference</a:t>
            </a:r>
          </a:p>
        </p:txBody>
      </p:sp>
      <p:sp>
        <p:nvSpPr>
          <p:cNvPr id="69637" name="Text Box 5"/>
          <p:cNvSpPr txBox="1">
            <a:spLocks noChangeArrowheads="1"/>
          </p:cNvSpPr>
          <p:nvPr/>
        </p:nvSpPr>
        <p:spPr bwMode="auto">
          <a:xfrm>
            <a:off x="457200" y="1219200"/>
            <a:ext cx="8229600" cy="353943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sz="3200" dirty="0"/>
              <a:t>  Planning for </a:t>
            </a:r>
            <a:r>
              <a:rPr lang="ja-JP" altLang="en-US" sz="3200" dirty="0">
                <a:latin typeface="Arial"/>
              </a:rPr>
              <a:t>“</a:t>
            </a:r>
            <a:r>
              <a:rPr lang="en-US" sz="3200" dirty="0"/>
              <a:t>GATE</a:t>
            </a:r>
            <a:r>
              <a:rPr lang="ja-JP" altLang="en-US" sz="3200" dirty="0">
                <a:latin typeface="Arial"/>
              </a:rPr>
              <a:t>”</a:t>
            </a:r>
            <a:r>
              <a:rPr lang="en-US" sz="3200" dirty="0"/>
              <a:t> in Pacific (switched to Atlantic in 1970; Japan pulled out)</a:t>
            </a:r>
          </a:p>
          <a:p>
            <a:pPr>
              <a:spcBef>
                <a:spcPct val="50000"/>
              </a:spcBef>
              <a:buFontTx/>
              <a:buChar char="•"/>
            </a:pPr>
            <a:r>
              <a:rPr lang="en-US" sz="3200" dirty="0"/>
              <a:t>  </a:t>
            </a:r>
            <a:r>
              <a:rPr lang="ja-JP" altLang="en-US" sz="3200" dirty="0">
                <a:latin typeface="Arial"/>
              </a:rPr>
              <a:t>“</a:t>
            </a:r>
            <a:r>
              <a:rPr lang="en-US" sz="3200" dirty="0"/>
              <a:t>Easterly wave</a:t>
            </a:r>
            <a:r>
              <a:rPr lang="ja-JP" altLang="en-US" sz="3200" dirty="0">
                <a:latin typeface="Arial"/>
              </a:rPr>
              <a:t>”</a:t>
            </a:r>
            <a:r>
              <a:rPr lang="en-US" sz="3200" dirty="0"/>
              <a:t> studies  (Reed, Holton)</a:t>
            </a:r>
          </a:p>
          <a:p>
            <a:pPr>
              <a:spcBef>
                <a:spcPct val="50000"/>
              </a:spcBef>
              <a:buFontTx/>
              <a:buChar char="•"/>
            </a:pPr>
            <a:r>
              <a:rPr lang="en-US" sz="3200" dirty="0"/>
              <a:t>  Results from Line Islands Experiment (1967), including analysis by Madden of </a:t>
            </a:r>
            <a:r>
              <a:rPr lang="en-US" sz="3200" dirty="0" smtClean="0"/>
              <a:t>4-5</a:t>
            </a:r>
            <a:r>
              <a:rPr lang="en-US" sz="3200" dirty="0"/>
              <a:t> </a:t>
            </a:r>
            <a:r>
              <a:rPr lang="en-US" sz="3200" dirty="0" smtClean="0"/>
              <a:t>day </a:t>
            </a:r>
            <a:r>
              <a:rPr lang="en-US" sz="3200" dirty="0"/>
              <a:t>tropical variations using Line Islands </a:t>
            </a:r>
            <a:r>
              <a:rPr lang="en-US" sz="3200" dirty="0" err="1"/>
              <a:t>rawinsonde</a:t>
            </a:r>
            <a:r>
              <a:rPr lang="en-US" sz="3200" dirty="0"/>
              <a:t> </a:t>
            </a:r>
            <a:r>
              <a:rPr lang="en-US" sz="3200" dirty="0" smtClean="0"/>
              <a:t>data</a:t>
            </a:r>
            <a:endParaRPr lang="en-US" sz="3200" i="1" dirty="0">
              <a:solidFill>
                <a:srgbClr val="FF0000"/>
              </a:solidFill>
            </a:endParaRPr>
          </a:p>
        </p:txBody>
      </p:sp>
      <p:sp>
        <p:nvSpPr>
          <p:cNvPr id="69638" name="Rectangle 6"/>
          <p:cNvSpPr>
            <a:spLocks noChangeArrowheads="1"/>
          </p:cNvSpPr>
          <p:nvPr/>
        </p:nvSpPr>
        <p:spPr bwMode="auto">
          <a:xfrm>
            <a:off x="457200" y="5410200"/>
            <a:ext cx="8229600" cy="120032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dirty="0">
                <a:solidFill>
                  <a:srgbClr val="FF0000"/>
                </a:solidFill>
              </a:rPr>
              <a:t>**A question raised by Gary Atkinson led to </a:t>
            </a:r>
            <a:r>
              <a:rPr lang="en-US" sz="2400" i="1" dirty="0" smtClean="0">
                <a:solidFill>
                  <a:srgbClr val="FF0000"/>
                </a:solidFill>
              </a:rPr>
              <a:t>the analysis of a much longer record by </a:t>
            </a:r>
            <a:r>
              <a:rPr lang="en-US" sz="2400" i="1" dirty="0">
                <a:solidFill>
                  <a:srgbClr val="FF0000"/>
                </a:solidFill>
              </a:rPr>
              <a:t>Madden using Canton Is. </a:t>
            </a:r>
            <a:r>
              <a:rPr lang="en-US" sz="2400" i="1" dirty="0" smtClean="0">
                <a:solidFill>
                  <a:srgbClr val="FF0000"/>
                </a:solidFill>
              </a:rPr>
              <a:t>data</a:t>
            </a:r>
            <a:r>
              <a:rPr lang="en-US" sz="2400" i="1" dirty="0">
                <a:solidFill>
                  <a:srgbClr val="FF0000"/>
                </a:solidFill>
              </a:rPr>
              <a:t>, and the eventual discovery of the MJO.</a:t>
            </a:r>
          </a:p>
        </p:txBody>
      </p:sp>
      <p:sp>
        <p:nvSpPr>
          <p:cNvPr id="2" name="TextBox 1"/>
          <p:cNvSpPr txBox="1"/>
          <p:nvPr/>
        </p:nvSpPr>
        <p:spPr>
          <a:xfrm>
            <a:off x="7869295" y="4116988"/>
            <a:ext cx="1751794" cy="523220"/>
          </a:xfrm>
          <a:prstGeom prst="rect">
            <a:avLst/>
          </a:prstGeom>
          <a:noFill/>
        </p:spPr>
        <p:txBody>
          <a:bodyPr wrap="square" rtlCol="0">
            <a:spAutoFit/>
          </a:bodyPr>
          <a:lstStyle/>
          <a:p>
            <a:r>
              <a:rPr lang="en-US" sz="2800" i="1" dirty="0" smtClean="0">
                <a:solidFill>
                  <a:srgbClr val="FF0000"/>
                </a:solidFill>
              </a:rPr>
              <a:t>**</a:t>
            </a:r>
            <a:endParaRPr lang="en-US" sz="2800" i="1" dirty="0">
              <a:solidFill>
                <a:srgbClr val="FF0000"/>
              </a:solidFill>
            </a:endParaRPr>
          </a:p>
        </p:txBody>
      </p:sp>
    </p:spTree>
    <p:extLst>
      <p:ext uri="{BB962C8B-B14F-4D97-AF65-F5344CB8AC3E}">
        <p14:creationId xmlns:p14="http://schemas.microsoft.com/office/powerpoint/2010/main" val="1946151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METEOSAT WV.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
        <p:nvSpPr>
          <p:cNvPr id="6" name="TextBox 5"/>
          <p:cNvSpPr txBox="1"/>
          <p:nvPr/>
        </p:nvSpPr>
        <p:spPr>
          <a:xfrm>
            <a:off x="1301243" y="344958"/>
            <a:ext cx="6537583" cy="461665"/>
          </a:xfrm>
          <a:prstGeom prst="rect">
            <a:avLst/>
          </a:prstGeom>
          <a:noFill/>
        </p:spPr>
        <p:txBody>
          <a:bodyPr wrap="square" rtlCol="0">
            <a:spAutoFit/>
          </a:bodyPr>
          <a:lstStyle/>
          <a:p>
            <a:pPr algn="ctr"/>
            <a:r>
              <a:rPr lang="en-US" sz="2400" i="1" dirty="0" smtClean="0">
                <a:solidFill>
                  <a:schemeClr val="bg1">
                    <a:lumMod val="95000"/>
                  </a:schemeClr>
                </a:solidFill>
              </a:rPr>
              <a:t>METEOSAT Water Vapor (20-27 November 2011)</a:t>
            </a:r>
            <a:endParaRPr lang="en-US" sz="2400" i="1" dirty="0">
              <a:solidFill>
                <a:schemeClr val="bg1">
                  <a:lumMod val="95000"/>
                </a:schemeClr>
              </a:solidFill>
            </a:endParaRPr>
          </a:p>
        </p:txBody>
      </p:sp>
      <p:sp>
        <p:nvSpPr>
          <p:cNvPr id="3" name="TextBox 2"/>
          <p:cNvSpPr txBox="1"/>
          <p:nvPr/>
        </p:nvSpPr>
        <p:spPr>
          <a:xfrm>
            <a:off x="3527487" y="1693429"/>
            <a:ext cx="1285561" cy="584776"/>
          </a:xfrm>
          <a:prstGeom prst="rect">
            <a:avLst/>
          </a:prstGeom>
          <a:noFill/>
        </p:spPr>
        <p:txBody>
          <a:bodyPr wrap="square" rtlCol="0">
            <a:spAutoFit/>
          </a:bodyPr>
          <a:lstStyle/>
          <a:p>
            <a:pPr algn="ctr"/>
            <a:r>
              <a:rPr lang="en-US" sz="1600" i="1" dirty="0" smtClean="0">
                <a:solidFill>
                  <a:srgbClr val="FFFF00"/>
                </a:solidFill>
              </a:rPr>
              <a:t>Tropical Storm 05A</a:t>
            </a:r>
            <a:endParaRPr lang="en-US" sz="1600" i="1" dirty="0">
              <a:solidFill>
                <a:srgbClr val="FFFF00"/>
              </a:solidFill>
            </a:endParaRPr>
          </a:p>
        </p:txBody>
      </p:sp>
    </p:spTree>
    <p:extLst>
      <p:ext uri="{BB962C8B-B14F-4D97-AF65-F5344CB8AC3E}">
        <p14:creationId xmlns:p14="http://schemas.microsoft.com/office/powerpoint/2010/main" val="3541835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596900"/>
            <a:ext cx="9144000" cy="5652492"/>
          </a:xfrm>
          <a:prstGeom prst="rect">
            <a:avLst/>
          </a:prstGeom>
        </p:spPr>
      </p:pic>
      <p:sp>
        <p:nvSpPr>
          <p:cNvPr id="5" name="Rectangle 4"/>
          <p:cNvSpPr/>
          <p:nvPr/>
        </p:nvSpPr>
        <p:spPr>
          <a:xfrm>
            <a:off x="2303868" y="1143227"/>
            <a:ext cx="2478463" cy="707886"/>
          </a:xfrm>
          <a:prstGeom prst="rect">
            <a:avLst/>
          </a:prstGeom>
        </p:spPr>
        <p:txBody>
          <a:bodyPr wrap="none">
            <a:spAutoFit/>
          </a:bodyPr>
          <a:lstStyle/>
          <a:p>
            <a:r>
              <a:rPr lang="en-US" sz="2000" i="1" dirty="0" smtClean="0">
                <a:solidFill>
                  <a:schemeClr val="bg1"/>
                </a:solidFill>
              </a:rPr>
              <a:t>Tropical </a:t>
            </a:r>
            <a:r>
              <a:rPr lang="en-US" sz="2000" i="1" dirty="0">
                <a:solidFill>
                  <a:schemeClr val="bg1"/>
                </a:solidFill>
              </a:rPr>
              <a:t>Storm </a:t>
            </a:r>
            <a:r>
              <a:rPr lang="en-US" sz="2000" i="1" dirty="0" smtClean="0">
                <a:solidFill>
                  <a:schemeClr val="bg1"/>
                </a:solidFill>
              </a:rPr>
              <a:t>05A</a:t>
            </a:r>
          </a:p>
          <a:p>
            <a:r>
              <a:rPr lang="en-US" sz="2000" i="1" dirty="0" smtClean="0">
                <a:solidFill>
                  <a:schemeClr val="bg1"/>
                </a:solidFill>
              </a:rPr>
              <a:t>(26 Nov - 1 Dec 2011)</a:t>
            </a:r>
            <a:endParaRPr lang="en-US" sz="2000" i="1" dirty="0">
              <a:solidFill>
                <a:schemeClr val="bg1"/>
              </a:solidFill>
            </a:endParaRPr>
          </a:p>
        </p:txBody>
      </p:sp>
      <p:pic>
        <p:nvPicPr>
          <p:cNvPr id="3" name="Picture 2"/>
          <p:cNvPicPr>
            <a:picLocks noChangeAspect="1"/>
          </p:cNvPicPr>
          <p:nvPr/>
        </p:nvPicPr>
        <p:blipFill>
          <a:blip r:embed="rId3"/>
          <a:stretch>
            <a:fillRect/>
          </a:stretch>
        </p:blipFill>
        <p:spPr>
          <a:xfrm>
            <a:off x="1126751" y="2235200"/>
            <a:ext cx="1905000" cy="2387600"/>
          </a:xfrm>
          <a:prstGeom prst="rect">
            <a:avLst/>
          </a:prstGeom>
        </p:spPr>
      </p:pic>
      <p:sp>
        <p:nvSpPr>
          <p:cNvPr id="8" name="TextBox 7"/>
          <p:cNvSpPr txBox="1"/>
          <p:nvPr/>
        </p:nvSpPr>
        <p:spPr>
          <a:xfrm>
            <a:off x="1269891" y="2712624"/>
            <a:ext cx="1269891" cy="369332"/>
          </a:xfrm>
          <a:prstGeom prst="rect">
            <a:avLst/>
          </a:prstGeom>
          <a:noFill/>
        </p:spPr>
        <p:txBody>
          <a:bodyPr wrap="square" rtlCol="0">
            <a:spAutoFit/>
          </a:bodyPr>
          <a:lstStyle/>
          <a:p>
            <a:r>
              <a:rPr lang="en-US" i="1" dirty="0" smtClean="0"/>
              <a:t>29 Nov</a:t>
            </a:r>
            <a:endParaRPr lang="en-US" i="1" dirty="0"/>
          </a:p>
        </p:txBody>
      </p:sp>
      <p:sp>
        <p:nvSpPr>
          <p:cNvPr id="4" name="Rectangle 3"/>
          <p:cNvSpPr/>
          <p:nvPr/>
        </p:nvSpPr>
        <p:spPr>
          <a:xfrm>
            <a:off x="5016114" y="4953444"/>
            <a:ext cx="4224358" cy="646331"/>
          </a:xfrm>
          <a:prstGeom prst="rect">
            <a:avLst/>
          </a:prstGeom>
        </p:spPr>
        <p:txBody>
          <a:bodyPr wrap="none">
            <a:spAutoFit/>
          </a:bodyPr>
          <a:lstStyle/>
          <a:p>
            <a:r>
              <a:rPr lang="en-US" i="1" dirty="0">
                <a:solidFill>
                  <a:schemeClr val="bg1"/>
                </a:solidFill>
              </a:rPr>
              <a:t>Sri Lanka: Storm and Floods </a:t>
            </a:r>
            <a:r>
              <a:rPr lang="en-US" i="1" dirty="0" smtClean="0">
                <a:solidFill>
                  <a:schemeClr val="bg1"/>
                </a:solidFill>
              </a:rPr>
              <a:t>– 27 Nov 2011</a:t>
            </a:r>
          </a:p>
          <a:p>
            <a:r>
              <a:rPr lang="en-US" i="1" dirty="0" smtClean="0">
                <a:solidFill>
                  <a:schemeClr val="bg1"/>
                </a:solidFill>
              </a:rPr>
              <a:t>19 killed, 43 fishermen missing</a:t>
            </a:r>
            <a:endParaRPr lang="en-US" i="1" dirty="0">
              <a:solidFill>
                <a:schemeClr val="bg1"/>
              </a:solidFill>
            </a:endParaRPr>
          </a:p>
        </p:txBody>
      </p:sp>
    </p:spTree>
    <p:extLst>
      <p:ext uri="{BB962C8B-B14F-4D97-AF65-F5344CB8AC3E}">
        <p14:creationId xmlns:p14="http://schemas.microsoft.com/office/powerpoint/2010/main" val="763903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IMMS TPW Dec long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5988"/>
            <a:ext cx="9144000" cy="5024437"/>
          </a:xfrm>
          <a:prstGeom prst="rect">
            <a:avLst/>
          </a:prstGeom>
        </p:spPr>
      </p:pic>
      <p:sp>
        <p:nvSpPr>
          <p:cNvPr id="6" name="TextBox 5"/>
          <p:cNvSpPr txBox="1"/>
          <p:nvPr/>
        </p:nvSpPr>
        <p:spPr>
          <a:xfrm>
            <a:off x="1614804" y="344958"/>
            <a:ext cx="4734656" cy="461665"/>
          </a:xfrm>
          <a:prstGeom prst="rect">
            <a:avLst/>
          </a:prstGeom>
          <a:noFill/>
        </p:spPr>
        <p:txBody>
          <a:bodyPr wrap="square" rtlCol="0">
            <a:spAutoFit/>
          </a:bodyPr>
          <a:lstStyle/>
          <a:p>
            <a:pPr algn="ctr"/>
            <a:r>
              <a:rPr lang="en-US" sz="2400" i="1" dirty="0" smtClean="0">
                <a:solidFill>
                  <a:schemeClr val="bg1">
                    <a:lumMod val="95000"/>
                  </a:schemeClr>
                </a:solidFill>
              </a:rPr>
              <a:t>CIMMS TPW (29 Nov – 6 Dec 2011)</a:t>
            </a:r>
            <a:endParaRPr lang="en-US" sz="2400" i="1" dirty="0">
              <a:solidFill>
                <a:schemeClr val="bg1">
                  <a:lumMod val="95000"/>
                </a:schemeClr>
              </a:solidFill>
            </a:endParaRPr>
          </a:p>
        </p:txBody>
      </p:sp>
      <p:sp>
        <p:nvSpPr>
          <p:cNvPr id="3" name="TextBox 2"/>
          <p:cNvSpPr txBox="1"/>
          <p:nvPr/>
        </p:nvSpPr>
        <p:spPr>
          <a:xfrm>
            <a:off x="4781704" y="4076777"/>
            <a:ext cx="1269892" cy="923330"/>
          </a:xfrm>
          <a:prstGeom prst="rect">
            <a:avLst/>
          </a:prstGeom>
          <a:noFill/>
        </p:spPr>
        <p:txBody>
          <a:bodyPr wrap="square" rtlCol="0">
            <a:spAutoFit/>
          </a:bodyPr>
          <a:lstStyle/>
          <a:p>
            <a:r>
              <a:rPr lang="en-US" b="1" i="1" dirty="0" smtClean="0">
                <a:solidFill>
                  <a:srgbClr val="FFFF00"/>
                </a:solidFill>
                <a:effectLst>
                  <a:outerShdw blurRad="50800" dist="38100" dir="2700000" algn="tl" rotWithShape="0">
                    <a:srgbClr val="000000">
                      <a:alpha val="43000"/>
                    </a:srgbClr>
                  </a:outerShdw>
                </a:effectLst>
              </a:rPr>
              <a:t>Tropical Storm </a:t>
            </a:r>
            <a:r>
              <a:rPr lang="en-US" b="1" i="1" dirty="0" err="1" smtClean="0">
                <a:solidFill>
                  <a:srgbClr val="FFFF00"/>
                </a:solidFill>
                <a:effectLst>
                  <a:outerShdw blurRad="50800" dist="38100" dir="2700000" algn="tl" rotWithShape="0">
                    <a:srgbClr val="000000">
                      <a:alpha val="43000"/>
                    </a:srgbClr>
                  </a:outerShdw>
                </a:effectLst>
              </a:rPr>
              <a:t>Alenga</a:t>
            </a:r>
            <a:endParaRPr lang="en-US" b="1" i="1" dirty="0">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9116139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0" y="596900"/>
            <a:ext cx="9144000" cy="5657850"/>
          </a:xfrm>
          <a:prstGeom prst="rect">
            <a:avLst/>
          </a:prstGeom>
        </p:spPr>
      </p:pic>
      <p:sp>
        <p:nvSpPr>
          <p:cNvPr id="5" name="Rectangle 4"/>
          <p:cNvSpPr/>
          <p:nvPr/>
        </p:nvSpPr>
        <p:spPr>
          <a:xfrm>
            <a:off x="892179" y="1221626"/>
            <a:ext cx="3288230" cy="707886"/>
          </a:xfrm>
          <a:prstGeom prst="rect">
            <a:avLst/>
          </a:prstGeom>
        </p:spPr>
        <p:txBody>
          <a:bodyPr wrap="none">
            <a:spAutoFit/>
          </a:bodyPr>
          <a:lstStyle/>
          <a:p>
            <a:r>
              <a:rPr lang="en-US" sz="2000" i="1" dirty="0">
                <a:solidFill>
                  <a:schemeClr val="bg1"/>
                </a:solidFill>
              </a:rPr>
              <a:t>Severe Tropical Storm </a:t>
            </a:r>
            <a:r>
              <a:rPr lang="en-US" sz="2000" i="1" dirty="0" err="1" smtClean="0">
                <a:solidFill>
                  <a:schemeClr val="bg1"/>
                </a:solidFill>
              </a:rPr>
              <a:t>Alenga</a:t>
            </a:r>
            <a:endParaRPr lang="en-US" sz="2000" i="1" dirty="0" smtClean="0">
              <a:solidFill>
                <a:schemeClr val="bg1"/>
              </a:solidFill>
            </a:endParaRPr>
          </a:p>
          <a:p>
            <a:r>
              <a:rPr lang="en-US" sz="2000" i="1" dirty="0" smtClean="0">
                <a:solidFill>
                  <a:schemeClr val="bg1"/>
                </a:solidFill>
              </a:rPr>
              <a:t>(5-7 December 2011)</a:t>
            </a:r>
            <a:endParaRPr lang="en-US" sz="2000" i="1" dirty="0">
              <a:solidFill>
                <a:schemeClr val="bg1"/>
              </a:solidFill>
            </a:endParaRPr>
          </a:p>
        </p:txBody>
      </p:sp>
      <p:pic>
        <p:nvPicPr>
          <p:cNvPr id="6" name="Picture 5"/>
          <p:cNvPicPr>
            <a:picLocks noChangeAspect="1"/>
          </p:cNvPicPr>
          <p:nvPr/>
        </p:nvPicPr>
        <p:blipFill>
          <a:blip r:embed="rId3"/>
          <a:stretch>
            <a:fillRect/>
          </a:stretch>
        </p:blipFill>
        <p:spPr>
          <a:xfrm>
            <a:off x="703454" y="3562813"/>
            <a:ext cx="1905000" cy="2209800"/>
          </a:xfrm>
          <a:prstGeom prst="rect">
            <a:avLst/>
          </a:prstGeom>
        </p:spPr>
      </p:pic>
      <p:sp>
        <p:nvSpPr>
          <p:cNvPr id="8" name="TextBox 7"/>
          <p:cNvSpPr txBox="1"/>
          <p:nvPr/>
        </p:nvSpPr>
        <p:spPr>
          <a:xfrm>
            <a:off x="5762625" y="746125"/>
            <a:ext cx="2174875" cy="369332"/>
          </a:xfrm>
          <a:prstGeom prst="rect">
            <a:avLst/>
          </a:prstGeom>
          <a:noFill/>
        </p:spPr>
        <p:txBody>
          <a:bodyPr wrap="square" rtlCol="0">
            <a:spAutoFit/>
          </a:bodyPr>
          <a:lstStyle/>
          <a:p>
            <a:r>
              <a:rPr lang="en-US" i="1" dirty="0" smtClean="0">
                <a:solidFill>
                  <a:srgbClr val="FFFF00"/>
                </a:solidFill>
              </a:rPr>
              <a:t>Sumatra</a:t>
            </a:r>
            <a:endParaRPr lang="en-US" i="1" dirty="0">
              <a:solidFill>
                <a:srgbClr val="FFFF00"/>
              </a:solidFill>
            </a:endParaRPr>
          </a:p>
        </p:txBody>
      </p:sp>
      <p:cxnSp>
        <p:nvCxnSpPr>
          <p:cNvPr id="3" name="Straight Arrow Connector 2"/>
          <p:cNvCxnSpPr/>
          <p:nvPr/>
        </p:nvCxnSpPr>
        <p:spPr>
          <a:xfrm flipH="1">
            <a:off x="4295682" y="2101108"/>
            <a:ext cx="329230" cy="407678"/>
          </a:xfrm>
          <a:prstGeom prst="straightConnector1">
            <a:avLst/>
          </a:prstGeom>
          <a:ln w="38100" cmpd="sng">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26453" y="525699"/>
            <a:ext cx="2174875" cy="369332"/>
          </a:xfrm>
          <a:prstGeom prst="rect">
            <a:avLst/>
          </a:prstGeom>
          <a:noFill/>
        </p:spPr>
        <p:txBody>
          <a:bodyPr wrap="square" rtlCol="0">
            <a:spAutoFit/>
          </a:bodyPr>
          <a:lstStyle/>
          <a:p>
            <a:pPr algn="r"/>
            <a:r>
              <a:rPr lang="en-US" i="1" dirty="0" smtClean="0">
                <a:solidFill>
                  <a:srgbClr val="FFFF00"/>
                </a:solidFill>
              </a:rPr>
              <a:t>Borneo</a:t>
            </a:r>
            <a:endParaRPr lang="en-US" i="1" dirty="0">
              <a:solidFill>
                <a:srgbClr val="FFFF00"/>
              </a:solidFill>
            </a:endParaRPr>
          </a:p>
        </p:txBody>
      </p:sp>
      <p:sp>
        <p:nvSpPr>
          <p:cNvPr id="14" name="TextBox 13"/>
          <p:cNvSpPr txBox="1"/>
          <p:nvPr/>
        </p:nvSpPr>
        <p:spPr>
          <a:xfrm>
            <a:off x="7012471" y="4724423"/>
            <a:ext cx="2174875" cy="369332"/>
          </a:xfrm>
          <a:prstGeom prst="rect">
            <a:avLst/>
          </a:prstGeom>
          <a:noFill/>
        </p:spPr>
        <p:txBody>
          <a:bodyPr wrap="square" rtlCol="0">
            <a:spAutoFit/>
          </a:bodyPr>
          <a:lstStyle/>
          <a:p>
            <a:pPr algn="r"/>
            <a:r>
              <a:rPr lang="en-US" i="1" dirty="0" smtClean="0">
                <a:solidFill>
                  <a:srgbClr val="FFFF00"/>
                </a:solidFill>
              </a:rPr>
              <a:t>Australia</a:t>
            </a:r>
            <a:endParaRPr lang="en-US" i="1" dirty="0">
              <a:solidFill>
                <a:srgbClr val="FFFF00"/>
              </a:solidFill>
            </a:endParaRPr>
          </a:p>
        </p:txBody>
      </p:sp>
    </p:spTree>
    <p:extLst>
      <p:ext uri="{BB962C8B-B14F-4D97-AF65-F5344CB8AC3E}">
        <p14:creationId xmlns:p14="http://schemas.microsoft.com/office/powerpoint/2010/main" val="27470624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868243"/>
            <a:ext cx="9144000" cy="3747911"/>
          </a:xfrm>
          <a:prstGeom prst="rect">
            <a:avLst/>
          </a:prstGeom>
        </p:spPr>
      </p:pic>
      <p:sp>
        <p:nvSpPr>
          <p:cNvPr id="2" name="TextBox 1"/>
          <p:cNvSpPr txBox="1"/>
          <p:nvPr/>
        </p:nvSpPr>
        <p:spPr>
          <a:xfrm>
            <a:off x="1357640" y="759157"/>
            <a:ext cx="322622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i="1" dirty="0" smtClean="0"/>
              <a:t>Flow fields for |u| &gt; 5 m s</a:t>
            </a:r>
            <a:r>
              <a:rPr lang="en-US" sz="2000" i="1" baseline="30000" dirty="0" smtClean="0"/>
              <a:t>-1</a:t>
            </a:r>
            <a:r>
              <a:rPr lang="en-US" sz="2000" i="1" dirty="0" smtClean="0"/>
              <a:t> between 3 and 7°N at 100°E</a:t>
            </a:r>
            <a:endParaRPr lang="en-US" sz="2000" i="1" dirty="0"/>
          </a:p>
        </p:txBody>
      </p:sp>
      <p:sp>
        <p:nvSpPr>
          <p:cNvPr id="3" name="Left Brace 2"/>
          <p:cNvSpPr/>
          <p:nvPr/>
        </p:nvSpPr>
        <p:spPr>
          <a:xfrm>
            <a:off x="5313775" y="2014697"/>
            <a:ext cx="145983" cy="39083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Arrow Connector 5"/>
          <p:cNvCxnSpPr>
            <a:endCxn id="3" idx="1"/>
          </p:cNvCxnSpPr>
          <p:nvPr/>
        </p:nvCxnSpPr>
        <p:spPr>
          <a:xfrm>
            <a:off x="4583861" y="1492700"/>
            <a:ext cx="729914" cy="7174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51181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70000"/>
            <a:ext cx="9144000" cy="4312356"/>
          </a:xfrm>
          <a:prstGeom prst="rect">
            <a:avLst/>
          </a:prstGeom>
        </p:spPr>
      </p:pic>
    </p:spTree>
    <p:extLst>
      <p:ext uri="{BB962C8B-B14F-4D97-AF65-F5344CB8AC3E}">
        <p14:creationId xmlns:p14="http://schemas.microsoft.com/office/powerpoint/2010/main" val="364183501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0000"/>
            <a:ext cx="9144000" cy="4312356"/>
          </a:xfrm>
          <a:prstGeom prst="rect">
            <a:avLst/>
          </a:prstGeom>
        </p:spPr>
      </p:pic>
    </p:spTree>
    <p:extLst>
      <p:ext uri="{BB962C8B-B14F-4D97-AF65-F5344CB8AC3E}">
        <p14:creationId xmlns:p14="http://schemas.microsoft.com/office/powerpoint/2010/main" val="236425701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opical_cyclones_1945_2006_wikicol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 y="335783"/>
            <a:ext cx="9139500" cy="6205720"/>
          </a:xfrm>
          <a:prstGeom prst="rect">
            <a:avLst/>
          </a:prstGeom>
        </p:spPr>
      </p:pic>
      <p:sp>
        <p:nvSpPr>
          <p:cNvPr id="2" name="Oval 1"/>
          <p:cNvSpPr/>
          <p:nvPr/>
        </p:nvSpPr>
        <p:spPr>
          <a:xfrm rot="20183405">
            <a:off x="1766390" y="2817658"/>
            <a:ext cx="540137" cy="10219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5934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18"/>
            <a:ext cx="9144000" cy="6895916"/>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10187" y="131556"/>
            <a:ext cx="5284579" cy="769441"/>
          </a:xfrm>
          <a:prstGeom prst="rect">
            <a:avLst/>
          </a:prstGeom>
          <a:noFill/>
        </p:spPr>
        <p:txBody>
          <a:bodyPr wrap="square" rtlCol="0">
            <a:spAutoFit/>
          </a:bodyPr>
          <a:lstStyle/>
          <a:p>
            <a:pPr algn="ctr"/>
            <a:r>
              <a:rPr lang="en-US" sz="4400" b="1" i="1" dirty="0" smtClean="0">
                <a:solidFill>
                  <a:srgbClr val="EDF2CF"/>
                </a:solidFill>
              </a:rPr>
              <a:t>Summary</a:t>
            </a:r>
            <a:endParaRPr lang="en-US" sz="4400" b="1" i="1" dirty="0">
              <a:solidFill>
                <a:srgbClr val="EDF2CF"/>
              </a:solidFill>
            </a:endParaRPr>
          </a:p>
        </p:txBody>
      </p:sp>
      <p:sp>
        <p:nvSpPr>
          <p:cNvPr id="4" name="TextBox 3"/>
          <p:cNvSpPr txBox="1"/>
          <p:nvPr/>
        </p:nvSpPr>
        <p:spPr>
          <a:xfrm>
            <a:off x="196564" y="998696"/>
            <a:ext cx="8708353" cy="4708981"/>
          </a:xfrm>
          <a:prstGeom prst="rect">
            <a:avLst/>
          </a:prstGeom>
          <a:noFill/>
        </p:spPr>
        <p:txBody>
          <a:bodyPr wrap="square" rtlCol="0">
            <a:spAutoFit/>
          </a:bodyPr>
          <a:lstStyle/>
          <a:p>
            <a:pPr marL="457200" indent="-457200">
              <a:buClr>
                <a:srgbClr val="EDF2CF"/>
              </a:buClr>
              <a:buFont typeface="Wingdings" charset="2"/>
              <a:buChar char="Ø"/>
            </a:pPr>
            <a:r>
              <a:rPr lang="en-US" sz="3000" i="1" dirty="0" smtClean="0">
                <a:solidFill>
                  <a:schemeClr val="bg1">
                    <a:lumMod val="95000"/>
                  </a:schemeClr>
                </a:solidFill>
              </a:rPr>
              <a:t>The MJO has global impacts</a:t>
            </a:r>
          </a:p>
          <a:p>
            <a:pPr marL="457200" indent="-457200">
              <a:buClr>
                <a:srgbClr val="EDF2CF"/>
              </a:buClr>
              <a:buFont typeface="Wingdings" charset="2"/>
              <a:buChar char="Ø"/>
            </a:pPr>
            <a:r>
              <a:rPr lang="en-US" sz="3000" i="1" dirty="0" smtClean="0">
                <a:solidFill>
                  <a:schemeClr val="bg1">
                    <a:lumMod val="95000"/>
                  </a:schemeClr>
                </a:solidFill>
              </a:rPr>
              <a:t>Two prominent MJOs sampled during DYNAMO</a:t>
            </a:r>
          </a:p>
          <a:p>
            <a:pPr marL="457200" indent="-457200">
              <a:buClr>
                <a:srgbClr val="EDF2CF"/>
              </a:buClr>
              <a:buFont typeface="Wingdings" charset="2"/>
              <a:buChar char="Ø"/>
            </a:pPr>
            <a:r>
              <a:rPr lang="en-US" sz="3000" i="1" dirty="0" smtClean="0">
                <a:solidFill>
                  <a:schemeClr val="bg1">
                    <a:lumMod val="95000"/>
                  </a:schemeClr>
                </a:solidFill>
              </a:rPr>
              <a:t>A number of similarities, but important differences between October &amp; November MJOs</a:t>
            </a:r>
          </a:p>
          <a:p>
            <a:pPr marL="457200" indent="-457200">
              <a:buClr>
                <a:srgbClr val="EDF2CF"/>
              </a:buClr>
              <a:buFont typeface="Wingdings" charset="2"/>
              <a:buChar char="Ø"/>
            </a:pPr>
            <a:r>
              <a:rPr lang="en-US" sz="3000" i="1" dirty="0">
                <a:solidFill>
                  <a:schemeClr val="bg1">
                    <a:lumMod val="95000"/>
                  </a:schemeClr>
                </a:solidFill>
              </a:rPr>
              <a:t>Moistening processes: </a:t>
            </a:r>
            <a:r>
              <a:rPr lang="en-US" sz="3000" i="1" dirty="0" smtClean="0">
                <a:solidFill>
                  <a:schemeClr val="bg1">
                    <a:lumMod val="95000"/>
                  </a:schemeClr>
                </a:solidFill>
              </a:rPr>
              <a:t>zonal &amp; </a:t>
            </a:r>
            <a:r>
              <a:rPr lang="en-US" sz="3000" i="1" dirty="0" err="1" smtClean="0">
                <a:solidFill>
                  <a:schemeClr val="bg1">
                    <a:lumMod val="95000"/>
                  </a:schemeClr>
                </a:solidFill>
              </a:rPr>
              <a:t>meridional</a:t>
            </a:r>
            <a:r>
              <a:rPr lang="en-US" sz="3000" i="1" dirty="0" smtClean="0">
                <a:solidFill>
                  <a:schemeClr val="bg1">
                    <a:lumMod val="95000"/>
                  </a:schemeClr>
                </a:solidFill>
              </a:rPr>
              <a:t> </a:t>
            </a:r>
            <a:r>
              <a:rPr lang="en-US" sz="3000" i="1" smtClean="0">
                <a:solidFill>
                  <a:schemeClr val="bg1">
                    <a:lumMod val="95000"/>
                  </a:schemeClr>
                </a:solidFill>
              </a:rPr>
              <a:t>advec-tion</a:t>
            </a:r>
            <a:r>
              <a:rPr lang="en-US" sz="3000" i="1" dirty="0" smtClean="0">
                <a:solidFill>
                  <a:schemeClr val="bg1">
                    <a:lumMod val="95000"/>
                  </a:schemeClr>
                </a:solidFill>
              </a:rPr>
              <a:t>, </a:t>
            </a:r>
            <a:r>
              <a:rPr lang="en-US" sz="3000" i="1" dirty="0">
                <a:solidFill>
                  <a:schemeClr val="bg1">
                    <a:lumMod val="95000"/>
                  </a:schemeClr>
                </a:solidFill>
              </a:rPr>
              <a:t>convective </a:t>
            </a:r>
            <a:r>
              <a:rPr lang="en-US" sz="3000" i="1" dirty="0" smtClean="0">
                <a:solidFill>
                  <a:schemeClr val="bg1">
                    <a:lumMod val="95000"/>
                  </a:schemeClr>
                </a:solidFill>
              </a:rPr>
              <a:t>moistening; stepwise progression </a:t>
            </a:r>
          </a:p>
          <a:p>
            <a:pPr marL="457200" indent="-457200">
              <a:buClr>
                <a:srgbClr val="EDF2CF"/>
              </a:buClr>
              <a:buFont typeface="Wingdings" charset="2"/>
              <a:buChar char="Ø"/>
            </a:pPr>
            <a:r>
              <a:rPr lang="en-US" sz="3000" i="1" dirty="0" smtClean="0">
                <a:solidFill>
                  <a:schemeClr val="bg1">
                    <a:lumMod val="95000"/>
                  </a:schemeClr>
                </a:solidFill>
              </a:rPr>
              <a:t>Evidence of important coupling between ocean and atmosphere; prominent diurnal cycle of convection</a:t>
            </a:r>
          </a:p>
          <a:p>
            <a:pPr marL="457200" indent="-457200">
              <a:buClr>
                <a:srgbClr val="EDF2CF"/>
              </a:buClr>
              <a:buFont typeface="Wingdings" charset="2"/>
              <a:buChar char="Ø"/>
            </a:pPr>
            <a:r>
              <a:rPr lang="en-US" sz="3000" i="1" dirty="0" smtClean="0">
                <a:solidFill>
                  <a:schemeClr val="bg1">
                    <a:lumMod val="95000"/>
                  </a:schemeClr>
                </a:solidFill>
              </a:rPr>
              <a:t>Island of Sumatra impacts MJO convection; possible initiator of tropical cyclones in N &amp; S Indian Ocean</a:t>
            </a:r>
          </a:p>
        </p:txBody>
      </p:sp>
    </p:spTree>
    <p:extLst>
      <p:ext uri="{BB962C8B-B14F-4D97-AF65-F5344CB8AC3E}">
        <p14:creationId xmlns:p14="http://schemas.microsoft.com/office/powerpoint/2010/main" val="4074190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madden-julian_1973_fig16"/>
          <p:cNvPicPr>
            <a:picLocks noChangeAspect="1" noChangeArrowheads="1"/>
          </p:cNvPicPr>
          <p:nvPr/>
        </p:nvPicPr>
        <p:blipFill>
          <a:blip r:embed="rId2"/>
          <a:srcRect/>
          <a:stretch>
            <a:fillRect/>
          </a:stretch>
        </p:blipFill>
        <p:spPr bwMode="auto">
          <a:xfrm>
            <a:off x="5900392" y="0"/>
            <a:ext cx="3251200" cy="6848495"/>
          </a:xfrm>
          <a:prstGeom prst="rect">
            <a:avLst/>
          </a:prstGeom>
          <a:noFill/>
          <a:ln w="9525">
            <a:noFill/>
            <a:miter lim="800000"/>
            <a:headEnd/>
            <a:tailEnd/>
          </a:ln>
        </p:spPr>
      </p:pic>
      <p:pic>
        <p:nvPicPr>
          <p:cNvPr id="3" name="Picture 2" descr="Screen shot 2013-08-30 at 9.12.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2" y="0"/>
            <a:ext cx="5347500" cy="2686263"/>
          </a:xfrm>
          <a:prstGeom prst="rect">
            <a:avLst/>
          </a:prstGeom>
        </p:spPr>
      </p:pic>
      <p:sp>
        <p:nvSpPr>
          <p:cNvPr id="71689" name="Rectangle 9"/>
          <p:cNvSpPr>
            <a:spLocks noChangeArrowheads="1"/>
          </p:cNvSpPr>
          <p:nvPr/>
        </p:nvSpPr>
        <p:spPr bwMode="auto">
          <a:xfrm>
            <a:off x="381000" y="4956175"/>
            <a:ext cx="5257800" cy="758825"/>
          </a:xfrm>
          <a:prstGeom prst="rect">
            <a:avLst/>
          </a:prstGeom>
          <a:solidFill>
            <a:schemeClr val="bg1"/>
          </a:solidFill>
          <a:ln w="28575">
            <a:solidFill>
              <a:srgbClr val="FF0000"/>
            </a:solidFill>
            <a:miter lim="800000"/>
            <a:headEnd/>
            <a:tailEnd/>
          </a:ln>
        </p:spPr>
        <p:txBody>
          <a:bodyPr anchor="ctr">
            <a:spAutoFit/>
          </a:bodyPr>
          <a:lstStyle/>
          <a:p>
            <a:r>
              <a:rPr lang="en-US" sz="1400"/>
              <a:t>R. Swinbank, T.N. Palmer and M.K. Davey. 1988: </a:t>
            </a:r>
            <a:r>
              <a:rPr lang="en-US" sz="1400" b="1"/>
              <a:t>Numerical Simulations of the Madden and Julian Oscillation.</a:t>
            </a:r>
            <a:r>
              <a:rPr lang="en-US" sz="1400"/>
              <a:t> </a:t>
            </a:r>
            <a:r>
              <a:rPr lang="en-US" sz="1400" i="1"/>
              <a:t>Journal of the Atmospheric Sciences</a:t>
            </a:r>
            <a:r>
              <a:rPr lang="en-US" sz="1400"/>
              <a:t>: Vol. 45, No. 5, pp. 774–788.</a:t>
            </a:r>
          </a:p>
        </p:txBody>
      </p:sp>
      <p:sp>
        <p:nvSpPr>
          <p:cNvPr id="71691" name="Rectangle 11"/>
          <p:cNvSpPr>
            <a:spLocks noChangeArrowheads="1"/>
          </p:cNvSpPr>
          <p:nvPr/>
        </p:nvSpPr>
        <p:spPr bwMode="auto">
          <a:xfrm>
            <a:off x="381000" y="5795963"/>
            <a:ext cx="5257800" cy="971550"/>
          </a:xfrm>
          <a:prstGeom prst="rect">
            <a:avLst/>
          </a:prstGeom>
          <a:solidFill>
            <a:schemeClr val="bg1"/>
          </a:solidFill>
          <a:ln w="28575">
            <a:solidFill>
              <a:srgbClr val="FF0000"/>
            </a:solidFill>
            <a:miter lim="800000"/>
            <a:headEnd/>
            <a:tailEnd/>
          </a:ln>
        </p:spPr>
        <p:txBody>
          <a:bodyPr anchor="ctr">
            <a:spAutoFit/>
          </a:bodyPr>
          <a:lstStyle/>
          <a:p>
            <a:r>
              <a:rPr lang="en-US" sz="1400"/>
              <a:t>Ngar-Cheung Lau, Isaac M. Held and J. David Neelin. 1988: </a:t>
            </a:r>
            <a:r>
              <a:rPr lang="en-US" sz="1400" b="1"/>
              <a:t>The Madden-Julian Oscillation in an Idealized General Circulation Model.</a:t>
            </a:r>
            <a:r>
              <a:rPr lang="en-US" sz="1400"/>
              <a:t> </a:t>
            </a:r>
            <a:r>
              <a:rPr lang="en-US" sz="1400" i="1"/>
              <a:t>Journal of the Atmospheric Sciences</a:t>
            </a:r>
            <a:r>
              <a:rPr lang="en-US" sz="1400"/>
              <a:t>: Vol. 45, No. 24, pp. 3810–3832.</a:t>
            </a:r>
          </a:p>
        </p:txBody>
      </p:sp>
      <p:sp>
        <p:nvSpPr>
          <p:cNvPr id="71692" name="Text Box 12"/>
          <p:cNvSpPr txBox="1">
            <a:spLocks noChangeArrowheads="1"/>
          </p:cNvSpPr>
          <p:nvPr/>
        </p:nvSpPr>
        <p:spPr bwMode="auto">
          <a:xfrm>
            <a:off x="381000" y="4038600"/>
            <a:ext cx="5257800" cy="854075"/>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Webster, P.J., 1987: </a:t>
            </a:r>
            <a:r>
              <a:rPr lang="en-US" sz="1600" b="1"/>
              <a:t>The variable and interactive monsoon</a:t>
            </a:r>
            <a:r>
              <a:rPr lang="en-US" sz="1600"/>
              <a:t>.  </a:t>
            </a:r>
            <a:r>
              <a:rPr lang="en-US" sz="1600" i="1"/>
              <a:t>Monsoons</a:t>
            </a:r>
            <a:r>
              <a:rPr lang="en-US" sz="1600"/>
              <a:t>, J.S. Fein and P.L. Stephens, Eds.  </a:t>
            </a:r>
            <a:r>
              <a:rPr lang="en-US" sz="1600">
                <a:solidFill>
                  <a:srgbClr val="0000FF"/>
                </a:solidFill>
              </a:rPr>
              <a:t>(</a:t>
            </a:r>
            <a:r>
              <a:rPr lang="ja-JP" altLang="en-US" sz="1600">
                <a:solidFill>
                  <a:srgbClr val="0000FF"/>
                </a:solidFill>
              </a:rPr>
              <a:t>“</a:t>
            </a:r>
            <a:r>
              <a:rPr lang="en-US" sz="1600">
                <a:solidFill>
                  <a:srgbClr val="0000FF"/>
                </a:solidFill>
              </a:rPr>
              <a:t>Madden-Julian 40-50 day wave</a:t>
            </a:r>
            <a:r>
              <a:rPr lang="ja-JP" altLang="en-US" sz="1600">
                <a:solidFill>
                  <a:srgbClr val="0000FF"/>
                </a:solidFill>
              </a:rPr>
              <a:t>”</a:t>
            </a:r>
            <a:r>
              <a:rPr lang="en-US" sz="1600">
                <a:solidFill>
                  <a:srgbClr val="0000FF"/>
                </a:solidFill>
              </a:rPr>
              <a:t>)</a:t>
            </a:r>
          </a:p>
        </p:txBody>
      </p:sp>
      <p:sp>
        <p:nvSpPr>
          <p:cNvPr id="71693" name="Text Box 13"/>
          <p:cNvSpPr txBox="1">
            <a:spLocks noChangeArrowheads="1"/>
          </p:cNvSpPr>
          <p:nvPr/>
        </p:nvSpPr>
        <p:spPr bwMode="auto">
          <a:xfrm>
            <a:off x="3983100" y="537845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solidFill>
                  <a:srgbClr val="0000FF"/>
                </a:solidFill>
              </a:rPr>
              <a:t>(</a:t>
            </a:r>
            <a:r>
              <a:rPr lang="ja-JP" altLang="en-US" sz="1600" dirty="0">
                <a:solidFill>
                  <a:srgbClr val="0000FF"/>
                </a:solidFill>
              </a:rPr>
              <a:t>“</a:t>
            </a:r>
            <a:r>
              <a:rPr lang="en-US" sz="1600" dirty="0">
                <a:solidFill>
                  <a:srgbClr val="0000FF"/>
                </a:solidFill>
              </a:rPr>
              <a:t>MJ </a:t>
            </a:r>
            <a:r>
              <a:rPr lang="en-US" sz="1600" dirty="0" smtClean="0">
                <a:solidFill>
                  <a:srgbClr val="0000FF"/>
                </a:solidFill>
              </a:rPr>
              <a:t>Oscillation</a:t>
            </a:r>
            <a:r>
              <a:rPr lang="ja-JP" altLang="en-US" sz="1600" dirty="0">
                <a:solidFill>
                  <a:srgbClr val="0000FF"/>
                </a:solidFill>
              </a:rPr>
              <a:t>”</a:t>
            </a:r>
            <a:r>
              <a:rPr lang="en-US" sz="1600" dirty="0">
                <a:solidFill>
                  <a:srgbClr val="0000FF"/>
                </a:solidFill>
              </a:rPr>
              <a:t>)</a:t>
            </a:r>
          </a:p>
        </p:txBody>
      </p:sp>
      <p:sp>
        <p:nvSpPr>
          <p:cNvPr id="71694" name="Text Box 14"/>
          <p:cNvSpPr txBox="1">
            <a:spLocks noChangeArrowheads="1"/>
          </p:cNvSpPr>
          <p:nvPr/>
        </p:nvSpPr>
        <p:spPr bwMode="auto">
          <a:xfrm>
            <a:off x="2743200" y="6473795"/>
            <a:ext cx="327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solidFill>
                  <a:srgbClr val="0000FF"/>
                </a:solidFill>
              </a:rPr>
              <a:t>(</a:t>
            </a:r>
            <a:r>
              <a:rPr lang="ja-JP" altLang="en-US" sz="1600" dirty="0">
                <a:solidFill>
                  <a:srgbClr val="0000FF"/>
                </a:solidFill>
              </a:rPr>
              <a:t>“</a:t>
            </a:r>
            <a:r>
              <a:rPr lang="en-US" sz="1600" dirty="0">
                <a:solidFill>
                  <a:srgbClr val="0000FF"/>
                </a:solidFill>
              </a:rPr>
              <a:t>Madden-Julian </a:t>
            </a:r>
            <a:r>
              <a:rPr lang="en-US" sz="1600" dirty="0" smtClean="0">
                <a:solidFill>
                  <a:srgbClr val="0000FF"/>
                </a:solidFill>
              </a:rPr>
              <a:t>Oscillation</a:t>
            </a:r>
            <a:r>
              <a:rPr lang="ja-JP" altLang="en-US" sz="1600" dirty="0">
                <a:solidFill>
                  <a:srgbClr val="0000FF"/>
                </a:solidFill>
              </a:rPr>
              <a:t>”</a:t>
            </a:r>
            <a:r>
              <a:rPr lang="en-US" sz="1600" dirty="0">
                <a:solidFill>
                  <a:srgbClr val="0000FF"/>
                </a:solidFill>
              </a:rPr>
              <a:t>)</a:t>
            </a:r>
          </a:p>
        </p:txBody>
      </p:sp>
      <p:sp>
        <p:nvSpPr>
          <p:cNvPr id="71695" name="Text Box 15"/>
          <p:cNvSpPr txBox="1">
            <a:spLocks noChangeArrowheads="1"/>
          </p:cNvSpPr>
          <p:nvPr/>
        </p:nvSpPr>
        <p:spPr bwMode="auto">
          <a:xfrm>
            <a:off x="101602" y="530195"/>
            <a:ext cx="5661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i="1" dirty="0" smtClean="0">
                <a:solidFill>
                  <a:srgbClr val="FF0000"/>
                </a:solidFill>
              </a:rPr>
              <a:t>“</a:t>
            </a:r>
            <a:r>
              <a:rPr lang="en-US" altLang="ja-JP" i="1" dirty="0" smtClean="0">
                <a:solidFill>
                  <a:srgbClr val="FF0000"/>
                </a:solidFill>
              </a:rPr>
              <a:t>Madden-Julian Oscillation: </a:t>
            </a:r>
            <a:r>
              <a:rPr lang="en-US" i="1" dirty="0" smtClean="0">
                <a:solidFill>
                  <a:srgbClr val="FF0000"/>
                </a:solidFill>
              </a:rPr>
              <a:t>MJO</a:t>
            </a:r>
            <a:r>
              <a:rPr lang="ja-JP" altLang="en-US" i="1" dirty="0">
                <a:solidFill>
                  <a:srgbClr val="FF0000"/>
                </a:solidFill>
              </a:rPr>
              <a:t>”</a:t>
            </a:r>
            <a:endParaRPr lang="en-US" i="1" dirty="0">
              <a:solidFill>
                <a:srgbClr val="FF0000"/>
              </a:solidFill>
            </a:endParaRPr>
          </a:p>
        </p:txBody>
      </p:sp>
      <p:pic>
        <p:nvPicPr>
          <p:cNvPr id="4" name="Picture 3" descr="Screen shot 2013-08-30 at 9.16.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1" y="2686263"/>
            <a:ext cx="5807873" cy="986416"/>
          </a:xfrm>
          <a:prstGeom prst="rect">
            <a:avLst/>
          </a:prstGeom>
        </p:spPr>
      </p:pic>
      <p:pic>
        <p:nvPicPr>
          <p:cNvPr id="11" name="Picture 10" descr="Screen shot 2013-08-30 at 9.16.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10172"/>
            <a:ext cx="9151592" cy="1554317"/>
          </a:xfrm>
          <a:prstGeom prst="rect">
            <a:avLst/>
          </a:prstGeom>
        </p:spPr>
      </p:pic>
      <p:sp>
        <p:nvSpPr>
          <p:cNvPr id="2" name="Oval 1"/>
          <p:cNvSpPr/>
          <p:nvPr/>
        </p:nvSpPr>
        <p:spPr>
          <a:xfrm>
            <a:off x="1795584" y="3255634"/>
            <a:ext cx="7342937" cy="41704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664698" y="291987"/>
            <a:ext cx="2371639" cy="307777"/>
          </a:xfrm>
          <a:prstGeom prst="rect">
            <a:avLst/>
          </a:prstGeom>
          <a:noFill/>
        </p:spPr>
        <p:txBody>
          <a:bodyPr wrap="square" rtlCol="0">
            <a:spAutoFit/>
          </a:bodyPr>
          <a:lstStyle/>
          <a:p>
            <a:pPr algn="r"/>
            <a:r>
              <a:rPr lang="en-US" sz="1400" i="1" dirty="0" smtClean="0"/>
              <a:t>(Madden and Julian 1972)</a:t>
            </a:r>
            <a:endParaRPr lang="en-US" sz="1400" i="1" dirty="0"/>
          </a:p>
        </p:txBody>
      </p:sp>
      <p:sp>
        <p:nvSpPr>
          <p:cNvPr id="6" name="TextBox 5"/>
          <p:cNvSpPr txBox="1"/>
          <p:nvPr/>
        </p:nvSpPr>
        <p:spPr>
          <a:xfrm>
            <a:off x="6528106" y="3284822"/>
            <a:ext cx="2712595" cy="307777"/>
          </a:xfrm>
          <a:prstGeom prst="rect">
            <a:avLst/>
          </a:prstGeom>
          <a:noFill/>
        </p:spPr>
        <p:txBody>
          <a:bodyPr wrap="square" rtlCol="0">
            <a:spAutoFit/>
          </a:bodyPr>
          <a:lstStyle/>
          <a:p>
            <a:r>
              <a:rPr lang="en-US" sz="1400" dirty="0" smtClean="0"/>
              <a:t>Published September 1972</a:t>
            </a:r>
            <a:endParaRPr lang="en-US" sz="1400" dirty="0"/>
          </a:p>
        </p:txBody>
      </p:sp>
    </p:spTree>
    <p:extLst>
      <p:ext uri="{BB962C8B-B14F-4D97-AF65-F5344CB8AC3E}">
        <p14:creationId xmlns:p14="http://schemas.microsoft.com/office/powerpoint/2010/main" val="3567858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6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6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6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childTnLst>
                                </p:cTn>
                              </p:par>
                              <p:par>
                                <p:cTn id="29" presetID="9"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1" grpId="0" animBg="1"/>
      <p:bldP spid="71692" grpId="0" animBg="1"/>
      <p:bldP spid="71693" grpId="0"/>
      <p:bldP spid="71694" grpId="0"/>
      <p:bldP spid="71695" grpId="0"/>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0049" name="Picture 5" descr="effe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838200"/>
            <a:ext cx="4743450" cy="492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0050" name="Picture 7" descr="s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6" y="2384425"/>
            <a:ext cx="4305300" cy="2111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1144" name="Text Box 8"/>
          <p:cNvSpPr txBox="1">
            <a:spLocks noChangeArrowheads="1"/>
          </p:cNvSpPr>
          <p:nvPr/>
        </p:nvSpPr>
        <p:spPr bwMode="auto">
          <a:xfrm>
            <a:off x="228600" y="457200"/>
            <a:ext cx="3581400" cy="6080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i="1">
                <a:cs typeface="+mn-cs"/>
              </a:rPr>
              <a:t>1982-83 El Ni</a:t>
            </a:r>
            <a:r>
              <a:rPr lang="en-US" sz="3200" i="1">
                <a:cs typeface="Arial" charset="0"/>
              </a:rPr>
              <a:t>ño</a:t>
            </a:r>
          </a:p>
        </p:txBody>
      </p:sp>
      <p:sp>
        <p:nvSpPr>
          <p:cNvPr id="91145" name="Text Box 9"/>
          <p:cNvSpPr txBox="1">
            <a:spLocks noChangeArrowheads="1"/>
          </p:cNvSpPr>
          <p:nvPr/>
        </p:nvSpPr>
        <p:spPr bwMode="auto">
          <a:xfrm>
            <a:off x="228600" y="1371600"/>
            <a:ext cx="403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cs typeface="+mn-cs"/>
              </a:rPr>
              <a:t>Cost:</a:t>
            </a:r>
            <a:r>
              <a:rPr lang="en-US" sz="2800" dirty="0">
                <a:cs typeface="+mn-cs"/>
              </a:rPr>
              <a:t> 2000 lives lost, </a:t>
            </a:r>
            <a:r>
              <a:rPr lang="en-US" sz="2800" dirty="0">
                <a:cs typeface="Arial" charset="0"/>
              </a:rPr>
              <a:t> </a:t>
            </a:r>
            <a:r>
              <a:rPr lang="en-US" sz="2800" dirty="0" smtClean="0">
                <a:cs typeface="Arial" charset="0"/>
              </a:rPr>
              <a:t>       ~</a:t>
            </a:r>
            <a:r>
              <a:rPr lang="en-US" sz="2800" dirty="0" smtClean="0">
                <a:cs typeface="+mn-cs"/>
              </a:rPr>
              <a:t>$</a:t>
            </a:r>
            <a:r>
              <a:rPr lang="en-US" sz="2800" dirty="0">
                <a:cs typeface="+mn-cs"/>
              </a:rPr>
              <a:t>13B worldwide</a:t>
            </a:r>
          </a:p>
        </p:txBody>
      </p:sp>
      <p:pic>
        <p:nvPicPr>
          <p:cNvPr id="130053" name="Picture 11" descr="santabarba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94598"/>
            <a:ext cx="335280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1148" name="Text Box 12"/>
          <p:cNvSpPr txBox="1">
            <a:spLocks noChangeArrowheads="1"/>
          </p:cNvSpPr>
          <p:nvPr/>
        </p:nvSpPr>
        <p:spPr bwMode="auto">
          <a:xfrm>
            <a:off x="2590800" y="65532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i="1">
                <a:solidFill>
                  <a:schemeClr val="bg1"/>
                </a:solidFill>
                <a:cs typeface="+mn-cs"/>
              </a:rPr>
              <a:t>Santa Barbara, CA</a:t>
            </a:r>
          </a:p>
        </p:txBody>
      </p:sp>
    </p:spTree>
    <p:extLst>
      <p:ext uri="{BB962C8B-B14F-4D97-AF65-F5344CB8AC3E}">
        <p14:creationId xmlns:p14="http://schemas.microsoft.com/office/powerpoint/2010/main" val="6673603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The TAO/TRITON 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026" y="1600200"/>
            <a:ext cx="57150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87" name="Text Box 7"/>
          <p:cNvSpPr txBox="1">
            <a:spLocks noChangeArrowheads="1"/>
          </p:cNvSpPr>
          <p:nvPr/>
        </p:nvSpPr>
        <p:spPr bwMode="auto">
          <a:xfrm>
            <a:off x="609600" y="304800"/>
            <a:ext cx="7924800" cy="974725"/>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0000FF"/>
              </a:buClr>
              <a:buFont typeface="Wingdings" charset="0"/>
              <a:buChar char="§"/>
            </a:pPr>
            <a:r>
              <a:rPr lang="en-US" sz="2800"/>
              <a:t>  1982-83 El Ni</a:t>
            </a:r>
            <a:r>
              <a:rPr lang="en-US" sz="2800">
                <a:cs typeface="Arial" charset="0"/>
              </a:rPr>
              <a:t>ño motivated the establishment of TOGA TAO Array, starting in 1984</a:t>
            </a:r>
          </a:p>
        </p:txBody>
      </p:sp>
      <p:sp>
        <p:nvSpPr>
          <p:cNvPr id="93193" name="Text Box 9"/>
          <p:cNvSpPr txBox="1">
            <a:spLocks noChangeArrowheads="1"/>
          </p:cNvSpPr>
          <p:nvPr/>
        </p:nvSpPr>
        <p:spPr bwMode="auto">
          <a:xfrm>
            <a:off x="609600" y="4283075"/>
            <a:ext cx="7924800" cy="2246769"/>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0000FF"/>
              </a:buClr>
              <a:buFont typeface="Wingdings" charset="0"/>
              <a:buChar char="§"/>
            </a:pPr>
            <a:r>
              <a:rPr lang="en-US" sz="2800" dirty="0"/>
              <a:t>  Shortly thereafter, the </a:t>
            </a:r>
            <a:r>
              <a:rPr lang="en-US" sz="2800" i="1" dirty="0">
                <a:solidFill>
                  <a:srgbClr val="FF0000"/>
                </a:solidFill>
              </a:rPr>
              <a:t>TOGA (1985-1994)</a:t>
            </a:r>
            <a:r>
              <a:rPr lang="en-US" sz="2800" dirty="0"/>
              <a:t> </a:t>
            </a:r>
            <a:r>
              <a:rPr lang="en-US" sz="2800" dirty="0" smtClean="0"/>
              <a:t>pro-gram </a:t>
            </a:r>
            <a:r>
              <a:rPr lang="en-US" sz="2800" dirty="0"/>
              <a:t>began </a:t>
            </a:r>
            <a:r>
              <a:rPr lang="en-US" sz="2800" dirty="0">
                <a:cs typeface="Arial" charset="0"/>
              </a:rPr>
              <a:t>→</a:t>
            </a:r>
            <a:r>
              <a:rPr lang="en-US" sz="2800" dirty="0">
                <a:ea typeface="Arial" charset="0"/>
                <a:cs typeface="Arial" charset="0"/>
              </a:rPr>
              <a:t> observations, predictability, and prediction of tropical ocean-atmosphere coupled </a:t>
            </a:r>
            <a:r>
              <a:rPr lang="en-US" sz="2800" dirty="0" smtClean="0">
                <a:ea typeface="Arial" charset="0"/>
                <a:cs typeface="Arial" charset="0"/>
              </a:rPr>
              <a:t>system </a:t>
            </a:r>
            <a:r>
              <a:rPr lang="en-US" sz="2800" dirty="0" smtClean="0">
                <a:cs typeface="Arial" charset="0"/>
              </a:rPr>
              <a:t>→ prominent </a:t>
            </a:r>
            <a:r>
              <a:rPr lang="en-US" sz="2800" dirty="0" err="1" smtClean="0">
                <a:cs typeface="Arial" charset="0"/>
              </a:rPr>
              <a:t>intraseasonal</a:t>
            </a:r>
            <a:r>
              <a:rPr lang="en-US" sz="2800" dirty="0" smtClean="0">
                <a:cs typeface="Arial" charset="0"/>
              </a:rPr>
              <a:t> variability (</a:t>
            </a:r>
            <a:r>
              <a:rPr lang="en-US" sz="2800" i="1" dirty="0">
                <a:cs typeface="Arial" charset="0"/>
              </a:rPr>
              <a:t>w</a:t>
            </a:r>
            <a:r>
              <a:rPr lang="en-US" sz="2800" i="1" dirty="0" smtClean="0">
                <a:cs typeface="Arial" charset="0"/>
              </a:rPr>
              <a:t>esterly </a:t>
            </a:r>
            <a:r>
              <a:rPr lang="en-US" sz="2800" i="1" dirty="0">
                <a:cs typeface="Arial" charset="0"/>
              </a:rPr>
              <a:t>w</a:t>
            </a:r>
            <a:r>
              <a:rPr lang="en-US" sz="2800" i="1" dirty="0" smtClean="0">
                <a:cs typeface="Arial" charset="0"/>
              </a:rPr>
              <a:t>ind </a:t>
            </a:r>
            <a:r>
              <a:rPr lang="en-US" sz="2800" i="1" dirty="0">
                <a:cs typeface="Arial" charset="0"/>
              </a:rPr>
              <a:t>b</a:t>
            </a:r>
            <a:r>
              <a:rPr lang="en-US" sz="2800" i="1" dirty="0" smtClean="0">
                <a:cs typeface="Arial" charset="0"/>
              </a:rPr>
              <a:t>ursts</a:t>
            </a:r>
            <a:r>
              <a:rPr lang="en-US" sz="2800" dirty="0" smtClean="0">
                <a:cs typeface="Arial" charset="0"/>
              </a:rPr>
              <a:t>, </a:t>
            </a:r>
            <a:r>
              <a:rPr lang="en-US" sz="2800" i="1" dirty="0" smtClean="0">
                <a:cs typeface="Arial" charset="0"/>
              </a:rPr>
              <a:t>MJO events</a:t>
            </a:r>
            <a:r>
              <a:rPr lang="en-US" sz="2800" dirty="0" smtClean="0">
                <a:cs typeface="Arial" charset="0"/>
              </a:rPr>
              <a:t>) observed</a:t>
            </a:r>
            <a:endParaRPr lang="en-US" sz="2800" dirty="0">
              <a:cs typeface="Arial" charset="0"/>
            </a:endParaRPr>
          </a:p>
        </p:txBody>
      </p:sp>
    </p:spTree>
    <p:extLst>
      <p:ext uri="{BB962C8B-B14F-4D97-AF65-F5344CB8AC3E}">
        <p14:creationId xmlns:p14="http://schemas.microsoft.com/office/powerpoint/2010/main" val="3109652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9728520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7451" y="1123576"/>
            <a:ext cx="4477720" cy="707886"/>
          </a:xfrm>
          <a:prstGeom prst="rect">
            <a:avLst/>
          </a:prstGeom>
          <a:solidFill>
            <a:schemeClr val="bg1"/>
          </a:solidFill>
          <a:ln>
            <a:solidFill>
              <a:srgbClr val="000090"/>
            </a:solidFill>
          </a:ln>
        </p:spPr>
        <p:txBody>
          <a:bodyPr wrap="square" rtlCol="0">
            <a:spAutoFit/>
          </a:bodyPr>
          <a:lstStyle/>
          <a:p>
            <a:r>
              <a:rPr lang="en-US" sz="2000" i="1" dirty="0" smtClean="0"/>
              <a:t>Madden and Julian (1971): 1587 citations</a:t>
            </a:r>
          </a:p>
          <a:p>
            <a:r>
              <a:rPr lang="en-US" sz="2000" i="1" dirty="0" smtClean="0"/>
              <a:t>Madden and Julian (1972): 1344 citations</a:t>
            </a:r>
            <a:endParaRPr lang="en-US" sz="2000" i="1" dirty="0"/>
          </a:p>
        </p:txBody>
      </p:sp>
    </p:spTree>
    <p:extLst>
      <p:ext uri="{BB962C8B-B14F-4D97-AF65-F5344CB8AC3E}">
        <p14:creationId xmlns:p14="http://schemas.microsoft.com/office/powerpoint/2010/main" val="3481869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7364</TotalTime>
  <Words>2127</Words>
  <Application>Microsoft Macintosh PowerPoint</Application>
  <PresentationFormat>On-screen Show (4:3)</PresentationFormat>
  <Paragraphs>384</Paragraphs>
  <Slides>58</Slides>
  <Notes>10</Notes>
  <HiddenSlides>0</HiddenSlides>
  <MMClips>6</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Atmospheric Mixed Layer Depth, SST, Rainfall</vt:lpstr>
      <vt:lpstr>PowerPoint Presentation</vt:lpstr>
      <vt:lpstr>Q1 and Q2, Northern Sounding Array – First half of October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Shallow-to-Midlevel-to-Deep Transition in Convection  </dc:title>
  <dc:creator>Richard Johnson</dc:creator>
  <cp:lastModifiedBy>Richard Johnson</cp:lastModifiedBy>
  <cp:revision>320</cp:revision>
  <dcterms:created xsi:type="dcterms:W3CDTF">2013-03-15T14:52:47Z</dcterms:created>
  <dcterms:modified xsi:type="dcterms:W3CDTF">2013-11-15T20:07:12Z</dcterms:modified>
</cp:coreProperties>
</file>