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99" r:id="rId2"/>
    <p:sldId id="531" r:id="rId3"/>
    <p:sldId id="532" r:id="rId4"/>
    <p:sldId id="539" r:id="rId5"/>
    <p:sldId id="534" r:id="rId6"/>
    <p:sldId id="536" r:id="rId7"/>
    <p:sldId id="513" r:id="rId8"/>
    <p:sldId id="530" r:id="rId9"/>
    <p:sldId id="507" r:id="rId10"/>
    <p:sldId id="508" r:id="rId11"/>
    <p:sldId id="538" r:id="rId12"/>
    <p:sldId id="537" r:id="rId13"/>
    <p:sldId id="509" r:id="rId14"/>
    <p:sldId id="524" r:id="rId15"/>
    <p:sldId id="510" r:id="rId16"/>
    <p:sldId id="511" r:id="rId17"/>
    <p:sldId id="512" r:id="rId18"/>
    <p:sldId id="486" r:id="rId19"/>
    <p:sldId id="487" r:id="rId20"/>
    <p:sldId id="467" r:id="rId21"/>
    <p:sldId id="417" r:id="rId22"/>
    <p:sldId id="525" r:id="rId23"/>
    <p:sldId id="451" r:id="rId24"/>
    <p:sldId id="474" r:id="rId25"/>
    <p:sldId id="475" r:id="rId26"/>
    <p:sldId id="432" r:id="rId27"/>
    <p:sldId id="543" r:id="rId28"/>
    <p:sldId id="423" r:id="rId29"/>
    <p:sldId id="424" r:id="rId30"/>
    <p:sldId id="458" r:id="rId31"/>
    <p:sldId id="455" r:id="rId32"/>
    <p:sldId id="542" r:id="rId33"/>
    <p:sldId id="440" r:id="rId34"/>
    <p:sldId id="447" r:id="rId35"/>
    <p:sldId id="540" r:id="rId36"/>
    <p:sldId id="541" r:id="rId37"/>
    <p:sldId id="446" r:id="rId38"/>
    <p:sldId id="448" r:id="rId39"/>
    <p:sldId id="449" r:id="rId40"/>
    <p:sldId id="527" r:id="rId41"/>
    <p:sldId id="450" r:id="rId42"/>
    <p:sldId id="354" r:id="rId43"/>
    <p:sldId id="544" r:id="rId44"/>
    <p:sldId id="442" r:id="rId45"/>
    <p:sldId id="369" r:id="rId46"/>
    <p:sldId id="503" r:id="rId47"/>
    <p:sldId id="492" r:id="rId48"/>
    <p:sldId id="466" r:id="rId49"/>
    <p:sldId id="477" r:id="rId50"/>
    <p:sldId id="504" r:id="rId51"/>
    <p:sldId id="463" r:id="rId52"/>
    <p:sldId id="439" r:id="rId53"/>
    <p:sldId id="535" r:id="rId54"/>
    <p:sldId id="476" r:id="rId55"/>
    <p:sldId id="494" r:id="rId56"/>
    <p:sldId id="528" r:id="rId57"/>
    <p:sldId id="529" r:id="rId58"/>
    <p:sldId id="502" r:id="rId59"/>
    <p:sldId id="533" r:id="rId60"/>
    <p:sldId id="452" r:id="rId61"/>
    <p:sldId id="465" r:id="rId62"/>
    <p:sldId id="526" r:id="rId63"/>
    <p:sldId id="520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FAE"/>
    <a:srgbClr val="FFE05E"/>
    <a:srgbClr val="3FA73F"/>
    <a:srgbClr val="FFFECF"/>
    <a:srgbClr val="FF798E"/>
    <a:srgbClr val="00DE00"/>
    <a:srgbClr val="EDF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Sheet1!$A$2:$A$30</c:f>
              <c:numCache>
                <c:formatCode>General</c:formatCode>
                <c:ptCount val="29"/>
                <c:pt idx="0">
                  <c:v>1988.0</c:v>
                </c:pt>
                <c:pt idx="1">
                  <c:v>1989.0</c:v>
                </c:pt>
                <c:pt idx="2">
                  <c:v>1990.0</c:v>
                </c:pt>
                <c:pt idx="3">
                  <c:v>1991.0</c:v>
                </c:pt>
                <c:pt idx="4">
                  <c:v>1992.0</c:v>
                </c:pt>
                <c:pt idx="5">
                  <c:v>1993.0</c:v>
                </c:pt>
                <c:pt idx="6">
                  <c:v>1994.0</c:v>
                </c:pt>
                <c:pt idx="7">
                  <c:v>1995.0</c:v>
                </c:pt>
                <c:pt idx="8">
                  <c:v>1996.0</c:v>
                </c:pt>
                <c:pt idx="9">
                  <c:v>1997.0</c:v>
                </c:pt>
                <c:pt idx="10">
                  <c:v>1998.0</c:v>
                </c:pt>
                <c:pt idx="11">
                  <c:v>1999.0</c:v>
                </c:pt>
                <c:pt idx="12">
                  <c:v>2000.0</c:v>
                </c:pt>
                <c:pt idx="13">
                  <c:v>2001.0</c:v>
                </c:pt>
                <c:pt idx="14">
                  <c:v>2002.0</c:v>
                </c:pt>
                <c:pt idx="15">
                  <c:v>2003.0</c:v>
                </c:pt>
                <c:pt idx="16">
                  <c:v>2004.0</c:v>
                </c:pt>
                <c:pt idx="17">
                  <c:v>2005.0</c:v>
                </c:pt>
                <c:pt idx="18">
                  <c:v>2006.0</c:v>
                </c:pt>
                <c:pt idx="19">
                  <c:v>2007.0</c:v>
                </c:pt>
                <c:pt idx="20">
                  <c:v>2008.0</c:v>
                </c:pt>
                <c:pt idx="21">
                  <c:v>2009.0</c:v>
                </c:pt>
                <c:pt idx="22">
                  <c:v>2010.0</c:v>
                </c:pt>
                <c:pt idx="23">
                  <c:v>2011.0</c:v>
                </c:pt>
                <c:pt idx="24">
                  <c:v>2012.0</c:v>
                </c:pt>
                <c:pt idx="25">
                  <c:v>2013.0</c:v>
                </c:pt>
                <c:pt idx="26">
                  <c:v>2014.0</c:v>
                </c:pt>
                <c:pt idx="27">
                  <c:v>2015.0</c:v>
                </c:pt>
                <c:pt idx="28">
                  <c:v>2016.0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0.0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4.0</c:v>
                </c:pt>
                <c:pt idx="5">
                  <c:v>3.0</c:v>
                </c:pt>
                <c:pt idx="6">
                  <c:v>11.0</c:v>
                </c:pt>
                <c:pt idx="7">
                  <c:v>14.0</c:v>
                </c:pt>
                <c:pt idx="8">
                  <c:v>16.0</c:v>
                </c:pt>
                <c:pt idx="9">
                  <c:v>20.0</c:v>
                </c:pt>
                <c:pt idx="10">
                  <c:v>22.0</c:v>
                </c:pt>
                <c:pt idx="11">
                  <c:v>23.0</c:v>
                </c:pt>
                <c:pt idx="12">
                  <c:v>42.0</c:v>
                </c:pt>
                <c:pt idx="13">
                  <c:v>43.0</c:v>
                </c:pt>
                <c:pt idx="14">
                  <c:v>41.0</c:v>
                </c:pt>
                <c:pt idx="15">
                  <c:v>46.0</c:v>
                </c:pt>
                <c:pt idx="16">
                  <c:v>51.0</c:v>
                </c:pt>
                <c:pt idx="17">
                  <c:v>60.0</c:v>
                </c:pt>
                <c:pt idx="18">
                  <c:v>54.0</c:v>
                </c:pt>
                <c:pt idx="19">
                  <c:v>66.0</c:v>
                </c:pt>
                <c:pt idx="20">
                  <c:v>98.0</c:v>
                </c:pt>
                <c:pt idx="21">
                  <c:v>103.0</c:v>
                </c:pt>
                <c:pt idx="22">
                  <c:v>116.0</c:v>
                </c:pt>
                <c:pt idx="23">
                  <c:v>94.0</c:v>
                </c:pt>
                <c:pt idx="24">
                  <c:v>124.0</c:v>
                </c:pt>
                <c:pt idx="25">
                  <c:v>128.0</c:v>
                </c:pt>
                <c:pt idx="26">
                  <c:v>108.0</c:v>
                </c:pt>
                <c:pt idx="27">
                  <c:v>147.0</c:v>
                </c:pt>
                <c:pt idx="28">
                  <c:v>137.0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4351496"/>
        <c:axId val="-2134348552"/>
      </c:barChart>
      <c:catAx>
        <c:axId val="-2134351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34348552"/>
        <c:crosses val="autoZero"/>
        <c:auto val="1"/>
        <c:lblAlgn val="ctr"/>
        <c:lblOffset val="100"/>
        <c:noMultiLvlLbl val="0"/>
      </c:catAx>
      <c:valAx>
        <c:axId val="-2134348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4351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0.02841</cdr:x>
      <cdr:y>0</cdr:y>
    </cdr:from>
    <cdr:to>
      <cdr:x>0.94479</cdr:x>
      <cdr:y>0.09154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9812" y="0"/>
          <a:ext cx="8379379" cy="6277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Number of American Meteorological Society papers wherein MJO appears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0.92117</cdr:x>
      <cdr:y>0.49175</cdr:y>
    </cdr:from>
    <cdr:to>
      <cdr:x>0.98503</cdr:x>
      <cdr:y>0.55987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8423210" y="3372428"/>
          <a:ext cx="583931" cy="46717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EC01F-5275-B345-BC8E-590F7594FA7C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35D3C-D145-B04A-84EE-405AABF43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E360DF-504A-2341-A5C5-AB017D0529B9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Picture from late 50s showing Ramage (left), Sadler (2</a:t>
            </a:r>
            <a:r>
              <a:rPr lang="en-US" baseline="30000">
                <a:latin typeface="Arial" charset="0"/>
              </a:rPr>
              <a:t>nd</a:t>
            </a:r>
            <a:r>
              <a:rPr lang="en-US">
                <a:latin typeface="Arial" charset="0"/>
              </a:rPr>
              <a:t> left)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6417AC-A8BC-F04E-834C-F8BB81CF2E5D}" type="slidenum">
              <a:rPr lang="en-US"/>
              <a:pPr/>
              <a:t>9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F076B-751B-AD4D-8EA2-60F6589D7D44}" type="slidenum">
              <a:rPr lang="en-US"/>
              <a:pPr/>
              <a:t>10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meeting in Brussels in 1970 it was decided that due to the availability of resources (ships, satellite), the preferred location for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GATE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– the western Pacific – had to be given up, with the third choice (the eastern Pacific was 2</a:t>
            </a:r>
            <a:r>
              <a:rPr lang="en-US" baseline="30000"/>
              <a:t>nd</a:t>
            </a:r>
            <a:r>
              <a:rPr lang="en-US"/>
              <a:t>), the eastern Atlantic being selected.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F076B-751B-AD4D-8EA2-60F6589D7D44}" type="slidenum">
              <a:rPr lang="en-US"/>
              <a:pPr/>
              <a:t>12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meeting in Brussels in 1970 it was decided that due to the availability of resources (ships, satellite), the preferred location for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GATE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– the western Pacific – had to be given up, with the third choice (the eastern Pacific was 2</a:t>
            </a:r>
            <a:r>
              <a:rPr lang="en-US" baseline="30000"/>
              <a:t>nd</a:t>
            </a:r>
            <a:r>
              <a:rPr lang="en-US"/>
              <a:t>), the eastern Atlantic being selected.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98CC0-7C15-D94F-ADC8-C1E1860E617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DFF03-D99F-B944-9CFE-BAFB48E2B0A6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176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6575"/>
            <a:ext cx="5011738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43" tIns="45222" rIns="90443" bIns="4522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E78A471-D789-41F3-8A64-F8CE717DD838}" type="slidenum">
              <a:rPr lang="en-GB"/>
              <a:t>46</a:t>
            </a:fld>
            <a:endParaRPr lang="en-GB"/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tIns="9279"/>
          <a:lstStyle/>
          <a:p>
            <a:pPr algn="just">
              <a:lnSpc>
                <a:spcPct val="93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  <a:tab pos="5077145" algn="l"/>
              </a:tabLst>
            </a:pPr>
            <a:r>
              <a:rPr/>
              <a:t>
Conceptualized forcing mechanisms of the cumulus diurnal cycle—both the “forced” and “active” modes—over the tropical warm pool. (a) Time‐height series of vertical eddy buoyancy flux (cf. Figure 13a; smoothed to emphasize robust features), with large‐scale subsidence indicated by the open arrows. (b and c, left) Schematized cloud scenes in the </a:t>
            </a:r>
            <a:r>
              <a:rPr i="1"/>
              <a:t>x</a:t>
            </a:r>
            <a:r>
              <a:rPr/>
              <a:t>‐</a:t>
            </a:r>
            <a:r>
              <a:rPr i="1"/>
              <a:t>z</a:t>
            </a:r>
            <a:r>
              <a:rPr/>
              <a:t> plane at (b) 12L and (c) 21L, including relative humidity (shaded; warmer colors indicate drier air), surface fluxes (magenta arrows), eddy circulation (black arrows), cold pools (blue‐dashed lines), and rainfall (light‐blue lines). (b and c, right) Corresponding maps in the </a:t>
            </a:r>
            <a:r>
              <a:rPr i="1"/>
              <a:t>x</a:t>
            </a:r>
            <a:r>
              <a:rPr/>
              <a:t>‐</a:t>
            </a:r>
            <a:r>
              <a:rPr i="1"/>
              <a:t>y</a:t>
            </a:r>
            <a:r>
              <a:rPr/>
              <a:t> plane of negative 
 at 25 m (blue), upward motion at 225 m (red), and cloud (gray‐black) (directly from model output; cf. Figure 6).</a:t>
            </a:r>
          </a:p>
          <a:p>
            <a:endParaRPr/>
          </a:p>
          <a:p>
            <a:r>
              <a:rPr lang="en-GB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DFF03-D99F-B944-9CFE-BAFB48E2B0A6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176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6575"/>
            <a:ext cx="5011738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43" tIns="45222" rIns="90443" bIns="4522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diurnal cycle in SST before MJO heavy rainfall, particularly during Nov when </a:t>
            </a:r>
            <a:r>
              <a:rPr lang="en-US" dirty="0" err="1" smtClean="0"/>
              <a:t>sfc</a:t>
            </a:r>
            <a:r>
              <a:rPr lang="en-US" baseline="0" dirty="0" smtClean="0"/>
              <a:t> wind was weaker.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73EC7-6055-7443-86C7-2270F75890A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82267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5E9B0-7DA8-466E-963D-86F25D5E43B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281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46F5-3B47-FC42-8964-E8B4E3CD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15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7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3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B410-B00C-6B47-B0F5-E38D2A370D26}" type="datetimeFigureOut">
              <a:rPr lang="en-US" smtClean="0"/>
              <a:t>9/21/17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0C041-DFCB-7841-9213-FAF908E97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08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0" y="1320306"/>
            <a:ext cx="88727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Richard H. Johnson</a:t>
            </a:r>
          </a:p>
          <a:p>
            <a:r>
              <a:rPr lang="en-US" sz="2800" i="1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Colorado State University</a:t>
            </a:r>
          </a:p>
          <a:p>
            <a:endParaRPr lang="en-US" sz="3200" b="1" i="1" dirty="0" smtClean="0">
              <a:solidFill>
                <a:srgbClr val="CCFFCC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32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Contributors:</a:t>
            </a:r>
          </a:p>
          <a:p>
            <a:r>
              <a:rPr lang="en-US" sz="24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Paul </a:t>
            </a:r>
            <a:r>
              <a:rPr lang="en-US" sz="2400" i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Ciesielski</a:t>
            </a:r>
            <a:r>
              <a:rPr lang="en-US" sz="24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James </a:t>
            </a:r>
            <a:r>
              <a:rPr lang="en-US" sz="2400" i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Ruppert</a:t>
            </a:r>
            <a:r>
              <a:rPr lang="en-US" sz="24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Erin </a:t>
            </a:r>
            <a:r>
              <a:rPr lang="en-US" sz="2400" i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Dagg</a:t>
            </a:r>
            <a:r>
              <a:rPr lang="en-US" sz="24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Thomas </a:t>
            </a:r>
            <a:r>
              <a:rPr lang="en-US" sz="2400" i="1" dirty="0" err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Birner</a:t>
            </a:r>
            <a:r>
              <a:rPr lang="en-US" sz="24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Caitlin Fine, </a:t>
            </a:r>
            <a:r>
              <a:rPr lang="en-US" sz="2400" i="1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Masaki Katsumata</a:t>
            </a:r>
            <a:endParaRPr lang="en-US" sz="2400" i="1" dirty="0" smtClean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2400" i="1" dirty="0" smtClean="0">
              <a:solidFill>
                <a:srgbClr val="00009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06" y="6111739"/>
            <a:ext cx="659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Workshop on the Frontiers of Tropical Meteorology, The Chinese University of Hong Kong, 21 September 2017</a:t>
            </a:r>
            <a:endParaRPr lang="en-US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474" y="99177"/>
            <a:ext cx="890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</a:rPr>
              <a:t>New Insights on the MJO from DYNAMO*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62" y="5650890"/>
            <a:ext cx="8264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*Dynamics of the MJO (Madden-Julian Oscillation)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34" y="5601940"/>
            <a:ext cx="2358678" cy="12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8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696200" cy="6080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Hot Topics</a:t>
            </a:r>
            <a:r>
              <a:rPr lang="ja-JP" altLang="en-US" sz="3200">
                <a:solidFill>
                  <a:srgbClr val="FF0000"/>
                </a:solidFill>
                <a:latin typeface="Arial"/>
              </a:rPr>
              <a:t>”</a:t>
            </a:r>
            <a:r>
              <a:rPr lang="en-US" sz="3200">
                <a:solidFill>
                  <a:srgbClr val="0000FF"/>
                </a:solidFill>
              </a:rPr>
              <a:t> at 1970 Tropical Conference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57200" y="1219200"/>
            <a:ext cx="8229600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Planning for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GATE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in Pacific (switched to Atlantic in 1970; Japan pulled out)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Easterly wave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studies  (Reed, </a:t>
            </a:r>
            <a:r>
              <a:rPr lang="en-US" sz="3200" dirty="0" smtClean="0"/>
              <a:t>Holton, Chang, Wallace, </a:t>
            </a:r>
            <a:r>
              <a:rPr lang="en-US" sz="3200" dirty="0" err="1" smtClean="0"/>
              <a:t>Yanai</a:t>
            </a:r>
            <a:r>
              <a:rPr lang="en-US" sz="3200" dirty="0" smtClean="0"/>
              <a:t>, Nitta)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287867" y="1014411"/>
            <a:ext cx="8636000" cy="291412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4216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GATE:  GARP Atlantic Tropical Experiment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5421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groupD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144000" cy="59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14400" y="457200"/>
            <a:ext cx="205740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C.-P. Chang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2971800" y="457200"/>
            <a:ext cx="205740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V. Kousky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4191000" y="471488"/>
            <a:ext cx="2057400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R. Reed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5943600" y="457200"/>
            <a:ext cx="2057400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M. Wallace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6400800" y="471488"/>
            <a:ext cx="2057400" cy="3667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i="1">
                <a:solidFill>
                  <a:schemeClr val="bg1"/>
                </a:solidFill>
              </a:rPr>
              <a:t>J. Holton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6445250" y="6262688"/>
            <a:ext cx="262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</a:rPr>
              <a:t>1969 Photo by M. Yanai</a:t>
            </a:r>
          </a:p>
        </p:txBody>
      </p:sp>
    </p:spTree>
    <p:extLst>
      <p:ext uri="{BB962C8B-B14F-4D97-AF65-F5344CB8AC3E}">
        <p14:creationId xmlns:p14="http://schemas.microsoft.com/office/powerpoint/2010/main" val="228201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696200" cy="6080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Hot Topics</a:t>
            </a:r>
            <a:r>
              <a:rPr lang="ja-JP" altLang="en-US" sz="3200">
                <a:solidFill>
                  <a:srgbClr val="FF0000"/>
                </a:solidFill>
                <a:latin typeface="Arial"/>
              </a:rPr>
              <a:t>”</a:t>
            </a:r>
            <a:r>
              <a:rPr lang="en-US" sz="3200">
                <a:solidFill>
                  <a:srgbClr val="0000FF"/>
                </a:solidFill>
              </a:rPr>
              <a:t> at 1970 Tropical Conference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57200" y="1219200"/>
            <a:ext cx="8229600" cy="40318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Planning for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GATE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in Pacific (switched to Atlantic in 1970; Japan pulled out)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Easterly wave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studies  (Reed, </a:t>
            </a:r>
            <a:r>
              <a:rPr lang="en-US" sz="3200" dirty="0" smtClean="0"/>
              <a:t>Holton, Chang, Wallace, </a:t>
            </a:r>
            <a:r>
              <a:rPr lang="en-US" sz="3200" dirty="0" err="1" smtClean="0"/>
              <a:t>Yanai</a:t>
            </a:r>
            <a:r>
              <a:rPr lang="en-US" sz="3200" dirty="0" smtClean="0"/>
              <a:t>, Nitta)</a:t>
            </a:r>
            <a:endParaRPr lang="en-US" sz="32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Results from Line Islands Experiment (1967), including analysis by Madden of </a:t>
            </a:r>
            <a:r>
              <a:rPr lang="en-US" sz="3200" dirty="0" smtClean="0"/>
              <a:t>4-5</a:t>
            </a:r>
            <a:r>
              <a:rPr lang="en-US" sz="3200" dirty="0"/>
              <a:t> </a:t>
            </a:r>
            <a:r>
              <a:rPr lang="en-US" sz="3200" dirty="0" smtClean="0"/>
              <a:t>day </a:t>
            </a:r>
            <a:r>
              <a:rPr lang="en-US" sz="3200" dirty="0"/>
              <a:t>tropical variations using Line Islands </a:t>
            </a:r>
            <a:r>
              <a:rPr lang="en-US" sz="3200" dirty="0" err="1"/>
              <a:t>rawinsonde</a:t>
            </a:r>
            <a:r>
              <a:rPr lang="en-US" sz="3200" dirty="0"/>
              <a:t> </a:t>
            </a:r>
            <a:r>
              <a:rPr lang="en-US" sz="3200" dirty="0" smtClean="0"/>
              <a:t>data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" y="5410200"/>
            <a:ext cx="8229600" cy="1200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FF0000"/>
                </a:solidFill>
              </a:rPr>
              <a:t>**A question raised by Gary Atkinson led to </a:t>
            </a:r>
            <a:r>
              <a:rPr lang="en-US" sz="2400" i="1" dirty="0" smtClean="0">
                <a:solidFill>
                  <a:srgbClr val="FF0000"/>
                </a:solidFill>
              </a:rPr>
              <a:t>the analysis of a much longer record by </a:t>
            </a:r>
            <a:r>
              <a:rPr lang="en-US" sz="2400" i="1" dirty="0">
                <a:solidFill>
                  <a:srgbClr val="FF0000"/>
                </a:solidFill>
              </a:rPr>
              <a:t>Madden using Canton Is. </a:t>
            </a:r>
            <a:r>
              <a:rPr lang="en-US" sz="2400" i="1" dirty="0" smtClean="0">
                <a:solidFill>
                  <a:srgbClr val="FF0000"/>
                </a:solidFill>
              </a:rPr>
              <a:t>data</a:t>
            </a:r>
            <a:r>
              <a:rPr lang="en-US" sz="2400" i="1" dirty="0">
                <a:solidFill>
                  <a:srgbClr val="FF0000"/>
                </a:solidFill>
              </a:rPr>
              <a:t>, and the eventual discovery of the </a:t>
            </a:r>
            <a:r>
              <a:rPr lang="en-US" sz="2400" i="1" dirty="0" smtClean="0">
                <a:solidFill>
                  <a:srgbClr val="FF0000"/>
                </a:solidFill>
              </a:rPr>
              <a:t>MJO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69295" y="4608045"/>
            <a:ext cx="175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**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3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madden-julian_1973_fig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0392" y="0"/>
            <a:ext cx="3251200" cy="684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3-08-30 at 9.12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" y="0"/>
            <a:ext cx="5347500" cy="2686263"/>
          </a:xfrm>
          <a:prstGeom prst="rect">
            <a:avLst/>
          </a:prstGeom>
        </p:spPr>
      </p:pic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81000" y="4956175"/>
            <a:ext cx="5257800" cy="7588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R. Swinbank, T.N. Palmer and M.K. Davey. 1988: </a:t>
            </a:r>
            <a:r>
              <a:rPr lang="en-US" sz="1400" b="1"/>
              <a:t>Numerical Simulations of the Madden and Julian Oscillation.</a:t>
            </a:r>
            <a:r>
              <a:rPr lang="en-US" sz="1400"/>
              <a:t> </a:t>
            </a:r>
            <a:r>
              <a:rPr lang="en-US" sz="1400" i="1"/>
              <a:t>Journal of the Atmospheric Sciences</a:t>
            </a:r>
            <a:r>
              <a:rPr lang="en-US" sz="1400"/>
              <a:t>: Vol. 45, No. 5, pp. 774–788.</a:t>
            </a: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381000" y="5795963"/>
            <a:ext cx="5257800" cy="9715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Ngar-Cheung Lau, Isaac M. Held and J. David Neelin. 1988: </a:t>
            </a:r>
            <a:r>
              <a:rPr lang="en-US" sz="1400" b="1"/>
              <a:t>The Madden-Julian Oscillation in an Idealized General Circulation Model.</a:t>
            </a:r>
            <a:r>
              <a:rPr lang="en-US" sz="1400"/>
              <a:t> </a:t>
            </a:r>
            <a:r>
              <a:rPr lang="en-US" sz="1400" i="1"/>
              <a:t>Journal of the Atmospheric Sciences</a:t>
            </a:r>
            <a:r>
              <a:rPr lang="en-US" sz="1400"/>
              <a:t>: Vol. 45, No. 24, pp. 3810–3832.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381000" y="4038600"/>
            <a:ext cx="5257800" cy="8540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Webster, P.J., 1987: </a:t>
            </a:r>
            <a:r>
              <a:rPr lang="en-US" sz="1600" b="1"/>
              <a:t>The variable and interactive monsoon</a:t>
            </a:r>
            <a:r>
              <a:rPr lang="en-US" sz="1600"/>
              <a:t>.  </a:t>
            </a:r>
            <a:r>
              <a:rPr lang="en-US" sz="1600" i="1"/>
              <a:t>Monsoons</a:t>
            </a:r>
            <a:r>
              <a:rPr lang="en-US" sz="1600"/>
              <a:t>, J.S. Fein and P.L. Stephens, Eds.  </a:t>
            </a:r>
            <a:r>
              <a:rPr lang="en-US" sz="1600">
                <a:solidFill>
                  <a:srgbClr val="0000FF"/>
                </a:solidFill>
              </a:rPr>
              <a:t>(</a:t>
            </a:r>
            <a:r>
              <a:rPr lang="ja-JP" altLang="en-US" sz="1600">
                <a:solidFill>
                  <a:srgbClr val="0000FF"/>
                </a:solidFill>
              </a:rPr>
              <a:t>“</a:t>
            </a:r>
            <a:r>
              <a:rPr lang="en-US" sz="1600">
                <a:solidFill>
                  <a:srgbClr val="0000FF"/>
                </a:solidFill>
              </a:rPr>
              <a:t>Madden-Julian 40-50 day wave</a:t>
            </a:r>
            <a:r>
              <a:rPr lang="ja-JP" altLang="en-US" sz="1600">
                <a:solidFill>
                  <a:srgbClr val="0000FF"/>
                </a:solidFill>
              </a:rPr>
              <a:t>”</a:t>
            </a:r>
            <a:r>
              <a:rPr lang="en-US" sz="16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983100" y="537845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ja-JP" altLang="en-US" sz="1600" dirty="0">
                <a:solidFill>
                  <a:srgbClr val="0000FF"/>
                </a:solidFill>
              </a:rPr>
              <a:t>“</a:t>
            </a:r>
            <a:r>
              <a:rPr lang="en-US" sz="1600" dirty="0">
                <a:solidFill>
                  <a:srgbClr val="0000FF"/>
                </a:solidFill>
              </a:rPr>
              <a:t>MJ </a:t>
            </a:r>
            <a:r>
              <a:rPr lang="en-US" sz="1600" dirty="0" smtClean="0">
                <a:solidFill>
                  <a:srgbClr val="0000FF"/>
                </a:solidFill>
              </a:rPr>
              <a:t>Oscillation</a:t>
            </a:r>
            <a:r>
              <a:rPr lang="ja-JP" altLang="en-US" sz="1600" dirty="0">
                <a:solidFill>
                  <a:srgbClr val="0000FF"/>
                </a:solidFill>
              </a:rPr>
              <a:t>”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2743200" y="6473795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ja-JP" altLang="en-US" sz="1600" dirty="0">
                <a:solidFill>
                  <a:srgbClr val="0000FF"/>
                </a:solidFill>
              </a:rPr>
              <a:t>“</a:t>
            </a:r>
            <a:r>
              <a:rPr lang="en-US" sz="1600" dirty="0">
                <a:solidFill>
                  <a:srgbClr val="0000FF"/>
                </a:solidFill>
              </a:rPr>
              <a:t>Madden-Julian </a:t>
            </a:r>
            <a:r>
              <a:rPr lang="en-US" sz="1600" dirty="0" smtClean="0">
                <a:solidFill>
                  <a:srgbClr val="0000FF"/>
                </a:solidFill>
              </a:rPr>
              <a:t>Oscillation</a:t>
            </a:r>
            <a:r>
              <a:rPr lang="ja-JP" altLang="en-US" sz="1600" dirty="0">
                <a:solidFill>
                  <a:srgbClr val="0000FF"/>
                </a:solidFill>
              </a:rPr>
              <a:t>”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1602" y="530195"/>
            <a:ext cx="5661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i="1" dirty="0" smtClean="0">
                <a:solidFill>
                  <a:srgbClr val="FF0000"/>
                </a:solidFill>
              </a:rPr>
              <a:t>“</a:t>
            </a:r>
            <a:r>
              <a:rPr lang="en-US" altLang="ja-JP" i="1" dirty="0" smtClean="0">
                <a:solidFill>
                  <a:srgbClr val="FF0000"/>
                </a:solidFill>
              </a:rPr>
              <a:t>Madden-Julian Oscillation: </a:t>
            </a:r>
            <a:r>
              <a:rPr lang="en-US" i="1" dirty="0" smtClean="0">
                <a:solidFill>
                  <a:srgbClr val="FF0000"/>
                </a:solidFill>
              </a:rPr>
              <a:t>MJO</a:t>
            </a:r>
            <a:r>
              <a:rPr lang="ja-JP" altLang="en-US" i="1" dirty="0">
                <a:solidFill>
                  <a:srgbClr val="FF0000"/>
                </a:solidFill>
              </a:rPr>
              <a:t>”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3-08-30 at 9.16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" y="2686263"/>
            <a:ext cx="5807873" cy="986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4698" y="291987"/>
            <a:ext cx="2371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(Madden and Julian 1972)</a:t>
            </a:r>
            <a:endParaRPr lang="en-US" sz="1400" i="1" dirty="0"/>
          </a:p>
        </p:txBody>
      </p:sp>
      <p:sp>
        <p:nvSpPr>
          <p:cNvPr id="8" name="Oval 7"/>
          <p:cNvSpPr/>
          <p:nvPr/>
        </p:nvSpPr>
        <p:spPr>
          <a:xfrm>
            <a:off x="313268" y="5795963"/>
            <a:ext cx="1566333" cy="52017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7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 animBg="1"/>
      <p:bldP spid="71691" grpId="0" animBg="1"/>
      <p:bldP spid="71692" grpId="0" animBg="1"/>
      <p:bldP spid="71693" grpId="0"/>
      <p:bldP spid="71694" grpId="0"/>
      <p:bldP spid="71695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860" y="1358369"/>
            <a:ext cx="776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/>
              <a:t>Why did it take so long for interest to grow in this phenomenon?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69695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049" name="Picture 5" descr="effe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838200"/>
            <a:ext cx="4743450" cy="492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0" name="Picture 7" descr="ss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" y="2384425"/>
            <a:ext cx="4305300" cy="2111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28600" y="457200"/>
            <a:ext cx="3581400" cy="6080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>
                <a:cs typeface="+mn-cs"/>
              </a:rPr>
              <a:t>1982-83 El Ni</a:t>
            </a:r>
            <a:r>
              <a:rPr lang="en-US" sz="3200" i="1">
                <a:cs typeface="Arial" charset="0"/>
              </a:rPr>
              <a:t>ño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228600" y="1371600"/>
            <a:ext cx="403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cs typeface="+mn-cs"/>
              </a:rPr>
              <a:t>Cost:</a:t>
            </a:r>
            <a:r>
              <a:rPr lang="en-US" sz="2800" dirty="0">
                <a:cs typeface="+mn-cs"/>
              </a:rPr>
              <a:t> 2000 lives lost, 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       ~</a:t>
            </a:r>
            <a:r>
              <a:rPr lang="en-US" sz="2800" dirty="0" smtClean="0">
                <a:cs typeface="+mn-cs"/>
              </a:rPr>
              <a:t>$</a:t>
            </a:r>
            <a:r>
              <a:rPr lang="en-US" sz="2800" dirty="0">
                <a:cs typeface="+mn-cs"/>
              </a:rPr>
              <a:t>13B worldwide</a:t>
            </a:r>
          </a:p>
        </p:txBody>
      </p:sp>
      <p:pic>
        <p:nvPicPr>
          <p:cNvPr id="130053" name="Picture 11" descr="santabarba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94598"/>
            <a:ext cx="3352800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25908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i="1">
                <a:solidFill>
                  <a:schemeClr val="bg1"/>
                </a:solidFill>
                <a:cs typeface="+mn-cs"/>
              </a:rPr>
              <a:t>Santa Barbara, CA</a:t>
            </a:r>
          </a:p>
        </p:txBody>
      </p:sp>
    </p:spTree>
    <p:extLst>
      <p:ext uri="{BB962C8B-B14F-4D97-AF65-F5344CB8AC3E}">
        <p14:creationId xmlns:p14="http://schemas.microsoft.com/office/powerpoint/2010/main" val="5959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The TAO/TRITON ar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26" y="1600200"/>
            <a:ext cx="57150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7924800" cy="9747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charset="0"/>
              <a:buChar char="§"/>
            </a:pPr>
            <a:r>
              <a:rPr lang="en-US" sz="2800"/>
              <a:t>  1982-83 El Ni</a:t>
            </a:r>
            <a:r>
              <a:rPr lang="en-US" sz="2800">
                <a:cs typeface="Arial" charset="0"/>
              </a:rPr>
              <a:t>ño motivated the establishment of TOGA TAO Array, starting in 1984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09600" y="4283075"/>
            <a:ext cx="792480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charset="0"/>
              <a:buChar char="§"/>
            </a:pPr>
            <a:r>
              <a:rPr lang="en-US" sz="2800" dirty="0"/>
              <a:t>  Shortly thereafter, the </a:t>
            </a:r>
            <a:r>
              <a:rPr lang="en-US" sz="2800" i="1" dirty="0">
                <a:solidFill>
                  <a:srgbClr val="FF0000"/>
                </a:solidFill>
              </a:rPr>
              <a:t>TOGA (1985-1994)</a:t>
            </a:r>
            <a:r>
              <a:rPr lang="en-US" sz="2800" dirty="0"/>
              <a:t> </a:t>
            </a:r>
            <a:r>
              <a:rPr lang="en-US" sz="2800" dirty="0" smtClean="0"/>
              <a:t>pro-gram </a:t>
            </a:r>
            <a:r>
              <a:rPr lang="en-US" sz="2800" dirty="0"/>
              <a:t>began </a:t>
            </a:r>
            <a:r>
              <a:rPr lang="en-US" sz="2800" dirty="0">
                <a:cs typeface="Arial" charset="0"/>
              </a:rPr>
              <a:t>→</a:t>
            </a:r>
            <a:r>
              <a:rPr lang="en-US" sz="2800" dirty="0">
                <a:ea typeface="Arial" charset="0"/>
                <a:cs typeface="Arial" charset="0"/>
              </a:rPr>
              <a:t> observations, predictability, and prediction of tropical ocean-atmosphere coupled </a:t>
            </a:r>
            <a:r>
              <a:rPr lang="en-US" sz="2800" dirty="0" smtClean="0">
                <a:ea typeface="Arial" charset="0"/>
                <a:cs typeface="Arial" charset="0"/>
              </a:rPr>
              <a:t>system </a:t>
            </a:r>
            <a:r>
              <a:rPr lang="en-US" sz="2800" dirty="0" smtClean="0">
                <a:cs typeface="Arial" charset="0"/>
              </a:rPr>
              <a:t>→ prominent </a:t>
            </a:r>
            <a:r>
              <a:rPr lang="en-US" sz="2800" dirty="0" err="1" smtClean="0">
                <a:cs typeface="Arial" charset="0"/>
              </a:rPr>
              <a:t>intraseasonal</a:t>
            </a:r>
            <a:r>
              <a:rPr lang="en-US" sz="2800" dirty="0" smtClean="0">
                <a:cs typeface="Arial" charset="0"/>
              </a:rPr>
              <a:t> variability (</a:t>
            </a:r>
            <a:r>
              <a:rPr lang="en-US" sz="2800" i="1" dirty="0">
                <a:cs typeface="Arial" charset="0"/>
              </a:rPr>
              <a:t>w</a:t>
            </a:r>
            <a:r>
              <a:rPr lang="en-US" sz="2800" i="1" dirty="0" smtClean="0">
                <a:cs typeface="Arial" charset="0"/>
              </a:rPr>
              <a:t>esterly </a:t>
            </a:r>
            <a:r>
              <a:rPr lang="en-US" sz="2800" i="1" dirty="0">
                <a:cs typeface="Arial" charset="0"/>
              </a:rPr>
              <a:t>w</a:t>
            </a:r>
            <a:r>
              <a:rPr lang="en-US" sz="2800" i="1" dirty="0" smtClean="0">
                <a:cs typeface="Arial" charset="0"/>
              </a:rPr>
              <a:t>ind </a:t>
            </a:r>
            <a:r>
              <a:rPr lang="en-US" sz="2800" i="1" dirty="0">
                <a:cs typeface="Arial" charset="0"/>
              </a:rPr>
              <a:t>b</a:t>
            </a:r>
            <a:r>
              <a:rPr lang="en-US" sz="2800" i="1" dirty="0" smtClean="0">
                <a:cs typeface="Arial" charset="0"/>
              </a:rPr>
              <a:t>ursts</a:t>
            </a:r>
            <a:r>
              <a:rPr lang="en-US" sz="2800" dirty="0" smtClean="0">
                <a:cs typeface="Arial" charset="0"/>
              </a:rPr>
              <a:t>, </a:t>
            </a:r>
            <a:r>
              <a:rPr lang="en-US" sz="2800" i="1" dirty="0" smtClean="0">
                <a:cs typeface="Arial" charset="0"/>
              </a:rPr>
              <a:t>MJO events</a:t>
            </a:r>
            <a:r>
              <a:rPr lang="en-US" sz="2800" dirty="0" smtClean="0">
                <a:cs typeface="Arial" charset="0"/>
              </a:rPr>
              <a:t>) observed</a:t>
            </a:r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4229666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7451" y="1123576"/>
            <a:ext cx="4477720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Madden and Julian (1971): 2641 citations</a:t>
            </a:r>
          </a:p>
          <a:p>
            <a:r>
              <a:rPr lang="en-US" sz="2000" i="1" dirty="0" smtClean="0"/>
              <a:t>Madden and Julian (1972): 2232 citations</a:t>
            </a:r>
          </a:p>
          <a:p>
            <a:pPr algn="ctr"/>
            <a:r>
              <a:rPr lang="en-US" sz="2000" i="1" dirty="0" smtClean="0"/>
              <a:t>(all journals)</a:t>
            </a:r>
            <a:endParaRPr lang="en-US" sz="2000" i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21127" y="1561553"/>
            <a:ext cx="4890425" cy="4263549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9146562">
            <a:off x="2894909" y="3220025"/>
            <a:ext cx="3354182" cy="41795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>
                <a:solidFill>
                  <a:srgbClr val="FF0000"/>
                </a:solidFill>
              </a:rPr>
              <a:t>CONTINUED GROWTH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7451" y="2760133"/>
            <a:ext cx="2822416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MJO is now a household name in atmospheric science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7546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madden-julian_1973_fig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0392" y="0"/>
            <a:ext cx="3251200" cy="684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1602" y="336911"/>
            <a:ext cx="5661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b="1" i="1" dirty="0" smtClean="0"/>
              <a:t>“</a:t>
            </a:r>
            <a:r>
              <a:rPr lang="en-US" altLang="ja-JP" b="1" i="1" dirty="0" smtClean="0"/>
              <a:t>Madden-Julian Oscillation: </a:t>
            </a:r>
            <a:r>
              <a:rPr lang="en-US" b="1" i="1" dirty="0" smtClean="0"/>
              <a:t>MJO</a:t>
            </a:r>
            <a:r>
              <a:rPr lang="ja-JP" altLang="en-US" b="1" i="1" dirty="0"/>
              <a:t>”</a:t>
            </a:r>
            <a:endParaRPr lang="en-US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07072" y="1311544"/>
            <a:ext cx="5693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First detected in study of 1967 Line Islands data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Significance not recognized until mid-1980s following deployment of TOGA TAO array in 1984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“MJO” acronym not introduced until 1988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Global impacts: tropical cyclones, ENSO triggering, monsoons, </a:t>
            </a:r>
            <a:r>
              <a:rPr lang="en-US" sz="2400" i="1" dirty="0" err="1" smtClean="0"/>
              <a:t>midlatitude</a:t>
            </a:r>
            <a:r>
              <a:rPr lang="en-US" sz="2400" i="1" dirty="0" smtClean="0"/>
              <a:t> storm tracks, floods, tornadoes, heat waves, etc.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Models do not represent MJO well and there is still no generally accepted theory for the phenomenon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/>
              <a:t>M</a:t>
            </a:r>
            <a:r>
              <a:rPr lang="en-US" sz="2400" i="1" dirty="0" smtClean="0"/>
              <a:t>aritime continent passage is additional complication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45121" y="731701"/>
            <a:ext cx="513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(Madden and Julian 1971, 1972)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3312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1602" y="143627"/>
            <a:ext cx="8416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i="1" dirty="0" smtClean="0"/>
              <a:t>MJO Remains an Enigma</a:t>
            </a:r>
            <a:endParaRPr lang="en-US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419412" y="4103718"/>
            <a:ext cx="7608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WISHE (Wind-Induced Surface Heat Exchange)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Wave-CISK (Conditional Instability of the Second Kind)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Moisture mode or dispersive moisture wave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Multiscale</a:t>
            </a:r>
            <a:r>
              <a:rPr lang="en-US" sz="2400" i="1" dirty="0" smtClean="0"/>
              <a:t> interactions (convective to planetary scale)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Stratiform</a:t>
            </a:r>
            <a:r>
              <a:rPr lang="en-US" sz="2400" i="1" dirty="0" smtClean="0"/>
              <a:t> instability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Radiative</a:t>
            </a:r>
            <a:r>
              <a:rPr lang="en-US" sz="2400" i="1" dirty="0" smtClean="0"/>
              <a:t>-convective instability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Instability involving air-sea coupling</a:t>
            </a:r>
            <a:endParaRPr lang="en-US" sz="2400" i="1" dirty="0"/>
          </a:p>
        </p:txBody>
      </p:sp>
      <p:pic>
        <p:nvPicPr>
          <p:cNvPr id="4" name="Picture 3" descr="Screen Shot 2016-10-04 at 10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7" y="632904"/>
            <a:ext cx="7247556" cy="349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7263" y="497007"/>
            <a:ext cx="372731" cy="3989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5751" y="3183789"/>
            <a:ext cx="284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Adames</a:t>
            </a:r>
            <a:r>
              <a:rPr lang="en-US" sz="1600" i="1" dirty="0" smtClean="0"/>
              <a:t> and Wallace 2015)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1602" y="4067740"/>
            <a:ext cx="185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Theories: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9713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JO_animation_fu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2" y="992077"/>
            <a:ext cx="8957732" cy="43907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83729" y="304811"/>
            <a:ext cx="758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What is the Madden-Julian Oscillation (MJO)?</a:t>
            </a:r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844805" y="2032008"/>
            <a:ext cx="130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sz="2800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2933" y="1898299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HKG</a:t>
            </a:r>
            <a:endParaRPr lang="en-US" sz="2400" b="1" i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067" y="5450566"/>
            <a:ext cx="87206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MJO is dominant source of intra-seasonal variability in the tropics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MJO makes a global circuit every 30-60 days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MJO affects weather in the tropics and </a:t>
            </a:r>
            <a:r>
              <a:rPr lang="en-US" sz="2400" i="1" dirty="0" err="1" smtClean="0"/>
              <a:t>midlatitudes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196667" y="4622803"/>
            <a:ext cx="189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 </a:t>
            </a:r>
            <a:r>
              <a:rPr lang="en-US" dirty="0" err="1" smtClean="0"/>
              <a:t>Climate.gov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7733" y="4419660"/>
            <a:ext cx="846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60°S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-84669" y="1083793"/>
            <a:ext cx="846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60°N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420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  <p:bldP spid="3" grpId="0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924" y="1162286"/>
            <a:ext cx="4270881" cy="5695714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5051" y="141116"/>
            <a:ext cx="40781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Dynamics of the MJO (DYNAMO)</a:t>
            </a:r>
          </a:p>
          <a:p>
            <a:pPr algn="ctr"/>
            <a:r>
              <a:rPr lang="en-US" sz="2000" i="1" dirty="0" smtClean="0"/>
              <a:t>(October 2011 – March 2012)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78245" y="1340558"/>
            <a:ext cx="428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Joint field campaign with </a:t>
            </a:r>
            <a:r>
              <a:rPr lang="en-US" b="1" i="1" dirty="0" smtClean="0"/>
              <a:t>CINDY</a:t>
            </a:r>
            <a:r>
              <a:rPr lang="en-US" i="1" dirty="0" smtClean="0"/>
              <a:t> (Japan)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7200" y="1872999"/>
            <a:ext cx="45384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Scientific Objectives</a:t>
            </a:r>
            <a:endParaRPr lang="en-US" sz="3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66889" y="2595835"/>
            <a:ext cx="420113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800" i="1" u="sng" dirty="0" smtClean="0">
                <a:solidFill>
                  <a:srgbClr val="000000"/>
                </a:solidFill>
              </a:rPr>
              <a:t>Moistening processe</a:t>
            </a:r>
            <a:r>
              <a:rPr lang="en-US" sz="2800" i="1" dirty="0" smtClean="0">
                <a:solidFill>
                  <a:srgbClr val="000000"/>
                </a:solidFill>
              </a:rPr>
              <a:t>s </a:t>
            </a:r>
            <a:r>
              <a:rPr lang="en-US" sz="2800" i="1" dirty="0" smtClean="0"/>
              <a:t>during initiation stage of MJO over Indian Ocean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800" i="1" dirty="0" smtClean="0"/>
              <a:t>Role of </a:t>
            </a:r>
            <a:r>
              <a:rPr lang="en-US" sz="2800" i="1" u="sng" dirty="0" smtClean="0">
                <a:solidFill>
                  <a:srgbClr val="000000"/>
                </a:solidFill>
              </a:rPr>
              <a:t>convective cloud population</a:t>
            </a:r>
            <a:r>
              <a:rPr lang="en-US" sz="2800" i="1" dirty="0" smtClean="0">
                <a:solidFill>
                  <a:srgbClr val="000000"/>
                </a:solidFill>
              </a:rPr>
              <a:t>s </a:t>
            </a:r>
            <a:r>
              <a:rPr lang="en-US" sz="2800" i="1" dirty="0" smtClean="0"/>
              <a:t>in MJO initiation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800" i="1" dirty="0" smtClean="0"/>
              <a:t>Role </a:t>
            </a:r>
            <a:r>
              <a:rPr lang="en-US" sz="2800" i="1" dirty="0" smtClean="0">
                <a:solidFill>
                  <a:srgbClr val="000000"/>
                </a:solidFill>
              </a:rPr>
              <a:t>of </a:t>
            </a:r>
            <a:r>
              <a:rPr lang="en-US" sz="2800" i="1" u="sng" dirty="0" smtClean="0">
                <a:solidFill>
                  <a:srgbClr val="000000"/>
                </a:solidFill>
              </a:rPr>
              <a:t>air-sea interactio</a:t>
            </a:r>
            <a:r>
              <a:rPr lang="en-US" sz="2800" i="1" dirty="0" smtClean="0">
                <a:solidFill>
                  <a:srgbClr val="000000"/>
                </a:solidFill>
              </a:rPr>
              <a:t>n </a:t>
            </a:r>
            <a:r>
              <a:rPr lang="en-US" sz="2800" i="1" dirty="0" smtClean="0"/>
              <a:t>in the Indian Ocean in MJO initiation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en-US" sz="2800" i="1" dirty="0" smtClean="0"/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endParaRPr lang="en-US" sz="2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277556" y="6531612"/>
            <a:ext cx="375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err="1" smtClean="0"/>
              <a:t>Addu</a:t>
            </a:r>
            <a:r>
              <a:rPr lang="en-US" sz="1400" i="1" dirty="0" smtClean="0"/>
              <a:t> Atoll (</a:t>
            </a:r>
            <a:r>
              <a:rPr lang="en-US" sz="1400" i="1" dirty="0" err="1" smtClean="0"/>
              <a:t>Yoneyama</a:t>
            </a:r>
            <a:r>
              <a:rPr lang="en-US" sz="1400" i="1" dirty="0" smtClean="0"/>
              <a:t> et al. 2013)</a:t>
            </a:r>
            <a:endParaRPr lang="en-US" sz="1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24" y="-11502"/>
            <a:ext cx="4257076" cy="3031826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165051" y="2485387"/>
            <a:ext cx="4402970" cy="407383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27" y="0"/>
            <a:ext cx="651786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424" y="461494"/>
            <a:ext cx="2099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OLR anomalies and MJO-filtered OLR (10N to 10S) for DYNAMO period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0716" y="3702479"/>
            <a:ext cx="1736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Kiladis</a:t>
            </a:r>
            <a:r>
              <a:rPr lang="en-US" sz="2000" i="1" dirty="0" smtClean="0"/>
              <a:t> et al. (2014)</a:t>
            </a:r>
            <a:endParaRPr lang="en-US" sz="2000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044812" y="336589"/>
            <a:ext cx="1683063" cy="1040366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4812" y="1300460"/>
            <a:ext cx="1361751" cy="1025066"/>
          </a:xfrm>
          <a:prstGeom prst="line">
            <a:avLst/>
          </a:prstGeom>
          <a:ln w="38100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43171" y="1254563"/>
            <a:ext cx="173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OCTOBER MJO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4149" y="2110262"/>
            <a:ext cx="295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NOVEMBER MJO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26390" y="112525"/>
            <a:ext cx="0" cy="5706628"/>
          </a:xfrm>
          <a:prstGeom prst="line">
            <a:avLst/>
          </a:prstGeom>
          <a:ln>
            <a:solidFill>
              <a:srgbClr val="17375E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1864986" y="2636301"/>
            <a:ext cx="368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DYNAMO SOUNDING ARRAY</a:t>
            </a:r>
            <a:endParaRPr lang="en-US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1428875" y="2729931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Time </a:t>
            </a:r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 smtClean="0"/>
              <a:t> </a:t>
            </a:r>
            <a:endParaRPr lang="en-US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826390" y="6248400"/>
            <a:ext cx="1321343" cy="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934220" y="6188485"/>
            <a:ext cx="155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East Asia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4828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wr-d-13-00022.1-f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65" y="299316"/>
            <a:ext cx="6110941" cy="6145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9415" y="6370428"/>
            <a:ext cx="409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</a:t>
            </a:r>
            <a:r>
              <a:rPr lang="en-US" i="1" dirty="0" err="1" smtClean="0"/>
              <a:t>Gottschalck</a:t>
            </a:r>
            <a:r>
              <a:rPr lang="en-US" i="1" dirty="0" smtClean="0"/>
              <a:t> et al. 2013)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570941" y="0"/>
            <a:ext cx="448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200-hPa Velocity Potential Anomalies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49882" y="14943"/>
            <a:ext cx="1494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(10N-10S)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1223437">
            <a:off x="3346822" y="1569636"/>
            <a:ext cx="158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DIVERGENCE</a:t>
            </a:r>
            <a:endParaRPr lang="en-US" sz="1400" b="1" i="1" dirty="0"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025981" y="4516266"/>
            <a:ext cx="2896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DYNAMO Arrays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923886" y="2947960"/>
            <a:ext cx="2896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Manus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 rot="681056">
            <a:off x="7186850" y="1287446"/>
            <a:ext cx="1583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DIVERGENCE</a:t>
            </a:r>
            <a:endParaRPr lang="en-US" sz="1400" b="1" i="1" dirty="0"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8941" y="612588"/>
            <a:ext cx="2420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i="1" dirty="0" err="1" smtClean="0"/>
              <a:t>Gottschalck</a:t>
            </a:r>
            <a:r>
              <a:rPr lang="en-US" sz="2000" i="1" dirty="0" smtClean="0"/>
              <a:t> et al. (2013, MWR) and Powell and </a:t>
            </a:r>
            <a:r>
              <a:rPr lang="en-US" sz="2000" i="1" dirty="0" err="1" smtClean="0"/>
              <a:t>Houze</a:t>
            </a:r>
            <a:r>
              <a:rPr lang="en-US" sz="2000" i="1" dirty="0" smtClean="0"/>
              <a:t> (2015) link Oct and Nov events to global circuits in 200-hPa velocity potential anomalies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115733" y="2015067"/>
            <a:ext cx="1372477" cy="44950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89412" y="2833904"/>
            <a:ext cx="1798798" cy="82369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02541" y="2413773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OCT MJO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3437" y="353775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NOV MJO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7669416" y="1103317"/>
            <a:ext cx="186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 </a:t>
            </a:r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6810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9085" y="2044063"/>
            <a:ext cx="657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>
                <a:solidFill>
                  <a:srgbClr val="FF0000"/>
                </a:solidFill>
              </a:rPr>
              <a:t>N Array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1915" y="2709066"/>
            <a:ext cx="65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</a:rPr>
              <a:t>S</a:t>
            </a:r>
            <a:r>
              <a:rPr lang="en-US" sz="1200" b="1" i="1" dirty="0" smtClean="0">
                <a:solidFill>
                  <a:srgbClr val="FF0000"/>
                </a:solidFill>
              </a:rPr>
              <a:t> Array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166" y="1677749"/>
            <a:ext cx="72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6529"/>
            <a:ext cx="877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DYNAMO (Dynamics of the MJO); October 2011 – March 2012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08" y="4969161"/>
            <a:ext cx="8558962" cy="1200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b="1" i="1" u="sng" dirty="0" smtClean="0">
                <a:solidFill>
                  <a:srgbClr val="FFFF00"/>
                </a:solidFill>
              </a:rPr>
              <a:t>Northern Array</a:t>
            </a:r>
            <a:r>
              <a:rPr lang="en-US" sz="2400" i="1" dirty="0" smtClean="0">
                <a:solidFill>
                  <a:srgbClr val="FFFF00"/>
                </a:solidFill>
              </a:rPr>
              <a:t>: October-early December, 4 &amp; 8/day soundings (added &lt; 6 mo. prior to field phase!)</a:t>
            </a:r>
          </a:p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b="1" i="1" u="sng" dirty="0" smtClean="0">
                <a:solidFill>
                  <a:srgbClr val="FFFF00"/>
                </a:solidFill>
              </a:rPr>
              <a:t>Southern Array</a:t>
            </a:r>
            <a:r>
              <a:rPr lang="en-US" sz="2400" i="1" dirty="0" smtClean="0">
                <a:solidFill>
                  <a:srgbClr val="FFFF00"/>
                </a:solidFill>
              </a:rPr>
              <a:t>: October-November, 8/day soundings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7553" y="2596178"/>
            <a:ext cx="1354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</a:t>
            </a:r>
            <a:r>
              <a:rPr lang="en-US" sz="1100" dirty="0" err="1" smtClean="0"/>
              <a:t>Addu</a:t>
            </a:r>
            <a:r>
              <a:rPr lang="en-US" sz="1100" dirty="0" smtClean="0"/>
              <a:t> Atoll)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8249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8461" y="2160690"/>
            <a:ext cx="97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Mean: 7.8 mm day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-1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7287" y="3247444"/>
            <a:ext cx="978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Mean: 8.0 mm day</a:t>
            </a:r>
            <a:r>
              <a:rPr lang="en-US" sz="1400" b="1" i="1" baseline="30000" dirty="0" smtClean="0">
                <a:solidFill>
                  <a:schemeClr val="bg1"/>
                </a:solidFill>
              </a:rPr>
              <a:t>-1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4957" y="656966"/>
            <a:ext cx="27882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Double-ITCZ pattern; similar average rain rates over both arrays…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4957" y="2939667"/>
            <a:ext cx="2788272" cy="1200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…but evolution of rainfall differs between the two…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3174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679092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8359" y="3065844"/>
            <a:ext cx="5605740" cy="1430727"/>
          </a:xfrm>
          <a:prstGeom prst="rect">
            <a:avLst/>
          </a:prstGeom>
          <a:solidFill>
            <a:srgbClr val="FFFF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7" idx="0"/>
          </p:cNvCxnSpPr>
          <p:nvPr/>
        </p:nvCxnSpPr>
        <p:spPr>
          <a:xfrm flipH="1" flipV="1">
            <a:off x="7184335" y="3787296"/>
            <a:ext cx="1167398" cy="3913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79540" y="4178638"/>
            <a:ext cx="154438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More persistent convection in southern array</a:t>
            </a:r>
            <a:endParaRPr lang="en-US" sz="2400" i="1" dirty="0"/>
          </a:p>
        </p:txBody>
      </p:sp>
      <p:sp>
        <p:nvSpPr>
          <p:cNvPr id="10" name="Rectangle 9"/>
          <p:cNvSpPr/>
          <p:nvPr/>
        </p:nvSpPr>
        <p:spPr>
          <a:xfrm>
            <a:off x="2058359" y="1854105"/>
            <a:ext cx="5605740" cy="121174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83869" y="1929945"/>
            <a:ext cx="125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</a:t>
            </a:r>
            <a:r>
              <a:rPr lang="en-US" b="1" i="1" dirty="0" smtClean="0"/>
              <a:t> ARRAY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83869" y="3186389"/>
            <a:ext cx="125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S ARRAY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95356" y="284445"/>
            <a:ext cx="1528569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More prominent MJO signal</a:t>
            </a:r>
            <a:endParaRPr lang="en-US" sz="2400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27921" y="1854105"/>
            <a:ext cx="1175306" cy="44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9161" y="332465"/>
            <a:ext cx="6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N</a:t>
            </a:r>
            <a:endParaRPr lang="en-US" sz="2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72955" y="5250816"/>
            <a:ext cx="6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8355" y="608685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85143" y="6335039"/>
            <a:ext cx="4045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2058359" y="3186389"/>
            <a:ext cx="1379723" cy="11519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22586" y="728150"/>
            <a:ext cx="1286551" cy="1135815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681586" y="3206020"/>
            <a:ext cx="1379723" cy="115192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37028" y="4573245"/>
            <a:ext cx="2248115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“ITCZ” convection shifts to equator during MJO active phase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64703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/>
      <p:bldP spid="12" grpId="0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ov_rain_5n-5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340" y="229826"/>
            <a:ext cx="6494439" cy="6390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64" y="282361"/>
            <a:ext cx="2275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Two prominent MJO events: October and November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7427129" y="1904177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SUMATRA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5043513" y="4344298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 ARRAY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02966" y="2481537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5400000">
            <a:off x="2047104" y="316397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54666"/>
            <a:ext cx="2335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MJOs consist of westward- and eastward-moving disturbances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2" name="Rectangle 1"/>
          <p:cNvSpPr/>
          <p:nvPr/>
        </p:nvSpPr>
        <p:spPr>
          <a:xfrm flipV="1">
            <a:off x="8011798" y="699481"/>
            <a:ext cx="597616" cy="176261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" y="3980364"/>
            <a:ext cx="2335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Two-day disturbances over DYNAMO arrays during October MJO </a:t>
            </a:r>
          </a:p>
        </p:txBody>
      </p:sp>
      <p:sp>
        <p:nvSpPr>
          <p:cNvPr id="11" name="Oval 10"/>
          <p:cNvSpPr/>
          <p:nvPr/>
        </p:nvSpPr>
        <p:spPr>
          <a:xfrm rot="771661">
            <a:off x="3519663" y="1506418"/>
            <a:ext cx="6230271" cy="210944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603865">
            <a:off x="3362686" y="4336945"/>
            <a:ext cx="5784240" cy="156560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89930" y="1325351"/>
            <a:ext cx="616212" cy="7317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589930" y="3980364"/>
            <a:ext cx="616212" cy="7317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404963" y="3305506"/>
            <a:ext cx="463812" cy="68516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898036" y="5329551"/>
            <a:ext cx="616212" cy="685168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21448401">
            <a:off x="4481185" y="1562192"/>
            <a:ext cx="3478826" cy="1412548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19385" y="1432299"/>
            <a:ext cx="127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WESTWARD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66256" y="4099460"/>
            <a:ext cx="127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WESTWARD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06142" y="5329551"/>
            <a:ext cx="127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3366FF"/>
                </a:solidFill>
              </a:rPr>
              <a:t>EASTWARD</a:t>
            </a:r>
            <a:endParaRPr lang="en-US" sz="1600" i="1" dirty="0">
              <a:solidFill>
                <a:srgbClr val="336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70687" y="3473120"/>
            <a:ext cx="127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3366FF"/>
                </a:solidFill>
              </a:rPr>
              <a:t>EASTWARD</a:t>
            </a:r>
            <a:endParaRPr lang="en-US" sz="1600" i="1" dirty="0">
              <a:solidFill>
                <a:srgbClr val="33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66256" y="1754666"/>
            <a:ext cx="2007289" cy="2057008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83438" y="1080128"/>
            <a:ext cx="2193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660066"/>
                </a:solidFill>
              </a:rPr>
              <a:t>Sumatra           diurnal cycle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0783" y="1223158"/>
            <a:ext cx="200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3366FF"/>
                </a:solidFill>
              </a:rPr>
              <a:t>2-day disturbances</a:t>
            </a:r>
            <a:endParaRPr lang="en-US" i="1" dirty="0">
              <a:solidFill>
                <a:srgbClr val="33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17994" y="5930054"/>
            <a:ext cx="996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Tip of Africa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6456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5" grpId="0"/>
      <p:bldP spid="11" grpId="0" animBg="1"/>
      <p:bldP spid="11" grpId="1" animBg="1"/>
      <p:bldP spid="16" grpId="0" animBg="1"/>
      <p:bldP spid="16" grpId="1" animBg="1"/>
      <p:bldP spid="23" grpId="0" animBg="1"/>
      <p:bldP spid="9" grpId="0"/>
      <p:bldP spid="9" grpId="1"/>
      <p:bldP spid="22" grpId="0"/>
      <p:bldP spid="22" grpId="1"/>
      <p:bldP spid="25" grpId="0"/>
      <p:bldP spid="25" grpId="1"/>
      <p:bldP spid="26" grpId="0"/>
      <p:bldP spid="26" grpId="1"/>
      <p:bldP spid="12" grpId="0" animBg="1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9-19 at 9.33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4" y="1165865"/>
            <a:ext cx="1413934" cy="29044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7-09-19 at 9.37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76" y="1165865"/>
            <a:ext cx="2295251" cy="29044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7-09-19 at 9.41.0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72" y="1165865"/>
            <a:ext cx="1833975" cy="29044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7934" y="4114808"/>
            <a:ext cx="1413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cumulus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768" y="4114811"/>
            <a:ext cx="1413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solidFill>
                  <a:schemeClr val="bg1"/>
                </a:solidFill>
              </a:rPr>
              <a:t>congestus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397" y="4097935"/>
            <a:ext cx="1753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cumulonimbus or deep convection</a:t>
            </a:r>
          </a:p>
        </p:txBody>
      </p:sp>
      <p:pic>
        <p:nvPicPr>
          <p:cNvPr id="12" name="Picture 11" descr="Screen Shot 2017-09-19 at 9.54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67" y="1165865"/>
            <a:ext cx="1994360" cy="29044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815662" y="4097935"/>
            <a:ext cx="1566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s</a:t>
            </a:r>
            <a:r>
              <a:rPr lang="en-US" sz="2000" i="1" dirty="0" err="1" smtClean="0">
                <a:solidFill>
                  <a:schemeClr val="bg1"/>
                </a:solidFill>
              </a:rPr>
              <a:t>tratiform</a:t>
            </a:r>
            <a:r>
              <a:rPr lang="en-US" sz="2000" i="1" dirty="0" smtClean="0">
                <a:solidFill>
                  <a:schemeClr val="bg1"/>
                </a:solidFill>
              </a:rPr>
              <a:t> precipitation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7772" y="254000"/>
            <a:ext cx="4787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FF"/>
                </a:solidFill>
              </a:rPr>
              <a:t>Cloud types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7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18" y="0"/>
            <a:ext cx="62205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5966" y="4819347"/>
            <a:ext cx="1820766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Johnson et al. 2015</a:t>
            </a:r>
            <a:endParaRPr lang="en-US" sz="16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277367" y="379581"/>
            <a:ext cx="24379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Inferences regarding “dominant”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cloud populations: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Cumulus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Deep convection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3190" y="379581"/>
            <a:ext cx="1019063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2898" y="379581"/>
            <a:ext cx="638816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92253" y="379581"/>
            <a:ext cx="50192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1715" y="379581"/>
            <a:ext cx="37264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94180" y="379581"/>
            <a:ext cx="669235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358" y="379581"/>
            <a:ext cx="35743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3415" y="379581"/>
            <a:ext cx="53995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81790" y="379581"/>
            <a:ext cx="22814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06520" y="2558329"/>
            <a:ext cx="1281268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Drying</a:t>
            </a:r>
            <a:endParaRPr lang="en-US" sz="2000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9195" y="297479"/>
            <a:ext cx="1520990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Heating</a:t>
            </a:r>
            <a:endParaRPr lang="en-US" sz="2000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297" y="5108272"/>
            <a:ext cx="984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Rainfall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13479" y="6305892"/>
            <a:ext cx="862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RMM Index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0090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418" y="0"/>
            <a:ext cx="62205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367" y="379581"/>
            <a:ext cx="243791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Inferred cloud populations: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Cumulus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Deep convection</a:t>
            </a:r>
          </a:p>
          <a:p>
            <a:pPr marL="800100" lvl="1" indent="-342900">
              <a:buFontTx/>
              <a:buChar char="-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Stratiform</a:t>
            </a:r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endParaRPr lang="en-US" sz="20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Similar evolution for both MJOs, but shorter periods for each stage for MJO2</a:t>
            </a:r>
          </a:p>
          <a:p>
            <a:endParaRPr lang="en-US" sz="2000" i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3190" y="379581"/>
            <a:ext cx="1019063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12898" y="379581"/>
            <a:ext cx="638816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92253" y="379581"/>
            <a:ext cx="50192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51715" y="379581"/>
            <a:ext cx="37264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94180" y="379581"/>
            <a:ext cx="669235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24358" y="379581"/>
            <a:ext cx="35743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63415" y="379581"/>
            <a:ext cx="539952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281790" y="379581"/>
            <a:ext cx="228147" cy="4472544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3567546" y="2396457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Cumulus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618785" y="2396457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Cumulus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284066" y="2449990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Congestus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079377" y="2457893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Congestus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884856" y="2472805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Deep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470838" y="2472806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Deep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5462834" y="2472806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Stratiform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737014" y="2473105"/>
            <a:ext cx="123795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i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Stratiform</a:t>
            </a:r>
            <a:endParaRPr lang="en-US" b="1" i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223" y="4275274"/>
            <a:ext cx="2373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Possible stepwise evolution of convection? [Kikuchi and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(2004), Katsumata et al. (2009),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Virts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and Wallace (2010), Del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Genio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et al. (2012)]</a:t>
            </a:r>
            <a:endParaRPr lang="en-US" sz="20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13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O_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823145"/>
            <a:ext cx="8415867" cy="5697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868" y="1311704"/>
            <a:ext cx="34544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Convection amplifies over the Indian Ocean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84801" y="1311704"/>
            <a:ext cx="28786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…then moves east-ward at about 5 m s</a:t>
            </a:r>
            <a:r>
              <a:rPr lang="en-US" sz="2400" i="1" baseline="30000" dirty="0" smtClean="0"/>
              <a:t>-1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55600" y="270935"/>
            <a:ext cx="841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What is the structure of the MJO over the Eastern Hemisphere?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99321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11 at 4.1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0938" y="2968588"/>
            <a:ext cx="2379449" cy="13234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Increasing SST, prominent diurnal cycle leading up to MJO active phases</a:t>
            </a:r>
            <a:endParaRPr lang="en-US" sz="2000" i="1" dirty="0"/>
          </a:p>
        </p:txBody>
      </p:sp>
      <p:sp>
        <p:nvSpPr>
          <p:cNvPr id="2" name="Rectangle 1"/>
          <p:cNvSpPr/>
          <p:nvPr/>
        </p:nvSpPr>
        <p:spPr>
          <a:xfrm>
            <a:off x="1083548" y="97171"/>
            <a:ext cx="1518536" cy="6599143"/>
          </a:xfrm>
          <a:prstGeom prst="rect">
            <a:avLst/>
          </a:prstGeom>
          <a:solidFill>
            <a:srgbClr val="FF0000">
              <a:alpha val="7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21812" y="97171"/>
            <a:ext cx="1184206" cy="6599143"/>
          </a:xfrm>
          <a:prstGeom prst="rect">
            <a:avLst/>
          </a:prstGeom>
          <a:solidFill>
            <a:srgbClr val="FF0000">
              <a:alpha val="8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67222" y="764973"/>
            <a:ext cx="31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(Johnson and </a:t>
            </a:r>
            <a:r>
              <a:rPr lang="en-US" i="1" dirty="0" err="1" smtClean="0"/>
              <a:t>Ciesielski</a:t>
            </a:r>
            <a:r>
              <a:rPr lang="en-US" i="1" dirty="0" smtClean="0"/>
              <a:t> 2013)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798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26" y="257200"/>
            <a:ext cx="7201501" cy="623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0475"/>
            <a:ext cx="2057902" cy="5847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/>
              <a:t>SST, surface fluxes peak in afternoon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/>
              <a:t>Late afternoon (and nocturnal) peaks in radar echoes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/>
              <a:t>Corresponding moistening of low to mid-troposphere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Diurnal cycle accelerates the moistening process (</a:t>
            </a:r>
            <a:r>
              <a:rPr lang="en-US" sz="2200" i="1" dirty="0" err="1" smtClean="0">
                <a:sym typeface="Wingdings"/>
              </a:rPr>
              <a:t>Ruppert</a:t>
            </a:r>
            <a:r>
              <a:rPr lang="en-US" sz="2200" i="1" dirty="0" smtClean="0">
                <a:sym typeface="Wingdings"/>
              </a:rPr>
              <a:t> 2016)</a:t>
            </a:r>
            <a:endParaRPr lang="en-US" sz="2200" i="1" dirty="0" smtClean="0"/>
          </a:p>
          <a:p>
            <a:endParaRPr lang="en-US" sz="22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323055" y="6423966"/>
            <a:ext cx="408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Ruppert</a:t>
            </a:r>
            <a:r>
              <a:rPr lang="en-US" i="1" dirty="0" smtClean="0"/>
              <a:t> and Johnson 2016, JAMES)</a:t>
            </a:r>
            <a:endParaRPr lang="en-US" i="1" dirty="0"/>
          </a:p>
        </p:txBody>
      </p:sp>
      <p:sp>
        <p:nvSpPr>
          <p:cNvPr id="5" name="Oval 4"/>
          <p:cNvSpPr/>
          <p:nvPr/>
        </p:nvSpPr>
        <p:spPr>
          <a:xfrm>
            <a:off x="2983610" y="4440674"/>
            <a:ext cx="2524593" cy="1388443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43117" y="4164688"/>
            <a:ext cx="2524593" cy="1388443"/>
          </a:xfrm>
          <a:prstGeom prst="ellipse">
            <a:avLst/>
          </a:prstGeom>
          <a:noFill/>
          <a:ln w="38100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otched Right Arrow 6"/>
          <p:cNvSpPr/>
          <p:nvPr/>
        </p:nvSpPr>
        <p:spPr>
          <a:xfrm rot="8297145">
            <a:off x="2863812" y="3223839"/>
            <a:ext cx="504845" cy="275147"/>
          </a:xfrm>
          <a:prstGeom prst="notchedRightArrow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Notched Right Arrow 7"/>
          <p:cNvSpPr/>
          <p:nvPr/>
        </p:nvSpPr>
        <p:spPr>
          <a:xfrm rot="8297145">
            <a:off x="6100746" y="3269737"/>
            <a:ext cx="504845" cy="275147"/>
          </a:xfrm>
          <a:prstGeom prst="notchedRightArrow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otched Right Arrow 8"/>
          <p:cNvSpPr/>
          <p:nvPr/>
        </p:nvSpPr>
        <p:spPr>
          <a:xfrm rot="3456206">
            <a:off x="4259481" y="2999075"/>
            <a:ext cx="504845" cy="275147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 rot="3456206">
            <a:off x="7089479" y="3151475"/>
            <a:ext cx="504845" cy="275147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794540" y="734376"/>
            <a:ext cx="968768" cy="211542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99949" y="734376"/>
            <a:ext cx="968768" cy="2115428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63694" y="4305210"/>
            <a:ext cx="147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06-11 Oct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1163" y="4306152"/>
            <a:ext cx="1479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13-16 Nov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620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2004jd005006-o1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76480"/>
            <a:ext cx="6248400" cy="3711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400800" y="2999856"/>
            <a:ext cx="27305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location and altitude</a:t>
            </a:r>
          </a:p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of convection</a:t>
            </a:r>
          </a:p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deduced from OLR data</a:t>
            </a:r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 flipH="1" flipV="1">
            <a:off x="5943600" y="3319086"/>
            <a:ext cx="914400" cy="152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152400" y="681313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EFFECTS OF LARGE-SCALE ENVELOPES OF CONVECTION</a:t>
            </a:r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1219200" y="4081086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C00"/>
                </a:solidFill>
              </a:rPr>
              <a:t>(</a:t>
            </a:r>
            <a:r>
              <a:rPr lang="en-US" sz="2000" dirty="0" err="1">
                <a:solidFill>
                  <a:srgbClr val="008C00"/>
                </a:solidFill>
              </a:rPr>
              <a:t>Randel</a:t>
            </a:r>
            <a:r>
              <a:rPr lang="en-US" sz="2000" dirty="0">
                <a:solidFill>
                  <a:srgbClr val="008C00"/>
                </a:solidFill>
              </a:rPr>
              <a:t> and Wu 2005)</a:t>
            </a:r>
          </a:p>
        </p:txBody>
      </p:sp>
      <p:sp>
        <p:nvSpPr>
          <p:cNvPr id="97288" name="Text Box 9"/>
          <p:cNvSpPr txBox="1">
            <a:spLocks noChangeArrowheads="1"/>
          </p:cNvSpPr>
          <p:nvPr/>
        </p:nvSpPr>
        <p:spPr bwMode="auto">
          <a:xfrm>
            <a:off x="609600" y="5715000"/>
            <a:ext cx="695546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/>
              <a:t>Global</a:t>
            </a:r>
            <a:r>
              <a:rPr lang="en-US" dirty="0"/>
              <a:t>-scale Kelvin wave </a:t>
            </a:r>
            <a:r>
              <a:rPr lang="en-US" dirty="0" smtClean="0"/>
              <a:t>forced by convection</a:t>
            </a:r>
            <a:endParaRPr lang="en-US" dirty="0"/>
          </a:p>
        </p:txBody>
      </p:sp>
      <p:sp>
        <p:nvSpPr>
          <p:cNvPr id="97289" name="Text Box 10"/>
          <p:cNvSpPr txBox="1">
            <a:spLocks noChangeArrowheads="1"/>
          </p:cNvSpPr>
          <p:nvPr/>
        </p:nvSpPr>
        <p:spPr bwMode="auto">
          <a:xfrm>
            <a:off x="6781800" y="4495800"/>
            <a:ext cx="2209800" cy="1035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(also Wheeler et al. 2000; Straub and Kiladis 2002)</a:t>
            </a:r>
          </a:p>
        </p:txBody>
      </p:sp>
    </p:spTree>
    <p:extLst>
      <p:ext uri="{BB962C8B-B14F-4D97-AF65-F5344CB8AC3E}">
        <p14:creationId xmlns:p14="http://schemas.microsoft.com/office/powerpoint/2010/main" val="322685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00" y="0"/>
            <a:ext cx="6404465" cy="6858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110" y="4434530"/>
            <a:ext cx="3572701" cy="182224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6" name="Oval 5"/>
          <p:cNvSpPr/>
          <p:nvPr/>
        </p:nvSpPr>
        <p:spPr>
          <a:xfrm>
            <a:off x="8128122" y="4195063"/>
            <a:ext cx="789892" cy="699177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92950" y="3253313"/>
            <a:ext cx="188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BUDGETS (−0.59 K day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48391" y="4276122"/>
            <a:ext cx="1883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(−0.63 K day</a:t>
            </a:r>
            <a:r>
              <a:rPr lang="en-US" sz="1200" baseline="30000" dirty="0" smtClean="0">
                <a:solidFill>
                  <a:srgbClr val="FF0000"/>
                </a:solidFill>
              </a:rPr>
              <a:t>-1</a:t>
            </a:r>
            <a:r>
              <a:rPr lang="en-US" sz="1200" dirty="0" smtClean="0">
                <a:solidFill>
                  <a:srgbClr val="FF0000"/>
                </a:solidFill>
              </a:rPr>
              <a:t>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948" y="4669006"/>
            <a:ext cx="124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(CERES)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79295" y="344825"/>
            <a:ext cx="1927411" cy="2308324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Moistening aloft prior to MJO active phase; increasing cirrus (CERES)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680516" y="2958353"/>
            <a:ext cx="1417543" cy="92333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&lt;Q</a:t>
            </a:r>
            <a:r>
              <a:rPr lang="en-US" i="1" baseline="-25000" dirty="0" smtClean="0"/>
              <a:t>R</a:t>
            </a:r>
            <a:r>
              <a:rPr lang="en-US" i="1" dirty="0" smtClean="0"/>
              <a:t>&gt; determined as a residual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3" idx="2"/>
            <a:endCxn id="6" idx="0"/>
          </p:cNvCxnSpPr>
          <p:nvPr/>
        </p:nvCxnSpPr>
        <p:spPr>
          <a:xfrm>
            <a:off x="8389288" y="3881683"/>
            <a:ext cx="133780" cy="3133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 rot="1200716">
            <a:off x="3383412" y="93091"/>
            <a:ext cx="1951986" cy="885257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009743">
            <a:off x="5908073" y="90910"/>
            <a:ext cx="1673687" cy="895105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72398" y="4894240"/>
            <a:ext cx="1951986" cy="14697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58955" y="4815641"/>
            <a:ext cx="1951986" cy="156792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9295" y="2813925"/>
            <a:ext cx="1927411" cy="120032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Decreasing &lt;Q</a:t>
            </a:r>
            <a:r>
              <a:rPr lang="en-US" sz="2400" i="1" baseline="-25000" dirty="0" smtClean="0"/>
              <a:t>R</a:t>
            </a:r>
            <a:r>
              <a:rPr lang="en-US" sz="2400" i="1" dirty="0" smtClean="0"/>
              <a:t>&gt; prior to active phase</a:t>
            </a:r>
            <a:endParaRPr lang="en-US" sz="2400" i="1" dirty="0"/>
          </a:p>
        </p:txBody>
      </p:sp>
      <p:sp>
        <p:nvSpPr>
          <p:cNvPr id="16" name="Oval 15"/>
          <p:cNvSpPr/>
          <p:nvPr/>
        </p:nvSpPr>
        <p:spPr>
          <a:xfrm rot="20498103">
            <a:off x="3366124" y="3580085"/>
            <a:ext cx="1951986" cy="793249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0498103">
            <a:off x="5558955" y="3472568"/>
            <a:ext cx="1951986" cy="793249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4559567" y="2653149"/>
            <a:ext cx="153006" cy="305204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>
            <a:off x="6825671" y="2652947"/>
            <a:ext cx="153006" cy="305204"/>
          </a:xfrm>
          <a:prstGeom prst="up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1369" y="2630525"/>
            <a:ext cx="1507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&lt;MSE&gt; peak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295" y="6073901"/>
            <a:ext cx="1927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(Johnson et al. 2015)</a:t>
            </a:r>
            <a:endParaRPr lang="en-US" i="1" dirty="0"/>
          </a:p>
        </p:txBody>
      </p:sp>
      <p:sp>
        <p:nvSpPr>
          <p:cNvPr id="22" name="Rectangle 21"/>
          <p:cNvSpPr/>
          <p:nvPr/>
        </p:nvSpPr>
        <p:spPr>
          <a:xfrm>
            <a:off x="2200295" y="3246023"/>
            <a:ext cx="6021416" cy="143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463391" y="3121098"/>
            <a:ext cx="290711" cy="169454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8905" y="4174447"/>
            <a:ext cx="1909584" cy="2308324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Sfc</a:t>
            </a:r>
            <a:r>
              <a:rPr lang="en-US" sz="2400" i="1" dirty="0" smtClean="0"/>
              <a:t> fluxes, LW trapping, bottom-heavy heating </a:t>
            </a:r>
            <a:r>
              <a:rPr lang="en-US" sz="2400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i="1" dirty="0">
                <a:sym typeface="Wingdings"/>
              </a:rPr>
              <a:t> </a:t>
            </a:r>
            <a:r>
              <a:rPr lang="en-US" sz="2400" i="1" dirty="0" smtClean="0">
                <a:sym typeface="Wingdings"/>
              </a:rPr>
              <a:t>buildup of &lt;MSE&gt;</a:t>
            </a:r>
            <a:endParaRPr lang="en-US" sz="24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170982" y="0"/>
            <a:ext cx="2282476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Relative Humidity (NSA)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56704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Oct case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(16-20 October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3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32598" y="165100"/>
            <a:ext cx="6452249" cy="2268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7-17 at 11.0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98" y="290821"/>
            <a:ext cx="6478167" cy="656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896" y="423358"/>
            <a:ext cx="27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Max elevation = 3.8 km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 rot="3058424">
            <a:off x="4154584" y="3309917"/>
            <a:ext cx="22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Georgia"/>
                <a:cs typeface="Georgia"/>
              </a:rPr>
              <a:t>Sumatra</a:t>
            </a:r>
            <a:endParaRPr lang="en-US" sz="2800" i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408" y="1141691"/>
            <a:ext cx="22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eorgia"/>
                <a:cs typeface="Georgia"/>
              </a:rPr>
              <a:t>Malaysia</a:t>
            </a:r>
            <a:endParaRPr lang="en-US" sz="2000" i="1" dirty="0">
              <a:latin typeface="Georgia"/>
              <a:cs typeface="Georgi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28" y="1951150"/>
            <a:ext cx="3025935" cy="489364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Sumatra extends from ~6N to 6S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Steep mountain chain on west side of island (&gt;3 km), highest terrain on north end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Since Sumatra straddles the equator, wake vortices in easterly flow are cyclonic in both hemispheres</a:t>
            </a:r>
          </a:p>
        </p:txBody>
      </p:sp>
      <p:sp>
        <p:nvSpPr>
          <p:cNvPr id="4" name="Freeform 3"/>
          <p:cNvSpPr/>
          <p:nvPr/>
        </p:nvSpPr>
        <p:spPr>
          <a:xfrm>
            <a:off x="1333053" y="640005"/>
            <a:ext cx="4712147" cy="1358839"/>
          </a:xfrm>
          <a:custGeom>
            <a:avLst/>
            <a:gdLst>
              <a:gd name="connsiteX0" fmla="*/ 4712147 w 4712147"/>
              <a:gd name="connsiteY0" fmla="*/ 54262 h 1358839"/>
              <a:gd name="connsiteX1" fmla="*/ 4102547 w 4712147"/>
              <a:gd name="connsiteY1" fmla="*/ 206662 h 1358839"/>
              <a:gd name="connsiteX2" fmla="*/ 3272814 w 4712147"/>
              <a:gd name="connsiteY2" fmla="*/ 308262 h 1358839"/>
              <a:gd name="connsiteX3" fmla="*/ 2646280 w 4712147"/>
              <a:gd name="connsiteY3" fmla="*/ 240528 h 1358839"/>
              <a:gd name="connsiteX4" fmla="*/ 2155214 w 4712147"/>
              <a:gd name="connsiteY4" fmla="*/ 138928 h 1358839"/>
              <a:gd name="connsiteX5" fmla="*/ 1190014 w 4712147"/>
              <a:gd name="connsiteY5" fmla="*/ 3462 h 1358839"/>
              <a:gd name="connsiteX6" fmla="*/ 258680 w 4712147"/>
              <a:gd name="connsiteY6" fmla="*/ 291328 h 1358839"/>
              <a:gd name="connsiteX7" fmla="*/ 4680 w 4712147"/>
              <a:gd name="connsiteY7" fmla="*/ 697728 h 1358839"/>
              <a:gd name="connsiteX8" fmla="*/ 140147 w 4712147"/>
              <a:gd name="connsiteY8" fmla="*/ 1188795 h 1358839"/>
              <a:gd name="connsiteX9" fmla="*/ 682014 w 4712147"/>
              <a:gd name="connsiteY9" fmla="*/ 1358128 h 1358839"/>
              <a:gd name="connsiteX10" fmla="*/ 1173080 w 4712147"/>
              <a:gd name="connsiteY10" fmla="*/ 1137995 h 1358839"/>
              <a:gd name="connsiteX11" fmla="*/ 1173080 w 4712147"/>
              <a:gd name="connsiteY11" fmla="*/ 1137995 h 1358839"/>
              <a:gd name="connsiteX12" fmla="*/ 1173080 w 4712147"/>
              <a:gd name="connsiteY12" fmla="*/ 1137995 h 135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2147" h="1358839">
                <a:moveTo>
                  <a:pt x="4712147" y="54262"/>
                </a:moveTo>
                <a:cubicBezTo>
                  <a:pt x="4527291" y="109295"/>
                  <a:pt x="4342436" y="164329"/>
                  <a:pt x="4102547" y="206662"/>
                </a:cubicBezTo>
                <a:cubicBezTo>
                  <a:pt x="3862658" y="248995"/>
                  <a:pt x="3515525" y="302618"/>
                  <a:pt x="3272814" y="308262"/>
                </a:cubicBezTo>
                <a:cubicBezTo>
                  <a:pt x="3030103" y="313906"/>
                  <a:pt x="2832547" y="268750"/>
                  <a:pt x="2646280" y="240528"/>
                </a:cubicBezTo>
                <a:cubicBezTo>
                  <a:pt x="2460013" y="212306"/>
                  <a:pt x="2397925" y="178439"/>
                  <a:pt x="2155214" y="138928"/>
                </a:cubicBezTo>
                <a:cubicBezTo>
                  <a:pt x="1912503" y="99417"/>
                  <a:pt x="1506103" y="-21938"/>
                  <a:pt x="1190014" y="3462"/>
                </a:cubicBezTo>
                <a:cubicBezTo>
                  <a:pt x="873925" y="28862"/>
                  <a:pt x="456236" y="175617"/>
                  <a:pt x="258680" y="291328"/>
                </a:cubicBezTo>
                <a:cubicBezTo>
                  <a:pt x="61124" y="407039"/>
                  <a:pt x="24435" y="548150"/>
                  <a:pt x="4680" y="697728"/>
                </a:cubicBezTo>
                <a:cubicBezTo>
                  <a:pt x="-15075" y="847306"/>
                  <a:pt x="27258" y="1078728"/>
                  <a:pt x="140147" y="1188795"/>
                </a:cubicBezTo>
                <a:cubicBezTo>
                  <a:pt x="253036" y="1298862"/>
                  <a:pt x="509859" y="1366595"/>
                  <a:pt x="682014" y="1358128"/>
                </a:cubicBezTo>
                <a:cubicBezTo>
                  <a:pt x="854169" y="1349661"/>
                  <a:pt x="1173080" y="1137995"/>
                  <a:pt x="1173080" y="1137995"/>
                </a:cubicBezTo>
                <a:lnTo>
                  <a:pt x="1173080" y="1137995"/>
                </a:lnTo>
                <a:lnTo>
                  <a:pt x="1173080" y="1137995"/>
                </a:lnTo>
              </a:path>
            </a:pathLst>
          </a:custGeom>
          <a:ln w="3810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567754" y="4724400"/>
            <a:ext cx="3543313" cy="1405527"/>
          </a:xfrm>
          <a:custGeom>
            <a:avLst/>
            <a:gdLst>
              <a:gd name="connsiteX0" fmla="*/ 3543313 w 3543313"/>
              <a:gd name="connsiteY0" fmla="*/ 0 h 1405527"/>
              <a:gd name="connsiteX1" fmla="*/ 2950646 w 3543313"/>
              <a:gd name="connsiteY1" fmla="*/ 203200 h 1405527"/>
              <a:gd name="connsiteX2" fmla="*/ 2256379 w 3543313"/>
              <a:gd name="connsiteY2" fmla="*/ 677333 h 1405527"/>
              <a:gd name="connsiteX3" fmla="*/ 1460513 w 3543313"/>
              <a:gd name="connsiteY3" fmla="*/ 1202267 h 1405527"/>
              <a:gd name="connsiteX4" fmla="*/ 596913 w 3543313"/>
              <a:gd name="connsiteY4" fmla="*/ 1405467 h 1405527"/>
              <a:gd name="connsiteX5" fmla="*/ 88913 w 3543313"/>
              <a:gd name="connsiteY5" fmla="*/ 1219200 h 1405527"/>
              <a:gd name="connsiteX6" fmla="*/ 4246 w 3543313"/>
              <a:gd name="connsiteY6" fmla="*/ 846667 h 1405527"/>
              <a:gd name="connsiteX7" fmla="*/ 139713 w 3543313"/>
              <a:gd name="connsiteY7" fmla="*/ 491067 h 1405527"/>
              <a:gd name="connsiteX8" fmla="*/ 478379 w 3543313"/>
              <a:gd name="connsiteY8" fmla="*/ 304800 h 1405527"/>
              <a:gd name="connsiteX9" fmla="*/ 478379 w 3543313"/>
              <a:gd name="connsiteY9" fmla="*/ 304800 h 140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43313" h="1405527">
                <a:moveTo>
                  <a:pt x="3543313" y="0"/>
                </a:moveTo>
                <a:cubicBezTo>
                  <a:pt x="3354224" y="45155"/>
                  <a:pt x="3165135" y="90311"/>
                  <a:pt x="2950646" y="203200"/>
                </a:cubicBezTo>
                <a:cubicBezTo>
                  <a:pt x="2736157" y="316089"/>
                  <a:pt x="2504734" y="510822"/>
                  <a:pt x="2256379" y="677333"/>
                </a:cubicBezTo>
                <a:cubicBezTo>
                  <a:pt x="2008023" y="843844"/>
                  <a:pt x="1737091" y="1080911"/>
                  <a:pt x="1460513" y="1202267"/>
                </a:cubicBezTo>
                <a:cubicBezTo>
                  <a:pt x="1183935" y="1323623"/>
                  <a:pt x="825513" y="1402645"/>
                  <a:pt x="596913" y="1405467"/>
                </a:cubicBezTo>
                <a:cubicBezTo>
                  <a:pt x="368313" y="1408289"/>
                  <a:pt x="187691" y="1312333"/>
                  <a:pt x="88913" y="1219200"/>
                </a:cubicBezTo>
                <a:cubicBezTo>
                  <a:pt x="-9865" y="1126067"/>
                  <a:pt x="-4221" y="968023"/>
                  <a:pt x="4246" y="846667"/>
                </a:cubicBezTo>
                <a:cubicBezTo>
                  <a:pt x="12713" y="725311"/>
                  <a:pt x="60691" y="581378"/>
                  <a:pt x="139713" y="491067"/>
                </a:cubicBezTo>
                <a:cubicBezTo>
                  <a:pt x="218735" y="400756"/>
                  <a:pt x="478379" y="304800"/>
                  <a:pt x="478379" y="304800"/>
                </a:cubicBezTo>
                <a:lnTo>
                  <a:pt x="478379" y="304800"/>
                </a:lnTo>
              </a:path>
            </a:pathLst>
          </a:custGeom>
          <a:ln w="28575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1835" y="2912532"/>
            <a:ext cx="161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Equator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 rot="21057590">
            <a:off x="5300134" y="321760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Low-level flow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6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32598" y="165100"/>
            <a:ext cx="6452249" cy="2268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7-17 at 11.0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98" y="290821"/>
            <a:ext cx="6478167" cy="656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896" y="423358"/>
            <a:ext cx="27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Max elevation = 3.8 km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 rot="3058424">
            <a:off x="4154584" y="3309917"/>
            <a:ext cx="22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Georgia"/>
                <a:cs typeface="Georgia"/>
              </a:rPr>
              <a:t>Sumatra</a:t>
            </a:r>
            <a:endParaRPr lang="en-US" sz="2800" i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408" y="1141691"/>
            <a:ext cx="22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eorgia"/>
                <a:cs typeface="Georgia"/>
              </a:rPr>
              <a:t>Malaysia</a:t>
            </a:r>
            <a:endParaRPr lang="en-US" sz="2000" i="1" dirty="0">
              <a:latin typeface="Georgia"/>
              <a:cs typeface="Georgi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988" y="2544132"/>
            <a:ext cx="3492787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Data for the study:</a:t>
            </a:r>
            <a:r>
              <a:rPr lang="en-US" i="1" dirty="0" smtClean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YOTC ECMWF (May 2008 – Apr 2010)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DYNAMO ECMWF OA    (Oct 2011 – Mar 2012)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/>
              <a:t>Both datasets: 6-h time interval, 0.25 </a:t>
            </a:r>
            <a:r>
              <a:rPr lang="en-US" i="1" dirty="0" err="1" smtClean="0"/>
              <a:t>deg</a:t>
            </a:r>
            <a:r>
              <a:rPr lang="en-US" i="1" dirty="0"/>
              <a:t> </a:t>
            </a:r>
            <a:r>
              <a:rPr lang="en-US" i="1" dirty="0" smtClean="0"/>
              <a:t>grid </a:t>
            </a:r>
          </a:p>
          <a:p>
            <a:r>
              <a:rPr lang="en-US" b="1" i="1" u="sng" dirty="0"/>
              <a:t>Analysis Method:</a:t>
            </a:r>
            <a:r>
              <a:rPr lang="en-US" i="1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/>
              <a:t>Objective feature tracking algorithm of Kevin Hodges (1995, 1999) applied to relative </a:t>
            </a:r>
            <a:r>
              <a:rPr lang="en-US" i="1" dirty="0" err="1"/>
              <a:t>vorticity</a:t>
            </a:r>
            <a:r>
              <a:rPr lang="en-US" i="1" dirty="0"/>
              <a:t> </a:t>
            </a:r>
            <a:r>
              <a:rPr lang="en-US" i="1" dirty="0" smtClean="0"/>
              <a:t>field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445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fig05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" y="650083"/>
            <a:ext cx="8177761" cy="547585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Oval 3"/>
          <p:cNvSpPr/>
          <p:nvPr/>
        </p:nvSpPr>
        <p:spPr>
          <a:xfrm>
            <a:off x="7650871" y="3960972"/>
            <a:ext cx="635052" cy="5140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 rot="2197097">
            <a:off x="7004287" y="3690059"/>
            <a:ext cx="903626" cy="5140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04111" y="2572532"/>
            <a:ext cx="635052" cy="5140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83327" y="2422568"/>
            <a:ext cx="635052" cy="5140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074" y="1077957"/>
            <a:ext cx="2494849" cy="101566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Large concentration of tracks downstream of four regions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5595" y="91347"/>
            <a:ext cx="9032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All shed cyclonic vortex tracks in study domain (10°N to 10°S)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0518" y="665204"/>
            <a:ext cx="5567861" cy="26157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50518" y="1273467"/>
            <a:ext cx="1735736" cy="132343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Initiation regions not involved in TC genesis</a:t>
            </a:r>
            <a:endParaRPr lang="en-US" sz="2000" i="1" dirty="0"/>
          </a:p>
        </p:txBody>
      </p:sp>
      <p:sp>
        <p:nvSpPr>
          <p:cNvPr id="12" name="Oval 11"/>
          <p:cNvSpPr/>
          <p:nvPr/>
        </p:nvSpPr>
        <p:spPr>
          <a:xfrm>
            <a:off x="3980534" y="1719340"/>
            <a:ext cx="1810540" cy="1502487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16645" y="5082150"/>
            <a:ext cx="4558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(Fine et al. 2016, MWR)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7122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6-08-31 at 11.50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7" y="743468"/>
            <a:ext cx="8732293" cy="5817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333" y="131969"/>
            <a:ext cx="841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YOTC and DYNAMO Terrain-induced vortex &amp; TC tracks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83" y="2589796"/>
            <a:ext cx="2820525" cy="22467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Average pre-TC duration for YOTC and DYNAMO TCs (2.5 years of data) = 10.1 days</a:t>
            </a:r>
            <a:endParaRPr lang="en-US" sz="28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833411" y="1242516"/>
            <a:ext cx="1325268" cy="95410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13 TC cases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75204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6-08-31 at 11.50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7" y="743468"/>
            <a:ext cx="8732293" cy="5817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333" y="131969"/>
            <a:ext cx="841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YOTC and DYNAMO Terrain-induced vortex &amp; TC tracks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383" y="2672271"/>
            <a:ext cx="2820525" cy="181588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25.5% of all IO TCs originated from terrain-induced vortices!</a:t>
            </a:r>
            <a:endParaRPr lang="en-US" sz="2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33411" y="1242516"/>
            <a:ext cx="1325268" cy="95410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13 TC cases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22583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9020" y="5976413"/>
            <a:ext cx="301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26 Nov 2011,  1200 UTC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6555" y="725810"/>
            <a:ext cx="323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</a:rPr>
              <a:t>November 2011 MJO 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9020" y="254006"/>
            <a:ext cx="2476980" cy="120032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The MJO consists of many cloud systems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40761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c_tracks_201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7" y="725794"/>
            <a:ext cx="8798838" cy="587239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TextBox 9"/>
          <p:cNvSpPr txBox="1"/>
          <p:nvPr/>
        </p:nvSpPr>
        <p:spPr>
          <a:xfrm>
            <a:off x="478333" y="131969"/>
            <a:ext cx="841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</a:rPr>
              <a:t>YOTC and DYNAMO Terrain-induced vortex &amp; TC tracks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tc_tracks_200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7" y="725793"/>
            <a:ext cx="8798838" cy="5872395"/>
          </a:xfrm>
          <a:prstGeom prst="rect">
            <a:avLst/>
          </a:prstGeom>
        </p:spPr>
      </p:pic>
      <p:pic>
        <p:nvPicPr>
          <p:cNvPr id="3" name="Picture 2" descr="tc_tracks_200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6" y="725792"/>
            <a:ext cx="8798839" cy="5872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620" y="725794"/>
            <a:ext cx="4403965" cy="247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56177" y="2681264"/>
            <a:ext cx="1452139" cy="759350"/>
          </a:xfrm>
          <a:custGeom>
            <a:avLst/>
            <a:gdLst>
              <a:gd name="connsiteX0" fmla="*/ 1452139 w 1452139"/>
              <a:gd name="connsiteY0" fmla="*/ 0 h 759350"/>
              <a:gd name="connsiteX1" fmla="*/ 1005277 w 1452139"/>
              <a:gd name="connsiteY1" fmla="*/ 39200 h 759350"/>
              <a:gd name="connsiteX2" fmla="*/ 323225 w 1452139"/>
              <a:gd name="connsiteY2" fmla="*/ 101920 h 759350"/>
              <a:gd name="connsiteX3" fmla="*/ 25318 w 1452139"/>
              <a:gd name="connsiteY3" fmla="*/ 337118 h 759350"/>
              <a:gd name="connsiteX4" fmla="*/ 33157 w 1452139"/>
              <a:gd name="connsiteY4" fmla="*/ 619357 h 759350"/>
              <a:gd name="connsiteX5" fmla="*/ 174272 w 1452139"/>
              <a:gd name="connsiteY5" fmla="*/ 752636 h 759350"/>
              <a:gd name="connsiteX6" fmla="*/ 432981 w 1452139"/>
              <a:gd name="connsiteY6" fmla="*/ 721276 h 759350"/>
              <a:gd name="connsiteX7" fmla="*/ 534897 w 1452139"/>
              <a:gd name="connsiteY7" fmla="*/ 564477 h 759350"/>
              <a:gd name="connsiteX8" fmla="*/ 534897 w 1452139"/>
              <a:gd name="connsiteY8" fmla="*/ 564477 h 75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2139" h="759350">
                <a:moveTo>
                  <a:pt x="1452139" y="0"/>
                </a:moveTo>
                <a:lnTo>
                  <a:pt x="1005277" y="39200"/>
                </a:lnTo>
                <a:cubicBezTo>
                  <a:pt x="817125" y="56187"/>
                  <a:pt x="486551" y="52267"/>
                  <a:pt x="323225" y="101920"/>
                </a:cubicBezTo>
                <a:cubicBezTo>
                  <a:pt x="159899" y="151573"/>
                  <a:pt x="73663" y="250878"/>
                  <a:pt x="25318" y="337118"/>
                </a:cubicBezTo>
                <a:cubicBezTo>
                  <a:pt x="-23027" y="423358"/>
                  <a:pt x="8331" y="550104"/>
                  <a:pt x="33157" y="619357"/>
                </a:cubicBezTo>
                <a:cubicBezTo>
                  <a:pt x="57983" y="688610"/>
                  <a:pt x="107635" y="735650"/>
                  <a:pt x="174272" y="752636"/>
                </a:cubicBezTo>
                <a:cubicBezTo>
                  <a:pt x="240909" y="769622"/>
                  <a:pt x="372877" y="752636"/>
                  <a:pt x="432981" y="721276"/>
                </a:cubicBezTo>
                <a:cubicBezTo>
                  <a:pt x="493085" y="689916"/>
                  <a:pt x="534897" y="564477"/>
                  <a:pt x="534897" y="564477"/>
                </a:cubicBezTo>
                <a:lnTo>
                  <a:pt x="534897" y="564477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664125" flipV="1">
            <a:off x="7082246" y="4117005"/>
            <a:ext cx="1452139" cy="759350"/>
          </a:xfrm>
          <a:custGeom>
            <a:avLst/>
            <a:gdLst>
              <a:gd name="connsiteX0" fmla="*/ 1452139 w 1452139"/>
              <a:gd name="connsiteY0" fmla="*/ 0 h 759350"/>
              <a:gd name="connsiteX1" fmla="*/ 1005277 w 1452139"/>
              <a:gd name="connsiteY1" fmla="*/ 39200 h 759350"/>
              <a:gd name="connsiteX2" fmla="*/ 323225 w 1452139"/>
              <a:gd name="connsiteY2" fmla="*/ 101920 h 759350"/>
              <a:gd name="connsiteX3" fmla="*/ 25318 w 1452139"/>
              <a:gd name="connsiteY3" fmla="*/ 337118 h 759350"/>
              <a:gd name="connsiteX4" fmla="*/ 33157 w 1452139"/>
              <a:gd name="connsiteY4" fmla="*/ 619357 h 759350"/>
              <a:gd name="connsiteX5" fmla="*/ 174272 w 1452139"/>
              <a:gd name="connsiteY5" fmla="*/ 752636 h 759350"/>
              <a:gd name="connsiteX6" fmla="*/ 432981 w 1452139"/>
              <a:gd name="connsiteY6" fmla="*/ 721276 h 759350"/>
              <a:gd name="connsiteX7" fmla="*/ 534897 w 1452139"/>
              <a:gd name="connsiteY7" fmla="*/ 564477 h 759350"/>
              <a:gd name="connsiteX8" fmla="*/ 534897 w 1452139"/>
              <a:gd name="connsiteY8" fmla="*/ 564477 h 75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2139" h="759350">
                <a:moveTo>
                  <a:pt x="1452139" y="0"/>
                </a:moveTo>
                <a:lnTo>
                  <a:pt x="1005277" y="39200"/>
                </a:lnTo>
                <a:cubicBezTo>
                  <a:pt x="817125" y="56187"/>
                  <a:pt x="486551" y="52267"/>
                  <a:pt x="323225" y="101920"/>
                </a:cubicBezTo>
                <a:cubicBezTo>
                  <a:pt x="159899" y="151573"/>
                  <a:pt x="73663" y="250878"/>
                  <a:pt x="25318" y="337118"/>
                </a:cubicBezTo>
                <a:cubicBezTo>
                  <a:pt x="-23027" y="423358"/>
                  <a:pt x="8331" y="550104"/>
                  <a:pt x="33157" y="619357"/>
                </a:cubicBezTo>
                <a:cubicBezTo>
                  <a:pt x="57983" y="688610"/>
                  <a:pt x="107635" y="735650"/>
                  <a:pt x="174272" y="752636"/>
                </a:cubicBezTo>
                <a:cubicBezTo>
                  <a:pt x="240909" y="769622"/>
                  <a:pt x="372877" y="752636"/>
                  <a:pt x="432981" y="721276"/>
                </a:cubicBezTo>
                <a:cubicBezTo>
                  <a:pt x="493085" y="689916"/>
                  <a:pt x="534897" y="564477"/>
                  <a:pt x="534897" y="564477"/>
                </a:cubicBezTo>
                <a:lnTo>
                  <a:pt x="534897" y="564477"/>
                </a:ln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3008202">
            <a:off x="6866849" y="3739367"/>
            <a:ext cx="182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SUMATRA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 rot="3833627">
            <a:off x="7175586" y="3335695"/>
            <a:ext cx="2404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Easterly Flow</a:t>
            </a:r>
            <a:endParaRPr lang="en-US" sz="2800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27875" y="1190625"/>
            <a:ext cx="1309688" cy="12120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250" y="1293805"/>
            <a:ext cx="268286" cy="2682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12818" y="1230304"/>
            <a:ext cx="118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location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20768" y="1498587"/>
            <a:ext cx="162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</a:t>
            </a:r>
            <a:r>
              <a:rPr lang="en-US" dirty="0" smtClean="0"/>
              <a:t>f first named tropical cyclone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5253" y="1113529"/>
            <a:ext cx="108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INDIA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52463" y="3201727"/>
            <a:ext cx="339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Georgia"/>
                <a:cs typeface="Georgia"/>
              </a:rPr>
              <a:t>INDIAN OCEAN</a:t>
            </a:r>
            <a:endParaRPr lang="en-US" sz="2400" i="1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5308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Global_tropical_cyclone_tracks-edi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250" y="285750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Tropical Cyclone Tracks 1985-2005</a:t>
            </a:r>
            <a:endParaRPr lang="en-US" sz="2800" i="1" dirty="0"/>
          </a:p>
        </p:txBody>
      </p:sp>
      <p:sp>
        <p:nvSpPr>
          <p:cNvPr id="2" name="Oval 1"/>
          <p:cNvSpPr/>
          <p:nvPr/>
        </p:nvSpPr>
        <p:spPr>
          <a:xfrm rot="3315113">
            <a:off x="1503622" y="3182633"/>
            <a:ext cx="1007282" cy="525573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0100" y="4180794"/>
            <a:ext cx="175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Sumatra is unique in the tropics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3438751"/>
            <a:ext cx="9144000" cy="1549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93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0187" y="-36733"/>
            <a:ext cx="528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00"/>
                </a:solidFill>
              </a:rPr>
              <a:t>Summary</a:t>
            </a:r>
            <a:endParaRPr lang="en-US" sz="4400" b="1" i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564" y="662118"/>
            <a:ext cx="87083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sz="3000" i="1" dirty="0" smtClean="0"/>
              <a:t>MJOs are dominant source of tropical </a:t>
            </a:r>
            <a:r>
              <a:rPr lang="en-US" sz="3000" i="1" dirty="0" err="1" smtClean="0"/>
              <a:t>intraseasonal</a:t>
            </a:r>
            <a:r>
              <a:rPr lang="en-US" sz="3000" i="1" dirty="0" smtClean="0"/>
              <a:t> variability; two prominent MJOs during DYNAMO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000" i="1" dirty="0" smtClean="0">
                <a:solidFill>
                  <a:srgbClr val="0000FF"/>
                </a:solidFill>
              </a:rPr>
              <a:t>Oct and Nov MJOs linked, in part, to global circumnavigating Kelvin waves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000" i="1" dirty="0" smtClean="0">
                <a:solidFill>
                  <a:srgbClr val="FF0000"/>
                </a:solidFill>
              </a:rPr>
              <a:t>SST increases in suppressed phase </a:t>
            </a:r>
            <a:r>
              <a:rPr lang="en-US" sz="3000" i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i="1" dirty="0" smtClean="0">
                <a:solidFill>
                  <a:srgbClr val="FF0000"/>
                </a:solidFill>
              </a:rPr>
              <a:t> increasing cloud populations, cu to cg: </a:t>
            </a:r>
            <a:r>
              <a:rPr lang="en-US" sz="3000" i="1" dirty="0">
                <a:solidFill>
                  <a:srgbClr val="FF0000"/>
                </a:solidFill>
              </a:rPr>
              <a:t>d</a:t>
            </a:r>
            <a:r>
              <a:rPr lang="en-US" sz="3000" i="1" dirty="0" smtClean="0">
                <a:solidFill>
                  <a:srgbClr val="FF0000"/>
                </a:solidFill>
              </a:rPr>
              <a:t>iurnal cycle of SST/shallow cumulus </a:t>
            </a:r>
            <a:r>
              <a:rPr lang="en-US" sz="3000" i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3000" i="1" dirty="0" smtClean="0">
                <a:solidFill>
                  <a:srgbClr val="FF0000"/>
                </a:solidFill>
                <a:sym typeface="Wingdings"/>
              </a:rPr>
              <a:t>accelerates moistening process </a:t>
            </a:r>
            <a:r>
              <a:rPr lang="en-US" sz="3000" i="1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i="1" dirty="0" smtClean="0">
                <a:solidFill>
                  <a:srgbClr val="FF0000"/>
                </a:solidFill>
                <a:sym typeface="Wingdings"/>
              </a:rPr>
              <a:t> air-sea coupling important to MJO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000" i="1" dirty="0" smtClean="0">
                <a:solidFill>
                  <a:srgbClr val="008000"/>
                </a:solidFill>
                <a:sym typeface="Wingdings"/>
              </a:rPr>
              <a:t>UT/LS Kelvin wave signal leads to cirrus increase, reduced &lt;Q</a:t>
            </a:r>
            <a:r>
              <a:rPr lang="en-US" sz="3000" i="1" baseline="-25000" dirty="0" smtClean="0">
                <a:solidFill>
                  <a:srgbClr val="008000"/>
                </a:solidFill>
                <a:sym typeface="Wingdings"/>
              </a:rPr>
              <a:t>R</a:t>
            </a:r>
            <a:r>
              <a:rPr lang="en-US" sz="3000" i="1" dirty="0" smtClean="0">
                <a:solidFill>
                  <a:srgbClr val="008000"/>
                </a:solidFill>
                <a:sym typeface="Wingdings"/>
              </a:rPr>
              <a:t>&gt; prior to MJO active phase </a:t>
            </a:r>
          </a:p>
          <a:p>
            <a:pPr marL="457200" indent="-457200">
              <a:buFont typeface="Wingdings" charset="2"/>
              <a:buChar char="Ø"/>
            </a:pPr>
            <a:r>
              <a:rPr lang="en-US" sz="3000" i="1" dirty="0" smtClean="0">
                <a:solidFill>
                  <a:srgbClr val="660066"/>
                </a:solidFill>
                <a:sym typeface="Wingdings"/>
              </a:rPr>
              <a:t>Sumatra and surrounding terrain serve as low-level vortex generators </a:t>
            </a:r>
            <a:r>
              <a:rPr lang="en-US" sz="3000" i="1" dirty="0" smtClean="0">
                <a:solidFill>
                  <a:srgbClr val="6600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000" i="1" dirty="0" smtClean="0">
                <a:solidFill>
                  <a:srgbClr val="660066"/>
                </a:solidFill>
                <a:sym typeface="Wingdings"/>
              </a:rPr>
              <a:t> TC formation over IO</a:t>
            </a:r>
            <a:endParaRPr lang="en-US" sz="3000" i="1" dirty="0" smtClean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40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95880" y="211660"/>
            <a:ext cx="50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 smtClean="0">
                <a:solidFill>
                  <a:schemeClr val="bg1">
                    <a:lumMod val="95000"/>
                  </a:schemeClr>
                </a:solidFill>
              </a:rPr>
              <a:t>Historical Context</a:t>
            </a:r>
            <a:endParaRPr lang="en-US" sz="3600" i="1" u="sng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 descr="Screen Shot 2016-04-05 at 3.0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9" y="1103630"/>
            <a:ext cx="8496936" cy="5321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1073" y="1073407"/>
            <a:ext cx="414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Kuettner</a:t>
            </a:r>
            <a:r>
              <a:rPr lang="en-US" b="1" dirty="0" smtClean="0"/>
              <a:t> (1989, </a:t>
            </a:r>
            <a:r>
              <a:rPr lang="en-US" b="1" i="1" dirty="0" smtClean="0"/>
              <a:t>Wetter und </a:t>
            </a:r>
            <a:r>
              <a:rPr lang="en-US" b="1" i="1" dirty="0" err="1" smtClean="0"/>
              <a:t>Leben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53953" y="4233099"/>
            <a:ext cx="131546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Sumatra “double vortex”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3233" y="5518150"/>
            <a:ext cx="1663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850 </a:t>
            </a:r>
            <a:r>
              <a:rPr lang="en-US" sz="2000" b="1" dirty="0" err="1" smtClean="0"/>
              <a:t>hPa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98974" y="2057311"/>
            <a:ext cx="4043621" cy="10156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>
                <a:sym typeface="Wingdings"/>
              </a:rPr>
              <a:t>Because Sumatra straddles the equator, both circulations are cyclonic</a:t>
            </a:r>
          </a:p>
        </p:txBody>
      </p:sp>
      <p:pic>
        <p:nvPicPr>
          <p:cNvPr id="13" name="Picture 6" descr="kuett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8" y="2476684"/>
            <a:ext cx="1918482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34714" y="3492312"/>
            <a:ext cx="81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EQ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898974" y="3199924"/>
            <a:ext cx="4043621" cy="132343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>
                <a:sym typeface="Wingdings"/>
              </a:rPr>
              <a:t>Each vortex has accompanying low pressure and has the potential to generate tropical cyclones over the Indian Ocean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7398" y="3861644"/>
            <a:ext cx="191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Joachim </a:t>
            </a:r>
            <a:r>
              <a:rPr lang="en-US" i="1" dirty="0" err="1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Kuettner</a:t>
            </a:r>
            <a:endParaRPr lang="en-US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8974" y="1055716"/>
            <a:ext cx="392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Kuettner</a:t>
            </a:r>
            <a:r>
              <a:rPr lang="en-US" dirty="0" smtClean="0"/>
              <a:t> and </a:t>
            </a:r>
            <a:r>
              <a:rPr lang="en-US" dirty="0" err="1" smtClean="0"/>
              <a:t>Soules</a:t>
            </a:r>
            <a:r>
              <a:rPr lang="en-US" dirty="0" smtClean="0"/>
              <a:t> 1967]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07589" y="934907"/>
            <a:ext cx="4043621" cy="10156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i="1" dirty="0" smtClean="0"/>
              <a:t>Argued that easterly flow impinging on Sumatra would create counter-rotating wake vortices (</a:t>
            </a:r>
            <a:r>
              <a:rPr lang="en-US" sz="2000" i="1" dirty="0" err="1" smtClean="0"/>
              <a:t>Fr</a:t>
            </a:r>
            <a:r>
              <a:rPr lang="en-US" sz="2000" i="1" dirty="0" smtClean="0"/>
              <a:t> ~ 0.5)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8719" y="225050"/>
            <a:ext cx="6012934" cy="6463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chemeClr val="bg1"/>
                </a:solidFill>
              </a:rPr>
              <a:t>Tropical Cyclone Formation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9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0" grpId="0"/>
      <p:bldP spid="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branstato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838200"/>
            <a:ext cx="6424612" cy="55181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5" name="Rectangle 6"/>
          <p:cNvSpPr>
            <a:spLocks noChangeArrowheads="1"/>
          </p:cNvSpPr>
          <p:nvPr/>
        </p:nvSpPr>
        <p:spPr bwMode="auto">
          <a:xfrm>
            <a:off x="914400" y="6126163"/>
            <a:ext cx="7162800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/>
              <a:t>Gill, A., 1980: Some simple solutions for heat induced tropical circulation. </a:t>
            </a:r>
            <a:r>
              <a:rPr lang="en-US" i="1"/>
              <a:t>Quart. J. Royal Meteorol. Soc.</a:t>
            </a:r>
            <a:r>
              <a:rPr lang="en-US"/>
              <a:t>, </a:t>
            </a:r>
            <a:r>
              <a:rPr lang="en-US" b="1"/>
              <a:t>106</a:t>
            </a:r>
            <a:r>
              <a:rPr lang="en-US"/>
              <a:t>, 447-462. </a:t>
            </a:r>
          </a:p>
        </p:txBody>
      </p:sp>
      <p:sp>
        <p:nvSpPr>
          <p:cNvPr id="90116" name="Text Box 7"/>
          <p:cNvSpPr txBox="1">
            <a:spLocks noChangeArrowheads="1"/>
          </p:cNvSpPr>
          <p:nvPr/>
        </p:nvSpPr>
        <p:spPr bwMode="auto">
          <a:xfrm>
            <a:off x="3317184" y="152400"/>
            <a:ext cx="224798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800" i="1" dirty="0">
                <a:solidFill>
                  <a:schemeClr val="accent2"/>
                </a:solidFill>
              </a:rPr>
              <a:t>“</a:t>
            </a:r>
            <a:r>
              <a:rPr lang="en-US" sz="2800" i="1" dirty="0">
                <a:solidFill>
                  <a:schemeClr val="accent2"/>
                </a:solidFill>
              </a:rPr>
              <a:t>Gill Model</a:t>
            </a:r>
            <a:r>
              <a:rPr lang="ja-JP" altLang="en-US" sz="2800" i="1" dirty="0" smtClean="0">
                <a:solidFill>
                  <a:schemeClr val="accent2"/>
                </a:solidFill>
              </a:rPr>
              <a:t>”</a:t>
            </a:r>
            <a:r>
              <a:rPr lang="en-US" altLang="ja-JP" sz="2800" i="1" dirty="0" smtClean="0">
                <a:solidFill>
                  <a:schemeClr val="accent2"/>
                </a:solidFill>
              </a:rPr>
              <a:t> </a:t>
            </a:r>
            <a:endParaRPr lang="en-US" sz="2800" i="1" dirty="0">
              <a:solidFill>
                <a:schemeClr val="accent2"/>
              </a:solidFill>
            </a:endParaRPr>
          </a:p>
        </p:txBody>
      </p:sp>
      <p:sp>
        <p:nvSpPr>
          <p:cNvPr id="90117" name="Text Box 8"/>
          <p:cNvSpPr txBox="1">
            <a:spLocks noChangeArrowheads="1"/>
          </p:cNvSpPr>
          <p:nvPr/>
        </p:nvSpPr>
        <p:spPr bwMode="auto">
          <a:xfrm>
            <a:off x="4876800" y="3671888"/>
            <a:ext cx="2133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i="1">
                <a:solidFill>
                  <a:srgbClr val="FF0000"/>
                </a:solidFill>
              </a:rPr>
              <a:t>Kelvin wave</a:t>
            </a:r>
          </a:p>
        </p:txBody>
      </p:sp>
      <p:sp>
        <p:nvSpPr>
          <p:cNvPr id="90118" name="Text Box 9"/>
          <p:cNvSpPr txBox="1">
            <a:spLocks noChangeArrowheads="1"/>
          </p:cNvSpPr>
          <p:nvPr/>
        </p:nvSpPr>
        <p:spPr bwMode="auto">
          <a:xfrm>
            <a:off x="1676400" y="2971800"/>
            <a:ext cx="152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i="1" dirty="0" err="1">
                <a:solidFill>
                  <a:srgbClr val="009900"/>
                </a:solidFill>
              </a:rPr>
              <a:t>Rossby</a:t>
            </a:r>
            <a:r>
              <a:rPr lang="en-US" sz="1800" i="1" dirty="0">
                <a:solidFill>
                  <a:srgbClr val="009900"/>
                </a:solidFill>
              </a:rPr>
              <a:t> </a:t>
            </a:r>
            <a:r>
              <a:rPr lang="en-US" sz="1800" i="1" dirty="0" smtClean="0">
                <a:solidFill>
                  <a:srgbClr val="009900"/>
                </a:solidFill>
              </a:rPr>
              <a:t>gyres</a:t>
            </a:r>
            <a:endParaRPr lang="en-US" sz="1800" i="1" dirty="0">
              <a:solidFill>
                <a:srgbClr val="009900"/>
              </a:solidFill>
            </a:endParaRPr>
          </a:p>
        </p:txBody>
      </p:sp>
      <p:sp>
        <p:nvSpPr>
          <p:cNvPr id="90119" name="Line 10"/>
          <p:cNvSpPr>
            <a:spLocks noChangeShapeType="1"/>
          </p:cNvSpPr>
          <p:nvPr/>
        </p:nvSpPr>
        <p:spPr bwMode="auto">
          <a:xfrm>
            <a:off x="2895600" y="3276600"/>
            <a:ext cx="914400" cy="228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0" name="Line 11"/>
          <p:cNvSpPr>
            <a:spLocks noChangeShapeType="1"/>
          </p:cNvSpPr>
          <p:nvPr/>
        </p:nvSpPr>
        <p:spPr bwMode="auto">
          <a:xfrm>
            <a:off x="2667000" y="3581400"/>
            <a:ext cx="1143000" cy="6096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1" name="Text Box 12"/>
          <p:cNvSpPr txBox="1">
            <a:spLocks noChangeArrowheads="1"/>
          </p:cNvSpPr>
          <p:nvPr/>
        </p:nvSpPr>
        <p:spPr bwMode="auto">
          <a:xfrm>
            <a:off x="3810000" y="16764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i="1">
                <a:solidFill>
                  <a:srgbClr val="FF9900"/>
                </a:solidFill>
              </a:rPr>
              <a:t>Heat 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921" y="3284751"/>
            <a:ext cx="1733257" cy="255454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u="sng" dirty="0" smtClean="0"/>
              <a:t>Westerly Wind Burst (WWB)</a:t>
            </a:r>
          </a:p>
          <a:p>
            <a:r>
              <a:rPr lang="en-US" sz="2000" i="1" dirty="0" smtClean="0"/>
              <a:t>Can trigger Kelvin wave in western Pacific Ocean and El Niño onset</a:t>
            </a:r>
            <a:endParaRPr lang="en-US" sz="2000" i="1" dirty="0"/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1883178" y="3898006"/>
            <a:ext cx="1678803" cy="6640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973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10-07 at 12.29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17" y="497103"/>
            <a:ext cx="6757183" cy="5476874"/>
          </a:xfrm>
          <a:prstGeom prst="rect">
            <a:avLst/>
          </a:prstGeom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9409" y="5849031"/>
            <a:ext cx="3709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Ruppert</a:t>
            </a:r>
            <a:r>
              <a:rPr lang="en-US" i="1" dirty="0" smtClean="0"/>
              <a:t> and Johnson 2016, JAMES)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67598" y="279792"/>
            <a:ext cx="215546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i="1" dirty="0" smtClean="0"/>
              <a:t>George Bryan’s CM1, 200-m grid, 100 X 50 km domain, SST diurnal cycle imposed; WTG approximation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i="1" dirty="0" smtClean="0"/>
              <a:t>“Forced BL” clouds associated with afternoon SST/surface flux peaks</a:t>
            </a:r>
          </a:p>
          <a:p>
            <a:pPr marL="285750" indent="-285750">
              <a:buFont typeface="Wingdings" charset="2"/>
              <a:buChar char="Ø"/>
            </a:pPr>
            <a:r>
              <a:rPr lang="en-US" i="1" dirty="0" smtClean="0"/>
              <a:t>Deeper, “active” clouds later afternoon/evening, aided by cold pools </a:t>
            </a:r>
          </a:p>
          <a:p>
            <a:pPr marL="285750" indent="-285750">
              <a:buFont typeface="Wingdings" charset="2"/>
              <a:buChar char="Ø"/>
            </a:pPr>
            <a:r>
              <a:rPr lang="en-US" i="1" dirty="0" err="1" smtClean="0"/>
              <a:t>Ruppert</a:t>
            </a:r>
            <a:r>
              <a:rPr lang="en-US" i="1" dirty="0" smtClean="0"/>
              <a:t> (2016) shows that MJO moistening phase is accelerated by diurnal cycle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22500" y="2921000"/>
            <a:ext cx="1666875" cy="98425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22500" y="2921000"/>
            <a:ext cx="5365750" cy="508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63750" y="4270375"/>
            <a:ext cx="1222375" cy="460375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63750" y="4270375"/>
            <a:ext cx="5254625" cy="460375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9455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02" y="0"/>
            <a:ext cx="71145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742" y="64300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69142" y="53820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3835" y="650725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06759" y="53820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75" y="40960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96147" y="650725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2992" y="650725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33762" y="66680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10631" y="722750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1060" y="843741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63984" y="931841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48887" y="1027666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57882" y="110815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945617" y="891966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091350" y="907023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219966" y="835275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12549" y="835391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89396" y="83550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66243" y="826532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34706" y="1012332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27630" y="1099414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96806" y="1012216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73653" y="119558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618346" y="1100432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786467" y="110815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170242" y="401481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171638" y="1260673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380639" y="1405348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62637" y="1196373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565528" y="151657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765802" y="1572643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306912" y="433909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472951" y="425675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06349" y="320597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629836" y="409206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790613" y="417441"/>
            <a:ext cx="9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756924" y="643000"/>
            <a:ext cx="4033689" cy="84334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727266">
            <a:off x="3552078" y="662533"/>
            <a:ext cx="3599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Tropopause</a:t>
            </a:r>
            <a:r>
              <a:rPr lang="en-US" sz="2400" b="1" i="1" dirty="0" smtClean="0">
                <a:solidFill>
                  <a:srgbClr val="FF0000"/>
                </a:solidFill>
              </a:rPr>
              <a:t> Descent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86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2004jd005006-o1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76480"/>
            <a:ext cx="6248400" cy="3711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400800" y="2999856"/>
            <a:ext cx="27305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location and altitude</a:t>
            </a:r>
          </a:p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of convection</a:t>
            </a:r>
          </a:p>
          <a:p>
            <a:pPr algn="ctr" eaLnBrk="1" hangingPunct="1">
              <a:defRPr/>
            </a:pPr>
            <a:r>
              <a:rPr lang="en-US" sz="1800" i="0" dirty="0">
                <a:solidFill>
                  <a:srgbClr val="FF0000"/>
                </a:solidFill>
                <a:latin typeface="Comic Sans MS" charset="0"/>
              </a:rPr>
              <a:t>deduced from OLR data</a:t>
            </a:r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 flipH="1" flipV="1">
            <a:off x="5943600" y="3319086"/>
            <a:ext cx="914400" cy="152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0"/>
          </a:p>
        </p:txBody>
      </p:sp>
      <p:sp>
        <p:nvSpPr>
          <p:cNvPr id="97285" name="Text Box 6"/>
          <p:cNvSpPr txBox="1">
            <a:spLocks noChangeArrowheads="1"/>
          </p:cNvSpPr>
          <p:nvPr/>
        </p:nvSpPr>
        <p:spPr bwMode="auto">
          <a:xfrm>
            <a:off x="152400" y="681313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EFFECTS OF LARGE-SCALE ENVELOPES OF CONVECTION</a:t>
            </a:r>
          </a:p>
        </p:txBody>
      </p:sp>
      <p:sp>
        <p:nvSpPr>
          <p:cNvPr id="97286" name="Text Box 7"/>
          <p:cNvSpPr txBox="1">
            <a:spLocks noChangeArrowheads="1"/>
          </p:cNvSpPr>
          <p:nvPr/>
        </p:nvSpPr>
        <p:spPr bwMode="auto">
          <a:xfrm>
            <a:off x="4610567" y="147648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1" dirty="0">
                <a:solidFill>
                  <a:srgbClr val="008C00"/>
                </a:solidFill>
              </a:rPr>
              <a:t>(</a:t>
            </a:r>
            <a:r>
              <a:rPr lang="en-US" sz="2000" i="1" dirty="0" err="1">
                <a:solidFill>
                  <a:srgbClr val="008C00"/>
                </a:solidFill>
              </a:rPr>
              <a:t>Randel</a:t>
            </a:r>
            <a:r>
              <a:rPr lang="en-US" sz="2000" i="1" dirty="0">
                <a:solidFill>
                  <a:srgbClr val="008C00"/>
                </a:solidFill>
              </a:rPr>
              <a:t> and Wu 2005)</a:t>
            </a:r>
          </a:p>
        </p:txBody>
      </p:sp>
      <p:sp>
        <p:nvSpPr>
          <p:cNvPr id="97288" name="Text Box 9"/>
          <p:cNvSpPr txBox="1">
            <a:spLocks noChangeArrowheads="1"/>
          </p:cNvSpPr>
          <p:nvPr/>
        </p:nvSpPr>
        <p:spPr bwMode="auto">
          <a:xfrm>
            <a:off x="609600" y="5484167"/>
            <a:ext cx="6955468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dirty="0" smtClean="0"/>
              <a:t>Global</a:t>
            </a:r>
            <a:r>
              <a:rPr lang="en-US" i="1" dirty="0"/>
              <a:t>-scale Kelvin wave </a:t>
            </a:r>
            <a:r>
              <a:rPr lang="en-US" i="1" dirty="0" smtClean="0"/>
              <a:t>forced by convection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 rot="21075705">
            <a:off x="4955820" y="2525521"/>
            <a:ext cx="1339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</a:rPr>
              <a:t>COOL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112604">
            <a:off x="3459264" y="2497259"/>
            <a:ext cx="1591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WARM</a:t>
            </a:r>
            <a:endParaRPr lang="en-US" sz="1600" b="1" i="1" dirty="0">
              <a:solidFill>
                <a:srgbClr val="FF000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355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_31O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7" y="599295"/>
            <a:ext cx="8179449" cy="2829705"/>
          </a:xfrm>
          <a:prstGeom prst="rect">
            <a:avLst/>
          </a:prstGeom>
        </p:spPr>
      </p:pic>
      <p:pic>
        <p:nvPicPr>
          <p:cNvPr id="6" name="Picture 5" descr="Screen Shot 2014-07-09 at 10.12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2" y="3330819"/>
            <a:ext cx="7589520" cy="2030231"/>
          </a:xfrm>
          <a:prstGeom prst="rect">
            <a:avLst/>
          </a:prstGeom>
        </p:spPr>
      </p:pic>
      <p:pic>
        <p:nvPicPr>
          <p:cNvPr id="8" name="Picture 7" descr="Screen Shot 2014-07-09 at 10.15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95" y="5361050"/>
            <a:ext cx="638810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0401" y="6052684"/>
            <a:ext cx="22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CALIPSO cloud index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4353" y="3188129"/>
            <a:ext cx="28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Virts</a:t>
            </a:r>
            <a:r>
              <a:rPr lang="en-US" i="1" dirty="0" smtClean="0"/>
              <a:t> and Wallace 2010)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64454" y="1027361"/>
            <a:ext cx="941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ERAi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11134" y="1912035"/>
            <a:ext cx="74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warm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 rot="21253127">
            <a:off x="3207413" y="1213148"/>
            <a:ext cx="74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FFFF"/>
                </a:solidFill>
              </a:rPr>
              <a:t>cool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9515" y="599295"/>
            <a:ext cx="203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(Erin </a:t>
            </a:r>
            <a:r>
              <a:rPr lang="en-US" i="1" dirty="0" err="1" smtClean="0"/>
              <a:t>Dagg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" name="Rectangle 2"/>
          <p:cNvSpPr/>
          <p:nvPr/>
        </p:nvSpPr>
        <p:spPr>
          <a:xfrm>
            <a:off x="501847" y="3316220"/>
            <a:ext cx="7699035" cy="3091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87639" y="2648363"/>
            <a:ext cx="148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MJO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2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0"/>
            <a:ext cx="9144000" cy="582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267" y="508000"/>
            <a:ext cx="2641600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Deep convection in the MJO intensifies over the oceanic “Warm Pool”</a:t>
            </a:r>
            <a:endParaRPr lang="en-US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810933" y="3166533"/>
            <a:ext cx="255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“WARM POOL”</a:t>
            </a:r>
            <a:endParaRPr lang="en-US" sz="20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8133" y="626533"/>
            <a:ext cx="7603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Though a global phenomenon, why do convection and precipitation start to increase over the Indian Ocean?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7573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7-09 at 10.1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09" y="5611007"/>
            <a:ext cx="5964579" cy="818203"/>
          </a:xfrm>
          <a:prstGeom prst="rect">
            <a:avLst/>
          </a:prstGeom>
        </p:spPr>
      </p:pic>
      <p:pic>
        <p:nvPicPr>
          <p:cNvPr id="5" name="Picture 4" descr="Screen Shot 2014-08-16 at 2.4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02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0401" y="6220973"/>
            <a:ext cx="22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CALIPSO cloud index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4513667" y="5096758"/>
            <a:ext cx="642624" cy="66132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4-07-09 at 10.12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7" y="3422617"/>
            <a:ext cx="8767224" cy="2345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2172" y="3302624"/>
            <a:ext cx="28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Virts</a:t>
            </a:r>
            <a:r>
              <a:rPr lang="en-US" i="1" dirty="0" smtClean="0"/>
              <a:t> and Wallace 2010)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116939" y="5523132"/>
            <a:ext cx="55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70503" y="5523132"/>
            <a:ext cx="8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307" y="96637"/>
            <a:ext cx="149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Gan</a:t>
            </a:r>
            <a:r>
              <a:rPr lang="en-US" i="1" dirty="0" smtClean="0"/>
              <a:t> Island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302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7-09 at 10.1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09" y="5611007"/>
            <a:ext cx="5964579" cy="818203"/>
          </a:xfrm>
          <a:prstGeom prst="rect">
            <a:avLst/>
          </a:prstGeom>
        </p:spPr>
      </p:pic>
      <p:pic>
        <p:nvPicPr>
          <p:cNvPr id="5" name="Picture 4" descr="Screen Shot 2014-08-16 at 2.4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026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0401" y="6220973"/>
            <a:ext cx="22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CALIPSO cloud index</a:t>
            </a:r>
            <a:endParaRPr lang="en-US" i="1" dirty="0"/>
          </a:p>
        </p:txBody>
      </p:sp>
      <p:sp>
        <p:nvSpPr>
          <p:cNvPr id="2" name="Rectangle 1"/>
          <p:cNvSpPr/>
          <p:nvPr/>
        </p:nvSpPr>
        <p:spPr>
          <a:xfrm>
            <a:off x="4513667" y="5096758"/>
            <a:ext cx="642624" cy="66132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4-07-09 at 10.12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07" y="3422617"/>
            <a:ext cx="8767224" cy="2345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2172" y="3302624"/>
            <a:ext cx="28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Virts</a:t>
            </a:r>
            <a:r>
              <a:rPr lang="en-US" i="1" dirty="0" smtClean="0"/>
              <a:t> and Wallace 2010)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116939" y="5523132"/>
            <a:ext cx="55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70503" y="5523132"/>
            <a:ext cx="8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8307" y="96637"/>
            <a:ext cx="149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Gan</a:t>
            </a:r>
            <a:r>
              <a:rPr lang="en-US" i="1" dirty="0" smtClean="0"/>
              <a:t> Island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302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7-09 at 10.1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09" y="5611007"/>
            <a:ext cx="5964579" cy="818203"/>
          </a:xfrm>
          <a:prstGeom prst="rect">
            <a:avLst/>
          </a:prstGeom>
        </p:spPr>
      </p:pic>
      <p:pic>
        <p:nvPicPr>
          <p:cNvPr id="5" name="Picture 4" descr="Screen Shot 2014-08-16 at 2.4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02624"/>
          </a:xfrm>
          <a:prstGeom prst="rect">
            <a:avLst/>
          </a:prstGeom>
        </p:spPr>
      </p:pic>
      <p:pic>
        <p:nvPicPr>
          <p:cNvPr id="6" name="Picture 5" descr="Screen Shot 2014-07-09 at 10.12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307" y="3453216"/>
            <a:ext cx="8767224" cy="2345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353" y="3302624"/>
            <a:ext cx="280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Virts</a:t>
            </a:r>
            <a:r>
              <a:rPr lang="en-US" i="1" dirty="0" smtClean="0"/>
              <a:t> and Wallace 2010)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10401" y="6220973"/>
            <a:ext cx="228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CALIPSO cloud index</a:t>
            </a:r>
            <a:endParaRPr lang="en-US" i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519130" y="3453216"/>
            <a:ext cx="1116941" cy="402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8648" y="3226129"/>
            <a:ext cx="273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Cirrus before active phase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8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path of the jet st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1263"/>
            <a:ext cx="5562600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6"/>
          <p:cNvSpPr txBox="1">
            <a:spLocks noChangeArrowheads="1"/>
          </p:cNvSpPr>
          <p:nvPr/>
        </p:nvSpPr>
        <p:spPr bwMode="auto">
          <a:xfrm>
            <a:off x="1649608" y="363196"/>
            <a:ext cx="605828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800" i="1" dirty="0"/>
              <a:t>“</a:t>
            </a:r>
            <a:r>
              <a:rPr lang="en-US" sz="2800" i="1" dirty="0"/>
              <a:t>PNA Pattern</a:t>
            </a:r>
            <a:r>
              <a:rPr lang="ja-JP" altLang="en-US" sz="2800" i="1" dirty="0" smtClean="0"/>
              <a:t>”</a:t>
            </a:r>
            <a:r>
              <a:rPr lang="en-US" altLang="ja-JP" sz="2800" i="1" dirty="0" smtClean="0"/>
              <a:t> – </a:t>
            </a:r>
            <a:r>
              <a:rPr lang="en-US" altLang="ja-JP" sz="2800" i="1" dirty="0" err="1" smtClean="0"/>
              <a:t>Rossby</a:t>
            </a:r>
            <a:r>
              <a:rPr lang="en-US" altLang="ja-JP" sz="2800" i="1" dirty="0" smtClean="0"/>
              <a:t> Wave Train</a:t>
            </a:r>
            <a:endParaRPr lang="en-US" sz="2800" i="1" dirty="0"/>
          </a:p>
        </p:txBody>
      </p:sp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381000" y="6003925"/>
            <a:ext cx="8229600" cy="425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/>
              <a:t>Hoskins and Karoly (1981); Horel and Wallace (1981); Webster (1981)</a:t>
            </a:r>
          </a:p>
        </p:txBody>
      </p:sp>
    </p:spTree>
    <p:extLst>
      <p:ext uri="{BB962C8B-B14F-4D97-AF65-F5344CB8AC3E}">
        <p14:creationId xmlns:p14="http://schemas.microsoft.com/office/powerpoint/2010/main" val="30839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_figure7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59" y="149187"/>
            <a:ext cx="6390454" cy="6679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79" y="759161"/>
            <a:ext cx="2233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October/November MJO activity over Northern Array associated with seasonal cycle of precipitation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135861" y="1263184"/>
            <a:ext cx="212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Maldives political crisis</a:t>
            </a:r>
            <a:endParaRPr lang="en-US" sz="2400" i="1" dirty="0"/>
          </a:p>
        </p:txBody>
      </p:sp>
      <p:cxnSp>
        <p:nvCxnSpPr>
          <p:cNvPr id="9" name="Straight Arrow Connector 8"/>
          <p:cNvCxnSpPr>
            <a:stCxn id="2" idx="2"/>
          </p:cNvCxnSpPr>
          <p:nvPr/>
        </p:nvCxnSpPr>
        <p:spPr>
          <a:xfrm flipH="1">
            <a:off x="7191493" y="2094181"/>
            <a:ext cx="8247" cy="35967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191494" y="527856"/>
            <a:ext cx="8246" cy="712540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212" y="377800"/>
            <a:ext cx="1834783" cy="10091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4969" y="2360779"/>
            <a:ext cx="142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December</a:t>
            </a:r>
          </a:p>
          <a:p>
            <a:pPr algn="ctr"/>
            <a:r>
              <a:rPr lang="en-US" dirty="0" smtClean="0"/>
              <a:t>MJO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25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_figure1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52" y="-43791"/>
            <a:ext cx="615183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429" y="4949925"/>
            <a:ext cx="217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PRECIPITATION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113764" y="6478033"/>
            <a:ext cx="346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(Johnson and </a:t>
            </a:r>
            <a:r>
              <a:rPr lang="en-US" i="1" dirty="0" err="1" smtClean="0"/>
              <a:t>Ciesielski</a:t>
            </a:r>
            <a:r>
              <a:rPr lang="en-US" i="1" dirty="0" smtClean="0"/>
              <a:t> 2013)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396" y="-43791"/>
            <a:ext cx="283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Northern Sounding Array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82" y="861359"/>
            <a:ext cx="2729881" cy="5509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Oct MJO</a:t>
            </a:r>
            <a:r>
              <a:rPr lang="en-US" sz="2200" i="1" dirty="0" smtClean="0"/>
              <a:t> preceded by low-level </a:t>
            </a:r>
            <a:r>
              <a:rPr lang="en-US" sz="2200" i="1" dirty="0" err="1" smtClean="0"/>
              <a:t>westerlies</a:t>
            </a:r>
            <a:r>
              <a:rPr lang="en-US" sz="2200" i="1" dirty="0" smtClean="0"/>
              <a:t> descent of easterlies; Nov MJO by low-level easterlies; WWBs then follow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Low-to mid-level moisture build-up several weeks prior to active phases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Prominent UT/LS Kelvin/gravity wave signals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>
                <a:sym typeface="Wingdings"/>
              </a:rPr>
              <a:t>2</a:t>
            </a:r>
            <a:r>
              <a:rPr lang="en-US" sz="2200" i="1" dirty="0" smtClean="0">
                <a:sym typeface="Wingdings"/>
              </a:rPr>
              <a:t>-day disturbances with MJO1, 4-5 day period with MJO2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839" y="5445268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MJO1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50825" y="4891529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MJO2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34977" y="248194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u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34977" y="1860520"/>
            <a:ext cx="4817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RH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34977" y="3451839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T’</a:t>
            </a:r>
            <a:endParaRPr lang="en-US" sz="1600" b="1" i="1" dirty="0"/>
          </a:p>
        </p:txBody>
      </p:sp>
      <p:sp>
        <p:nvSpPr>
          <p:cNvPr id="15" name="Oval 14"/>
          <p:cNvSpPr/>
          <p:nvPr/>
        </p:nvSpPr>
        <p:spPr>
          <a:xfrm>
            <a:off x="3384667" y="1021949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35558" y="978151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14530" y="2540269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0859" y="2546675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956468">
            <a:off x="4746582" y="306590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956468">
            <a:off x="6678902" y="293713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956468">
            <a:off x="4337530" y="3386959"/>
            <a:ext cx="1875873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956468">
            <a:off x="6200283" y="3334662"/>
            <a:ext cx="184711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73357" y="5547717"/>
            <a:ext cx="1647502" cy="9303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23145" y="5138937"/>
            <a:ext cx="1647502" cy="12950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501" y="765139"/>
            <a:ext cx="2900751" cy="57919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64173" y="1416128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634938" y="1313934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176314" y="1407936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07893" y="1305743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43381" y="1260432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480777" y="666150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418104" y="613589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65643" y="313597"/>
            <a:ext cx="109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(NSA)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165073">
            <a:off x="4106289" y="1829568"/>
            <a:ext cx="2134974" cy="7844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165073">
            <a:off x="5930221" y="1806850"/>
            <a:ext cx="2134974" cy="7844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8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6" grpId="0" animBg="1"/>
      <p:bldP spid="25" grpId="0" animBg="1"/>
      <p:bldP spid="25" grpId="1" animBg="1"/>
      <p:bldP spid="35" grpId="0" animBg="1"/>
      <p:bldP spid="3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30 at 9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185"/>
            <a:ext cx="9144000" cy="3944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8631" y="5592249"/>
            <a:ext cx="4215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(</a:t>
            </a:r>
            <a:r>
              <a:rPr lang="en-US" sz="2000" i="1" dirty="0" err="1" smtClean="0"/>
              <a:t>Xu</a:t>
            </a:r>
            <a:r>
              <a:rPr lang="en-US" sz="2000" i="1" dirty="0" smtClean="0"/>
              <a:t> and Rutledge 2014)</a:t>
            </a:r>
            <a:endParaRPr lang="en-US" sz="2000" i="1" dirty="0"/>
          </a:p>
        </p:txBody>
      </p:sp>
      <p:sp>
        <p:nvSpPr>
          <p:cNvPr id="4" name="Rectangle 3"/>
          <p:cNvSpPr/>
          <p:nvPr/>
        </p:nvSpPr>
        <p:spPr>
          <a:xfrm>
            <a:off x="4727448" y="1446576"/>
            <a:ext cx="1552299" cy="3404743"/>
          </a:xfrm>
          <a:prstGeom prst="rect">
            <a:avLst/>
          </a:prstGeom>
          <a:solidFill>
            <a:srgbClr val="FFFF00">
              <a:alpha val="17000"/>
            </a:srgb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27448" y="3845772"/>
            <a:ext cx="155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MJO Active Phase over IO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228071" y="5056859"/>
            <a:ext cx="2734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3366FF"/>
                </a:solidFill>
              </a:rPr>
              <a:t>DYNAMO COMPOSITE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19650942">
            <a:off x="2116767" y="1552421"/>
            <a:ext cx="2963476" cy="2011092"/>
          </a:xfrm>
          <a:prstGeom prst="ellipse">
            <a:avLst/>
          </a:prstGeom>
          <a:solidFill>
            <a:srgbClr val="800000">
              <a:alpha val="14000"/>
            </a:srgbClr>
          </a:solidFill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81116" y="158771"/>
            <a:ext cx="2698880" cy="830997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98480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SST increase leads to build-up of CAPE</a:t>
            </a:r>
            <a:endParaRPr lang="en-US" sz="2400" i="1" dirty="0"/>
          </a:p>
        </p:txBody>
      </p:sp>
      <p:cxnSp>
        <p:nvCxnSpPr>
          <p:cNvPr id="10" name="Straight Connector 9"/>
          <p:cNvCxnSpPr>
            <a:stCxn id="8" idx="2"/>
            <a:endCxn id="7" idx="7"/>
          </p:cNvCxnSpPr>
          <p:nvPr/>
        </p:nvCxnSpPr>
        <p:spPr>
          <a:xfrm flipH="1">
            <a:off x="4100449" y="989768"/>
            <a:ext cx="230107" cy="405708"/>
          </a:xfrm>
          <a:prstGeom prst="line">
            <a:avLst/>
          </a:prstGeom>
          <a:ln w="38100" cmpd="sng">
            <a:solidFill>
              <a:srgbClr val="9848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616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0-11 at 4.16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0378" y="2968588"/>
            <a:ext cx="2379449" cy="132343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Prominent SST diurnal cycle leading up to MJO active phases</a:t>
            </a:r>
            <a:endParaRPr lang="en-US" sz="2000" i="1" dirty="0"/>
          </a:p>
        </p:txBody>
      </p:sp>
      <p:sp>
        <p:nvSpPr>
          <p:cNvPr id="2" name="Rectangle 1"/>
          <p:cNvSpPr/>
          <p:nvPr/>
        </p:nvSpPr>
        <p:spPr>
          <a:xfrm>
            <a:off x="1083548" y="97171"/>
            <a:ext cx="1518536" cy="6599143"/>
          </a:xfrm>
          <a:prstGeom prst="rect">
            <a:avLst/>
          </a:prstGeom>
          <a:solidFill>
            <a:srgbClr val="FF0000">
              <a:alpha val="7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21812" y="97171"/>
            <a:ext cx="1184206" cy="6599143"/>
          </a:xfrm>
          <a:prstGeom prst="rect">
            <a:avLst/>
          </a:prstGeom>
          <a:solidFill>
            <a:srgbClr val="FF0000">
              <a:alpha val="8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67222" y="764973"/>
            <a:ext cx="318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(Johnson and </a:t>
            </a:r>
            <a:r>
              <a:rPr lang="en-US" i="1" dirty="0" err="1" smtClean="0"/>
              <a:t>Ciesielski</a:t>
            </a:r>
            <a:r>
              <a:rPr lang="en-US" i="1" dirty="0" smtClean="0"/>
              <a:t> 2013)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40277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photo2-r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77813"/>
            <a:ext cx="10010776" cy="74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52600" y="5791200"/>
            <a:ext cx="6248400" cy="46166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FF00"/>
                </a:solidFill>
                <a:latin typeface="Comic Sans MS" charset="0"/>
                <a:cs typeface="+mn-cs"/>
              </a:rPr>
              <a:t>TOGA COARE, </a:t>
            </a:r>
            <a:r>
              <a:rPr lang="en-US" sz="2400" dirty="0" smtClean="0">
                <a:solidFill>
                  <a:srgbClr val="FFFF00"/>
                </a:solidFill>
                <a:latin typeface="Comic Sans MS" charset="0"/>
              </a:rPr>
              <a:t>early December 1992</a:t>
            </a:r>
            <a:endParaRPr lang="en-US" sz="2400" dirty="0">
              <a:solidFill>
                <a:srgbClr val="FFFF00"/>
              </a:solidFill>
              <a:latin typeface="Comic Sans MS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19" y="459942"/>
            <a:ext cx="7200900" cy="6019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2500" y="657225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 smtClean="0">
                <a:solidFill>
                  <a:schemeClr val="bg1"/>
                </a:solidFill>
              </a:rPr>
              <a:t>Xin</a:t>
            </a:r>
            <a:r>
              <a:rPr lang="en-US" i="1" dirty="0" smtClean="0">
                <a:solidFill>
                  <a:schemeClr val="bg1"/>
                </a:solidFill>
              </a:rPr>
              <a:t> Lin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6125" y="1936750"/>
            <a:ext cx="274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Soloviev</a:t>
            </a:r>
            <a:r>
              <a:rPr lang="en-US" i="1" dirty="0" smtClean="0"/>
              <a:t> and Lukas 1997)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745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1-11 at 3.1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76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0682" y="248187"/>
            <a:ext cx="41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/>
              <a:t>Moum</a:t>
            </a:r>
            <a:r>
              <a:rPr lang="en-US" sz="2400" i="1" dirty="0" smtClean="0"/>
              <a:t> et al. (2014, BAMS)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78894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730" y="94265"/>
            <a:ext cx="2862885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Tropical cyclones</a:t>
            </a:r>
          </a:p>
          <a:p>
            <a:r>
              <a:rPr lang="en-US" sz="2400" dirty="0" smtClean="0">
                <a:latin typeface="Times"/>
                <a:cs typeface="Times"/>
              </a:rPr>
              <a:t>Tornadoes</a:t>
            </a:r>
          </a:p>
          <a:p>
            <a:r>
              <a:rPr lang="en-US" sz="2400" dirty="0" smtClean="0">
                <a:latin typeface="Times"/>
                <a:cs typeface="Times"/>
              </a:rPr>
              <a:t>Extreme rainfall</a:t>
            </a:r>
          </a:p>
          <a:p>
            <a:r>
              <a:rPr lang="en-US" sz="2400" dirty="0" smtClean="0">
                <a:latin typeface="Times"/>
                <a:cs typeface="Times"/>
              </a:rPr>
              <a:t>Flood</a:t>
            </a:r>
          </a:p>
          <a:p>
            <a:r>
              <a:rPr lang="en-US" sz="2400" dirty="0">
                <a:latin typeface="Times"/>
                <a:cs typeface="Times"/>
              </a:rPr>
              <a:t>Fires</a:t>
            </a:r>
          </a:p>
          <a:p>
            <a:r>
              <a:rPr lang="en-US" sz="2400" dirty="0" smtClean="0">
                <a:latin typeface="Times"/>
                <a:cs typeface="Times"/>
              </a:rPr>
              <a:t>Cold surges</a:t>
            </a:r>
          </a:p>
          <a:p>
            <a:r>
              <a:rPr lang="en-US" sz="2400" dirty="0">
                <a:latin typeface="Times"/>
                <a:cs typeface="Times"/>
              </a:rPr>
              <a:t>Heat waves</a:t>
            </a:r>
          </a:p>
          <a:p>
            <a:r>
              <a:rPr lang="en-US" sz="2400" dirty="0" smtClean="0">
                <a:latin typeface="Times"/>
                <a:cs typeface="Times"/>
              </a:rPr>
              <a:t>Storm track</a:t>
            </a:r>
          </a:p>
          <a:p>
            <a:r>
              <a:rPr lang="en-US" sz="2400" dirty="0" smtClean="0">
                <a:latin typeface="Times"/>
                <a:cs typeface="Times"/>
              </a:rPr>
              <a:t>Westerly wind burst</a:t>
            </a:r>
          </a:p>
          <a:p>
            <a:r>
              <a:rPr lang="en-US" sz="2400" dirty="0" smtClean="0">
                <a:latin typeface="Times"/>
                <a:cs typeface="Times"/>
              </a:rPr>
              <a:t>Equatorial waves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6714" y="82283"/>
            <a:ext cx="4264585" cy="3785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 charset="0"/>
                <a:cs typeface="Times" charset="0"/>
              </a:rPr>
              <a:t>Monsoons (active/break periods)</a:t>
            </a:r>
          </a:p>
          <a:p>
            <a:r>
              <a:rPr lang="en-US" sz="2400" dirty="0">
                <a:latin typeface="Times" charset="0"/>
                <a:cs typeface="Times" charset="0"/>
              </a:rPr>
              <a:t>D</a:t>
            </a:r>
            <a:r>
              <a:rPr lang="en-US" sz="2400" dirty="0" smtClean="0">
                <a:latin typeface="Times" charset="0"/>
                <a:cs typeface="Times" charset="0"/>
              </a:rPr>
              <a:t>rought</a:t>
            </a:r>
          </a:p>
          <a:p>
            <a:r>
              <a:rPr lang="en-US" sz="2400" dirty="0" smtClean="0">
                <a:latin typeface="Times" charset="0"/>
                <a:cs typeface="Times" charset="0"/>
              </a:rPr>
              <a:t>ITCZ</a:t>
            </a:r>
            <a:endParaRPr lang="en-US" sz="2400" dirty="0">
              <a:latin typeface="Times" charset="0"/>
              <a:cs typeface="Times" charset="0"/>
            </a:endParaRPr>
          </a:p>
          <a:p>
            <a:r>
              <a:rPr lang="en-US" sz="2400" dirty="0">
                <a:latin typeface="Times" charset="0"/>
                <a:cs typeface="Times" charset="0"/>
              </a:rPr>
              <a:t>ENSO, NAO, AO, </a:t>
            </a:r>
            <a:r>
              <a:rPr lang="en-US" sz="2400" dirty="0" smtClean="0">
                <a:latin typeface="Times" charset="0"/>
                <a:cs typeface="Times" charset="0"/>
              </a:rPr>
              <a:t>AAO</a:t>
            </a:r>
            <a:endParaRPr lang="en-US" sz="2400" dirty="0">
              <a:latin typeface="Times" charset="0"/>
              <a:cs typeface="Times" charset="0"/>
            </a:endParaRPr>
          </a:p>
          <a:p>
            <a:r>
              <a:rPr lang="en-US" sz="2400" dirty="0" smtClean="0">
                <a:latin typeface="Times" charset="0"/>
                <a:cs typeface="Times" charset="0"/>
              </a:rPr>
              <a:t>Indian Ocean Dipole</a:t>
            </a:r>
            <a:endParaRPr lang="en-US" sz="2400" dirty="0">
              <a:latin typeface="Times" charset="0"/>
              <a:cs typeface="Times" charset="0"/>
            </a:endParaRPr>
          </a:p>
          <a:p>
            <a:r>
              <a:rPr lang="en-US" sz="2400" dirty="0">
                <a:latin typeface="Times" charset="0"/>
                <a:cs typeface="Times" charset="0"/>
              </a:rPr>
              <a:t>Indonesian </a:t>
            </a:r>
            <a:r>
              <a:rPr lang="en-US" sz="2400" dirty="0" err="1">
                <a:latin typeface="Times" charset="0"/>
                <a:cs typeface="Times" charset="0"/>
              </a:rPr>
              <a:t>Throughflow</a:t>
            </a:r>
            <a:endParaRPr lang="en-US" sz="2400" dirty="0">
              <a:latin typeface="Times" charset="0"/>
              <a:cs typeface="Times" charset="0"/>
            </a:endParaRPr>
          </a:p>
          <a:p>
            <a:r>
              <a:rPr lang="en-US" sz="2400" dirty="0" err="1">
                <a:latin typeface="Times" charset="0"/>
                <a:cs typeface="Times" charset="0"/>
              </a:rPr>
              <a:t>Wyrtki</a:t>
            </a:r>
            <a:r>
              <a:rPr lang="en-US" sz="2400" dirty="0">
                <a:latin typeface="Times" charset="0"/>
                <a:cs typeface="Times" charset="0"/>
              </a:rPr>
              <a:t> </a:t>
            </a:r>
            <a:r>
              <a:rPr lang="en-US" sz="2400" dirty="0" smtClean="0">
                <a:latin typeface="Times" charset="0"/>
                <a:cs typeface="Times" charset="0"/>
              </a:rPr>
              <a:t>Jet</a:t>
            </a:r>
          </a:p>
          <a:p>
            <a:r>
              <a:rPr lang="en-US" sz="2400" dirty="0" err="1" smtClean="0">
                <a:latin typeface="Times" charset="0"/>
                <a:cs typeface="Times" charset="0"/>
              </a:rPr>
              <a:t>Seychelle-Chagos</a:t>
            </a:r>
            <a:r>
              <a:rPr lang="en-US" sz="2400" dirty="0">
                <a:latin typeface="Times" charset="0"/>
                <a:cs typeface="Times" charset="0"/>
              </a:rPr>
              <a:t> </a:t>
            </a:r>
            <a:r>
              <a:rPr lang="en-US" sz="2400" dirty="0" smtClean="0">
                <a:latin typeface="Times" charset="0"/>
                <a:cs typeface="Times" charset="0"/>
              </a:rPr>
              <a:t>Thermocline 	Ridge (SCTR)</a:t>
            </a:r>
            <a:endParaRPr lang="en-US" sz="2400" dirty="0">
              <a:latin typeface="Times" charset="0"/>
              <a:cs typeface="Times" charset="0"/>
            </a:endParaRPr>
          </a:p>
          <a:p>
            <a:r>
              <a:rPr lang="en-US" sz="2400" dirty="0" smtClean="0">
                <a:latin typeface="Times" charset="0"/>
                <a:cs typeface="Times" charset="0"/>
              </a:rPr>
              <a:t>Antarctic circumpolar circulation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90507" y="3822151"/>
            <a:ext cx="1060704" cy="1054385"/>
            <a:chOff x="3701927" y="3642421"/>
            <a:chExt cx="1060704" cy="1054385"/>
          </a:xfrm>
        </p:grpSpPr>
        <p:sp>
          <p:nvSpPr>
            <p:cNvPr id="4" name="TextBox 3"/>
            <p:cNvSpPr txBox="1"/>
            <p:nvPr/>
          </p:nvSpPr>
          <p:spPr>
            <a:xfrm>
              <a:off x="3828267" y="3923699"/>
              <a:ext cx="8684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Times"/>
                  <a:cs typeface="Times"/>
                </a:rPr>
                <a:t>MJO</a:t>
              </a:r>
            </a:p>
          </p:txBody>
        </p:sp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3701927" y="3642421"/>
              <a:ext cx="1060704" cy="1054385"/>
            </a:xfrm>
            <a:prstGeom prst="ellipse">
              <a:avLst/>
            </a:prstGeom>
            <a:noFill/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90211" y="5398781"/>
            <a:ext cx="6936621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charset="0"/>
                <a:cs typeface="Times" charset="0"/>
              </a:rPr>
              <a:t>Ozone, </a:t>
            </a:r>
            <a:r>
              <a:rPr lang="en-US" sz="2400" dirty="0" smtClean="0">
                <a:latin typeface="Times" charset="0"/>
                <a:cs typeface="Times" charset="0"/>
              </a:rPr>
              <a:t>CO, Aerosol</a:t>
            </a:r>
            <a:r>
              <a:rPr lang="en-US" sz="2400" dirty="0">
                <a:latin typeface="Times" charset="0"/>
                <a:cs typeface="Times" charset="0"/>
              </a:rPr>
              <a:t>, Ocean chlorophyll</a:t>
            </a:r>
          </a:p>
          <a:p>
            <a:r>
              <a:rPr lang="en-US" sz="2400" dirty="0" smtClean="0">
                <a:latin typeface="Times" charset="0"/>
                <a:cs typeface="Times" charset="0"/>
              </a:rPr>
              <a:t>Earth’s angular momentum, Length </a:t>
            </a:r>
            <a:r>
              <a:rPr lang="en-US" sz="2400" dirty="0">
                <a:latin typeface="Times" charset="0"/>
                <a:cs typeface="Times" charset="0"/>
              </a:rPr>
              <a:t>of the day</a:t>
            </a:r>
          </a:p>
          <a:p>
            <a:r>
              <a:rPr lang="en-US" sz="2400" dirty="0" smtClean="0">
                <a:latin typeface="Times" charset="0"/>
                <a:cs typeface="Times" charset="0"/>
              </a:rPr>
              <a:t>Electromagnetic field (Schumann resonance)</a:t>
            </a:r>
            <a:endParaRPr lang="en-US" sz="2400" dirty="0">
              <a:latin typeface="Times" charset="0"/>
              <a:cs typeface="Time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774405" y="3911051"/>
            <a:ext cx="635795" cy="549694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89313" y="3893335"/>
            <a:ext cx="428787" cy="350212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86772" y="3879917"/>
            <a:ext cx="434635" cy="383399"/>
          </a:xfrm>
          <a:prstGeom prst="straightConnector1">
            <a:avLst/>
          </a:prstGeom>
          <a:ln w="76200" cmpd="sng">
            <a:solidFill>
              <a:srgbClr val="00009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827362" y="3879917"/>
            <a:ext cx="622975" cy="527872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113585" y="4876536"/>
            <a:ext cx="0" cy="569333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90211" y="4002370"/>
            <a:ext cx="112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imes"/>
                <a:cs typeface="Times"/>
              </a:rPr>
              <a:t>Weather</a:t>
            </a:r>
            <a:endParaRPr lang="en-US" sz="20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8365" y="3971735"/>
            <a:ext cx="1053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imes"/>
                <a:cs typeface="Times"/>
              </a:rPr>
              <a:t>Climate</a:t>
            </a:r>
            <a:endParaRPr lang="en-US" sz="2000" b="1" dirty="0">
              <a:solidFill>
                <a:srgbClr val="800000"/>
              </a:solidFill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7075" y="4460745"/>
            <a:ext cx="467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(courtesy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Chidong</a:t>
            </a:r>
            <a:r>
              <a:rPr lang="en-US" sz="2400" b="1" i="1" dirty="0" smtClean="0">
                <a:solidFill>
                  <a:srgbClr val="FF0000"/>
                </a:solidFill>
              </a:rPr>
              <a:t> Zhang)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1332" y="491067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Why do we care about the MJO?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81977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9581" y="1191826"/>
            <a:ext cx="7659133" cy="53004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ohnson_figure2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2"/>
          <a:stretch/>
        </p:blipFill>
        <p:spPr>
          <a:xfrm>
            <a:off x="839581" y="2788009"/>
            <a:ext cx="7659133" cy="377334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1025"/>
            <a:ext cx="8229600" cy="1143000"/>
          </a:xfrm>
        </p:spPr>
        <p:txBody>
          <a:bodyPr>
            <a:normAutofit/>
          </a:bodyPr>
          <a:lstStyle/>
          <a:p>
            <a:r>
              <a:rPr lang="en-US" sz="2900" i="1" dirty="0" err="1" smtClean="0">
                <a:solidFill>
                  <a:schemeClr val="bg1">
                    <a:lumMod val="95000"/>
                  </a:schemeClr>
                </a:solidFill>
              </a:rPr>
              <a:t>Revelle</a:t>
            </a:r>
            <a:r>
              <a:rPr lang="en-US" sz="2900" i="1" dirty="0" smtClean="0">
                <a:solidFill>
                  <a:schemeClr val="bg1">
                    <a:lumMod val="95000"/>
                  </a:schemeClr>
                </a:solidFill>
              </a:rPr>
              <a:t> Atmospheric Mixed Layer Depth, SST, Rainfall</a:t>
            </a:r>
            <a:endParaRPr lang="en-US" sz="29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 descr="Screen shot 2013-07-03 at 12.08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2" y="1191826"/>
            <a:ext cx="5802640" cy="1497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3902" y="1277687"/>
            <a:ext cx="164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ATMOSPHERIC MIXED LAYER DEPTH, LCL</a:t>
            </a:r>
            <a:endParaRPr lang="en-US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963648" y="2216149"/>
            <a:ext cx="147442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ym typeface="Wingdings"/>
              </a:rPr>
              <a:t>SST-warming phases:</a:t>
            </a:r>
            <a:endParaRPr lang="en-US" i="1" dirty="0" smtClean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>
                <a:sym typeface="Wingdings"/>
              </a:rPr>
              <a:t>D</a:t>
            </a:r>
            <a:r>
              <a:rPr lang="en-US" i="1" dirty="0" smtClean="0"/>
              <a:t>eepest mixed</a:t>
            </a:r>
            <a:r>
              <a:rPr lang="en-US" i="1" dirty="0"/>
              <a:t> </a:t>
            </a:r>
            <a:r>
              <a:rPr lang="en-US" i="1" dirty="0" smtClean="0"/>
              <a:t>layers</a:t>
            </a:r>
          </a:p>
        </p:txBody>
      </p:sp>
      <p:sp>
        <p:nvSpPr>
          <p:cNvPr id="7" name="Oval 6"/>
          <p:cNvSpPr/>
          <p:nvPr/>
        </p:nvSpPr>
        <p:spPr>
          <a:xfrm>
            <a:off x="1503622" y="1313933"/>
            <a:ext cx="1562016" cy="1261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83708" y="1313933"/>
            <a:ext cx="1562016" cy="1261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51794" y="1512887"/>
            <a:ext cx="759111" cy="29742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83708" y="1512889"/>
            <a:ext cx="671523" cy="58940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40391" y="1469090"/>
            <a:ext cx="90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20348524">
            <a:off x="1562014" y="3065846"/>
            <a:ext cx="1780992" cy="11971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20348524">
            <a:off x="4283713" y="2852941"/>
            <a:ext cx="1780992" cy="119713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59784" y="1270136"/>
            <a:ext cx="188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R/V </a:t>
            </a:r>
            <a:r>
              <a:rPr lang="en-US" i="1" dirty="0" err="1" smtClean="0"/>
              <a:t>Revelle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63520" y="5817246"/>
            <a:ext cx="137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MJO1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5014" y="5797166"/>
            <a:ext cx="137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MJO2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61385" y="2216149"/>
            <a:ext cx="1474426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ym typeface="Wingdings"/>
              </a:rPr>
              <a:t>SST-warming phases:</a:t>
            </a:r>
            <a:endParaRPr lang="en-US" i="1" dirty="0" smtClean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>
                <a:sym typeface="Wingdings"/>
              </a:rPr>
              <a:t>D</a:t>
            </a:r>
            <a:r>
              <a:rPr lang="en-US" i="1" dirty="0" smtClean="0"/>
              <a:t>eepest mixed</a:t>
            </a:r>
            <a:r>
              <a:rPr lang="en-US" i="1" dirty="0"/>
              <a:t> </a:t>
            </a:r>
            <a:r>
              <a:rPr lang="en-US" i="1" dirty="0" smtClean="0"/>
              <a:t>layers</a:t>
            </a: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 smtClean="0">
                <a:sym typeface="Wingdings"/>
              </a:rPr>
              <a:t>ML depth increases with time, extends above LCL; promotes cloud growth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61385" y="2214823"/>
            <a:ext cx="1474426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>
                <a:sym typeface="Wingdings"/>
              </a:rPr>
              <a:t>SST-warming phases:</a:t>
            </a:r>
            <a:endParaRPr lang="en-US" i="1" dirty="0" smtClean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>
                <a:sym typeface="Wingdings"/>
              </a:rPr>
              <a:t>D</a:t>
            </a:r>
            <a:r>
              <a:rPr lang="en-US" i="1" dirty="0" smtClean="0"/>
              <a:t>eepest mixed</a:t>
            </a:r>
            <a:r>
              <a:rPr lang="en-US" i="1" dirty="0"/>
              <a:t> </a:t>
            </a:r>
            <a:r>
              <a:rPr lang="en-US" i="1" dirty="0" smtClean="0"/>
              <a:t>layers</a:t>
            </a:r>
          </a:p>
          <a:p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i="1" dirty="0" smtClean="0">
                <a:sym typeface="Wingdings"/>
              </a:rPr>
              <a:t>ML depth increases with time, extends above LCL; promotes cloud growth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154367" y="2689020"/>
            <a:ext cx="454752" cy="3675425"/>
          </a:xfrm>
          <a:prstGeom prst="rect">
            <a:avLst/>
          </a:prstGeom>
          <a:solidFill>
            <a:srgbClr val="FFFF00">
              <a:alpha val="17000"/>
            </a:srgbClr>
          </a:solidFill>
          <a:ln w="57150" cmpd="sng"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40376" y="2703109"/>
            <a:ext cx="358087" cy="3675425"/>
          </a:xfrm>
          <a:prstGeom prst="rect">
            <a:avLst/>
          </a:prstGeom>
          <a:solidFill>
            <a:srgbClr val="FFFF00">
              <a:alpha val="17000"/>
            </a:srgbClr>
          </a:solidFill>
          <a:ln w="57150" cmpd="sng">
            <a:solidFill>
              <a:srgbClr val="1737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39884" y="4449028"/>
            <a:ext cx="2058263" cy="1569660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Is there a role for the diurnal cycle in MJO initiation?</a:t>
            </a:r>
            <a:endParaRPr lang="en-US" sz="2400" i="1" dirty="0"/>
          </a:p>
        </p:txBody>
      </p:sp>
      <p:sp>
        <p:nvSpPr>
          <p:cNvPr id="16" name="Rectangle 15"/>
          <p:cNvSpPr/>
          <p:nvPr/>
        </p:nvSpPr>
        <p:spPr>
          <a:xfrm>
            <a:off x="2826408" y="4443344"/>
            <a:ext cx="2054099" cy="1575344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2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14" grpId="0" animBg="1"/>
      <p:bldP spid="14" grpId="1" animBg="1"/>
      <p:bldP spid="21" grpId="0"/>
      <p:bldP spid="24" grpId="0" animBg="1"/>
      <p:bldP spid="25" grpId="0" animBg="1"/>
      <p:bldP spid="12" grpId="0" animBg="1"/>
      <p:bldP spid="26" grpId="0" animBg="1"/>
      <p:bldP spid="15" grpId="0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22 at 9.4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97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22367" y="4669006"/>
            <a:ext cx="1241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(CERES)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351059" y="328185"/>
            <a:ext cx="1792941" cy="156966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Tilted T, RH structure in upper troposphere</a:t>
            </a:r>
            <a:endParaRPr lang="en-US" sz="2400" i="1" dirty="0"/>
          </a:p>
        </p:txBody>
      </p:sp>
      <p:sp>
        <p:nvSpPr>
          <p:cNvPr id="11" name="Rectangle 10"/>
          <p:cNvSpPr/>
          <p:nvPr/>
        </p:nvSpPr>
        <p:spPr>
          <a:xfrm>
            <a:off x="0" y="6275294"/>
            <a:ext cx="791882" cy="58270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50928" y="176412"/>
            <a:ext cx="1586915" cy="4349358"/>
          </a:xfrm>
          <a:prstGeom prst="rect">
            <a:avLst/>
          </a:prstGeom>
          <a:solidFill>
            <a:srgbClr val="FFFF00">
              <a:alpha val="24000"/>
            </a:srgb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6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1602" y="143627"/>
            <a:ext cx="8416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i="1" dirty="0" smtClean="0"/>
              <a:t>MJO Remains an Enigma</a:t>
            </a:r>
            <a:endParaRPr lang="en-US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419412" y="4103718"/>
            <a:ext cx="7608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WISHE (Wind-Induced Surface Heat Exchange)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Wave-CISK (Conditional Instability of the Second Kind)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Moisture mode or</a:t>
            </a:r>
            <a:r>
              <a:rPr lang="en-US" sz="2400" i="1" dirty="0" smtClean="0">
                <a:solidFill>
                  <a:srgbClr val="FF0000"/>
                </a:solidFill>
              </a:rPr>
              <a:t> dispersive moisture wave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Multiscale</a:t>
            </a:r>
            <a:r>
              <a:rPr lang="en-US" sz="2400" i="1" dirty="0" smtClean="0"/>
              <a:t> interactions (convective to planetary scale)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Stratiform</a:t>
            </a:r>
            <a:r>
              <a:rPr lang="en-US" sz="2400" i="1" dirty="0" smtClean="0"/>
              <a:t> instability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err="1" smtClean="0"/>
              <a:t>Radiative</a:t>
            </a:r>
            <a:r>
              <a:rPr lang="en-US" sz="2400" i="1" dirty="0" smtClean="0"/>
              <a:t>-convective instability</a:t>
            </a:r>
          </a:p>
          <a:p>
            <a:pPr marL="285750" indent="-285750">
              <a:buClr>
                <a:srgbClr val="FF0000"/>
              </a:buClr>
              <a:buFont typeface="Wingdings" charset="2"/>
              <a:buChar char="Ø"/>
            </a:pPr>
            <a:r>
              <a:rPr lang="en-US" sz="2400" i="1" dirty="0" smtClean="0"/>
              <a:t>Instability involving air-sea coupling</a:t>
            </a:r>
            <a:endParaRPr lang="en-US" sz="2400" i="1" dirty="0"/>
          </a:p>
        </p:txBody>
      </p:sp>
      <p:pic>
        <p:nvPicPr>
          <p:cNvPr id="4" name="Picture 3" descr="Screen Shot 2016-10-04 at 10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7" y="632904"/>
            <a:ext cx="7247556" cy="349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7263" y="497007"/>
            <a:ext cx="372731" cy="3989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35751" y="3183789"/>
            <a:ext cx="2843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(</a:t>
            </a:r>
            <a:r>
              <a:rPr lang="en-US" sz="1600" i="1" dirty="0" err="1" smtClean="0"/>
              <a:t>Adames</a:t>
            </a:r>
            <a:r>
              <a:rPr lang="en-US" sz="1600" i="1" dirty="0" smtClean="0"/>
              <a:t> and Wallace 2015)</a:t>
            </a:r>
            <a:endParaRPr lang="en-US" sz="1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1602" y="4067740"/>
            <a:ext cx="185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Theories: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24670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01" y="0"/>
            <a:ext cx="62735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592" y="389096"/>
            <a:ext cx="28824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MJO as a Dispersive, Convectively Coupled Moisture Wave: Theory and Observations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9232" y="3316538"/>
            <a:ext cx="2701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Adames</a:t>
            </a:r>
            <a:r>
              <a:rPr lang="en-US" sz="2000" i="1" dirty="0" smtClean="0"/>
              <a:t> and Kim (2016, JAS)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429408" y="6368458"/>
            <a:ext cx="2403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20-100 day filtered OLR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39749" y="811494"/>
            <a:ext cx="1111304" cy="493952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09933" y="424378"/>
            <a:ext cx="347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Eastward motion</a:t>
            </a:r>
            <a:endParaRPr lang="en-US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792544" y="793710"/>
            <a:ext cx="617389" cy="811635"/>
          </a:xfrm>
          <a:prstGeom prst="straightConnector1">
            <a:avLst/>
          </a:prstGeom>
          <a:ln w="28575" cmpd="sng">
            <a:solidFill>
              <a:srgbClr val="0000FF"/>
            </a:solidFill>
            <a:prstDash val="dash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33533" y="1058473"/>
            <a:ext cx="262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Westward group velocity</a:t>
            </a:r>
            <a:endParaRPr lang="en-US" i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917848" y="811494"/>
            <a:ext cx="198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Time </a:t>
            </a:r>
            <a:r>
              <a:rPr lang="en-US" i="1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81184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2picture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0" y="0"/>
            <a:ext cx="4737100" cy="680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69201" y="304800"/>
            <a:ext cx="3146948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i="1" dirty="0" smtClean="0">
                <a:solidFill>
                  <a:schemeClr val="bg1"/>
                </a:solidFill>
              </a:rPr>
              <a:t>Pre-MJO History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81000" y="990600"/>
            <a:ext cx="3429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CC"/>
                </a:solidFill>
              </a:rPr>
              <a:t>Increasing aviation in the tropics, including Asia, placed growing demands in the 1950s on observations and tropical </a:t>
            </a:r>
            <a:r>
              <a:rPr lang="en-US" sz="2000" dirty="0" smtClean="0">
                <a:solidFill>
                  <a:srgbClr val="0000CC"/>
                </a:solidFill>
              </a:rPr>
              <a:t>forecasting  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876800" y="1295400"/>
            <a:ext cx="2819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</a:rPr>
              <a:t>Staff of the Hong </a:t>
            </a:r>
            <a:r>
              <a:rPr lang="en-US" sz="1600" i="1" dirty="0" smtClean="0">
                <a:solidFill>
                  <a:schemeClr val="bg1"/>
                </a:solidFill>
              </a:rPr>
              <a:t>Kong </a:t>
            </a:r>
            <a:r>
              <a:rPr lang="en-US" sz="1600" i="1" dirty="0">
                <a:solidFill>
                  <a:schemeClr val="bg1"/>
                </a:solidFill>
              </a:rPr>
              <a:t>Observatory </a:t>
            </a:r>
            <a:r>
              <a:rPr lang="en-US" sz="1600" i="1" dirty="0" smtClean="0">
                <a:solidFill>
                  <a:schemeClr val="bg1"/>
                </a:solidFill>
              </a:rPr>
              <a:t>soon after World War II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46440" y="2743200"/>
            <a:ext cx="346374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i="1" dirty="0" smtClean="0">
                <a:latin typeface="Arial"/>
              </a:rPr>
              <a:t>A player in the history of the discovery of the MJO was Colin S. </a:t>
            </a:r>
            <a:r>
              <a:rPr lang="en-US" altLang="ja-JP" i="1" dirty="0" err="1" smtClean="0">
                <a:latin typeface="Arial"/>
              </a:rPr>
              <a:t>Ramage</a:t>
            </a:r>
            <a:r>
              <a:rPr lang="en-US" altLang="ja-JP" i="1" dirty="0" smtClean="0">
                <a:latin typeface="Arial"/>
              </a:rPr>
              <a:t>, Acting Director, Hong Kong Royal Observatory, 1955.  </a:t>
            </a:r>
            <a:r>
              <a:rPr lang="en-US" altLang="ja-JP" i="1" dirty="0" err="1" smtClean="0">
                <a:latin typeface="Arial"/>
              </a:rPr>
              <a:t>Ramage</a:t>
            </a:r>
            <a:r>
              <a:rPr lang="en-US" altLang="ja-JP" i="1" dirty="0" smtClean="0">
                <a:latin typeface="Arial"/>
              </a:rPr>
              <a:t> later founded the Program in Meteorology at the University of Hawaii</a:t>
            </a:r>
            <a:r>
              <a:rPr lang="en-US" altLang="ja-JP" i="1" dirty="0">
                <a:latin typeface="Arial"/>
              </a:rPr>
              <a:t> </a:t>
            </a:r>
            <a:r>
              <a:rPr lang="en-US" altLang="ja-JP" i="1" dirty="0" smtClean="0">
                <a:latin typeface="Arial"/>
              </a:rPr>
              <a:t>in 1956</a:t>
            </a:r>
            <a:endParaRPr lang="en-US" i="1" dirty="0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8600" y="5715000"/>
            <a:ext cx="3124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(in </a:t>
            </a:r>
            <a:r>
              <a:rPr lang="en-US" i="1" dirty="0">
                <a:solidFill>
                  <a:srgbClr val="FF0000"/>
                </a:solidFill>
              </a:rPr>
              <a:t>From Time Ball to Atomic Clock</a:t>
            </a:r>
            <a:r>
              <a:rPr lang="en-US" dirty="0">
                <a:solidFill>
                  <a:srgbClr val="FF0000"/>
                </a:solidFill>
              </a:rPr>
              <a:t> by Anthony Dyson, 1983)</a:t>
            </a:r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6781800" y="3810000"/>
            <a:ext cx="1219200" cy="2362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7600" y="990600"/>
            <a:ext cx="726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Why is it called the Madden-Julian Oscillation?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5705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81" grpId="0"/>
      <p:bldP spid="3083" grpId="0"/>
      <p:bldP spid="3084" grpId="0" animBg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50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3637849" y="671513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i="1" dirty="0" smtClean="0">
                <a:solidFill>
                  <a:schemeClr val="bg1"/>
                </a:solidFill>
                <a:latin typeface="Arial" pitchFamily="-111" charset="0"/>
              </a:rPr>
              <a:t>Late 1950s</a:t>
            </a:r>
            <a:endParaRPr lang="en-US" sz="2800" b="1" i="1" dirty="0">
              <a:solidFill>
                <a:schemeClr val="bg1"/>
              </a:solidFill>
              <a:latin typeface="Arial" pitchFamily="-111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758" y="153549"/>
            <a:ext cx="2416644" cy="1938992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Program in Meteorology established at University of Hawaii in 1956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270" y="4080936"/>
            <a:ext cx="120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Ramage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41325"/>
            <a:ext cx="8696325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83930" y="60325"/>
            <a:ext cx="8102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/>
              <a:t>AMS/WMO Symposium on Tropical Meteorology, </a:t>
            </a:r>
            <a:r>
              <a:rPr lang="en-US" sz="2000" i="1" dirty="0"/>
              <a:t>1-6 June 1970, Honolulu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934200" y="3520049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Takio</a:t>
            </a:r>
            <a:r>
              <a:rPr lang="en-US" sz="1200" b="1" i="1" dirty="0">
                <a:solidFill>
                  <a:srgbClr val="3366FF"/>
                </a:solidFill>
              </a:rPr>
              <a:t> Murakami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381500" y="250412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Jim Sadler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590800" y="388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FF0000"/>
                </a:solidFill>
              </a:rPr>
              <a:t>Colin </a:t>
            </a:r>
            <a:r>
              <a:rPr lang="en-US" sz="1200" b="1" i="1" dirty="0" err="1">
                <a:solidFill>
                  <a:srgbClr val="FF0000"/>
                </a:solidFill>
              </a:rPr>
              <a:t>Ramage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7467600" y="23923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Holton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7010400" y="2286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Zipser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590800" y="3714679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Krish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715000" y="1524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Reed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2895600" y="31543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J. Simpson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429000" y="33829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R. Simpson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4419600" y="1905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Gray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5029200" y="32305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N. Frank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124200" y="2667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Hastenrath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743200" y="20574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Madden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3491566" y="2148681"/>
            <a:ext cx="775634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La </a:t>
            </a:r>
            <a:r>
              <a:rPr lang="en-US" sz="1200" b="1" i="1" dirty="0" err="1">
                <a:solidFill>
                  <a:srgbClr val="3366FF"/>
                </a:solidFill>
              </a:rPr>
              <a:t>Seur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2743200" y="13716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van Loon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3200400" y="1600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Julian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5334000" y="14478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Dunn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5943600" y="13716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Spengler</a:t>
            </a: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1981200" y="3886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V. Oliver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733800" y="3733800"/>
            <a:ext cx="1371600" cy="276999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W. Sam Houston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E. </a:t>
            </a:r>
            <a:r>
              <a:rPr lang="en-US" sz="1200" b="1" i="1" dirty="0" err="1">
                <a:solidFill>
                  <a:srgbClr val="3366FF"/>
                </a:solidFill>
              </a:rPr>
              <a:t>Bollay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3200400" y="4114800"/>
            <a:ext cx="1371600" cy="276999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P. </a:t>
            </a:r>
            <a:r>
              <a:rPr lang="en-US" sz="1200" b="1" i="1" dirty="0" err="1">
                <a:solidFill>
                  <a:srgbClr val="3366FF"/>
                </a:solidFill>
              </a:rPr>
              <a:t>Kutschenreuter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260929" y="3555407"/>
            <a:ext cx="599744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3366FF"/>
                </a:solidFill>
              </a:rPr>
              <a:t>Jenne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197" y="2037056"/>
            <a:ext cx="652422" cy="624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16992" y="1524000"/>
            <a:ext cx="652422" cy="624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628439" y="2409626"/>
            <a:ext cx="762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3366FF"/>
                </a:solidFill>
              </a:rPr>
              <a:t>Ruprecht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3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12330</TotalTime>
  <Words>2865</Words>
  <Application>Microsoft Macintosh PowerPoint</Application>
  <PresentationFormat>On-screen Show (4:3)</PresentationFormat>
  <Paragraphs>469</Paragraphs>
  <Slides>63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Revelle Atmospheric Mixed Layer Depth, SST, Rainfall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Shallow-to-Midlevel-to-Deep Transition in Convection  </dc:title>
  <dc:creator>Richard Johnson</dc:creator>
  <cp:lastModifiedBy>Richard Johnson</cp:lastModifiedBy>
  <cp:revision>533</cp:revision>
  <dcterms:created xsi:type="dcterms:W3CDTF">2013-03-15T14:52:47Z</dcterms:created>
  <dcterms:modified xsi:type="dcterms:W3CDTF">2017-09-20T20:36:03Z</dcterms:modified>
</cp:coreProperties>
</file>