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113"/>
  </p:notesMasterIdLst>
  <p:sldIdLst>
    <p:sldId id="256" r:id="rId2"/>
    <p:sldId id="315" r:id="rId3"/>
    <p:sldId id="387" r:id="rId4"/>
    <p:sldId id="302" r:id="rId5"/>
    <p:sldId id="262" r:id="rId6"/>
    <p:sldId id="266" r:id="rId7"/>
    <p:sldId id="269" r:id="rId8"/>
    <p:sldId id="271" r:id="rId9"/>
    <p:sldId id="273" r:id="rId10"/>
    <p:sldId id="268" r:id="rId11"/>
    <p:sldId id="272" r:id="rId12"/>
    <p:sldId id="274" r:id="rId13"/>
    <p:sldId id="275" r:id="rId14"/>
    <p:sldId id="309" r:id="rId15"/>
    <p:sldId id="308" r:id="rId16"/>
    <p:sldId id="257" r:id="rId17"/>
    <p:sldId id="384" r:id="rId18"/>
    <p:sldId id="276" r:id="rId19"/>
    <p:sldId id="386" r:id="rId20"/>
    <p:sldId id="286" r:id="rId21"/>
    <p:sldId id="263" r:id="rId22"/>
    <p:sldId id="270" r:id="rId23"/>
    <p:sldId id="278" r:id="rId24"/>
    <p:sldId id="279" r:id="rId25"/>
    <p:sldId id="280" r:id="rId26"/>
    <p:sldId id="281" r:id="rId27"/>
    <p:sldId id="282" r:id="rId28"/>
    <p:sldId id="285" r:id="rId29"/>
    <p:sldId id="287" r:id="rId30"/>
    <p:sldId id="288" r:id="rId31"/>
    <p:sldId id="289" r:id="rId32"/>
    <p:sldId id="294" r:id="rId33"/>
    <p:sldId id="291" r:id="rId34"/>
    <p:sldId id="381" r:id="rId35"/>
    <p:sldId id="306" r:id="rId36"/>
    <p:sldId id="292" r:id="rId37"/>
    <p:sldId id="293" r:id="rId38"/>
    <p:sldId id="295" r:id="rId39"/>
    <p:sldId id="356" r:id="rId40"/>
    <p:sldId id="316" r:id="rId41"/>
    <p:sldId id="297" r:id="rId42"/>
    <p:sldId id="296" r:id="rId43"/>
    <p:sldId id="380" r:id="rId44"/>
    <p:sldId id="320" r:id="rId45"/>
    <p:sldId id="298" r:id="rId46"/>
    <p:sldId id="299" r:id="rId47"/>
    <p:sldId id="300" r:id="rId48"/>
    <p:sldId id="305" r:id="rId49"/>
    <p:sldId id="382" r:id="rId50"/>
    <p:sldId id="383" r:id="rId51"/>
    <p:sldId id="324" r:id="rId52"/>
    <p:sldId id="258" r:id="rId53"/>
    <p:sldId id="319" r:id="rId54"/>
    <p:sldId id="321" r:id="rId55"/>
    <p:sldId id="351" r:id="rId56"/>
    <p:sldId id="318" r:id="rId57"/>
    <p:sldId id="314" r:id="rId58"/>
    <p:sldId id="317" r:id="rId59"/>
    <p:sldId id="332" r:id="rId60"/>
    <p:sldId id="329" r:id="rId61"/>
    <p:sldId id="322" r:id="rId62"/>
    <p:sldId id="328" r:id="rId63"/>
    <p:sldId id="325" r:id="rId64"/>
    <p:sldId id="327" r:id="rId65"/>
    <p:sldId id="326" r:id="rId66"/>
    <p:sldId id="323" r:id="rId67"/>
    <p:sldId id="341" r:id="rId68"/>
    <p:sldId id="330" r:id="rId69"/>
    <p:sldId id="335" r:id="rId70"/>
    <p:sldId id="336" r:id="rId71"/>
    <p:sldId id="260" r:id="rId72"/>
    <p:sldId id="261" r:id="rId73"/>
    <p:sldId id="303" r:id="rId74"/>
    <p:sldId id="337" r:id="rId75"/>
    <p:sldId id="338" r:id="rId76"/>
    <p:sldId id="339" r:id="rId77"/>
    <p:sldId id="340" r:id="rId78"/>
    <p:sldId id="342" r:id="rId79"/>
    <p:sldId id="366" r:id="rId80"/>
    <p:sldId id="343" r:id="rId81"/>
    <p:sldId id="344" r:id="rId82"/>
    <p:sldId id="345" r:id="rId83"/>
    <p:sldId id="346" r:id="rId84"/>
    <p:sldId id="347" r:id="rId85"/>
    <p:sldId id="350" r:id="rId86"/>
    <p:sldId id="352" r:id="rId87"/>
    <p:sldId id="353" r:id="rId88"/>
    <p:sldId id="354" r:id="rId89"/>
    <p:sldId id="355" r:id="rId90"/>
    <p:sldId id="357" r:id="rId91"/>
    <p:sldId id="359" r:id="rId92"/>
    <p:sldId id="370" r:id="rId93"/>
    <p:sldId id="372" r:id="rId94"/>
    <p:sldId id="360" r:id="rId95"/>
    <p:sldId id="361" r:id="rId96"/>
    <p:sldId id="358" r:id="rId97"/>
    <p:sldId id="363" r:id="rId98"/>
    <p:sldId id="364" r:id="rId99"/>
    <p:sldId id="362" r:id="rId100"/>
    <p:sldId id="365" r:id="rId101"/>
    <p:sldId id="368" r:id="rId102"/>
    <p:sldId id="378" r:id="rId103"/>
    <p:sldId id="376" r:id="rId104"/>
    <p:sldId id="367" r:id="rId105"/>
    <p:sldId id="371" r:id="rId106"/>
    <p:sldId id="369" r:id="rId107"/>
    <p:sldId id="373" r:id="rId108"/>
    <p:sldId id="374" r:id="rId109"/>
    <p:sldId id="375" r:id="rId110"/>
    <p:sldId id="377" r:id="rId111"/>
    <p:sldId id="379" r:id="rId11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35"/>
  </p:normalViewPr>
  <p:slideViewPr>
    <p:cSldViewPr>
      <p:cViewPr varScale="1">
        <p:scale>
          <a:sx n="116" d="100"/>
          <a:sy n="116" d="100"/>
        </p:scale>
        <p:origin x="152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17FD57E4-0B98-D64E-966A-A80B7362D90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32099" name="Rectangle 3">
            <a:extLst>
              <a:ext uri="{FF2B5EF4-FFF2-40B4-BE49-F238E27FC236}">
                <a16:creationId xmlns:a16="http://schemas.microsoft.com/office/drawing/2014/main" id="{8AAE7BC5-CEF6-2746-AA60-9ED61F5E9442}"/>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a:extLst>
              <a:ext uri="{FF2B5EF4-FFF2-40B4-BE49-F238E27FC236}">
                <a16:creationId xmlns:a16="http://schemas.microsoft.com/office/drawing/2014/main" id="{8F35E758-CB4E-8448-A25A-19A0B2826AF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2101" name="Rectangle 5">
            <a:extLst>
              <a:ext uri="{FF2B5EF4-FFF2-40B4-BE49-F238E27FC236}">
                <a16:creationId xmlns:a16="http://schemas.microsoft.com/office/drawing/2014/main" id="{E60ABE29-D65C-6841-9404-449FB881660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32102" name="Rectangle 6">
            <a:extLst>
              <a:ext uri="{FF2B5EF4-FFF2-40B4-BE49-F238E27FC236}">
                <a16:creationId xmlns:a16="http://schemas.microsoft.com/office/drawing/2014/main" id="{BA4C1884-1C2F-1142-A39A-39F0CEB962EA}"/>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32103" name="Rectangle 7">
            <a:extLst>
              <a:ext uri="{FF2B5EF4-FFF2-40B4-BE49-F238E27FC236}">
                <a16:creationId xmlns:a16="http://schemas.microsoft.com/office/drawing/2014/main" id="{6196E36E-D82B-C743-B9DE-3493DF79ACDF}"/>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997EFA0-F90D-1A4F-AD47-85E9D5D34C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7F2E62E-B458-7845-A1F2-434C49E7CA99}"/>
              </a:ext>
            </a:extLst>
          </p:cNvPr>
          <p:cNvSpPr>
            <a:spLocks noGrp="1" noChangeArrowheads="1"/>
          </p:cNvSpPr>
          <p:nvPr>
            <p:ph type="sldNum" sz="quarter" idx="5"/>
          </p:nvPr>
        </p:nvSpPr>
        <p:spPr>
          <a:ln/>
        </p:spPr>
        <p:txBody>
          <a:bodyPr/>
          <a:lstStyle/>
          <a:p>
            <a:fld id="{AEFE4E7D-EACB-164D-B786-85D55B5C4ABA}" type="slidenum">
              <a:rPr lang="en-US" altLang="en-US"/>
              <a:pPr/>
              <a:t>2</a:t>
            </a:fld>
            <a:endParaRPr lang="en-US" altLang="en-US"/>
          </a:p>
        </p:txBody>
      </p:sp>
      <p:sp>
        <p:nvSpPr>
          <p:cNvPr id="133122" name="Rectangle 2">
            <a:extLst>
              <a:ext uri="{FF2B5EF4-FFF2-40B4-BE49-F238E27FC236}">
                <a16:creationId xmlns:a16="http://schemas.microsoft.com/office/drawing/2014/main" id="{CB8B9F47-E739-824D-9BA5-B65ED7F86D8D}"/>
              </a:ext>
            </a:extLst>
          </p:cNvPr>
          <p:cNvSpPr>
            <a:spLocks noRot="1" noChangeArrowheads="1" noTextEdit="1"/>
          </p:cNvSpPr>
          <p:nvPr>
            <p:ph type="sldImg"/>
          </p:nvPr>
        </p:nvSpPr>
        <p:spPr>
          <a:ln/>
        </p:spPr>
      </p:sp>
      <p:sp>
        <p:nvSpPr>
          <p:cNvPr id="133123" name="Rectangle 3">
            <a:extLst>
              <a:ext uri="{FF2B5EF4-FFF2-40B4-BE49-F238E27FC236}">
                <a16:creationId xmlns:a16="http://schemas.microsoft.com/office/drawing/2014/main" id="{5636C1A6-3F42-1044-9509-EF97DC0EBF5A}"/>
              </a:ext>
            </a:extLst>
          </p:cNvPr>
          <p:cNvSpPr>
            <a:spLocks noGrp="1" noChangeArrowheads="1"/>
          </p:cNvSpPr>
          <p:nvPr>
            <p:ph type="body" idx="1"/>
          </p:nvPr>
        </p:nvSpPr>
        <p:spPr/>
        <p:txBody>
          <a:bodyPr/>
          <a:lstStyle/>
          <a:p>
            <a:r>
              <a:rPr lang="en-US" altLang="en-US"/>
              <a:t>Formation of UH department motivated by Air Force need for research on typhoons</a:t>
            </a:r>
          </a:p>
        </p:txBody>
      </p:sp>
    </p:spTree>
    <p:extLst>
      <p:ext uri="{BB962C8B-B14F-4D97-AF65-F5344CB8AC3E}">
        <p14:creationId xmlns:p14="http://schemas.microsoft.com/office/powerpoint/2010/main" val="940216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B00A7C69-7F9E-9444-BFAF-0144EE06D3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A6A6FE-F887-C642-896B-D6F3B690703A}" type="slidenum">
              <a:rPr lang="en-US" altLang="en-US"/>
              <a:pPr/>
              <a:t>30</a:t>
            </a:fld>
            <a:endParaRPr lang="en-US" altLang="en-US"/>
          </a:p>
        </p:txBody>
      </p:sp>
      <p:sp>
        <p:nvSpPr>
          <p:cNvPr id="37890" name="Rectangle 2">
            <a:extLst>
              <a:ext uri="{FF2B5EF4-FFF2-40B4-BE49-F238E27FC236}">
                <a16:creationId xmlns:a16="http://schemas.microsoft.com/office/drawing/2014/main" id="{C6A33351-6364-5644-9756-81DFBC8655B5}"/>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AFB0FDEE-6458-824A-AAF8-6EAF9F02F9E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There was controversy when the satellite era first began.  “Some scornfully described the satellite as a solution in search of a problem” (Walter Orr Roberts 1960)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15C8FBCD-9626-3D46-B398-F3D78883BD7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EBA98D-56EC-0546-B764-44D0F8D14705}" type="slidenum">
              <a:rPr lang="en-US" altLang="en-US"/>
              <a:pPr/>
              <a:t>36</a:t>
            </a:fld>
            <a:endParaRPr lang="en-US" altLang="en-US"/>
          </a:p>
        </p:txBody>
      </p:sp>
      <p:sp>
        <p:nvSpPr>
          <p:cNvPr id="45058" name="Rectangle 2">
            <a:extLst>
              <a:ext uri="{FF2B5EF4-FFF2-40B4-BE49-F238E27FC236}">
                <a16:creationId xmlns:a16="http://schemas.microsoft.com/office/drawing/2014/main" id="{4BA9BCBD-64D0-7B4D-8323-87163124E180}"/>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1DEDB74F-F19E-1D4F-9C9D-D9326F7091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Ooyama (personal communication) told me that the original title did not have depression in it.  He recognized that hurricane development was ultimately a highly nonlinear problem and talked to Charney about this.  Charney’s concession was to add depression to the title.  Charney’s interest in hurricanes was heightened when his car was struck by a falling tree during Hurricane Hazel in 1954 at Woods Hole.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FF028F3D-A7B4-A944-B252-E562801F691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D4076F-404D-C948-9AD4-A4E7D69F6DA5}" type="slidenum">
              <a:rPr lang="en-US" altLang="en-US"/>
              <a:pPr/>
              <a:t>42</a:t>
            </a:fld>
            <a:endParaRPr lang="en-US" altLang="en-US"/>
          </a:p>
        </p:txBody>
      </p:sp>
      <p:sp>
        <p:nvSpPr>
          <p:cNvPr id="52226" name="Rectangle 2">
            <a:extLst>
              <a:ext uri="{FF2B5EF4-FFF2-40B4-BE49-F238E27FC236}">
                <a16:creationId xmlns:a16="http://schemas.microsoft.com/office/drawing/2014/main" id="{1D63B559-C6B4-4E4E-A937-676838EC51DB}"/>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0E9A7414-3BCE-F343-9A87-0EAF4F6FC6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B3C6CCCF-3F6A-4441-80CD-B107B8B30C1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3A1D49-F47C-684C-A1BF-C3301277129B}" type="slidenum">
              <a:rPr lang="en-US" altLang="en-US"/>
              <a:pPr/>
              <a:t>51</a:t>
            </a:fld>
            <a:endParaRPr lang="en-US" altLang="en-US"/>
          </a:p>
        </p:txBody>
      </p:sp>
      <p:sp>
        <p:nvSpPr>
          <p:cNvPr id="62466" name="Rectangle 2">
            <a:extLst>
              <a:ext uri="{FF2B5EF4-FFF2-40B4-BE49-F238E27FC236}">
                <a16:creationId xmlns:a16="http://schemas.microsoft.com/office/drawing/2014/main" id="{312451D1-444F-0547-AB2A-17FB78EA3315}"/>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6386B132-416C-E34B-8065-64EF2DF65E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As part of the Viet Nam protest, there was a plan to defoliate the trees in the Japanese Garden at the East-West Center with agent orange, but it was never carried out.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3E9DF667-6F7C-4B43-9773-C781E4E10D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4DBCFA-A6CA-8A48-92C2-9B18D0560860}" type="slidenum">
              <a:rPr lang="en-US" altLang="en-US"/>
              <a:pPr/>
              <a:t>53</a:t>
            </a:fld>
            <a:endParaRPr lang="en-US" altLang="en-US"/>
          </a:p>
        </p:txBody>
      </p:sp>
      <p:sp>
        <p:nvSpPr>
          <p:cNvPr id="65538" name="Rectangle 2">
            <a:extLst>
              <a:ext uri="{FF2B5EF4-FFF2-40B4-BE49-F238E27FC236}">
                <a16:creationId xmlns:a16="http://schemas.microsoft.com/office/drawing/2014/main" id="{E2308B14-6CCF-8841-BEE3-343DABC3D4BA}"/>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98D4A4F7-F38F-1D4C-A590-56D244D1F3A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At meeting in Brussels in 1970 it was decided that due to the availability of resources (ships, satellite), the preferred location for “GATE” – the western Pacific – had to be given up, with the third choice (the eastern Pacific was 2</a:t>
            </a:r>
            <a:r>
              <a:rPr lang="en-US" altLang="en-US" baseline="30000"/>
              <a:t>nd</a:t>
            </a:r>
            <a:r>
              <a:rPr lang="en-US" altLang="en-US"/>
              <a:t>), the eastern Atlantic being selected.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101C17CE-6A6B-174C-8C08-5EE018D235B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75A322-94DA-0E45-95D6-DE1E7C12C387}" type="slidenum">
              <a:rPr lang="en-US" altLang="en-US"/>
              <a:pPr/>
              <a:t>67</a:t>
            </a:fld>
            <a:endParaRPr lang="en-US" altLang="en-US"/>
          </a:p>
        </p:txBody>
      </p:sp>
      <p:sp>
        <p:nvSpPr>
          <p:cNvPr id="80898" name="Rectangle 2">
            <a:extLst>
              <a:ext uri="{FF2B5EF4-FFF2-40B4-BE49-F238E27FC236}">
                <a16:creationId xmlns:a16="http://schemas.microsoft.com/office/drawing/2014/main" id="{7A417D5E-A4E9-954E-9A5E-B2ECD59110FE}"/>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F292BCD-1160-AD4B-91CF-4CA131EC658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Wang (1995) found that changes in the circulation after the late 1970s led to anomalous equatorial westerlies and an enhancement of the trades in the SE Pacific, and a different character to the E. Pacific warming during El Ninos.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A007297-3644-B74D-8FDE-5308F37553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B6F4B1F-C656-3E49-B821-5A3964DC6449}" type="slidenum">
              <a:rPr lang="en-US" altLang="en-US" sz="1200"/>
              <a:pPr eaLnBrk="1" hangingPunct="1"/>
              <a:t>3</a:t>
            </a:fld>
            <a:endParaRPr lang="en-US" altLang="en-US" sz="1200"/>
          </a:p>
        </p:txBody>
      </p:sp>
      <p:sp>
        <p:nvSpPr>
          <p:cNvPr id="17411" name="Rectangle 2">
            <a:extLst>
              <a:ext uri="{FF2B5EF4-FFF2-40B4-BE49-F238E27FC236}">
                <a16:creationId xmlns:a16="http://schemas.microsoft.com/office/drawing/2014/main" id="{ABF0BF58-0DFA-8C49-B2EA-B6691103B52D}"/>
              </a:ext>
            </a:extLst>
          </p:cNvPr>
          <p:cNvSpPr>
            <a:spLocks noRot="1" noChangeArrowheads="1" noTextEdit="1"/>
          </p:cNvSpPr>
          <p:nvPr>
            <p:ph type="sldImg"/>
          </p:nvPr>
        </p:nvSpPr>
        <p:spPr>
          <a:ln/>
        </p:spPr>
      </p:sp>
      <p:sp>
        <p:nvSpPr>
          <p:cNvPr id="17412" name="Rectangle 3">
            <a:extLst>
              <a:ext uri="{FF2B5EF4-FFF2-40B4-BE49-F238E27FC236}">
                <a16:creationId xmlns:a16="http://schemas.microsoft.com/office/drawing/2014/main" id="{AD186658-476E-7A44-9425-E8AE5F24EF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04667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a:extLst>
              <a:ext uri="{FF2B5EF4-FFF2-40B4-BE49-F238E27FC236}">
                <a16:creationId xmlns:a16="http://schemas.microsoft.com/office/drawing/2014/main" id="{C925CC3E-6E21-AB4D-A2EC-34EEBC30ED0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12A995-F882-E247-885E-A6BD1ADA2E34}" type="slidenum">
              <a:rPr lang="en-US" altLang="en-US"/>
              <a:pPr/>
              <a:t>5</a:t>
            </a:fld>
            <a:endParaRPr lang="en-US" altLang="en-US"/>
          </a:p>
        </p:txBody>
      </p:sp>
      <p:sp>
        <p:nvSpPr>
          <p:cNvPr id="6146" name="Rectangle 2">
            <a:extLst>
              <a:ext uri="{FF2B5EF4-FFF2-40B4-BE49-F238E27FC236}">
                <a16:creationId xmlns:a16="http://schemas.microsoft.com/office/drawing/2014/main" id="{B899BC9E-DBA5-4846-B7B7-6ACACC382876}"/>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DE25D3BC-F01A-5544-90B6-46FF653B08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Chronology of events, discoveries in tropical meteorology and climate over past 50 years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C9E57A11-0753-A248-BC53-4F89C26D3B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4E9D7D-9233-5A46-AF7A-5E9525612C3D}" type="slidenum">
              <a:rPr lang="en-US" altLang="en-US"/>
              <a:pPr/>
              <a:t>9</a:t>
            </a:fld>
            <a:endParaRPr lang="en-US" altLang="en-US"/>
          </a:p>
        </p:txBody>
      </p:sp>
      <p:sp>
        <p:nvSpPr>
          <p:cNvPr id="11266" name="Rectangle 2">
            <a:extLst>
              <a:ext uri="{FF2B5EF4-FFF2-40B4-BE49-F238E27FC236}">
                <a16:creationId xmlns:a16="http://schemas.microsoft.com/office/drawing/2014/main" id="{CA288086-3346-6349-8B53-92E67534CEA1}"/>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ECEE3C3B-4F6F-0F4F-A35C-6F02F323068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J. Von Neumann in 1946 led an effort at the Institute for Advanced Study at Princeton to build an electronic computer, and he recognized weather prediction as a prime candidate for its application.  Charney and Eliassen, who were invited by von Neumann to Princeton in 1948, developed the nonlinear barotropic vorticity equation as the first application of numerical prediction, but progress on von Neumann’s computer was slow, so the Army was contacted in 1949 about using ENIAC.  The first one-day, nonlinear prediction took place in April 1950…it took over 24 h, in part because of frequent ENIAC breakdowns.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B843E32F-590D-D443-A875-A8CCE00A72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C35573-82DB-AA49-842E-1D9DC194E2FF}" type="slidenum">
              <a:rPr lang="en-US" altLang="en-US"/>
              <a:pPr/>
              <a:t>14</a:t>
            </a:fld>
            <a:endParaRPr lang="en-US" altLang="en-US"/>
          </a:p>
        </p:txBody>
      </p:sp>
      <p:sp>
        <p:nvSpPr>
          <p:cNvPr id="17410" name="Rectangle 2">
            <a:extLst>
              <a:ext uri="{FF2B5EF4-FFF2-40B4-BE49-F238E27FC236}">
                <a16:creationId xmlns:a16="http://schemas.microsoft.com/office/drawing/2014/main" id="{ED8CAB21-B906-BE46-98A7-9F12CC446E0B}"/>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B88CFBA9-AB65-344D-8C1F-42F2311F343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The earliest studies on warm rain were instigated (as pointed out by T. Schroeder) by prospects for weather modification, supported by a consortium of the Hawaiian Sugar Planters Association and the Hawaii Cattlemen’s Council.  But then it was immediately learned that the warm-rain clouds in Hawaii were not amenable to artificial enhancement by silver iodide.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FA18D843-D478-A04A-BC0F-9E112AF67F3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02C1CF-7EFA-A247-BAE9-EB508ADE7C6D}" type="slidenum">
              <a:rPr lang="en-US" altLang="en-US"/>
              <a:pPr/>
              <a:t>15</a:t>
            </a:fld>
            <a:endParaRPr lang="en-US" altLang="en-US"/>
          </a:p>
        </p:txBody>
      </p:sp>
      <p:sp>
        <p:nvSpPr>
          <p:cNvPr id="19458" name="Rectangle 2">
            <a:extLst>
              <a:ext uri="{FF2B5EF4-FFF2-40B4-BE49-F238E27FC236}">
                <a16:creationId xmlns:a16="http://schemas.microsoft.com/office/drawing/2014/main" id="{786D58AB-3B2C-BC4A-9785-E4D15D68222B}"/>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15B0940D-27F4-724F-BCA6-55869C3D95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A naturalist, expert on rivers and son of Aldo Leopold, died on Feb. 23, 2006 at age 90.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02772A92-CBE7-964B-9ACD-DF15317D873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8AA1F4-228B-394A-AB51-3C74DA43B9FE}" type="slidenum">
              <a:rPr lang="en-US" altLang="en-US"/>
              <a:pPr/>
              <a:t>24</a:t>
            </a:fld>
            <a:endParaRPr lang="en-US" altLang="en-US"/>
          </a:p>
        </p:txBody>
      </p:sp>
      <p:sp>
        <p:nvSpPr>
          <p:cNvPr id="28674" name="Rectangle 2">
            <a:extLst>
              <a:ext uri="{FF2B5EF4-FFF2-40B4-BE49-F238E27FC236}">
                <a16:creationId xmlns:a16="http://schemas.microsoft.com/office/drawing/2014/main" id="{03AB17D7-386C-5A4B-B537-BC42AC2B9F21}"/>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F22B15CC-45F2-1E43-A13C-6E0645DC808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In 1951 Takio Murakami published a paper on the splitting of the jet stream over Japan during the Baiu season.   Ramage (1959) investigated tropical cyclogenesis in the NW Pacific to downstream energy dispersion.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6E64B019-D837-2C48-8C7E-80D8210F5C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F29C48-5C94-FE43-9ACC-72BCE5197371}" type="slidenum">
              <a:rPr lang="en-US" altLang="en-US"/>
              <a:pPr/>
              <a:t>25</a:t>
            </a:fld>
            <a:endParaRPr lang="en-US" altLang="en-US"/>
          </a:p>
        </p:txBody>
      </p:sp>
      <p:sp>
        <p:nvSpPr>
          <p:cNvPr id="30722" name="Rectangle 2">
            <a:extLst>
              <a:ext uri="{FF2B5EF4-FFF2-40B4-BE49-F238E27FC236}">
                <a16:creationId xmlns:a16="http://schemas.microsoft.com/office/drawing/2014/main" id="{DE865CCA-009D-EF41-BA14-0BB1206BC905}"/>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F33FA26B-AE9C-6A42-907F-2074B3DBDD5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Newell et al. (1978) argued that large-scale variations in the atmospheric circulation may mask real long-term changes in CO2 at MLO, but Sadler et al. (1982) disproved that assertion.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01381D3B-D1DF-1346-B7C2-A5B1E1B325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6A3D21-19A5-8341-930D-5537F0480781}" type="slidenum">
              <a:rPr lang="en-US" altLang="en-US"/>
              <a:pPr/>
              <a:t>29</a:t>
            </a:fld>
            <a:endParaRPr lang="en-US" altLang="en-US"/>
          </a:p>
        </p:txBody>
      </p:sp>
      <p:sp>
        <p:nvSpPr>
          <p:cNvPr id="35842" name="Rectangle 2">
            <a:extLst>
              <a:ext uri="{FF2B5EF4-FFF2-40B4-BE49-F238E27FC236}">
                <a16:creationId xmlns:a16="http://schemas.microsoft.com/office/drawing/2014/main" id="{FABC9BF6-5516-6649-854D-E36692673402}"/>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0EA05824-A4A4-6341-83C7-29438E8C73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Outgrowth of 1956 NAS committee -- consisting of Rossby, von Neumann, Teller, Charney – commissioned at the urging of the USWB, which recommended an ambitious agenda to enhance meteorological research.  First name was NIAR, National Institute for Atmospheric Research, but spelled backwards, it is RAIN.  Rossby died in 1957.  NAS report prepared in 1958.</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20A6490-01F0-BB4D-8543-0CFA2AEAAF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274FD88-E69A-8340-A010-1CCBACBA42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2BBA34B-E985-CF46-B2C7-63B2589B602F}"/>
              </a:ext>
            </a:extLst>
          </p:cNvPr>
          <p:cNvSpPr>
            <a:spLocks noGrp="1" noChangeArrowheads="1"/>
          </p:cNvSpPr>
          <p:nvPr>
            <p:ph type="sldNum" sz="quarter" idx="12"/>
          </p:nvPr>
        </p:nvSpPr>
        <p:spPr>
          <a:ln/>
        </p:spPr>
        <p:txBody>
          <a:bodyPr/>
          <a:lstStyle>
            <a:lvl1pPr>
              <a:defRPr/>
            </a:lvl1pPr>
          </a:lstStyle>
          <a:p>
            <a:pPr>
              <a:defRPr/>
            </a:pPr>
            <a:fld id="{7A930CF8-1068-714A-9A06-B5F1BDE7CE99}" type="slidenum">
              <a:rPr lang="en-US" altLang="en-US"/>
              <a:pPr>
                <a:defRPr/>
              </a:pPr>
              <a:t>‹#›</a:t>
            </a:fld>
            <a:endParaRPr lang="en-US" altLang="en-US"/>
          </a:p>
        </p:txBody>
      </p:sp>
    </p:spTree>
    <p:extLst>
      <p:ext uri="{BB962C8B-B14F-4D97-AF65-F5344CB8AC3E}">
        <p14:creationId xmlns:p14="http://schemas.microsoft.com/office/powerpoint/2010/main" val="195657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BA56E1-79A0-1D41-86AE-AC33B01048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F165643-83D0-6F4A-9092-FA4F635565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D5380D6-80D8-D24D-B1C9-30314073BD91}"/>
              </a:ext>
            </a:extLst>
          </p:cNvPr>
          <p:cNvSpPr>
            <a:spLocks noGrp="1" noChangeArrowheads="1"/>
          </p:cNvSpPr>
          <p:nvPr>
            <p:ph type="sldNum" sz="quarter" idx="12"/>
          </p:nvPr>
        </p:nvSpPr>
        <p:spPr>
          <a:ln/>
        </p:spPr>
        <p:txBody>
          <a:bodyPr/>
          <a:lstStyle>
            <a:lvl1pPr>
              <a:defRPr/>
            </a:lvl1pPr>
          </a:lstStyle>
          <a:p>
            <a:pPr>
              <a:defRPr/>
            </a:pPr>
            <a:fld id="{D05E1A28-5D01-2A49-BFA8-3785F0FB1F8E}" type="slidenum">
              <a:rPr lang="en-US" altLang="en-US"/>
              <a:pPr>
                <a:defRPr/>
              </a:pPr>
              <a:t>‹#›</a:t>
            </a:fld>
            <a:endParaRPr lang="en-US" altLang="en-US"/>
          </a:p>
        </p:txBody>
      </p:sp>
    </p:spTree>
    <p:extLst>
      <p:ext uri="{BB962C8B-B14F-4D97-AF65-F5344CB8AC3E}">
        <p14:creationId xmlns:p14="http://schemas.microsoft.com/office/powerpoint/2010/main" val="4212510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EA80EB-3BFF-2744-AC6B-9AE8EDE9B8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011B41B-0E8F-6046-9F6E-01DBE535EE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5A7C86F-DAD9-BD42-9E43-24DAE16169F5}"/>
              </a:ext>
            </a:extLst>
          </p:cNvPr>
          <p:cNvSpPr>
            <a:spLocks noGrp="1" noChangeArrowheads="1"/>
          </p:cNvSpPr>
          <p:nvPr>
            <p:ph type="sldNum" sz="quarter" idx="12"/>
          </p:nvPr>
        </p:nvSpPr>
        <p:spPr>
          <a:ln/>
        </p:spPr>
        <p:txBody>
          <a:bodyPr/>
          <a:lstStyle>
            <a:lvl1pPr>
              <a:defRPr/>
            </a:lvl1pPr>
          </a:lstStyle>
          <a:p>
            <a:pPr>
              <a:defRPr/>
            </a:pPr>
            <a:fld id="{8FD5054A-705F-384A-9ADF-CCBA123FF0F2}" type="slidenum">
              <a:rPr lang="en-US" altLang="en-US"/>
              <a:pPr>
                <a:defRPr/>
              </a:pPr>
              <a:t>‹#›</a:t>
            </a:fld>
            <a:endParaRPr lang="en-US" altLang="en-US"/>
          </a:p>
        </p:txBody>
      </p:sp>
    </p:spTree>
    <p:extLst>
      <p:ext uri="{BB962C8B-B14F-4D97-AF65-F5344CB8AC3E}">
        <p14:creationId xmlns:p14="http://schemas.microsoft.com/office/powerpoint/2010/main" val="199895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696EFB-F5D5-ED47-A87C-01E24E6DA7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DA4431C-CFD5-8841-96CB-01A5642FC3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0B8CF6-CB53-D644-A708-B62B84B22EED}"/>
              </a:ext>
            </a:extLst>
          </p:cNvPr>
          <p:cNvSpPr>
            <a:spLocks noGrp="1" noChangeArrowheads="1"/>
          </p:cNvSpPr>
          <p:nvPr>
            <p:ph type="sldNum" sz="quarter" idx="12"/>
          </p:nvPr>
        </p:nvSpPr>
        <p:spPr>
          <a:ln/>
        </p:spPr>
        <p:txBody>
          <a:bodyPr/>
          <a:lstStyle>
            <a:lvl1pPr>
              <a:defRPr/>
            </a:lvl1pPr>
          </a:lstStyle>
          <a:p>
            <a:pPr>
              <a:defRPr/>
            </a:pPr>
            <a:fld id="{E53DDCC4-BC31-2E42-8D9C-D8533BDD8DB3}" type="slidenum">
              <a:rPr lang="en-US" altLang="en-US"/>
              <a:pPr>
                <a:defRPr/>
              </a:pPr>
              <a:t>‹#›</a:t>
            </a:fld>
            <a:endParaRPr lang="en-US" altLang="en-US"/>
          </a:p>
        </p:txBody>
      </p:sp>
    </p:spTree>
    <p:extLst>
      <p:ext uri="{BB962C8B-B14F-4D97-AF65-F5344CB8AC3E}">
        <p14:creationId xmlns:p14="http://schemas.microsoft.com/office/powerpoint/2010/main" val="1248566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3F34BFF6-98F7-174A-8809-188C7889B1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133F06E-CD45-D647-B453-DD048777C0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383EA1D-9681-9048-A279-9CE872882234}"/>
              </a:ext>
            </a:extLst>
          </p:cNvPr>
          <p:cNvSpPr>
            <a:spLocks noGrp="1" noChangeArrowheads="1"/>
          </p:cNvSpPr>
          <p:nvPr>
            <p:ph type="sldNum" sz="quarter" idx="12"/>
          </p:nvPr>
        </p:nvSpPr>
        <p:spPr>
          <a:ln/>
        </p:spPr>
        <p:txBody>
          <a:bodyPr/>
          <a:lstStyle>
            <a:lvl1pPr>
              <a:defRPr/>
            </a:lvl1pPr>
          </a:lstStyle>
          <a:p>
            <a:pPr>
              <a:defRPr/>
            </a:pPr>
            <a:fld id="{EA268853-176D-F747-B134-E7AD18BAFEEC}" type="slidenum">
              <a:rPr lang="en-US" altLang="en-US"/>
              <a:pPr>
                <a:defRPr/>
              </a:pPr>
              <a:t>‹#›</a:t>
            </a:fld>
            <a:endParaRPr lang="en-US" altLang="en-US"/>
          </a:p>
        </p:txBody>
      </p:sp>
    </p:spTree>
    <p:extLst>
      <p:ext uri="{BB962C8B-B14F-4D97-AF65-F5344CB8AC3E}">
        <p14:creationId xmlns:p14="http://schemas.microsoft.com/office/powerpoint/2010/main" val="3916713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9EC72C-0507-EE49-A825-9F1F20E512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31F3BD4-E9CA-5E41-A79E-D50EBD8556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92C1209-6CD7-334A-ACD1-91809A29C982}"/>
              </a:ext>
            </a:extLst>
          </p:cNvPr>
          <p:cNvSpPr>
            <a:spLocks noGrp="1" noChangeArrowheads="1"/>
          </p:cNvSpPr>
          <p:nvPr>
            <p:ph type="sldNum" sz="quarter" idx="12"/>
          </p:nvPr>
        </p:nvSpPr>
        <p:spPr>
          <a:ln/>
        </p:spPr>
        <p:txBody>
          <a:bodyPr/>
          <a:lstStyle>
            <a:lvl1pPr>
              <a:defRPr/>
            </a:lvl1pPr>
          </a:lstStyle>
          <a:p>
            <a:pPr>
              <a:defRPr/>
            </a:pPr>
            <a:fld id="{F615CF4C-6FE0-3541-B351-43BE5A36B14A}" type="slidenum">
              <a:rPr lang="en-US" altLang="en-US"/>
              <a:pPr>
                <a:defRPr/>
              </a:pPr>
              <a:t>‹#›</a:t>
            </a:fld>
            <a:endParaRPr lang="en-US" altLang="en-US"/>
          </a:p>
        </p:txBody>
      </p:sp>
    </p:spTree>
    <p:extLst>
      <p:ext uri="{BB962C8B-B14F-4D97-AF65-F5344CB8AC3E}">
        <p14:creationId xmlns:p14="http://schemas.microsoft.com/office/powerpoint/2010/main" val="370195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D12DD2-ED5E-B149-B27C-07CCE65727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E1556D3-E5CB-0147-94CE-98C814502C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91B0FAC-89EE-104E-A800-C9DA173602A5}"/>
              </a:ext>
            </a:extLst>
          </p:cNvPr>
          <p:cNvSpPr>
            <a:spLocks noGrp="1" noChangeArrowheads="1"/>
          </p:cNvSpPr>
          <p:nvPr>
            <p:ph type="sldNum" sz="quarter" idx="12"/>
          </p:nvPr>
        </p:nvSpPr>
        <p:spPr>
          <a:ln/>
        </p:spPr>
        <p:txBody>
          <a:bodyPr/>
          <a:lstStyle>
            <a:lvl1pPr>
              <a:defRPr/>
            </a:lvl1pPr>
          </a:lstStyle>
          <a:p>
            <a:pPr>
              <a:defRPr/>
            </a:pPr>
            <a:fld id="{754C805C-18D9-2140-BF51-5A2B3FD23A7C}" type="slidenum">
              <a:rPr lang="en-US" altLang="en-US"/>
              <a:pPr>
                <a:defRPr/>
              </a:pPr>
              <a:t>‹#›</a:t>
            </a:fld>
            <a:endParaRPr lang="en-US" altLang="en-US"/>
          </a:p>
        </p:txBody>
      </p:sp>
    </p:spTree>
    <p:extLst>
      <p:ext uri="{BB962C8B-B14F-4D97-AF65-F5344CB8AC3E}">
        <p14:creationId xmlns:p14="http://schemas.microsoft.com/office/powerpoint/2010/main" val="278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2DEFCC7-BBA9-F14C-8046-1B4A12193D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0950928-FFCA-D644-9D7E-FDB5D9ADC7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2F1B2EB-7ADA-AE44-9512-680D531B30A2}"/>
              </a:ext>
            </a:extLst>
          </p:cNvPr>
          <p:cNvSpPr>
            <a:spLocks noGrp="1" noChangeArrowheads="1"/>
          </p:cNvSpPr>
          <p:nvPr>
            <p:ph type="sldNum" sz="quarter" idx="12"/>
          </p:nvPr>
        </p:nvSpPr>
        <p:spPr>
          <a:ln/>
        </p:spPr>
        <p:txBody>
          <a:bodyPr/>
          <a:lstStyle>
            <a:lvl1pPr>
              <a:defRPr/>
            </a:lvl1pPr>
          </a:lstStyle>
          <a:p>
            <a:pPr>
              <a:defRPr/>
            </a:pPr>
            <a:fld id="{73B693D2-F06F-3B47-A05B-A2ACA4B30B49}" type="slidenum">
              <a:rPr lang="en-US" altLang="en-US"/>
              <a:pPr>
                <a:defRPr/>
              </a:pPr>
              <a:t>‹#›</a:t>
            </a:fld>
            <a:endParaRPr lang="en-US" altLang="en-US"/>
          </a:p>
        </p:txBody>
      </p:sp>
    </p:spTree>
    <p:extLst>
      <p:ext uri="{BB962C8B-B14F-4D97-AF65-F5344CB8AC3E}">
        <p14:creationId xmlns:p14="http://schemas.microsoft.com/office/powerpoint/2010/main" val="2395895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45DC37-26FF-054D-A2B4-DFCA9087C3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F63ECD8-962C-D84B-BBAE-754F5ED326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49D229A-177F-C142-868A-349CF077FCBA}"/>
              </a:ext>
            </a:extLst>
          </p:cNvPr>
          <p:cNvSpPr>
            <a:spLocks noGrp="1" noChangeArrowheads="1"/>
          </p:cNvSpPr>
          <p:nvPr>
            <p:ph type="sldNum" sz="quarter" idx="12"/>
          </p:nvPr>
        </p:nvSpPr>
        <p:spPr>
          <a:ln/>
        </p:spPr>
        <p:txBody>
          <a:bodyPr/>
          <a:lstStyle>
            <a:lvl1pPr>
              <a:defRPr/>
            </a:lvl1pPr>
          </a:lstStyle>
          <a:p>
            <a:pPr>
              <a:defRPr/>
            </a:pPr>
            <a:fld id="{F5775345-28A8-E047-8426-28F3D1695E8E}" type="slidenum">
              <a:rPr lang="en-US" altLang="en-US"/>
              <a:pPr>
                <a:defRPr/>
              </a:pPr>
              <a:t>‹#›</a:t>
            </a:fld>
            <a:endParaRPr lang="en-US" altLang="en-US"/>
          </a:p>
        </p:txBody>
      </p:sp>
    </p:spTree>
    <p:extLst>
      <p:ext uri="{BB962C8B-B14F-4D97-AF65-F5344CB8AC3E}">
        <p14:creationId xmlns:p14="http://schemas.microsoft.com/office/powerpoint/2010/main" val="3979664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E90216F-EFFB-4E4F-9835-3F007DE00F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6F24AE8-094E-E64C-88B9-50A45D3838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45ADE00-1315-F249-936A-AC6531DB19DA}"/>
              </a:ext>
            </a:extLst>
          </p:cNvPr>
          <p:cNvSpPr>
            <a:spLocks noGrp="1" noChangeArrowheads="1"/>
          </p:cNvSpPr>
          <p:nvPr>
            <p:ph type="sldNum" sz="quarter" idx="12"/>
          </p:nvPr>
        </p:nvSpPr>
        <p:spPr>
          <a:ln/>
        </p:spPr>
        <p:txBody>
          <a:bodyPr/>
          <a:lstStyle>
            <a:lvl1pPr>
              <a:defRPr/>
            </a:lvl1pPr>
          </a:lstStyle>
          <a:p>
            <a:pPr>
              <a:defRPr/>
            </a:pPr>
            <a:fld id="{2050F44B-5E9B-9349-A80D-329B6883CAEF}" type="slidenum">
              <a:rPr lang="en-US" altLang="en-US"/>
              <a:pPr>
                <a:defRPr/>
              </a:pPr>
              <a:t>‹#›</a:t>
            </a:fld>
            <a:endParaRPr lang="en-US" altLang="en-US"/>
          </a:p>
        </p:txBody>
      </p:sp>
    </p:spTree>
    <p:extLst>
      <p:ext uri="{BB962C8B-B14F-4D97-AF65-F5344CB8AC3E}">
        <p14:creationId xmlns:p14="http://schemas.microsoft.com/office/powerpoint/2010/main" val="56045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2BC351A-22EF-6340-8111-19C9596249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7AB09F8-DE11-6847-91DA-7AA57582E7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E635287-257B-F04A-9B49-AE37022FAA6C}"/>
              </a:ext>
            </a:extLst>
          </p:cNvPr>
          <p:cNvSpPr>
            <a:spLocks noGrp="1" noChangeArrowheads="1"/>
          </p:cNvSpPr>
          <p:nvPr>
            <p:ph type="sldNum" sz="quarter" idx="12"/>
          </p:nvPr>
        </p:nvSpPr>
        <p:spPr>
          <a:ln/>
        </p:spPr>
        <p:txBody>
          <a:bodyPr/>
          <a:lstStyle>
            <a:lvl1pPr>
              <a:defRPr/>
            </a:lvl1pPr>
          </a:lstStyle>
          <a:p>
            <a:pPr>
              <a:defRPr/>
            </a:pPr>
            <a:fld id="{2A8DB850-02BE-B64B-9E84-C25BF5560711}" type="slidenum">
              <a:rPr lang="en-US" altLang="en-US"/>
              <a:pPr>
                <a:defRPr/>
              </a:pPr>
              <a:t>‹#›</a:t>
            </a:fld>
            <a:endParaRPr lang="en-US" altLang="en-US"/>
          </a:p>
        </p:txBody>
      </p:sp>
    </p:spTree>
    <p:extLst>
      <p:ext uri="{BB962C8B-B14F-4D97-AF65-F5344CB8AC3E}">
        <p14:creationId xmlns:p14="http://schemas.microsoft.com/office/powerpoint/2010/main" val="3768678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CADE243-FEC0-4643-B4A8-C280AD9A703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5B96DFA-69DB-1349-9D5C-9096C64CEE8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12DF6DB-3540-AF4D-94A7-7D5A7B6329A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527115FF-E9CE-5B4C-AAE1-BAE1B5FA196D}"/>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8E18E412-02FE-2441-BAEF-202DB5EE842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B10151A3-F444-C141-806C-32C4EC10EAA2}" type="slidenum">
              <a:rPr lang="en-US" altLang="en-US"/>
              <a:pPr>
                <a:defRPr/>
              </a:pPr>
              <a:t>‹#›</a:t>
            </a:fld>
            <a:endParaRPr lang="en-US" altLang="en-US"/>
          </a:p>
        </p:txBody>
      </p:sp>
      <p:sp>
        <p:nvSpPr>
          <p:cNvPr id="1031" name="Rectangle 8">
            <a:extLst>
              <a:ext uri="{FF2B5EF4-FFF2-40B4-BE49-F238E27FC236}">
                <a16:creationId xmlns:a16="http://schemas.microsoft.com/office/drawing/2014/main" id="{907CB70F-EEF6-204A-A42A-83927822596D}"/>
              </a:ext>
            </a:extLst>
          </p:cNvPr>
          <p:cNvSpPr>
            <a:spLocks noChangeArrowheads="1"/>
          </p:cNvSpPr>
          <p:nvPr/>
        </p:nvSpPr>
        <p:spPr bwMode="auto">
          <a:xfrm>
            <a:off x="0" y="0"/>
            <a:ext cx="9144000" cy="6858000"/>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1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 Id="rId4" Type="http://schemas.openxmlformats.org/officeDocument/2006/relationships/image" Target="../media/image170.emf"/></Relationships>
</file>

<file path=ppt/slides/_rels/slide10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10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soest.hawaii.edu/MET/index.php" TargetMode="Externa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hyperlink" Target="http://manoa.hawaii.edu/"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4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emf"/></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7.xml"/><Relationship Id="rId4" Type="http://schemas.openxmlformats.org/officeDocument/2006/relationships/image" Target="../media/image83.emf"/></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emf"/><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6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7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png"/><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83.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hyperlink" Target="http://outreach.eos.nasa.gov/EOSDIS_CD-03/docs/enso_effect.htm"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earthobservatory.nasa.gov/Study/CoralDeath/Images/indonesia_toms_ai_1997_sm.mov" TargetMode="External"/><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9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png"/></Relationships>
</file>

<file path=ppt/slides/_rels/slide9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5.png"/><Relationship Id="rId2" Type="http://schemas.openxmlformats.org/officeDocument/2006/relationships/hyperlink" Target="http://winds.jpl.nasa.gov/index.cfm" TargetMode="Externa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97.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9">
            <a:extLst>
              <a:ext uri="{FF2B5EF4-FFF2-40B4-BE49-F238E27FC236}">
                <a16:creationId xmlns:a16="http://schemas.microsoft.com/office/drawing/2014/main" id="{06249B47-796C-4B47-8F62-95E03099F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a:extLst>
              <a:ext uri="{FF2B5EF4-FFF2-40B4-BE49-F238E27FC236}">
                <a16:creationId xmlns:a16="http://schemas.microsoft.com/office/drawing/2014/main" id="{648E93D7-E701-C844-BE1B-2457D07FF48D}"/>
              </a:ext>
            </a:extLst>
          </p:cNvPr>
          <p:cNvSpPr>
            <a:spLocks noGrp="1" noChangeArrowheads="1"/>
          </p:cNvSpPr>
          <p:nvPr>
            <p:ph type="ctrTitle"/>
          </p:nvPr>
        </p:nvSpPr>
        <p:spPr>
          <a:xfrm>
            <a:off x="457200" y="228600"/>
            <a:ext cx="8458200" cy="1447800"/>
          </a:xfrm>
          <a:effectLst>
            <a:outerShdw dist="35921" dir="2700000" algn="ctr" rotWithShape="0">
              <a:schemeClr val="tx2"/>
            </a:outerShdw>
          </a:effectLst>
        </p:spPr>
        <p:txBody>
          <a:bodyPr anchor="ctr"/>
          <a:lstStyle/>
          <a:p>
            <a:pPr eaLnBrk="1" hangingPunct="1"/>
            <a:r>
              <a:rPr lang="en-US" altLang="en-US" sz="4000" b="1" i="1">
                <a:solidFill>
                  <a:srgbClr val="CCFFCC"/>
                </a:solidFill>
              </a:rPr>
              <a:t>Fifty Years of Progress in Tropical Meteorology: A Personal View</a:t>
            </a:r>
          </a:p>
        </p:txBody>
      </p:sp>
      <p:sp>
        <p:nvSpPr>
          <p:cNvPr id="3075" name="Rectangle 3">
            <a:extLst>
              <a:ext uri="{FF2B5EF4-FFF2-40B4-BE49-F238E27FC236}">
                <a16:creationId xmlns:a16="http://schemas.microsoft.com/office/drawing/2014/main" id="{A0F87ED1-52DB-4949-BF12-1425956A4D82}"/>
              </a:ext>
            </a:extLst>
          </p:cNvPr>
          <p:cNvSpPr>
            <a:spLocks noGrp="1" noChangeArrowheads="1"/>
          </p:cNvSpPr>
          <p:nvPr>
            <p:ph type="subTitle" idx="1"/>
          </p:nvPr>
        </p:nvSpPr>
        <p:spPr>
          <a:xfrm>
            <a:off x="1371600" y="4038600"/>
            <a:ext cx="6400800" cy="1752600"/>
          </a:xfrm>
          <a:effectLst>
            <a:outerShdw dist="35921" dir="2700000" algn="ctr" rotWithShape="0">
              <a:schemeClr val="tx2"/>
            </a:outerShdw>
          </a:effectLst>
        </p:spPr>
        <p:txBody>
          <a:bodyPr/>
          <a:lstStyle/>
          <a:p>
            <a:pPr eaLnBrk="1" hangingPunct="1"/>
            <a:r>
              <a:rPr lang="en-US" altLang="en-US" sz="3200" b="1">
                <a:solidFill>
                  <a:srgbClr val="CCECFF"/>
                </a:solidFill>
              </a:rPr>
              <a:t>Department of Meteorology </a:t>
            </a:r>
            <a:r>
              <a:rPr lang="en-US" altLang="en-US" sz="3200" b="1" i="1">
                <a:solidFill>
                  <a:srgbClr val="CCECFF"/>
                </a:solidFill>
              </a:rPr>
              <a:t>University of Hawai’i</a:t>
            </a:r>
            <a:r>
              <a:rPr lang="en-US" altLang="en-US" sz="3200" b="1">
                <a:solidFill>
                  <a:srgbClr val="CCECFF"/>
                </a:solidFill>
              </a:rPr>
              <a:t> </a:t>
            </a:r>
          </a:p>
        </p:txBody>
      </p:sp>
      <p:sp>
        <p:nvSpPr>
          <p:cNvPr id="3076" name="Text Box 4">
            <a:extLst>
              <a:ext uri="{FF2B5EF4-FFF2-40B4-BE49-F238E27FC236}">
                <a16:creationId xmlns:a16="http://schemas.microsoft.com/office/drawing/2014/main" id="{95484BE8-5DF2-6A4C-9C52-9AA2F6A5C58E}"/>
              </a:ext>
            </a:extLst>
          </p:cNvPr>
          <p:cNvSpPr txBox="1">
            <a:spLocks noChangeArrowheads="1"/>
          </p:cNvSpPr>
          <p:nvPr/>
        </p:nvSpPr>
        <p:spPr bwMode="auto">
          <a:xfrm>
            <a:off x="3003550" y="5867400"/>
            <a:ext cx="286385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rgbClr val="FF9966"/>
                </a:solidFill>
              </a:rPr>
              <a:t>11 September 2006</a:t>
            </a:r>
          </a:p>
        </p:txBody>
      </p:sp>
      <p:sp>
        <p:nvSpPr>
          <p:cNvPr id="3077" name="Text Box 11">
            <a:extLst>
              <a:ext uri="{FF2B5EF4-FFF2-40B4-BE49-F238E27FC236}">
                <a16:creationId xmlns:a16="http://schemas.microsoft.com/office/drawing/2014/main" id="{F855FAC8-1078-8C46-80EE-CBCFDAAE07E5}"/>
              </a:ext>
            </a:extLst>
          </p:cNvPr>
          <p:cNvSpPr txBox="1">
            <a:spLocks noChangeArrowheads="1"/>
          </p:cNvSpPr>
          <p:nvPr/>
        </p:nvSpPr>
        <p:spPr bwMode="auto">
          <a:xfrm>
            <a:off x="2971800" y="2833688"/>
            <a:ext cx="3124200" cy="51911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chemeClr val="bg1"/>
                </a:solidFill>
              </a:rPr>
              <a:t>on the occasion of</a:t>
            </a:r>
          </a:p>
        </p:txBody>
      </p:sp>
      <p:sp>
        <p:nvSpPr>
          <p:cNvPr id="3078" name="Text Box 12">
            <a:extLst>
              <a:ext uri="{FF2B5EF4-FFF2-40B4-BE49-F238E27FC236}">
                <a16:creationId xmlns:a16="http://schemas.microsoft.com/office/drawing/2014/main" id="{6FDBB32F-0CC7-C34A-8576-78D3B739293E}"/>
              </a:ext>
            </a:extLst>
          </p:cNvPr>
          <p:cNvSpPr txBox="1">
            <a:spLocks noChangeArrowheads="1"/>
          </p:cNvSpPr>
          <p:nvPr/>
        </p:nvSpPr>
        <p:spPr bwMode="auto">
          <a:xfrm>
            <a:off x="1828800" y="3382963"/>
            <a:ext cx="5791200" cy="5794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chemeClr val="bg1"/>
                </a:solidFill>
              </a:rPr>
              <a:t>50</a:t>
            </a:r>
            <a:r>
              <a:rPr lang="en-US" altLang="en-US" sz="3200" baseline="30000">
                <a:solidFill>
                  <a:schemeClr val="bg1"/>
                </a:solidFill>
              </a:rPr>
              <a:t>th</a:t>
            </a:r>
            <a:r>
              <a:rPr lang="en-US" altLang="en-US" sz="3200">
                <a:solidFill>
                  <a:schemeClr val="bg1"/>
                </a:solidFill>
              </a:rPr>
              <a:t> Anniversary Symposium</a:t>
            </a:r>
          </a:p>
        </p:txBody>
      </p:sp>
      <p:sp>
        <p:nvSpPr>
          <p:cNvPr id="3079" name="Text Box 14">
            <a:extLst>
              <a:ext uri="{FF2B5EF4-FFF2-40B4-BE49-F238E27FC236}">
                <a16:creationId xmlns:a16="http://schemas.microsoft.com/office/drawing/2014/main" id="{6DB940F8-68C3-AB40-9C1B-7432A4244FF0}"/>
              </a:ext>
            </a:extLst>
          </p:cNvPr>
          <p:cNvSpPr txBox="1">
            <a:spLocks noChangeArrowheads="1"/>
          </p:cNvSpPr>
          <p:nvPr/>
        </p:nvSpPr>
        <p:spPr bwMode="auto">
          <a:xfrm>
            <a:off x="2590800" y="1935163"/>
            <a:ext cx="3962400" cy="5794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FFFF66"/>
                </a:solidFill>
              </a:rPr>
              <a:t>Richard H. Johnson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4">
            <a:extLst>
              <a:ext uri="{FF2B5EF4-FFF2-40B4-BE49-F238E27FC236}">
                <a16:creationId xmlns:a16="http://schemas.microsoft.com/office/drawing/2014/main" id="{8644ACAB-BB0D-6B4B-AAC1-117469776B3D}"/>
              </a:ext>
            </a:extLst>
          </p:cNvPr>
          <p:cNvSpPr>
            <a:spLocks noChangeArrowheads="1"/>
          </p:cNvSpPr>
          <p:nvPr/>
        </p:nvSpPr>
        <p:spPr bwMode="auto">
          <a:xfrm>
            <a:off x="228600" y="457200"/>
            <a:ext cx="87931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en-US" altLang="en-US"/>
              <a:t>Riehl, H., Yeh T. C., Malkus J. S., and La Seur, N. E., 1951: “The Northeast Trade of the Pacific Ocean”. </a:t>
            </a:r>
            <a:r>
              <a:rPr lang="en-US" altLang="en-US" i="1"/>
              <a:t>Quarterly Journal of the Royal Meteorological Society</a:t>
            </a:r>
            <a:r>
              <a:rPr lang="en-US" altLang="en-US"/>
              <a:t>. </a:t>
            </a:r>
            <a:r>
              <a:rPr lang="en-US" altLang="en-US" b="1"/>
              <a:t>77</a:t>
            </a:r>
            <a:r>
              <a:rPr lang="en-US" altLang="en-US"/>
              <a:t>, 598-626. </a:t>
            </a:r>
          </a:p>
        </p:txBody>
      </p:sp>
      <p:pic>
        <p:nvPicPr>
          <p:cNvPr id="12290" name="Picture 5">
            <a:extLst>
              <a:ext uri="{FF2B5EF4-FFF2-40B4-BE49-F238E27FC236}">
                <a16:creationId xmlns:a16="http://schemas.microsoft.com/office/drawing/2014/main" id="{9CB1BCD2-421D-D646-B3DD-A654B25A9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97038"/>
            <a:ext cx="3276600"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6">
            <a:extLst>
              <a:ext uri="{FF2B5EF4-FFF2-40B4-BE49-F238E27FC236}">
                <a16:creationId xmlns:a16="http://schemas.microsoft.com/office/drawing/2014/main" id="{537C022F-092D-424B-92A9-62E2A9E84EEA}"/>
              </a:ext>
            </a:extLst>
          </p:cNvPr>
          <p:cNvSpPr>
            <a:spLocks noChangeArrowheads="1"/>
          </p:cNvSpPr>
          <p:nvPr/>
        </p:nvSpPr>
        <p:spPr bwMode="auto">
          <a:xfrm>
            <a:off x="76200" y="1524000"/>
            <a:ext cx="34290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292" name="Rectangle 8">
            <a:extLst>
              <a:ext uri="{FF2B5EF4-FFF2-40B4-BE49-F238E27FC236}">
                <a16:creationId xmlns:a16="http://schemas.microsoft.com/office/drawing/2014/main" id="{F5300853-FD41-4144-88AC-712CC650B1F1}"/>
              </a:ext>
            </a:extLst>
          </p:cNvPr>
          <p:cNvSpPr>
            <a:spLocks noChangeArrowheads="1"/>
          </p:cNvSpPr>
          <p:nvPr/>
        </p:nvSpPr>
        <p:spPr bwMode="auto">
          <a:xfrm>
            <a:off x="76200" y="4572000"/>
            <a:ext cx="3429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293" name="Text Box 9">
            <a:extLst>
              <a:ext uri="{FF2B5EF4-FFF2-40B4-BE49-F238E27FC236}">
                <a16:creationId xmlns:a16="http://schemas.microsoft.com/office/drawing/2014/main" id="{C0EF28D7-C850-0444-BAD0-9F1BF82C184F}"/>
              </a:ext>
            </a:extLst>
          </p:cNvPr>
          <p:cNvSpPr txBox="1">
            <a:spLocks noChangeArrowheads="1"/>
          </p:cNvSpPr>
          <p:nvPr/>
        </p:nvSpPr>
        <p:spPr bwMode="auto">
          <a:xfrm>
            <a:off x="762000" y="152400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a:t>July-October 1945</a:t>
            </a:r>
          </a:p>
        </p:txBody>
      </p:sp>
      <p:sp>
        <p:nvSpPr>
          <p:cNvPr id="12294" name="Text Box 10">
            <a:extLst>
              <a:ext uri="{FF2B5EF4-FFF2-40B4-BE49-F238E27FC236}">
                <a16:creationId xmlns:a16="http://schemas.microsoft.com/office/drawing/2014/main" id="{A7920179-6660-6447-9744-B4BE8BE9A4FB}"/>
              </a:ext>
            </a:extLst>
          </p:cNvPr>
          <p:cNvSpPr txBox="1">
            <a:spLocks noChangeArrowheads="1"/>
          </p:cNvSpPr>
          <p:nvPr/>
        </p:nvSpPr>
        <p:spPr bwMode="auto">
          <a:xfrm>
            <a:off x="1295400" y="3724275"/>
            <a:ext cx="1752600"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solidFill>
                  <a:srgbClr val="FF0000"/>
                </a:solidFill>
              </a:rPr>
              <a:t>3 weather ships          Surface air trajectory</a:t>
            </a:r>
          </a:p>
        </p:txBody>
      </p:sp>
      <p:pic>
        <p:nvPicPr>
          <p:cNvPr id="12295" name="Picture 11">
            <a:extLst>
              <a:ext uri="{FF2B5EF4-FFF2-40B4-BE49-F238E27FC236}">
                <a16:creationId xmlns:a16="http://schemas.microsoft.com/office/drawing/2014/main" id="{3A3BC808-AB4F-BF4F-8A31-E83BE7D5E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5898">
            <a:off x="3505200" y="1143000"/>
            <a:ext cx="2895600"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Rectangle 13">
            <a:extLst>
              <a:ext uri="{FF2B5EF4-FFF2-40B4-BE49-F238E27FC236}">
                <a16:creationId xmlns:a16="http://schemas.microsoft.com/office/drawing/2014/main" id="{C93143C0-4CA6-1048-BDCB-B1CC21A3DF0B}"/>
              </a:ext>
            </a:extLst>
          </p:cNvPr>
          <p:cNvSpPr>
            <a:spLocks noChangeArrowheads="1"/>
          </p:cNvSpPr>
          <p:nvPr/>
        </p:nvSpPr>
        <p:spPr bwMode="auto">
          <a:xfrm>
            <a:off x="3200400" y="4038600"/>
            <a:ext cx="3276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1600"/>
              <a:t>“…inversion ascends downstream, individual columns descend, shrink vertically and spread horizontally. Large masses of air, located above the inversion at 32N have become a part of the cloud layer when they reach Honolulu, HI”  </a:t>
            </a:r>
          </a:p>
        </p:txBody>
      </p:sp>
      <p:pic>
        <p:nvPicPr>
          <p:cNvPr id="12297" name="Picture 14">
            <a:extLst>
              <a:ext uri="{FF2B5EF4-FFF2-40B4-BE49-F238E27FC236}">
                <a16:creationId xmlns:a16="http://schemas.microsoft.com/office/drawing/2014/main" id="{966347E9-1777-064D-8D6E-A3066072B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219200"/>
            <a:ext cx="228123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8" name="Rectangle 15">
            <a:extLst>
              <a:ext uri="{FF2B5EF4-FFF2-40B4-BE49-F238E27FC236}">
                <a16:creationId xmlns:a16="http://schemas.microsoft.com/office/drawing/2014/main" id="{58907144-A486-DB47-B71F-D8A4FFBCDF24}"/>
              </a:ext>
            </a:extLst>
          </p:cNvPr>
          <p:cNvSpPr>
            <a:spLocks noChangeArrowheads="1"/>
          </p:cNvSpPr>
          <p:nvPr/>
        </p:nvSpPr>
        <p:spPr bwMode="auto">
          <a:xfrm>
            <a:off x="6400800" y="3657600"/>
            <a:ext cx="2819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1600"/>
              <a:t>Rise of the inversion is accomplished through the pickup of latent heat by the trade in the course of its passage over the tropical ocean.</a:t>
            </a:r>
          </a:p>
          <a:p>
            <a:pPr eaLnBrk="1" hangingPunct="1">
              <a:lnSpc>
                <a:spcPct val="90000"/>
              </a:lnSpc>
            </a:pPr>
            <a:r>
              <a:rPr lang="en-US" altLang="en-US" sz="1600"/>
              <a:t>The bases of cumulus clouds are nearly uniform height, but the tops are very irregular.</a:t>
            </a:r>
          </a:p>
          <a:p>
            <a:pPr eaLnBrk="1" hangingPunct="1">
              <a:lnSpc>
                <a:spcPct val="90000"/>
              </a:lnSpc>
            </a:pPr>
            <a:r>
              <a:rPr lang="en-US" altLang="en-US" sz="1600"/>
              <a:t>The tops of the cumulus clouds break off and evaporate quickly</a:t>
            </a:r>
          </a:p>
        </p:txBody>
      </p:sp>
      <p:sp>
        <p:nvSpPr>
          <p:cNvPr id="12299" name="Rectangle 16">
            <a:extLst>
              <a:ext uri="{FF2B5EF4-FFF2-40B4-BE49-F238E27FC236}">
                <a16:creationId xmlns:a16="http://schemas.microsoft.com/office/drawing/2014/main" id="{60A020AE-2614-7249-962F-53ABF4734441}"/>
              </a:ext>
            </a:extLst>
          </p:cNvPr>
          <p:cNvSpPr>
            <a:spLocks noChangeArrowheads="1"/>
          </p:cNvSpPr>
          <p:nvPr/>
        </p:nvSpPr>
        <p:spPr bwMode="auto">
          <a:xfrm>
            <a:off x="152400" y="1828800"/>
            <a:ext cx="3276600" cy="274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300" name="Rectangle 17">
            <a:extLst>
              <a:ext uri="{FF2B5EF4-FFF2-40B4-BE49-F238E27FC236}">
                <a16:creationId xmlns:a16="http://schemas.microsoft.com/office/drawing/2014/main" id="{4A651DD6-11E4-7648-A446-3D1B86DFA5FB}"/>
              </a:ext>
            </a:extLst>
          </p:cNvPr>
          <p:cNvSpPr>
            <a:spLocks noChangeArrowheads="1"/>
          </p:cNvSpPr>
          <p:nvPr/>
        </p:nvSpPr>
        <p:spPr bwMode="auto">
          <a:xfrm>
            <a:off x="6629400" y="1219200"/>
            <a:ext cx="2286000" cy="2438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0" descr="i1520-0469-57-14-2209-f09">
            <a:extLst>
              <a:ext uri="{FF2B5EF4-FFF2-40B4-BE49-F238E27FC236}">
                <a16:creationId xmlns:a16="http://schemas.microsoft.com/office/drawing/2014/main" id="{57C2F7D0-18D1-1A40-B4D7-0264E4F15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901950"/>
            <a:ext cx="62484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 Box 11">
            <a:extLst>
              <a:ext uri="{FF2B5EF4-FFF2-40B4-BE49-F238E27FC236}">
                <a16:creationId xmlns:a16="http://schemas.microsoft.com/office/drawing/2014/main" id="{CF163709-7997-1E4B-9194-3A14C657FECC}"/>
              </a:ext>
            </a:extLst>
          </p:cNvPr>
          <p:cNvSpPr txBox="1">
            <a:spLocks noChangeArrowheads="1"/>
          </p:cNvSpPr>
          <p:nvPr/>
        </p:nvSpPr>
        <p:spPr bwMode="auto">
          <a:xfrm>
            <a:off x="1447800" y="304800"/>
            <a:ext cx="6172200" cy="547688"/>
          </a:xfrm>
          <a:prstGeom prst="rect">
            <a:avLst/>
          </a:prstGeom>
          <a:solidFill>
            <a:schemeClr val="accent2"/>
          </a:solidFill>
          <a:ln w="28575">
            <a:solidFill>
              <a:schemeClr val="accent2"/>
            </a:solidFill>
            <a:miter lim="800000"/>
            <a:headEnd/>
            <a:tailEnd/>
          </a:ln>
          <a:effectLst>
            <a:outerShdw dist="53882" dir="2700000" algn="ctr" rotWithShape="0">
              <a:schemeClr val="tx2"/>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solidFill>
                  <a:schemeClr val="bg1"/>
                </a:solidFill>
              </a:rPr>
              <a:t>Tropical Biennial Oscillation (TBO)</a:t>
            </a:r>
          </a:p>
        </p:txBody>
      </p:sp>
      <p:sp>
        <p:nvSpPr>
          <p:cNvPr id="114691" name="Text Box 12">
            <a:extLst>
              <a:ext uri="{FF2B5EF4-FFF2-40B4-BE49-F238E27FC236}">
                <a16:creationId xmlns:a16="http://schemas.microsoft.com/office/drawing/2014/main" id="{A73AEAB5-F780-944C-AEF9-D9996A1D00BC}"/>
              </a:ext>
            </a:extLst>
          </p:cNvPr>
          <p:cNvSpPr txBox="1">
            <a:spLocks noChangeArrowheads="1"/>
          </p:cNvSpPr>
          <p:nvPr/>
        </p:nvSpPr>
        <p:spPr bwMode="auto">
          <a:xfrm>
            <a:off x="685800" y="1981200"/>
            <a:ext cx="7696200" cy="85090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t>Theories:</a:t>
            </a:r>
            <a:r>
              <a:rPr lang="en-US" altLang="en-US" sz="2400"/>
              <a:t>  </a:t>
            </a:r>
            <a:r>
              <a:rPr lang="en-US" altLang="en-US" sz="2400" i="1"/>
              <a:t>Meehl (1997); Chang and Li (2000); Li et al. (2001)</a:t>
            </a:r>
          </a:p>
        </p:txBody>
      </p:sp>
      <p:sp>
        <p:nvSpPr>
          <p:cNvPr id="114692" name="Text Box 13">
            <a:extLst>
              <a:ext uri="{FF2B5EF4-FFF2-40B4-BE49-F238E27FC236}">
                <a16:creationId xmlns:a16="http://schemas.microsoft.com/office/drawing/2014/main" id="{85DEBEFF-71EA-E74E-8828-5C9B75457EEC}"/>
              </a:ext>
            </a:extLst>
          </p:cNvPr>
          <p:cNvSpPr txBox="1">
            <a:spLocks noChangeArrowheads="1"/>
          </p:cNvSpPr>
          <p:nvPr/>
        </p:nvSpPr>
        <p:spPr bwMode="auto">
          <a:xfrm>
            <a:off x="5562600" y="6186488"/>
            <a:ext cx="3124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(Chang and Li 2000)</a:t>
            </a:r>
          </a:p>
        </p:txBody>
      </p:sp>
      <p:sp>
        <p:nvSpPr>
          <p:cNvPr id="114693" name="Text Box 14">
            <a:extLst>
              <a:ext uri="{FF2B5EF4-FFF2-40B4-BE49-F238E27FC236}">
                <a16:creationId xmlns:a16="http://schemas.microsoft.com/office/drawing/2014/main" id="{4BCF136D-9E91-9247-849E-69FF1F0D257B}"/>
              </a:ext>
            </a:extLst>
          </p:cNvPr>
          <p:cNvSpPr txBox="1">
            <a:spLocks noChangeArrowheads="1"/>
          </p:cNvSpPr>
          <p:nvPr/>
        </p:nvSpPr>
        <p:spPr bwMode="auto">
          <a:xfrm>
            <a:off x="304800" y="1054100"/>
            <a:ext cx="8458200" cy="850900"/>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 – the tendency for a relatively strong Indian monsoon to be followed by a relatively weak one, and vice versa</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5">
            <a:extLst>
              <a:ext uri="{FF2B5EF4-FFF2-40B4-BE49-F238E27FC236}">
                <a16:creationId xmlns:a16="http://schemas.microsoft.com/office/drawing/2014/main" id="{2334F7DE-66B0-6C4C-AE3A-34EB5604D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5906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4" name="Picture 6">
            <a:extLst>
              <a:ext uri="{FF2B5EF4-FFF2-40B4-BE49-F238E27FC236}">
                <a16:creationId xmlns:a16="http://schemas.microsoft.com/office/drawing/2014/main" id="{34A1D7BF-4DB0-0F44-95AB-0E518D2B4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3436938"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7">
            <a:extLst>
              <a:ext uri="{FF2B5EF4-FFF2-40B4-BE49-F238E27FC236}">
                <a16:creationId xmlns:a16="http://schemas.microsoft.com/office/drawing/2014/main" id="{5EDEBF11-98D2-3A45-90EC-FC7DACF1D6F2}"/>
              </a:ext>
            </a:extLst>
          </p:cNvPr>
          <p:cNvSpPr txBox="1">
            <a:spLocks noChangeArrowheads="1"/>
          </p:cNvSpPr>
          <p:nvPr/>
        </p:nvSpPr>
        <p:spPr bwMode="auto">
          <a:xfrm>
            <a:off x="2133600" y="152400"/>
            <a:ext cx="6324600" cy="822325"/>
          </a:xfrm>
          <a:prstGeom prst="rect">
            <a:avLst/>
          </a:prstGeom>
          <a:solidFill>
            <a:srgbClr val="008000"/>
          </a:solidFill>
          <a:ln>
            <a:noFill/>
          </a:ln>
          <a:effectLst>
            <a:outerShdw dist="71842" dir="2700000" algn="ctr" rotWithShape="0">
              <a:schemeClr val="tx2"/>
            </a:outerShdw>
          </a:effectLst>
          <a:extLst>
            <a:ext uri="{91240B29-F687-4F45-9708-019B960494DF}">
              <a14:hiddenLine xmlns:a14="http://schemas.microsoft.com/office/drawing/2010/main" w="28575">
                <a:solidFill>
                  <a:srgbClr val="FF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i="1">
                <a:solidFill>
                  <a:schemeClr val="bg1"/>
                </a:solidFill>
              </a:rPr>
              <a:t>Eastern Pacific Investigation of Climate (EPIC 2001)</a:t>
            </a:r>
          </a:p>
        </p:txBody>
      </p:sp>
      <p:pic>
        <p:nvPicPr>
          <p:cNvPr id="115716" name="Picture 9">
            <a:extLst>
              <a:ext uri="{FF2B5EF4-FFF2-40B4-BE49-F238E27FC236}">
                <a16:creationId xmlns:a16="http://schemas.microsoft.com/office/drawing/2014/main" id="{C6D5D5C3-5FC5-8D41-8C04-7EAAE192AE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052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Text Box 10">
            <a:extLst>
              <a:ext uri="{FF2B5EF4-FFF2-40B4-BE49-F238E27FC236}">
                <a16:creationId xmlns:a16="http://schemas.microsoft.com/office/drawing/2014/main" id="{1FA94F9B-0300-8A4D-9165-FC8323FBCF6D}"/>
              </a:ext>
            </a:extLst>
          </p:cNvPr>
          <p:cNvSpPr txBox="1">
            <a:spLocks noChangeArrowheads="1"/>
          </p:cNvSpPr>
          <p:nvPr/>
        </p:nvSpPr>
        <p:spPr bwMode="auto">
          <a:xfrm>
            <a:off x="228600" y="1981200"/>
            <a:ext cx="3810000" cy="1339850"/>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Scientific objectives:</a:t>
            </a:r>
            <a:r>
              <a:rPr lang="en-US" altLang="en-US" sz="2000"/>
              <a:t> ITCZ, east Pacific cold tongue, Pacific Hadley cell, ocean mixed layer, marine stratiform clouds</a:t>
            </a:r>
          </a:p>
        </p:txBody>
      </p:sp>
      <p:sp>
        <p:nvSpPr>
          <p:cNvPr id="115718" name="Text Box 11">
            <a:extLst>
              <a:ext uri="{FF2B5EF4-FFF2-40B4-BE49-F238E27FC236}">
                <a16:creationId xmlns:a16="http://schemas.microsoft.com/office/drawing/2014/main" id="{232EC3B2-D57A-884D-B9AC-B73553B098F6}"/>
              </a:ext>
            </a:extLst>
          </p:cNvPr>
          <p:cNvSpPr txBox="1">
            <a:spLocks noChangeArrowheads="1"/>
          </p:cNvSpPr>
          <p:nvPr/>
        </p:nvSpPr>
        <p:spPr bwMode="auto">
          <a:xfrm>
            <a:off x="4038600" y="5791200"/>
            <a:ext cx="5029200" cy="73025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EPIC-related studies at Hawaii:</a:t>
            </a:r>
            <a:r>
              <a:rPr lang="en-US" altLang="en-US" sz="2000"/>
              <a:t> </a:t>
            </a:r>
            <a:r>
              <a:rPr lang="en-US" altLang="en-US" sz="2000" i="1"/>
              <a:t>S.-P. Xie, Y. Wang, R.J. Small, H. Xu, B. Wang</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5">
            <a:extLst>
              <a:ext uri="{FF2B5EF4-FFF2-40B4-BE49-F238E27FC236}">
                <a16:creationId xmlns:a16="http://schemas.microsoft.com/office/drawing/2014/main" id="{9234007C-0ED3-B141-9092-BE9FE8DC061A}"/>
              </a:ext>
            </a:extLst>
          </p:cNvPr>
          <p:cNvSpPr>
            <a:spLocks noChangeArrowheads="1"/>
          </p:cNvSpPr>
          <p:nvPr/>
        </p:nvSpPr>
        <p:spPr bwMode="auto">
          <a:xfrm>
            <a:off x="457200" y="290513"/>
            <a:ext cx="6629400" cy="97472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i="1"/>
              <a:t>Coupling Processes in the Equatorial Atmosphere (CPEA) </a:t>
            </a:r>
          </a:p>
        </p:txBody>
      </p:sp>
      <p:pic>
        <p:nvPicPr>
          <p:cNvPr id="116738" name="Picture 9">
            <a:extLst>
              <a:ext uri="{FF2B5EF4-FFF2-40B4-BE49-F238E27FC236}">
                <a16:creationId xmlns:a16="http://schemas.microsoft.com/office/drawing/2014/main" id="{235816FF-5CC2-384A-82B4-4C209EA79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771525"/>
            <a:ext cx="14890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11">
            <a:extLst>
              <a:ext uri="{FF2B5EF4-FFF2-40B4-BE49-F238E27FC236}">
                <a16:creationId xmlns:a16="http://schemas.microsoft.com/office/drawing/2014/main" id="{0D0CD47B-923E-3B44-90ED-7501F5B62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895600"/>
            <a:ext cx="533400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0" name="Text Box 12">
            <a:extLst>
              <a:ext uri="{FF2B5EF4-FFF2-40B4-BE49-F238E27FC236}">
                <a16:creationId xmlns:a16="http://schemas.microsoft.com/office/drawing/2014/main" id="{4D6EE969-F1A2-374A-A793-4E2CEA52CC3D}"/>
              </a:ext>
            </a:extLst>
          </p:cNvPr>
          <p:cNvSpPr txBox="1">
            <a:spLocks noChangeArrowheads="1"/>
          </p:cNvSpPr>
          <p:nvPr/>
        </p:nvSpPr>
        <p:spPr bwMode="auto">
          <a:xfrm>
            <a:off x="457200" y="1447800"/>
            <a:ext cx="6629400" cy="1581150"/>
          </a:xfrm>
          <a:prstGeom prst="rect">
            <a:avLst/>
          </a:prstGeom>
          <a:solidFill>
            <a:schemeClr val="bg1"/>
          </a:solidFill>
          <a:ln w="2857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Six-year program (2001-2007) sponsored by Japan to study coupling between lower and upper atmosphere associated with deep convection over the </a:t>
            </a:r>
            <a:r>
              <a:rPr lang="en-US" altLang="en-US" sz="2400" i="1">
                <a:solidFill>
                  <a:srgbClr val="FF0000"/>
                </a:solidFill>
              </a:rPr>
              <a:t>maritime continent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5">
            <a:extLst>
              <a:ext uri="{FF2B5EF4-FFF2-40B4-BE49-F238E27FC236}">
                <a16:creationId xmlns:a16="http://schemas.microsoft.com/office/drawing/2014/main" id="{5245240C-CAE7-DD4D-AE67-0C089AD9B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35814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7" descr="earth simulator">
            <a:extLst>
              <a:ext uri="{FF2B5EF4-FFF2-40B4-BE49-F238E27FC236}">
                <a16:creationId xmlns:a16="http://schemas.microsoft.com/office/drawing/2014/main" id="{9360DBF3-B037-5A47-AA4D-FDC85785D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52600"/>
            <a:ext cx="39624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8">
            <a:extLst>
              <a:ext uri="{FF2B5EF4-FFF2-40B4-BE49-F238E27FC236}">
                <a16:creationId xmlns:a16="http://schemas.microsoft.com/office/drawing/2014/main" id="{A546EEB0-D99A-D94B-AAE1-47D5572579ED}"/>
              </a:ext>
            </a:extLst>
          </p:cNvPr>
          <p:cNvSpPr txBox="1">
            <a:spLocks noChangeArrowheads="1"/>
          </p:cNvSpPr>
          <p:nvPr/>
        </p:nvSpPr>
        <p:spPr bwMode="auto">
          <a:xfrm>
            <a:off x="1066800" y="304800"/>
            <a:ext cx="2743200" cy="485775"/>
          </a:xfrm>
          <a:prstGeom prst="rect">
            <a:avLst/>
          </a:prstGeom>
          <a:solidFill>
            <a:schemeClr val="bg1"/>
          </a:solidFill>
          <a:ln w="2857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ENIAC – late 40s</a:t>
            </a:r>
          </a:p>
        </p:txBody>
      </p:sp>
      <p:sp>
        <p:nvSpPr>
          <p:cNvPr id="117764" name="Text Box 9">
            <a:extLst>
              <a:ext uri="{FF2B5EF4-FFF2-40B4-BE49-F238E27FC236}">
                <a16:creationId xmlns:a16="http://schemas.microsoft.com/office/drawing/2014/main" id="{F82511E3-BD0E-3B4C-84CD-0E6D78739884}"/>
              </a:ext>
            </a:extLst>
          </p:cNvPr>
          <p:cNvSpPr txBox="1">
            <a:spLocks noChangeArrowheads="1"/>
          </p:cNvSpPr>
          <p:nvPr/>
        </p:nvSpPr>
        <p:spPr bwMode="auto">
          <a:xfrm>
            <a:off x="4953000" y="1219200"/>
            <a:ext cx="3657600" cy="48577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Earth Simulator -- 2002</a:t>
            </a:r>
          </a:p>
        </p:txBody>
      </p:sp>
      <p:sp>
        <p:nvSpPr>
          <p:cNvPr id="117765" name="AutoShape 10">
            <a:extLst>
              <a:ext uri="{FF2B5EF4-FFF2-40B4-BE49-F238E27FC236}">
                <a16:creationId xmlns:a16="http://schemas.microsoft.com/office/drawing/2014/main" id="{0703B149-1637-8249-ADF1-E96B9F6A0526}"/>
              </a:ext>
            </a:extLst>
          </p:cNvPr>
          <p:cNvSpPr>
            <a:spLocks noChangeArrowheads="1"/>
          </p:cNvSpPr>
          <p:nvPr/>
        </p:nvSpPr>
        <p:spPr bwMode="auto">
          <a:xfrm rot="2012518">
            <a:off x="4114800" y="1600200"/>
            <a:ext cx="838200" cy="457200"/>
          </a:xfrm>
          <a:custGeom>
            <a:avLst/>
            <a:gdLst>
              <a:gd name="T0" fmla="*/ 628650 w 21600"/>
              <a:gd name="T1" fmla="*/ 0 h 21600"/>
              <a:gd name="T2" fmla="*/ 0 w 21600"/>
              <a:gd name="T3" fmla="*/ 228600 h 21600"/>
              <a:gd name="T4" fmla="*/ 628650 w 21600"/>
              <a:gd name="T5" fmla="*/ 457200 h 21600"/>
              <a:gd name="T6" fmla="*/ 838200 w 21600"/>
              <a:gd name="T7" fmla="*/ 2286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66" name="Text Box 11">
            <a:extLst>
              <a:ext uri="{FF2B5EF4-FFF2-40B4-BE49-F238E27FC236}">
                <a16:creationId xmlns:a16="http://schemas.microsoft.com/office/drawing/2014/main" id="{9444622E-00C6-A845-B7E3-5A6B53BF30CB}"/>
              </a:ext>
            </a:extLst>
          </p:cNvPr>
          <p:cNvSpPr txBox="1">
            <a:spLocks noChangeArrowheads="1"/>
          </p:cNvSpPr>
          <p:nvPr/>
        </p:nvSpPr>
        <p:spPr bwMode="auto">
          <a:xfrm>
            <a:off x="4419600" y="4648200"/>
            <a:ext cx="441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i="1"/>
              <a:t>NASDA, JAERI, JAMSTEC</a:t>
            </a:r>
          </a:p>
        </p:txBody>
      </p:sp>
      <p:pic>
        <p:nvPicPr>
          <p:cNvPr id="117767" name="Picture 12">
            <a:extLst>
              <a:ext uri="{FF2B5EF4-FFF2-40B4-BE49-F238E27FC236}">
                <a16:creationId xmlns:a16="http://schemas.microsoft.com/office/drawing/2014/main" id="{81326231-9C75-5242-A3EC-3AF4C9CBA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188" y="4114800"/>
            <a:ext cx="2792412" cy="267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8" name="Text Box 13">
            <a:extLst>
              <a:ext uri="{FF2B5EF4-FFF2-40B4-BE49-F238E27FC236}">
                <a16:creationId xmlns:a16="http://schemas.microsoft.com/office/drawing/2014/main" id="{0284892B-6321-E245-8D8A-33397FF8F8EE}"/>
              </a:ext>
            </a:extLst>
          </p:cNvPr>
          <p:cNvSpPr txBox="1">
            <a:spLocks noChangeArrowheads="1"/>
          </p:cNvSpPr>
          <p:nvPr/>
        </p:nvSpPr>
        <p:spPr bwMode="auto">
          <a:xfrm>
            <a:off x="3657600" y="6477000"/>
            <a:ext cx="198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i="1">
                <a:solidFill>
                  <a:schemeClr val="bg1"/>
                </a:solidFill>
              </a:rPr>
              <a:t>(Satoh et al. 2006)</a:t>
            </a:r>
          </a:p>
        </p:txBody>
      </p:sp>
      <p:sp>
        <p:nvSpPr>
          <p:cNvPr id="117769" name="Text Box 14">
            <a:extLst>
              <a:ext uri="{FF2B5EF4-FFF2-40B4-BE49-F238E27FC236}">
                <a16:creationId xmlns:a16="http://schemas.microsoft.com/office/drawing/2014/main" id="{0BE3C6C8-64C7-3C43-8BFD-CF1FC41A150B}"/>
              </a:ext>
            </a:extLst>
          </p:cNvPr>
          <p:cNvSpPr txBox="1">
            <a:spLocks noChangeArrowheads="1"/>
          </p:cNvSpPr>
          <p:nvPr/>
        </p:nvSpPr>
        <p:spPr bwMode="auto">
          <a:xfrm>
            <a:off x="3505200" y="41148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chemeClr val="bg1"/>
                </a:solidFill>
              </a:rPr>
              <a:t>3.5 km aqua planet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a:extLst>
              <a:ext uri="{FF2B5EF4-FFF2-40B4-BE49-F238E27FC236}">
                <a16:creationId xmlns:a16="http://schemas.microsoft.com/office/drawing/2014/main" id="{83F22FFB-5EA5-6742-B8D2-3D86D44BC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0"/>
            <a:ext cx="4791075"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7">
            <a:extLst>
              <a:ext uri="{FF2B5EF4-FFF2-40B4-BE49-F238E27FC236}">
                <a16:creationId xmlns:a16="http://schemas.microsoft.com/office/drawing/2014/main" id="{805114F4-C71E-6342-96D2-C4A3BB556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429000"/>
            <a:ext cx="480060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8">
            <a:extLst>
              <a:ext uri="{FF2B5EF4-FFF2-40B4-BE49-F238E27FC236}">
                <a16:creationId xmlns:a16="http://schemas.microsoft.com/office/drawing/2014/main" id="{3370D9B0-DBA8-0F45-9AFA-4EA45C5E746E}"/>
              </a:ext>
            </a:extLst>
          </p:cNvPr>
          <p:cNvSpPr txBox="1">
            <a:spLocks noChangeArrowheads="1"/>
          </p:cNvSpPr>
          <p:nvPr/>
        </p:nvSpPr>
        <p:spPr bwMode="auto">
          <a:xfrm>
            <a:off x="76200" y="228600"/>
            <a:ext cx="3810000" cy="457200"/>
          </a:xfrm>
          <a:prstGeom prst="rect">
            <a:avLst/>
          </a:prstGeom>
          <a:solidFill>
            <a:srgbClr val="FF0000"/>
          </a:solidFill>
          <a:ln>
            <a:noFill/>
          </a:ln>
          <a:effectLst>
            <a:outerShdw dist="53882" dir="2700000" algn="ctr" rotWithShape="0">
              <a:schemeClr val="tx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solidFill>
                  <a:schemeClr val="bg1"/>
                </a:solidFill>
              </a:rPr>
              <a:t>Indian Ocean Dipole (IOD)</a:t>
            </a:r>
          </a:p>
        </p:txBody>
      </p:sp>
      <p:sp>
        <p:nvSpPr>
          <p:cNvPr id="118788" name="Text Box 9">
            <a:extLst>
              <a:ext uri="{FF2B5EF4-FFF2-40B4-BE49-F238E27FC236}">
                <a16:creationId xmlns:a16="http://schemas.microsoft.com/office/drawing/2014/main" id="{56A09D9E-2D7B-D743-BB4C-7205A9B3E421}"/>
              </a:ext>
            </a:extLst>
          </p:cNvPr>
          <p:cNvSpPr txBox="1">
            <a:spLocks noChangeArrowheads="1"/>
          </p:cNvSpPr>
          <p:nvPr/>
        </p:nvSpPr>
        <p:spPr bwMode="auto">
          <a:xfrm>
            <a:off x="152400" y="1219200"/>
            <a:ext cx="3733800" cy="1216025"/>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Saji et al. (1999), Webster et al. (1999), Yamagata et al. (2002)</a:t>
            </a:r>
          </a:p>
        </p:txBody>
      </p:sp>
      <p:sp>
        <p:nvSpPr>
          <p:cNvPr id="118789" name="Text Box 10">
            <a:extLst>
              <a:ext uri="{FF2B5EF4-FFF2-40B4-BE49-F238E27FC236}">
                <a16:creationId xmlns:a16="http://schemas.microsoft.com/office/drawing/2014/main" id="{F7CEB214-574C-1245-BF1D-5214094B0C01}"/>
              </a:ext>
            </a:extLst>
          </p:cNvPr>
          <p:cNvSpPr txBox="1">
            <a:spLocks noChangeArrowheads="1"/>
          </p:cNvSpPr>
          <p:nvPr/>
        </p:nvSpPr>
        <p:spPr bwMode="auto">
          <a:xfrm>
            <a:off x="228600" y="2895600"/>
            <a:ext cx="3657600" cy="2254250"/>
          </a:xfrm>
          <a:prstGeom prst="rect">
            <a:avLst/>
          </a:prstGeom>
          <a:solidFill>
            <a:schemeClr val="bg1"/>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Li et al. (2003):</a:t>
            </a:r>
            <a:r>
              <a:rPr lang="en-US" altLang="en-US" sz="2000"/>
              <a:t>  </a:t>
            </a:r>
            <a:r>
              <a:rPr lang="en-US" altLang="en-US" sz="2000" i="1"/>
              <a:t>The biennial tendency of the IOD is attributed to the monsoon-ocean feedback and the remote El Ni</a:t>
            </a:r>
            <a:r>
              <a:rPr lang="en-US" altLang="en-US" sz="2000" i="1">
                <a:cs typeface="Arial" panose="020B0604020202020204" pitchFamily="34" charset="0"/>
              </a:rPr>
              <a:t>ño forcing that has a quasi-biennial component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7">
            <a:extLst>
              <a:ext uri="{FF2B5EF4-FFF2-40B4-BE49-F238E27FC236}">
                <a16:creationId xmlns:a16="http://schemas.microsoft.com/office/drawing/2014/main" id="{60DDD982-CC52-B24B-BB85-DE2246D1E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0638" y="0"/>
            <a:ext cx="5313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11">
            <a:extLst>
              <a:ext uri="{FF2B5EF4-FFF2-40B4-BE49-F238E27FC236}">
                <a16:creationId xmlns:a16="http://schemas.microsoft.com/office/drawing/2014/main" id="{8068013F-78D1-C740-A9D9-D378D3DA0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3881438"/>
            <a:ext cx="45339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12">
            <a:extLst>
              <a:ext uri="{FF2B5EF4-FFF2-40B4-BE49-F238E27FC236}">
                <a16:creationId xmlns:a16="http://schemas.microsoft.com/office/drawing/2014/main" id="{BBE5E7FB-9E9B-8748-9893-5839D09138DF}"/>
              </a:ext>
            </a:extLst>
          </p:cNvPr>
          <p:cNvSpPr txBox="1">
            <a:spLocks noChangeArrowheads="1"/>
          </p:cNvSpPr>
          <p:nvPr/>
        </p:nvSpPr>
        <p:spPr bwMode="auto">
          <a:xfrm>
            <a:off x="304800" y="533400"/>
            <a:ext cx="2971800" cy="946150"/>
          </a:xfrm>
          <a:prstGeom prst="rect">
            <a:avLst/>
          </a:prstGeom>
          <a:solidFill>
            <a:srgbClr val="FF0000"/>
          </a:solidFill>
          <a:ln>
            <a:noFill/>
          </a:ln>
          <a:effectLst>
            <a:outerShdw dist="71842" dir="2700000" algn="ctr" rotWithShape="0">
              <a:schemeClr val="tx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solidFill>
                  <a:schemeClr val="bg1"/>
                </a:solidFill>
              </a:rPr>
              <a:t>Hurricane Katrina 2005</a:t>
            </a:r>
          </a:p>
        </p:txBody>
      </p:sp>
      <p:sp>
        <p:nvSpPr>
          <p:cNvPr id="119812" name="Text Box 13">
            <a:extLst>
              <a:ext uri="{FF2B5EF4-FFF2-40B4-BE49-F238E27FC236}">
                <a16:creationId xmlns:a16="http://schemas.microsoft.com/office/drawing/2014/main" id="{36703C70-294E-CE47-9EBC-AE1EA2092846}"/>
              </a:ext>
            </a:extLst>
          </p:cNvPr>
          <p:cNvSpPr txBox="1">
            <a:spLocks noChangeArrowheads="1"/>
          </p:cNvSpPr>
          <p:nvPr/>
        </p:nvSpPr>
        <p:spPr bwMode="auto">
          <a:xfrm>
            <a:off x="381000" y="1905000"/>
            <a:ext cx="2819400" cy="1398588"/>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Deaths:</a:t>
            </a:r>
            <a:r>
              <a:rPr lang="en-US" altLang="en-US" sz="2400"/>
              <a:t> &gt;1000?</a:t>
            </a:r>
          </a:p>
          <a:p>
            <a:pPr eaLnBrk="1" hangingPunct="1">
              <a:spcBef>
                <a:spcPct val="50000"/>
              </a:spcBef>
            </a:pPr>
            <a:r>
              <a:rPr lang="en-US" altLang="en-US" sz="2400" b="1"/>
              <a:t>Economic Loss:</a:t>
            </a:r>
            <a:r>
              <a:rPr lang="en-US" altLang="en-US" sz="2400"/>
              <a:t> $105B</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7">
            <a:extLst>
              <a:ext uri="{FF2B5EF4-FFF2-40B4-BE49-F238E27FC236}">
                <a16:creationId xmlns:a16="http://schemas.microsoft.com/office/drawing/2014/main" id="{D7F9D3BD-D524-B649-8B3B-2C2CB19E5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3950" y="609600"/>
            <a:ext cx="479425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ext Box 8">
            <a:extLst>
              <a:ext uri="{FF2B5EF4-FFF2-40B4-BE49-F238E27FC236}">
                <a16:creationId xmlns:a16="http://schemas.microsoft.com/office/drawing/2014/main" id="{E1F59278-18A4-C94F-8E3E-672B0AD4C09C}"/>
              </a:ext>
            </a:extLst>
          </p:cNvPr>
          <p:cNvSpPr txBox="1">
            <a:spLocks noChangeArrowheads="1"/>
          </p:cNvSpPr>
          <p:nvPr/>
        </p:nvSpPr>
        <p:spPr bwMode="auto">
          <a:xfrm>
            <a:off x="457200" y="685800"/>
            <a:ext cx="2819400" cy="547688"/>
          </a:xfrm>
          <a:prstGeom prst="rect">
            <a:avLst/>
          </a:prstGeom>
          <a:solidFill>
            <a:schemeClr val="accent2"/>
          </a:solidFill>
          <a:ln w="28575">
            <a:solidFill>
              <a:schemeClr val="accent2"/>
            </a:solidFill>
            <a:miter lim="800000"/>
            <a:headEnd/>
            <a:tailEnd/>
          </a:ln>
          <a:effectLst>
            <a:outerShdw dist="53882" dir="2700000" algn="ctr" rotWithShape="0">
              <a:schemeClr val="tx2"/>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i="1">
                <a:solidFill>
                  <a:schemeClr val="bg1"/>
                </a:solidFill>
              </a:rPr>
              <a:t>NASA’s A-Train</a:t>
            </a:r>
          </a:p>
        </p:txBody>
      </p:sp>
      <p:sp>
        <p:nvSpPr>
          <p:cNvPr id="120835" name="Text Box 9">
            <a:extLst>
              <a:ext uri="{FF2B5EF4-FFF2-40B4-BE49-F238E27FC236}">
                <a16:creationId xmlns:a16="http://schemas.microsoft.com/office/drawing/2014/main" id="{DA0B76B5-1F23-BE46-B736-0C5CB14F04A6}"/>
              </a:ext>
            </a:extLst>
          </p:cNvPr>
          <p:cNvSpPr txBox="1">
            <a:spLocks noChangeArrowheads="1"/>
          </p:cNvSpPr>
          <p:nvPr/>
        </p:nvSpPr>
        <p:spPr bwMode="auto">
          <a:xfrm>
            <a:off x="228600" y="1905000"/>
            <a:ext cx="3200400" cy="3224213"/>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400" i="1"/>
              <a:t>  Terra (1999)</a:t>
            </a:r>
          </a:p>
          <a:p>
            <a:pPr eaLnBrk="1" hangingPunct="1">
              <a:spcBef>
                <a:spcPct val="50000"/>
              </a:spcBef>
              <a:buFontTx/>
              <a:buChar char="•"/>
            </a:pPr>
            <a:r>
              <a:rPr lang="en-US" altLang="en-US" sz="2400" i="1"/>
              <a:t>  Aqua (2002)</a:t>
            </a:r>
          </a:p>
          <a:p>
            <a:pPr eaLnBrk="1" hangingPunct="1">
              <a:spcBef>
                <a:spcPct val="50000"/>
              </a:spcBef>
              <a:buFontTx/>
              <a:buChar char="•"/>
            </a:pPr>
            <a:r>
              <a:rPr lang="en-US" altLang="en-US" sz="2400" i="1"/>
              <a:t>  Aura (2004)</a:t>
            </a:r>
          </a:p>
          <a:p>
            <a:pPr eaLnBrk="1" hangingPunct="1">
              <a:spcBef>
                <a:spcPct val="50000"/>
              </a:spcBef>
              <a:buFontTx/>
              <a:buChar char="•"/>
            </a:pPr>
            <a:r>
              <a:rPr lang="en-US" altLang="en-US" sz="2400" i="1"/>
              <a:t>  PARASOL (2004)</a:t>
            </a:r>
          </a:p>
          <a:p>
            <a:pPr eaLnBrk="1" hangingPunct="1">
              <a:spcBef>
                <a:spcPct val="50000"/>
              </a:spcBef>
              <a:buFontTx/>
              <a:buChar char="•"/>
            </a:pPr>
            <a:r>
              <a:rPr lang="en-US" altLang="en-US" sz="2400" i="1"/>
              <a:t>  CloudSat (2006)</a:t>
            </a:r>
          </a:p>
          <a:p>
            <a:pPr eaLnBrk="1" hangingPunct="1">
              <a:spcBef>
                <a:spcPct val="50000"/>
              </a:spcBef>
              <a:buFontTx/>
              <a:buChar char="•"/>
            </a:pPr>
            <a:r>
              <a:rPr lang="en-US" altLang="en-US" sz="2400" i="1"/>
              <a:t>  CALIPSO (2006)</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a:extLst>
              <a:ext uri="{FF2B5EF4-FFF2-40B4-BE49-F238E27FC236}">
                <a16:creationId xmlns:a16="http://schemas.microsoft.com/office/drawing/2014/main" id="{DC5A1B82-CF21-E143-97CA-24453AAA8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3">
            <a:extLst>
              <a:ext uri="{FF2B5EF4-FFF2-40B4-BE49-F238E27FC236}">
                <a16:creationId xmlns:a16="http://schemas.microsoft.com/office/drawing/2014/main" id="{45B31D34-BAC6-F04C-80F1-CB7ABF6F1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00"/>
            <a:ext cx="91440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AutoShape 4">
            <a:extLst>
              <a:ext uri="{FF2B5EF4-FFF2-40B4-BE49-F238E27FC236}">
                <a16:creationId xmlns:a16="http://schemas.microsoft.com/office/drawing/2014/main" id="{49C57A96-E523-D846-B6F1-F6D1D002E4F5}"/>
              </a:ext>
            </a:extLst>
          </p:cNvPr>
          <p:cNvSpPr>
            <a:spLocks noChangeArrowheads="1"/>
          </p:cNvSpPr>
          <p:nvPr/>
        </p:nvSpPr>
        <p:spPr bwMode="auto">
          <a:xfrm>
            <a:off x="4495800" y="2209800"/>
            <a:ext cx="152400" cy="2286000"/>
          </a:xfrm>
          <a:prstGeom prst="downArrow">
            <a:avLst>
              <a:gd name="adj1" fmla="val 50000"/>
              <a:gd name="adj2" fmla="val 3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1860" name="Text Box 5">
            <a:extLst>
              <a:ext uri="{FF2B5EF4-FFF2-40B4-BE49-F238E27FC236}">
                <a16:creationId xmlns:a16="http://schemas.microsoft.com/office/drawing/2014/main" id="{E8F7C0A0-00E2-2E41-85B6-DA31D1F6BBC0}"/>
              </a:ext>
            </a:extLst>
          </p:cNvPr>
          <p:cNvSpPr txBox="1">
            <a:spLocks noChangeArrowheads="1"/>
          </p:cNvSpPr>
          <p:nvPr/>
        </p:nvSpPr>
        <p:spPr bwMode="auto">
          <a:xfrm>
            <a:off x="304800" y="1614488"/>
            <a:ext cx="121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FF66"/>
                </a:solidFill>
              </a:rPr>
              <a:t>ORBIT</a:t>
            </a:r>
          </a:p>
        </p:txBody>
      </p:sp>
      <p:sp>
        <p:nvSpPr>
          <p:cNvPr id="121861" name="Text Box 6">
            <a:extLst>
              <a:ext uri="{FF2B5EF4-FFF2-40B4-BE49-F238E27FC236}">
                <a16:creationId xmlns:a16="http://schemas.microsoft.com/office/drawing/2014/main" id="{2A8A8C0F-6EBB-9145-8E39-7302950E8D7C}"/>
              </a:ext>
            </a:extLst>
          </p:cNvPr>
          <p:cNvSpPr txBox="1">
            <a:spLocks noChangeArrowheads="1"/>
          </p:cNvSpPr>
          <p:nvPr/>
        </p:nvSpPr>
        <p:spPr bwMode="auto">
          <a:xfrm>
            <a:off x="457200" y="45720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i="1">
                <a:solidFill>
                  <a:srgbClr val="FFFFCC"/>
                </a:solidFill>
              </a:rPr>
              <a:t>LARGE MCS</a:t>
            </a:r>
          </a:p>
        </p:txBody>
      </p:sp>
      <p:sp>
        <p:nvSpPr>
          <p:cNvPr id="121862" name="Text Box 7">
            <a:extLst>
              <a:ext uri="{FF2B5EF4-FFF2-40B4-BE49-F238E27FC236}">
                <a16:creationId xmlns:a16="http://schemas.microsoft.com/office/drawing/2014/main" id="{18FF2AD0-9143-5946-82B1-4E5BF7457D4A}"/>
              </a:ext>
            </a:extLst>
          </p:cNvPr>
          <p:cNvSpPr txBox="1">
            <a:spLocks noChangeArrowheads="1"/>
          </p:cNvSpPr>
          <p:nvPr/>
        </p:nvSpPr>
        <p:spPr bwMode="auto">
          <a:xfrm>
            <a:off x="5181600" y="4648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i="1">
                <a:solidFill>
                  <a:srgbClr val="FFFFCC"/>
                </a:solidFill>
              </a:rPr>
              <a:t>CIRRUS</a:t>
            </a:r>
          </a:p>
        </p:txBody>
      </p:sp>
      <p:sp>
        <p:nvSpPr>
          <p:cNvPr id="121863" name="AutoShape 8">
            <a:extLst>
              <a:ext uri="{FF2B5EF4-FFF2-40B4-BE49-F238E27FC236}">
                <a16:creationId xmlns:a16="http://schemas.microsoft.com/office/drawing/2014/main" id="{4EACFD12-DE1A-FC43-B676-B420A9C55D09}"/>
              </a:ext>
            </a:extLst>
          </p:cNvPr>
          <p:cNvSpPr>
            <a:spLocks/>
          </p:cNvSpPr>
          <p:nvPr/>
        </p:nvSpPr>
        <p:spPr bwMode="auto">
          <a:xfrm>
            <a:off x="8001000" y="4419600"/>
            <a:ext cx="152400" cy="990600"/>
          </a:xfrm>
          <a:prstGeom prst="rightBrace">
            <a:avLst>
              <a:gd name="adj1" fmla="val 54167"/>
              <a:gd name="adj2" fmla="val 50000"/>
            </a:avLst>
          </a:prstGeom>
          <a:noFill/>
          <a:ln w="28575">
            <a:solidFill>
              <a:srgbClr val="CC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FFCC"/>
              </a:solidFill>
            </a:endParaRPr>
          </a:p>
        </p:txBody>
      </p:sp>
      <p:sp>
        <p:nvSpPr>
          <p:cNvPr id="121864" name="Text Box 9">
            <a:extLst>
              <a:ext uri="{FF2B5EF4-FFF2-40B4-BE49-F238E27FC236}">
                <a16:creationId xmlns:a16="http://schemas.microsoft.com/office/drawing/2014/main" id="{2DCF970A-DD3D-1140-BD6B-408690140861}"/>
              </a:ext>
            </a:extLst>
          </p:cNvPr>
          <p:cNvSpPr txBox="1">
            <a:spLocks noChangeArrowheads="1"/>
          </p:cNvSpPr>
          <p:nvPr/>
        </p:nvSpPr>
        <p:spPr bwMode="auto">
          <a:xfrm>
            <a:off x="8153400" y="47244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CCFF99"/>
                </a:solidFill>
              </a:rPr>
              <a:t>30 km</a:t>
            </a:r>
          </a:p>
        </p:txBody>
      </p:sp>
      <p:sp>
        <p:nvSpPr>
          <p:cNvPr id="121865" name="Line 10">
            <a:extLst>
              <a:ext uri="{FF2B5EF4-FFF2-40B4-BE49-F238E27FC236}">
                <a16:creationId xmlns:a16="http://schemas.microsoft.com/office/drawing/2014/main" id="{08CF46BC-85E7-4642-BE64-BD9582126D14}"/>
              </a:ext>
            </a:extLst>
          </p:cNvPr>
          <p:cNvSpPr>
            <a:spLocks noChangeShapeType="1"/>
          </p:cNvSpPr>
          <p:nvPr/>
        </p:nvSpPr>
        <p:spPr bwMode="auto">
          <a:xfrm>
            <a:off x="5410200" y="6324600"/>
            <a:ext cx="3733800" cy="0"/>
          </a:xfrm>
          <a:prstGeom prst="line">
            <a:avLst/>
          </a:prstGeom>
          <a:noFill/>
          <a:ln w="38100">
            <a:solidFill>
              <a:srgbClr val="0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6" name="Line 11">
            <a:extLst>
              <a:ext uri="{FF2B5EF4-FFF2-40B4-BE49-F238E27FC236}">
                <a16:creationId xmlns:a16="http://schemas.microsoft.com/office/drawing/2014/main" id="{5254C3B4-8493-5142-93A4-DA150740733C}"/>
              </a:ext>
            </a:extLst>
          </p:cNvPr>
          <p:cNvSpPr>
            <a:spLocks noChangeShapeType="1"/>
          </p:cNvSpPr>
          <p:nvPr/>
        </p:nvSpPr>
        <p:spPr bwMode="auto">
          <a:xfrm>
            <a:off x="0" y="6324600"/>
            <a:ext cx="3733800" cy="0"/>
          </a:xfrm>
          <a:prstGeom prst="line">
            <a:avLst/>
          </a:prstGeom>
          <a:noFill/>
          <a:ln w="38100">
            <a:solidFill>
              <a:srgbClr val="008000"/>
            </a:solidFill>
            <a:round/>
            <a:headEnd type="arrow" w="med" len="me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7" name="Text Box 12">
            <a:extLst>
              <a:ext uri="{FF2B5EF4-FFF2-40B4-BE49-F238E27FC236}">
                <a16:creationId xmlns:a16="http://schemas.microsoft.com/office/drawing/2014/main" id="{CA062E9E-2260-EE46-8047-9674BB2C3774}"/>
              </a:ext>
            </a:extLst>
          </p:cNvPr>
          <p:cNvSpPr txBox="1">
            <a:spLocks noChangeArrowheads="1"/>
          </p:cNvSpPr>
          <p:nvPr/>
        </p:nvSpPr>
        <p:spPr bwMode="auto">
          <a:xfrm>
            <a:off x="4038600" y="60960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a:solidFill>
                  <a:srgbClr val="009900"/>
                </a:solidFill>
              </a:rPr>
              <a:t>1400 km</a:t>
            </a:r>
          </a:p>
        </p:txBody>
      </p:sp>
      <p:pic>
        <p:nvPicPr>
          <p:cNvPr id="121868" name="Picture 13">
            <a:extLst>
              <a:ext uri="{FF2B5EF4-FFF2-40B4-BE49-F238E27FC236}">
                <a16:creationId xmlns:a16="http://schemas.microsoft.com/office/drawing/2014/main" id="{33F98182-87CD-1B4F-9258-CF49302FC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1275"/>
            <a:ext cx="784860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9" name="Text Box 14">
            <a:extLst>
              <a:ext uri="{FF2B5EF4-FFF2-40B4-BE49-F238E27FC236}">
                <a16:creationId xmlns:a16="http://schemas.microsoft.com/office/drawing/2014/main" id="{206008BF-B534-8248-A851-691E5625086A}"/>
              </a:ext>
            </a:extLst>
          </p:cNvPr>
          <p:cNvSpPr txBox="1">
            <a:spLocks noChangeArrowheads="1"/>
          </p:cNvSpPr>
          <p:nvPr/>
        </p:nvSpPr>
        <p:spPr bwMode="auto">
          <a:xfrm>
            <a:off x="3429000" y="838200"/>
            <a:ext cx="2033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i="1"/>
              <a:t>28 June 2006</a:t>
            </a:r>
          </a:p>
        </p:txBody>
      </p:sp>
      <p:sp>
        <p:nvSpPr>
          <p:cNvPr id="121870" name="Text Box 15">
            <a:extLst>
              <a:ext uri="{FF2B5EF4-FFF2-40B4-BE49-F238E27FC236}">
                <a16:creationId xmlns:a16="http://schemas.microsoft.com/office/drawing/2014/main" id="{F9127E61-4AB1-3A4B-8090-4C23D54487D6}"/>
              </a:ext>
            </a:extLst>
          </p:cNvPr>
          <p:cNvSpPr txBox="1">
            <a:spLocks noChangeArrowheads="1"/>
          </p:cNvSpPr>
          <p:nvPr/>
        </p:nvSpPr>
        <p:spPr bwMode="auto">
          <a:xfrm>
            <a:off x="2895600" y="6477000"/>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(courtesy Graeme Stephens)</a:t>
            </a:r>
          </a:p>
        </p:txBody>
      </p:sp>
      <p:sp>
        <p:nvSpPr>
          <p:cNvPr id="121871" name="Text Box 16">
            <a:extLst>
              <a:ext uri="{FF2B5EF4-FFF2-40B4-BE49-F238E27FC236}">
                <a16:creationId xmlns:a16="http://schemas.microsoft.com/office/drawing/2014/main" id="{1837AD60-C0E2-D449-B502-D4D6A00F0416}"/>
              </a:ext>
            </a:extLst>
          </p:cNvPr>
          <p:cNvSpPr txBox="1">
            <a:spLocks noChangeArrowheads="1"/>
          </p:cNvSpPr>
          <p:nvPr/>
        </p:nvSpPr>
        <p:spPr bwMode="auto">
          <a:xfrm>
            <a:off x="3276600" y="44196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FFFF00"/>
                </a:solidFill>
              </a:rPr>
              <a:t>WESTERN PACIFIC</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a:extLst>
              <a:ext uri="{FF2B5EF4-FFF2-40B4-BE49-F238E27FC236}">
                <a16:creationId xmlns:a16="http://schemas.microsoft.com/office/drawing/2014/main" id="{7C868958-1BC7-CF48-BA14-6F98B81FC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038" y="17463"/>
            <a:ext cx="5208587" cy="520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2" name="Line 3">
            <a:extLst>
              <a:ext uri="{FF2B5EF4-FFF2-40B4-BE49-F238E27FC236}">
                <a16:creationId xmlns:a16="http://schemas.microsoft.com/office/drawing/2014/main" id="{9166AFD9-77BF-C045-A4D8-7E90AFF97060}"/>
              </a:ext>
            </a:extLst>
          </p:cNvPr>
          <p:cNvSpPr>
            <a:spLocks noChangeShapeType="1"/>
          </p:cNvSpPr>
          <p:nvPr/>
        </p:nvSpPr>
        <p:spPr bwMode="auto">
          <a:xfrm flipH="1" flipV="1">
            <a:off x="5638800" y="3048000"/>
            <a:ext cx="1524000" cy="609600"/>
          </a:xfrm>
          <a:prstGeom prst="line">
            <a:avLst/>
          </a:prstGeom>
          <a:noFill/>
          <a:ln w="47625">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83" name="Text Box 4">
            <a:extLst>
              <a:ext uri="{FF2B5EF4-FFF2-40B4-BE49-F238E27FC236}">
                <a16:creationId xmlns:a16="http://schemas.microsoft.com/office/drawing/2014/main" id="{455D6168-165C-BA41-9B30-109111B0E6C8}"/>
              </a:ext>
            </a:extLst>
          </p:cNvPr>
          <p:cNvSpPr txBox="1">
            <a:spLocks noChangeArrowheads="1"/>
          </p:cNvSpPr>
          <p:nvPr/>
        </p:nvSpPr>
        <p:spPr bwMode="auto">
          <a:xfrm>
            <a:off x="7126288" y="3625850"/>
            <a:ext cx="1962150" cy="366713"/>
          </a:xfrm>
          <a:prstGeom prst="rect">
            <a:avLst/>
          </a:prstGeom>
          <a:solidFill>
            <a:srgbClr val="A5002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Hurricane Ileana</a:t>
            </a:r>
          </a:p>
        </p:txBody>
      </p:sp>
      <p:sp>
        <p:nvSpPr>
          <p:cNvPr id="122884" name="Text Box 5">
            <a:extLst>
              <a:ext uri="{FF2B5EF4-FFF2-40B4-BE49-F238E27FC236}">
                <a16:creationId xmlns:a16="http://schemas.microsoft.com/office/drawing/2014/main" id="{B53589CE-B3D2-4546-9EBF-A45238AE39B3}"/>
              </a:ext>
            </a:extLst>
          </p:cNvPr>
          <p:cNvSpPr txBox="1">
            <a:spLocks noChangeArrowheads="1"/>
          </p:cNvSpPr>
          <p:nvPr/>
        </p:nvSpPr>
        <p:spPr bwMode="auto">
          <a:xfrm>
            <a:off x="4876800" y="43656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6600"/>
                </a:solidFill>
              </a:rPr>
              <a:t>A</a:t>
            </a:r>
          </a:p>
        </p:txBody>
      </p:sp>
      <p:sp>
        <p:nvSpPr>
          <p:cNvPr id="122885" name="Text Box 6">
            <a:extLst>
              <a:ext uri="{FF2B5EF4-FFF2-40B4-BE49-F238E27FC236}">
                <a16:creationId xmlns:a16="http://schemas.microsoft.com/office/drawing/2014/main" id="{CFAC0BFC-F590-7342-8054-D52FD2690555}"/>
              </a:ext>
            </a:extLst>
          </p:cNvPr>
          <p:cNvSpPr txBox="1">
            <a:spLocks noChangeArrowheads="1"/>
          </p:cNvSpPr>
          <p:nvPr/>
        </p:nvSpPr>
        <p:spPr bwMode="auto">
          <a:xfrm>
            <a:off x="3971925" y="3270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6600"/>
                </a:solidFill>
              </a:rPr>
              <a:t>B</a:t>
            </a:r>
          </a:p>
        </p:txBody>
      </p:sp>
      <p:sp>
        <p:nvSpPr>
          <p:cNvPr id="122886" name="Text Box 7">
            <a:extLst>
              <a:ext uri="{FF2B5EF4-FFF2-40B4-BE49-F238E27FC236}">
                <a16:creationId xmlns:a16="http://schemas.microsoft.com/office/drawing/2014/main" id="{F0ED3633-B59C-D54C-AE59-4E49B80F4A81}"/>
              </a:ext>
            </a:extLst>
          </p:cNvPr>
          <p:cNvSpPr txBox="1">
            <a:spLocks noChangeArrowheads="1"/>
          </p:cNvSpPr>
          <p:nvPr/>
        </p:nvSpPr>
        <p:spPr bwMode="auto">
          <a:xfrm>
            <a:off x="171450" y="2106613"/>
            <a:ext cx="17129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FF"/>
                </a:solidFill>
              </a:rPr>
              <a:t>MODIS 12 µm </a:t>
            </a:r>
          </a:p>
          <a:p>
            <a:pPr algn="ctr" eaLnBrk="1" hangingPunct="1"/>
            <a:r>
              <a:rPr lang="en-US" altLang="en-US" b="1">
                <a:solidFill>
                  <a:srgbClr val="0000FF"/>
                </a:solidFill>
              </a:rPr>
              <a:t>(Channel 32)</a:t>
            </a:r>
          </a:p>
          <a:p>
            <a:pPr algn="ctr" eaLnBrk="1" hangingPunct="1"/>
            <a:r>
              <a:rPr lang="en-US" altLang="en-US" b="1">
                <a:solidFill>
                  <a:srgbClr val="0000FF"/>
                </a:solidFill>
              </a:rPr>
              <a:t>23 Aug 2006</a:t>
            </a:r>
          </a:p>
          <a:p>
            <a:pPr algn="ctr" eaLnBrk="1" hangingPunct="1"/>
            <a:r>
              <a:rPr lang="en-US" altLang="en-US" b="1">
                <a:solidFill>
                  <a:srgbClr val="0000FF"/>
                </a:solidFill>
              </a:rPr>
              <a:t>2100 UTC</a:t>
            </a:r>
            <a:endParaRPr lang="en-US" altLang="en-US"/>
          </a:p>
        </p:txBody>
      </p:sp>
      <p:pic>
        <p:nvPicPr>
          <p:cNvPr id="122887" name="Picture 8">
            <a:extLst>
              <a:ext uri="{FF2B5EF4-FFF2-40B4-BE49-F238E27FC236}">
                <a16:creationId xmlns:a16="http://schemas.microsoft.com/office/drawing/2014/main" id="{D6FA80E7-9E49-F346-84E5-A32539DC7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5" y="5257800"/>
            <a:ext cx="8153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8" name="Text Box 9">
            <a:extLst>
              <a:ext uri="{FF2B5EF4-FFF2-40B4-BE49-F238E27FC236}">
                <a16:creationId xmlns:a16="http://schemas.microsoft.com/office/drawing/2014/main" id="{E4EE5BE0-015C-864D-88A5-129733DB803C}"/>
              </a:ext>
            </a:extLst>
          </p:cNvPr>
          <p:cNvSpPr txBox="1">
            <a:spLocks noChangeArrowheads="1"/>
          </p:cNvSpPr>
          <p:nvPr/>
        </p:nvSpPr>
        <p:spPr bwMode="auto">
          <a:xfrm rot="-5400000">
            <a:off x="-296862" y="5902325"/>
            <a:ext cx="882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t>Height (km)</a:t>
            </a:r>
          </a:p>
        </p:txBody>
      </p:sp>
      <p:sp>
        <p:nvSpPr>
          <p:cNvPr id="122889" name="Text Box 10">
            <a:extLst>
              <a:ext uri="{FF2B5EF4-FFF2-40B4-BE49-F238E27FC236}">
                <a16:creationId xmlns:a16="http://schemas.microsoft.com/office/drawing/2014/main" id="{624111C6-D9C1-7E4B-BC1E-975EA9421781}"/>
              </a:ext>
            </a:extLst>
          </p:cNvPr>
          <p:cNvSpPr txBox="1">
            <a:spLocks noChangeArrowheads="1"/>
          </p:cNvSpPr>
          <p:nvPr/>
        </p:nvSpPr>
        <p:spPr bwMode="auto">
          <a:xfrm>
            <a:off x="128588" y="5143500"/>
            <a:ext cx="323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t>20</a:t>
            </a:r>
          </a:p>
        </p:txBody>
      </p:sp>
      <p:sp>
        <p:nvSpPr>
          <p:cNvPr id="122890" name="Text Box 11">
            <a:extLst>
              <a:ext uri="{FF2B5EF4-FFF2-40B4-BE49-F238E27FC236}">
                <a16:creationId xmlns:a16="http://schemas.microsoft.com/office/drawing/2014/main" id="{69D134B4-AB08-C34D-B031-12D016F1C5B4}"/>
              </a:ext>
            </a:extLst>
          </p:cNvPr>
          <p:cNvSpPr txBox="1">
            <a:spLocks noChangeArrowheads="1"/>
          </p:cNvSpPr>
          <p:nvPr/>
        </p:nvSpPr>
        <p:spPr bwMode="auto">
          <a:xfrm>
            <a:off x="128588" y="5900738"/>
            <a:ext cx="323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t>10</a:t>
            </a:r>
          </a:p>
        </p:txBody>
      </p:sp>
      <p:sp>
        <p:nvSpPr>
          <p:cNvPr id="122891" name="Text Box 12">
            <a:extLst>
              <a:ext uri="{FF2B5EF4-FFF2-40B4-BE49-F238E27FC236}">
                <a16:creationId xmlns:a16="http://schemas.microsoft.com/office/drawing/2014/main" id="{922EDE9D-4517-7649-ABF8-B4A6FC162BEC}"/>
              </a:ext>
            </a:extLst>
          </p:cNvPr>
          <p:cNvSpPr txBox="1">
            <a:spLocks noChangeArrowheads="1"/>
          </p:cNvSpPr>
          <p:nvPr/>
        </p:nvSpPr>
        <p:spPr bwMode="auto">
          <a:xfrm>
            <a:off x="198438" y="6657975"/>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t>0</a:t>
            </a:r>
          </a:p>
        </p:txBody>
      </p:sp>
      <p:sp>
        <p:nvSpPr>
          <p:cNvPr id="122892" name="Text Box 13">
            <a:extLst>
              <a:ext uri="{FF2B5EF4-FFF2-40B4-BE49-F238E27FC236}">
                <a16:creationId xmlns:a16="http://schemas.microsoft.com/office/drawing/2014/main" id="{933086C5-EB05-5B4E-9579-5E2E8AEC89BF}"/>
              </a:ext>
            </a:extLst>
          </p:cNvPr>
          <p:cNvSpPr txBox="1">
            <a:spLocks noChangeArrowheads="1"/>
          </p:cNvSpPr>
          <p:nvPr/>
        </p:nvSpPr>
        <p:spPr bwMode="auto">
          <a:xfrm>
            <a:off x="457200" y="5257800"/>
            <a:ext cx="2667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chemeClr val="bg1"/>
                </a:solidFill>
              </a:rPr>
              <a:t>CloudSat Radar Reflectivity (dBZ)</a:t>
            </a:r>
          </a:p>
        </p:txBody>
      </p:sp>
      <p:sp>
        <p:nvSpPr>
          <p:cNvPr id="122893" name="Text Box 14">
            <a:extLst>
              <a:ext uri="{FF2B5EF4-FFF2-40B4-BE49-F238E27FC236}">
                <a16:creationId xmlns:a16="http://schemas.microsoft.com/office/drawing/2014/main" id="{97F89A26-D72C-A942-BC28-47507110B3DC}"/>
              </a:ext>
            </a:extLst>
          </p:cNvPr>
          <p:cNvSpPr txBox="1">
            <a:spLocks noChangeArrowheads="1"/>
          </p:cNvSpPr>
          <p:nvPr/>
        </p:nvSpPr>
        <p:spPr bwMode="auto">
          <a:xfrm>
            <a:off x="6423025" y="5265738"/>
            <a:ext cx="500063" cy="304800"/>
          </a:xfrm>
          <a:prstGeom prst="rect">
            <a:avLst/>
          </a:prstGeom>
          <a:solidFill>
            <a:srgbClr val="CC3300"/>
          </a:soli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chemeClr val="bg1"/>
                </a:solidFill>
              </a:rPr>
              <a:t>Eye</a:t>
            </a:r>
          </a:p>
        </p:txBody>
      </p:sp>
      <p:sp>
        <p:nvSpPr>
          <p:cNvPr id="122894" name="Line 15">
            <a:extLst>
              <a:ext uri="{FF2B5EF4-FFF2-40B4-BE49-F238E27FC236}">
                <a16:creationId xmlns:a16="http://schemas.microsoft.com/office/drawing/2014/main" id="{2BE7ACF3-13B5-5247-B8A3-59828E5B7295}"/>
              </a:ext>
            </a:extLst>
          </p:cNvPr>
          <p:cNvSpPr>
            <a:spLocks noChangeShapeType="1"/>
          </p:cNvSpPr>
          <p:nvPr/>
        </p:nvSpPr>
        <p:spPr bwMode="auto">
          <a:xfrm flipH="1">
            <a:off x="4724400" y="5410200"/>
            <a:ext cx="1752600" cy="106363"/>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95" name="Line 16">
            <a:extLst>
              <a:ext uri="{FF2B5EF4-FFF2-40B4-BE49-F238E27FC236}">
                <a16:creationId xmlns:a16="http://schemas.microsoft.com/office/drawing/2014/main" id="{EE81AD67-68EA-CE49-85A5-E0910092C6FE}"/>
              </a:ext>
            </a:extLst>
          </p:cNvPr>
          <p:cNvSpPr>
            <a:spLocks noChangeShapeType="1"/>
          </p:cNvSpPr>
          <p:nvPr/>
        </p:nvSpPr>
        <p:spPr bwMode="auto">
          <a:xfrm>
            <a:off x="4724400" y="5505450"/>
            <a:ext cx="0" cy="15240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96" name="Text Box 17">
            <a:extLst>
              <a:ext uri="{FF2B5EF4-FFF2-40B4-BE49-F238E27FC236}">
                <a16:creationId xmlns:a16="http://schemas.microsoft.com/office/drawing/2014/main" id="{3A72BCE3-FB22-7240-9FF4-0A5F0DA292C4}"/>
              </a:ext>
            </a:extLst>
          </p:cNvPr>
          <p:cNvSpPr txBox="1">
            <a:spLocks noChangeArrowheads="1"/>
          </p:cNvSpPr>
          <p:nvPr/>
        </p:nvSpPr>
        <p:spPr bwMode="auto">
          <a:xfrm>
            <a:off x="228600" y="48895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6600"/>
                </a:solidFill>
              </a:rPr>
              <a:t>A</a:t>
            </a:r>
          </a:p>
        </p:txBody>
      </p:sp>
      <p:sp>
        <p:nvSpPr>
          <p:cNvPr id="122897" name="Text Box 18">
            <a:extLst>
              <a:ext uri="{FF2B5EF4-FFF2-40B4-BE49-F238E27FC236}">
                <a16:creationId xmlns:a16="http://schemas.microsoft.com/office/drawing/2014/main" id="{50B4CDF3-27E1-4A44-A8DD-244BA3351144}"/>
              </a:ext>
            </a:extLst>
          </p:cNvPr>
          <p:cNvSpPr txBox="1">
            <a:spLocks noChangeArrowheads="1"/>
          </p:cNvSpPr>
          <p:nvPr/>
        </p:nvSpPr>
        <p:spPr bwMode="auto">
          <a:xfrm>
            <a:off x="8339138" y="49006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6600"/>
                </a:solidFill>
              </a:rPr>
              <a:t>B</a:t>
            </a:r>
          </a:p>
        </p:txBody>
      </p:sp>
      <p:grpSp>
        <p:nvGrpSpPr>
          <p:cNvPr id="122898" name="Group 19">
            <a:extLst>
              <a:ext uri="{FF2B5EF4-FFF2-40B4-BE49-F238E27FC236}">
                <a16:creationId xmlns:a16="http://schemas.microsoft.com/office/drawing/2014/main" id="{C1C422ED-BF04-9949-A8D0-601277DDE935}"/>
              </a:ext>
            </a:extLst>
          </p:cNvPr>
          <p:cNvGrpSpPr>
            <a:grpSpLocks/>
          </p:cNvGrpSpPr>
          <p:nvPr/>
        </p:nvGrpSpPr>
        <p:grpSpPr bwMode="auto">
          <a:xfrm>
            <a:off x="8612188" y="5311775"/>
            <a:ext cx="509587" cy="1352550"/>
            <a:chOff x="5432" y="3456"/>
            <a:chExt cx="321" cy="852"/>
          </a:xfrm>
        </p:grpSpPr>
        <p:pic>
          <p:nvPicPr>
            <p:cNvPr id="122899" name="Picture 20">
              <a:extLst>
                <a:ext uri="{FF2B5EF4-FFF2-40B4-BE49-F238E27FC236}">
                  <a16:creationId xmlns:a16="http://schemas.microsoft.com/office/drawing/2014/main" id="{C0E8886C-7E42-5840-814C-482F6CC95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1210"/>
            <a:stretch>
              <a:fillRect/>
            </a:stretch>
          </p:blipFill>
          <p:spPr bwMode="auto">
            <a:xfrm rot="-5400000">
              <a:off x="5116" y="3811"/>
              <a:ext cx="800"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0" name="Text Box 21">
              <a:extLst>
                <a:ext uri="{FF2B5EF4-FFF2-40B4-BE49-F238E27FC236}">
                  <a16:creationId xmlns:a16="http://schemas.microsoft.com/office/drawing/2014/main" id="{0268CD3D-0C44-3A4B-BC79-B4A908BB4722}"/>
                </a:ext>
              </a:extLst>
            </p:cNvPr>
            <p:cNvSpPr txBox="1">
              <a:spLocks noChangeArrowheads="1"/>
            </p:cNvSpPr>
            <p:nvPr/>
          </p:nvSpPr>
          <p:spPr bwMode="auto">
            <a:xfrm>
              <a:off x="5565" y="3456"/>
              <a:ext cx="1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a:t>20</a:t>
              </a:r>
            </a:p>
          </p:txBody>
        </p:sp>
        <p:sp>
          <p:nvSpPr>
            <p:cNvPr id="122901" name="Text Box 22">
              <a:extLst>
                <a:ext uri="{FF2B5EF4-FFF2-40B4-BE49-F238E27FC236}">
                  <a16:creationId xmlns:a16="http://schemas.microsoft.com/office/drawing/2014/main" id="{6E171A63-ABC1-8A4D-B7AF-10BBCA6515B1}"/>
                </a:ext>
              </a:extLst>
            </p:cNvPr>
            <p:cNvSpPr txBox="1">
              <a:spLocks noChangeArrowheads="1"/>
            </p:cNvSpPr>
            <p:nvPr/>
          </p:nvSpPr>
          <p:spPr bwMode="auto">
            <a:xfrm>
              <a:off x="5565" y="3599"/>
              <a:ext cx="1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a:t>10</a:t>
              </a:r>
            </a:p>
          </p:txBody>
        </p:sp>
        <p:sp>
          <p:nvSpPr>
            <p:cNvPr id="122902" name="Text Box 23">
              <a:extLst>
                <a:ext uri="{FF2B5EF4-FFF2-40B4-BE49-F238E27FC236}">
                  <a16:creationId xmlns:a16="http://schemas.microsoft.com/office/drawing/2014/main" id="{E9676E87-12B7-3A42-843D-1B962F8AEC00}"/>
                </a:ext>
              </a:extLst>
            </p:cNvPr>
            <p:cNvSpPr txBox="1">
              <a:spLocks noChangeArrowheads="1"/>
            </p:cNvSpPr>
            <p:nvPr/>
          </p:nvSpPr>
          <p:spPr bwMode="auto">
            <a:xfrm>
              <a:off x="5601" y="3742"/>
              <a:ext cx="15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a:t>0</a:t>
              </a:r>
            </a:p>
          </p:txBody>
        </p:sp>
        <p:sp>
          <p:nvSpPr>
            <p:cNvPr id="122903" name="Text Box 24">
              <a:extLst>
                <a:ext uri="{FF2B5EF4-FFF2-40B4-BE49-F238E27FC236}">
                  <a16:creationId xmlns:a16="http://schemas.microsoft.com/office/drawing/2014/main" id="{2EF76EF1-7BF4-1948-8365-618B713810B5}"/>
                </a:ext>
              </a:extLst>
            </p:cNvPr>
            <p:cNvSpPr txBox="1">
              <a:spLocks noChangeArrowheads="1"/>
            </p:cNvSpPr>
            <p:nvPr/>
          </p:nvSpPr>
          <p:spPr bwMode="auto">
            <a:xfrm>
              <a:off x="5544" y="3886"/>
              <a:ext cx="20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a:t>-10</a:t>
              </a:r>
            </a:p>
          </p:txBody>
        </p:sp>
        <p:sp>
          <p:nvSpPr>
            <p:cNvPr id="122904" name="Text Box 25">
              <a:extLst>
                <a:ext uri="{FF2B5EF4-FFF2-40B4-BE49-F238E27FC236}">
                  <a16:creationId xmlns:a16="http://schemas.microsoft.com/office/drawing/2014/main" id="{5880208B-3ECF-B848-BE19-F7DE46416A99}"/>
                </a:ext>
              </a:extLst>
            </p:cNvPr>
            <p:cNvSpPr txBox="1">
              <a:spLocks noChangeArrowheads="1"/>
            </p:cNvSpPr>
            <p:nvPr/>
          </p:nvSpPr>
          <p:spPr bwMode="auto">
            <a:xfrm>
              <a:off x="5544" y="4029"/>
              <a:ext cx="20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a:t>-20</a:t>
              </a:r>
            </a:p>
          </p:txBody>
        </p:sp>
        <p:sp>
          <p:nvSpPr>
            <p:cNvPr id="122905" name="Text Box 26">
              <a:extLst>
                <a:ext uri="{FF2B5EF4-FFF2-40B4-BE49-F238E27FC236}">
                  <a16:creationId xmlns:a16="http://schemas.microsoft.com/office/drawing/2014/main" id="{6220E2F6-D2DF-BC46-AFA8-967AD31D5EC2}"/>
                </a:ext>
              </a:extLst>
            </p:cNvPr>
            <p:cNvSpPr txBox="1">
              <a:spLocks noChangeArrowheads="1"/>
            </p:cNvSpPr>
            <p:nvPr/>
          </p:nvSpPr>
          <p:spPr bwMode="auto">
            <a:xfrm>
              <a:off x="5544" y="4173"/>
              <a:ext cx="20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a:t>-30</a:t>
              </a:r>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5">
            <a:extLst>
              <a:ext uri="{FF2B5EF4-FFF2-40B4-BE49-F238E27FC236}">
                <a16:creationId xmlns:a16="http://schemas.microsoft.com/office/drawing/2014/main" id="{12CB51FC-C5CC-2C4B-8CCD-1F1FBD443B21}"/>
              </a:ext>
            </a:extLst>
          </p:cNvPr>
          <p:cNvSpPr txBox="1">
            <a:spLocks noChangeArrowheads="1"/>
          </p:cNvSpPr>
          <p:nvPr/>
        </p:nvSpPr>
        <p:spPr bwMode="auto">
          <a:xfrm>
            <a:off x="685800" y="228600"/>
            <a:ext cx="7848600" cy="822325"/>
          </a:xfrm>
          <a:prstGeom prst="rect">
            <a:avLst/>
          </a:prstGeom>
          <a:solidFill>
            <a:srgbClr val="3333FF"/>
          </a:solidFill>
          <a:ln>
            <a:noFill/>
          </a:ln>
          <a:effectLst>
            <a:outerShdw dist="71842" dir="2700000" algn="ctr" rotWithShape="0">
              <a:schemeClr val="tx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i="1">
                <a:solidFill>
                  <a:schemeClr val="bg1"/>
                </a:solidFill>
              </a:rPr>
              <a:t>Effects of Weather Events on the Course of History in Tropical Meteorology and Climate</a:t>
            </a:r>
          </a:p>
        </p:txBody>
      </p:sp>
      <p:sp>
        <p:nvSpPr>
          <p:cNvPr id="123906" name="Text Box 9">
            <a:extLst>
              <a:ext uri="{FF2B5EF4-FFF2-40B4-BE49-F238E27FC236}">
                <a16:creationId xmlns:a16="http://schemas.microsoft.com/office/drawing/2014/main" id="{2F991A41-64BF-0640-924C-768FB2211EAB}"/>
              </a:ext>
            </a:extLst>
          </p:cNvPr>
          <p:cNvSpPr txBox="1">
            <a:spLocks noChangeArrowheads="1"/>
          </p:cNvSpPr>
          <p:nvPr/>
        </p:nvSpPr>
        <p:spPr bwMode="auto">
          <a:xfrm>
            <a:off x="381000" y="1355725"/>
            <a:ext cx="8458200" cy="5121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Font typeface="Wingdings" pitchFamily="2" charset="2"/>
              <a:buChar char="§"/>
            </a:pPr>
            <a:r>
              <a:rPr lang="en-US" altLang="en-US" sz="2000" i="1"/>
              <a:t>  India drought/famine in 1870s; failure of Indian monsoon in 1899 </a:t>
            </a:r>
            <a:r>
              <a:rPr lang="en-US" altLang="en-US" sz="2000" i="1">
                <a:cs typeface="Arial" panose="020B0604020202020204" pitchFamily="34" charset="0"/>
              </a:rPr>
              <a:t>→ monsoon research (H. Blanford); discovery of SO by Sir Gilbert Walker</a:t>
            </a:r>
            <a:endParaRPr lang="en-US" altLang="en-US" sz="2400" i="1">
              <a:cs typeface="Arial" panose="020B0604020202020204" pitchFamily="34" charset="0"/>
            </a:endParaRPr>
          </a:p>
          <a:p>
            <a:pPr eaLnBrk="1" hangingPunct="1">
              <a:spcBef>
                <a:spcPct val="50000"/>
              </a:spcBef>
              <a:buClr>
                <a:srgbClr val="FF0000"/>
              </a:buClr>
              <a:buFont typeface="Wingdings" pitchFamily="2" charset="2"/>
              <a:buChar char="§"/>
            </a:pPr>
            <a:r>
              <a:rPr lang="en-US" altLang="en-US" sz="2000" i="1">
                <a:cs typeface="Arial" panose="020B0604020202020204" pitchFamily="34" charset="0"/>
              </a:rPr>
              <a:t>  Dust Bowl of 1930s → Bankhead-Jones Act of 1935; funding for C.-G. Rossby to study long-range prediction</a:t>
            </a:r>
          </a:p>
          <a:p>
            <a:pPr eaLnBrk="1" hangingPunct="1">
              <a:spcBef>
                <a:spcPct val="50000"/>
              </a:spcBef>
              <a:buClr>
                <a:srgbClr val="FF0000"/>
              </a:buClr>
              <a:buFont typeface="Wingdings" pitchFamily="2" charset="2"/>
              <a:buChar char="§"/>
            </a:pPr>
            <a:r>
              <a:rPr lang="en-US" altLang="en-US" sz="2000" i="1">
                <a:cs typeface="Arial" panose="020B0604020202020204" pitchFamily="34" charset="0"/>
              </a:rPr>
              <a:t>  Pacific Fleet typhoon losses 1944-45 → typhoon reconnaissance</a:t>
            </a:r>
          </a:p>
          <a:p>
            <a:pPr eaLnBrk="1" hangingPunct="1">
              <a:spcBef>
                <a:spcPct val="50000"/>
              </a:spcBef>
              <a:buClr>
                <a:srgbClr val="FF0000"/>
              </a:buClr>
              <a:buFont typeface="Wingdings" pitchFamily="2" charset="2"/>
              <a:buChar char="§"/>
            </a:pPr>
            <a:r>
              <a:rPr lang="en-US" altLang="en-US" sz="2000" i="1">
                <a:cs typeface="Arial" panose="020B0604020202020204" pitchFamily="34" charset="0"/>
              </a:rPr>
              <a:t>  Hurricane Hazel 1954 → formation of NHRP</a:t>
            </a:r>
          </a:p>
          <a:p>
            <a:pPr eaLnBrk="1" hangingPunct="1">
              <a:spcBef>
                <a:spcPct val="50000"/>
              </a:spcBef>
              <a:buClr>
                <a:srgbClr val="FF0000"/>
              </a:buClr>
              <a:buFont typeface="Wingdings" pitchFamily="2" charset="2"/>
              <a:buChar char="§"/>
            </a:pPr>
            <a:r>
              <a:rPr lang="en-US" altLang="en-US" sz="2000" i="1">
                <a:cs typeface="Arial" panose="020B0604020202020204" pitchFamily="34" charset="0"/>
              </a:rPr>
              <a:t>  1957-58 El Niño + IGY → understanding of ENSO</a:t>
            </a:r>
          </a:p>
          <a:p>
            <a:pPr eaLnBrk="1" hangingPunct="1">
              <a:spcBef>
                <a:spcPct val="50000"/>
              </a:spcBef>
              <a:buClr>
                <a:srgbClr val="FF0000"/>
              </a:buClr>
              <a:buFont typeface="Wingdings" pitchFamily="2" charset="2"/>
              <a:buChar char="§"/>
            </a:pPr>
            <a:r>
              <a:rPr lang="en-US" altLang="en-US" sz="2000" i="1">
                <a:cs typeface="Arial" panose="020B0604020202020204" pitchFamily="34" charset="0"/>
              </a:rPr>
              <a:t>  Global cooling, 1972-73 El Niño </a:t>
            </a:r>
            <a:r>
              <a:rPr lang="en-US" altLang="en-US" i="1"/>
              <a:t>→ NOAA’s Climate Analysis Center (1979)</a:t>
            </a:r>
            <a:endParaRPr lang="en-US" altLang="en-US" sz="2000" i="1">
              <a:cs typeface="Arial" panose="020B0604020202020204" pitchFamily="34" charset="0"/>
            </a:endParaRPr>
          </a:p>
          <a:p>
            <a:pPr eaLnBrk="1" hangingPunct="1">
              <a:spcBef>
                <a:spcPct val="50000"/>
              </a:spcBef>
              <a:buClr>
                <a:srgbClr val="FF0000"/>
              </a:buClr>
              <a:buFont typeface="Wingdings" pitchFamily="2" charset="2"/>
              <a:buChar char="§"/>
            </a:pPr>
            <a:r>
              <a:rPr lang="en-US" altLang="en-US" sz="2000" i="1">
                <a:cs typeface="Arial" panose="020B0604020202020204" pitchFamily="34" charset="0"/>
              </a:rPr>
              <a:t>  1976-77 Climate Regime Shift → extended range forecasts at GFDL</a:t>
            </a:r>
          </a:p>
          <a:p>
            <a:pPr eaLnBrk="1" hangingPunct="1">
              <a:spcBef>
                <a:spcPct val="50000"/>
              </a:spcBef>
              <a:buClr>
                <a:srgbClr val="FF0000"/>
              </a:buClr>
              <a:buFont typeface="Wingdings" pitchFamily="2" charset="2"/>
              <a:buChar char="§"/>
            </a:pPr>
            <a:r>
              <a:rPr lang="en-US" altLang="en-US" sz="2000" i="1">
                <a:cs typeface="Arial" panose="020B0604020202020204" pitchFamily="34" charset="0"/>
              </a:rPr>
              <a:t>  1982-83 El Niño → TOGA and TAO Array</a:t>
            </a:r>
          </a:p>
          <a:p>
            <a:pPr eaLnBrk="1" hangingPunct="1">
              <a:spcBef>
                <a:spcPct val="50000"/>
              </a:spcBef>
              <a:buClr>
                <a:srgbClr val="FF0000"/>
              </a:buClr>
              <a:buFont typeface="Wingdings" pitchFamily="2" charset="2"/>
              <a:buChar char="§"/>
            </a:pPr>
            <a:r>
              <a:rPr lang="en-US" altLang="en-US" sz="2000" i="1">
                <a:cs typeface="Arial" panose="020B0604020202020204" pitchFamily="34" charset="0"/>
              </a:rPr>
              <a:t>  Antarctic ozone hole 1985 → Montreal Protocol</a:t>
            </a:r>
          </a:p>
          <a:p>
            <a:pPr eaLnBrk="1" hangingPunct="1">
              <a:spcBef>
                <a:spcPct val="50000"/>
              </a:spcBef>
              <a:buClr>
                <a:srgbClr val="FF0000"/>
              </a:buClr>
              <a:buFont typeface="Wingdings" pitchFamily="2" charset="2"/>
              <a:buChar char="§"/>
            </a:pPr>
            <a:r>
              <a:rPr lang="en-US" altLang="en-US" sz="2000" i="1">
                <a:cs typeface="Arial" panose="020B0604020202020204" pitchFamily="34" charset="0"/>
              </a:rPr>
              <a:t>  Western U.S. drought, early 2000s → national drought programs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5" descr="1954">
            <a:extLst>
              <a:ext uri="{FF2B5EF4-FFF2-40B4-BE49-F238E27FC236}">
                <a16:creationId xmlns:a16="http://schemas.microsoft.com/office/drawing/2014/main" id="{873E142F-22B5-8645-9688-25691D4E1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9538" y="685800"/>
            <a:ext cx="3573462"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7" descr="Dr. Robert&#10;Simpson">
            <a:extLst>
              <a:ext uri="{FF2B5EF4-FFF2-40B4-BE49-F238E27FC236}">
                <a16:creationId xmlns:a16="http://schemas.microsoft.com/office/drawing/2014/main" id="{1764F29B-D244-F44B-884B-B83BC9D94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876800"/>
            <a:ext cx="16335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a:extLst>
              <a:ext uri="{FF2B5EF4-FFF2-40B4-BE49-F238E27FC236}">
                <a16:creationId xmlns:a16="http://schemas.microsoft.com/office/drawing/2014/main" id="{004DD3C8-DCB4-2B44-B338-25CC1E1CE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03325"/>
            <a:ext cx="42672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10">
            <a:extLst>
              <a:ext uri="{FF2B5EF4-FFF2-40B4-BE49-F238E27FC236}">
                <a16:creationId xmlns:a16="http://schemas.microsoft.com/office/drawing/2014/main" id="{D3AE02B7-BB38-C142-BA04-F1FF0EECACD9}"/>
              </a:ext>
            </a:extLst>
          </p:cNvPr>
          <p:cNvSpPr txBox="1">
            <a:spLocks noChangeArrowheads="1"/>
          </p:cNvSpPr>
          <p:nvPr/>
        </p:nvSpPr>
        <p:spPr bwMode="auto">
          <a:xfrm>
            <a:off x="228600" y="152400"/>
            <a:ext cx="5486400" cy="457200"/>
          </a:xfrm>
          <a:prstGeom prst="rect">
            <a:avLst/>
          </a:prstGeom>
          <a:solidFill>
            <a:srgbClr val="0000CC"/>
          </a:solidFill>
          <a:ln>
            <a:noFill/>
          </a:ln>
          <a:effectLst>
            <a:outerShdw dist="35921" dir="2700000" algn="ctr" rotWithShape="0">
              <a:schemeClr val="tx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solidFill>
                  <a:srgbClr val="FFFF00"/>
                </a:solidFill>
              </a:rPr>
              <a:t>Hurricanes Carol, Edna, Hazel in 1954</a:t>
            </a:r>
          </a:p>
        </p:txBody>
      </p:sp>
      <p:sp>
        <p:nvSpPr>
          <p:cNvPr id="13317" name="Text Box 11">
            <a:extLst>
              <a:ext uri="{FF2B5EF4-FFF2-40B4-BE49-F238E27FC236}">
                <a16:creationId xmlns:a16="http://schemas.microsoft.com/office/drawing/2014/main" id="{46BB87CA-2C98-6D43-87E7-8A301901776F}"/>
              </a:ext>
            </a:extLst>
          </p:cNvPr>
          <p:cNvSpPr txBox="1">
            <a:spLocks noChangeArrowheads="1"/>
          </p:cNvSpPr>
          <p:nvPr/>
        </p:nvSpPr>
        <p:spPr bwMode="auto">
          <a:xfrm>
            <a:off x="533400" y="2438400"/>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a:t>Southport, NC</a:t>
            </a:r>
          </a:p>
        </p:txBody>
      </p:sp>
      <p:sp>
        <p:nvSpPr>
          <p:cNvPr id="13318" name="Text Box 12">
            <a:extLst>
              <a:ext uri="{FF2B5EF4-FFF2-40B4-BE49-F238E27FC236}">
                <a16:creationId xmlns:a16="http://schemas.microsoft.com/office/drawing/2014/main" id="{C75231C1-9A5B-D042-B2AF-D6ECCF4D110B}"/>
              </a:ext>
            </a:extLst>
          </p:cNvPr>
          <p:cNvSpPr txBox="1">
            <a:spLocks noChangeArrowheads="1"/>
          </p:cNvSpPr>
          <p:nvPr/>
        </p:nvSpPr>
        <p:spPr bwMode="auto">
          <a:xfrm>
            <a:off x="2438400" y="2438400"/>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a:t>Wrightsville Beach, NC</a:t>
            </a:r>
          </a:p>
        </p:txBody>
      </p:sp>
      <p:sp>
        <p:nvSpPr>
          <p:cNvPr id="13319" name="Text Box 13">
            <a:extLst>
              <a:ext uri="{FF2B5EF4-FFF2-40B4-BE49-F238E27FC236}">
                <a16:creationId xmlns:a16="http://schemas.microsoft.com/office/drawing/2014/main" id="{EF6177C2-D167-A14D-84CF-BD36FD8C2C78}"/>
              </a:ext>
            </a:extLst>
          </p:cNvPr>
          <p:cNvSpPr txBox="1">
            <a:spLocks noChangeArrowheads="1"/>
          </p:cNvSpPr>
          <p:nvPr/>
        </p:nvSpPr>
        <p:spPr bwMode="auto">
          <a:xfrm>
            <a:off x="1219200" y="852488"/>
            <a:ext cx="342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0000"/>
                </a:solidFill>
              </a:rPr>
              <a:t>Hazel </a:t>
            </a:r>
            <a:r>
              <a:rPr lang="en-US" altLang="en-US" i="1">
                <a:solidFill>
                  <a:srgbClr val="0000CC"/>
                </a:solidFill>
              </a:rPr>
              <a:t>15 October 1954</a:t>
            </a:r>
          </a:p>
        </p:txBody>
      </p:sp>
      <p:sp>
        <p:nvSpPr>
          <p:cNvPr id="13320" name="Text Box 14">
            <a:extLst>
              <a:ext uri="{FF2B5EF4-FFF2-40B4-BE49-F238E27FC236}">
                <a16:creationId xmlns:a16="http://schemas.microsoft.com/office/drawing/2014/main" id="{BB55F253-9D0F-5240-9F25-17953CF41AE1}"/>
              </a:ext>
            </a:extLst>
          </p:cNvPr>
          <p:cNvSpPr txBox="1">
            <a:spLocks noChangeArrowheads="1"/>
          </p:cNvSpPr>
          <p:nvPr/>
        </p:nvSpPr>
        <p:spPr bwMode="auto">
          <a:xfrm>
            <a:off x="381000" y="3048000"/>
            <a:ext cx="44196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0000"/>
                </a:solidFill>
              </a:rPr>
              <a:t>Hazel went directly over Washington DC.</a:t>
            </a:r>
            <a:r>
              <a:rPr lang="en-US" altLang="en-US"/>
              <a:t>  </a:t>
            </a:r>
            <a:r>
              <a:rPr lang="en-US" altLang="en-US" i="1"/>
              <a:t>In 1955 Congress authorized additional funding for the USWB to create the National Hurricane Research Project (NHRP).</a:t>
            </a:r>
          </a:p>
        </p:txBody>
      </p:sp>
      <p:sp>
        <p:nvSpPr>
          <p:cNvPr id="13321" name="Text Box 15">
            <a:extLst>
              <a:ext uri="{FF2B5EF4-FFF2-40B4-BE49-F238E27FC236}">
                <a16:creationId xmlns:a16="http://schemas.microsoft.com/office/drawing/2014/main" id="{F148963B-532C-D44C-822B-5FACC400FADE}"/>
              </a:ext>
            </a:extLst>
          </p:cNvPr>
          <p:cNvSpPr txBox="1">
            <a:spLocks noChangeArrowheads="1"/>
          </p:cNvSpPr>
          <p:nvPr/>
        </p:nvSpPr>
        <p:spPr bwMode="auto">
          <a:xfrm>
            <a:off x="304800" y="5029200"/>
            <a:ext cx="29718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Robert Simpson was appointed first Director of NHRP. </a:t>
            </a:r>
            <a:r>
              <a:rPr lang="en-US" altLang="en-US" i="1"/>
              <a:t>(previously Chief Meteorologist, WBO, Hawaii, 1948-53)</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2">
            <a:extLst>
              <a:ext uri="{FF2B5EF4-FFF2-40B4-BE49-F238E27FC236}">
                <a16:creationId xmlns:a16="http://schemas.microsoft.com/office/drawing/2014/main" id="{5E2C3A01-EC39-7349-9B8F-F0789FD75623}"/>
              </a:ext>
            </a:extLst>
          </p:cNvPr>
          <p:cNvSpPr txBox="1">
            <a:spLocks noChangeArrowheads="1"/>
          </p:cNvSpPr>
          <p:nvPr/>
        </p:nvSpPr>
        <p:spPr bwMode="auto">
          <a:xfrm>
            <a:off x="685800" y="304800"/>
            <a:ext cx="7848600" cy="822325"/>
          </a:xfrm>
          <a:prstGeom prst="rect">
            <a:avLst/>
          </a:prstGeom>
          <a:solidFill>
            <a:srgbClr val="3333FF"/>
          </a:solidFill>
          <a:ln>
            <a:noFill/>
          </a:ln>
          <a:effectLst>
            <a:outerShdw dist="71842" dir="2700000" algn="ctr" rotWithShape="0">
              <a:schemeClr val="tx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i="1">
                <a:solidFill>
                  <a:schemeClr val="bg1"/>
                </a:solidFill>
              </a:rPr>
              <a:t>Effects of Technological/Geopolitical Events on the Course of History in Tropical Meteorology and Climate</a:t>
            </a:r>
          </a:p>
        </p:txBody>
      </p:sp>
      <p:sp>
        <p:nvSpPr>
          <p:cNvPr id="124930" name="Text Box 3">
            <a:extLst>
              <a:ext uri="{FF2B5EF4-FFF2-40B4-BE49-F238E27FC236}">
                <a16:creationId xmlns:a16="http://schemas.microsoft.com/office/drawing/2014/main" id="{4352E4F2-CD73-D642-BA56-5877AD0C12DE}"/>
              </a:ext>
            </a:extLst>
          </p:cNvPr>
          <p:cNvSpPr txBox="1">
            <a:spLocks noChangeArrowheads="1"/>
          </p:cNvSpPr>
          <p:nvPr/>
        </p:nvSpPr>
        <p:spPr bwMode="auto">
          <a:xfrm>
            <a:off x="457200" y="1431925"/>
            <a:ext cx="8305800" cy="5121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Font typeface="Wingdings" pitchFamily="2" charset="2"/>
              <a:buChar char="§"/>
            </a:pPr>
            <a:r>
              <a:rPr lang="en-US" altLang="en-US" sz="2000" i="1"/>
              <a:t>  WWI </a:t>
            </a:r>
            <a:r>
              <a:rPr lang="en-US" altLang="en-US" sz="2000" i="1">
                <a:cs typeface="Arial" panose="020B0604020202020204" pitchFamily="34" charset="0"/>
              </a:rPr>
              <a:t>→ V. Bjerknes, Bergen: polar-front theory of cyclones</a:t>
            </a:r>
          </a:p>
          <a:p>
            <a:pPr eaLnBrk="1" hangingPunct="1">
              <a:spcBef>
                <a:spcPct val="50000"/>
              </a:spcBef>
              <a:buClr>
                <a:srgbClr val="FF0000"/>
              </a:buClr>
              <a:buFont typeface="Wingdings" pitchFamily="2" charset="2"/>
              <a:buChar char="§"/>
            </a:pPr>
            <a:r>
              <a:rPr lang="en-US" altLang="en-US" sz="2000" i="1"/>
              <a:t>  WWII </a:t>
            </a:r>
            <a:r>
              <a:rPr lang="en-US" altLang="en-US" sz="2000" i="1">
                <a:cs typeface="Arial" panose="020B0604020202020204" pitchFamily="34" charset="0"/>
              </a:rPr>
              <a:t>→ training programs at MIT, CalTech, UCLA, NYU, Chicago</a:t>
            </a:r>
          </a:p>
          <a:p>
            <a:pPr eaLnBrk="1" hangingPunct="1">
              <a:spcBef>
                <a:spcPct val="50000"/>
              </a:spcBef>
              <a:buClr>
                <a:srgbClr val="FF0000"/>
              </a:buClr>
              <a:buFont typeface="Wingdings" pitchFamily="2" charset="2"/>
              <a:buChar char="§"/>
            </a:pPr>
            <a:r>
              <a:rPr lang="en-US" altLang="en-US" sz="2000" i="1">
                <a:cs typeface="Arial" panose="020B0604020202020204" pitchFamily="34" charset="0"/>
              </a:rPr>
              <a:t>  </a:t>
            </a:r>
            <a:r>
              <a:rPr lang="en-US" altLang="en-US" sz="2000" i="1"/>
              <a:t>WWII → Institute for Tropical Meteorology, Puerto Rico</a:t>
            </a:r>
            <a:endParaRPr lang="en-US" altLang="en-US" sz="2400" i="1">
              <a:cs typeface="Arial" panose="020B0604020202020204" pitchFamily="34" charset="0"/>
            </a:endParaRPr>
          </a:p>
          <a:p>
            <a:pPr eaLnBrk="1" hangingPunct="1">
              <a:spcBef>
                <a:spcPct val="50000"/>
              </a:spcBef>
              <a:buClr>
                <a:srgbClr val="FF0000"/>
              </a:buClr>
              <a:buFont typeface="Wingdings" pitchFamily="2" charset="2"/>
              <a:buChar char="§"/>
            </a:pPr>
            <a:r>
              <a:rPr lang="en-US" altLang="en-US" sz="2000" i="1">
                <a:cs typeface="Arial" panose="020B0604020202020204" pitchFamily="34" charset="0"/>
              </a:rPr>
              <a:t>  </a:t>
            </a:r>
            <a:r>
              <a:rPr lang="en-US" altLang="en-US" sz="2000" i="1"/>
              <a:t>WWII → new technologies (soundings, radar, aircraft)</a:t>
            </a:r>
          </a:p>
          <a:p>
            <a:pPr eaLnBrk="1" hangingPunct="1">
              <a:spcBef>
                <a:spcPct val="50000"/>
              </a:spcBef>
              <a:buClr>
                <a:srgbClr val="FF0000"/>
              </a:buClr>
              <a:buFont typeface="Wingdings" pitchFamily="2" charset="2"/>
              <a:buChar char="§"/>
            </a:pPr>
            <a:r>
              <a:rPr lang="en-US" altLang="en-US" sz="2000" i="1"/>
              <a:t>  WWII → formation of NSF, WMO</a:t>
            </a:r>
          </a:p>
          <a:p>
            <a:pPr eaLnBrk="1" hangingPunct="1">
              <a:spcBef>
                <a:spcPct val="50000"/>
              </a:spcBef>
              <a:buClr>
                <a:srgbClr val="FF0000"/>
              </a:buClr>
              <a:buFont typeface="Wingdings" pitchFamily="2" charset="2"/>
              <a:buChar char="§"/>
            </a:pPr>
            <a:r>
              <a:rPr lang="en-US" altLang="en-US" sz="2000" i="1"/>
              <a:t>  ENIAC, late 1940s </a:t>
            </a:r>
            <a:r>
              <a:rPr lang="en-US" altLang="en-US" sz="2000" i="1">
                <a:cs typeface="Arial" panose="020B0604020202020204" pitchFamily="34" charset="0"/>
              </a:rPr>
              <a:t>→ beginnings of NWP</a:t>
            </a:r>
          </a:p>
          <a:p>
            <a:pPr eaLnBrk="1" hangingPunct="1">
              <a:spcBef>
                <a:spcPct val="50000"/>
              </a:spcBef>
              <a:buClr>
                <a:srgbClr val="FF0000"/>
              </a:buClr>
              <a:buFont typeface="Wingdings" pitchFamily="2" charset="2"/>
              <a:buChar char="§"/>
            </a:pPr>
            <a:r>
              <a:rPr lang="en-US" altLang="en-US" sz="2000" i="1"/>
              <a:t>  Launch of Sputnik, 1957 →</a:t>
            </a:r>
            <a:r>
              <a:rPr lang="en-US" altLang="en-US" i="1"/>
              <a:t> </a:t>
            </a:r>
            <a:r>
              <a:rPr lang="en-US" altLang="en-US" sz="2000" i="1"/>
              <a:t>formation of NASA; curriculum reform in math, science, and engineering in the U.S.; new resources/met depts</a:t>
            </a:r>
          </a:p>
          <a:p>
            <a:pPr eaLnBrk="1" hangingPunct="1">
              <a:spcBef>
                <a:spcPct val="50000"/>
              </a:spcBef>
              <a:buClr>
                <a:srgbClr val="FF0000"/>
              </a:buClr>
              <a:buFont typeface="Wingdings" pitchFamily="2" charset="2"/>
              <a:buChar char="§"/>
            </a:pPr>
            <a:r>
              <a:rPr lang="en-US" altLang="en-US" sz="2000" i="1"/>
              <a:t>  TIROS, 1960 </a:t>
            </a:r>
            <a:r>
              <a:rPr lang="en-US" altLang="en-US" sz="2000" i="1">
                <a:cs typeface="Arial" panose="020B0604020202020204" pitchFamily="34" charset="0"/>
              </a:rPr>
              <a:t>→ study of hurricanes, tropical weather systems</a:t>
            </a:r>
            <a:endParaRPr lang="en-US" altLang="en-US" sz="2800" i="1">
              <a:cs typeface="Arial" panose="020B0604020202020204" pitchFamily="34" charset="0"/>
            </a:endParaRPr>
          </a:p>
          <a:p>
            <a:pPr eaLnBrk="1" hangingPunct="1">
              <a:spcBef>
                <a:spcPct val="50000"/>
              </a:spcBef>
              <a:buClr>
                <a:srgbClr val="FF0000"/>
              </a:buClr>
              <a:buFont typeface="Wingdings" pitchFamily="2" charset="2"/>
              <a:buChar char="§"/>
            </a:pPr>
            <a:r>
              <a:rPr lang="en-US" altLang="en-US" sz="2000" i="1"/>
              <a:t>  Cold War + “impending ice age” , 1970s → National Climate Program Act (1976); NOAA National Climate Program Office</a:t>
            </a:r>
          </a:p>
          <a:p>
            <a:pPr eaLnBrk="1" hangingPunct="1">
              <a:spcBef>
                <a:spcPct val="50000"/>
              </a:spcBef>
              <a:buClr>
                <a:srgbClr val="FF0000"/>
              </a:buClr>
              <a:buFont typeface="Wingdings" pitchFamily="2" charset="2"/>
              <a:buChar char="§"/>
            </a:pPr>
            <a:r>
              <a:rPr lang="en-US" altLang="en-US" sz="2000" i="1"/>
              <a:t>  Earth Simulator 2002 </a:t>
            </a:r>
            <a:r>
              <a:rPr lang="en-US" altLang="en-US" sz="2000" i="1">
                <a:cs typeface="Arial" panose="020B0604020202020204" pitchFamily="34" charset="0"/>
              </a:rPr>
              <a:t>→ simulation of MJO, other tropical phenomena</a:t>
            </a:r>
            <a:endParaRPr lang="en-US" altLang="en-US" sz="2400" i="1">
              <a:cs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6">
            <a:extLst>
              <a:ext uri="{FF2B5EF4-FFF2-40B4-BE49-F238E27FC236}">
                <a16:creationId xmlns:a16="http://schemas.microsoft.com/office/drawing/2014/main" id="{A68C1269-F769-8A41-8C14-3D91CE8D9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Rectangle 3">
            <a:extLst>
              <a:ext uri="{FF2B5EF4-FFF2-40B4-BE49-F238E27FC236}">
                <a16:creationId xmlns:a16="http://schemas.microsoft.com/office/drawing/2014/main" id="{5D5550A1-8C70-BA42-9BE2-314B059F018D}"/>
              </a:ext>
            </a:extLst>
          </p:cNvPr>
          <p:cNvSpPr>
            <a:spLocks noGrp="1" noChangeArrowheads="1"/>
          </p:cNvSpPr>
          <p:nvPr>
            <p:ph type="body" idx="1"/>
          </p:nvPr>
        </p:nvSpPr>
        <p:spPr>
          <a:xfrm>
            <a:off x="457200" y="1447800"/>
            <a:ext cx="8229600" cy="4678363"/>
          </a:xfrm>
          <a:effectLst>
            <a:outerShdw dist="35921" dir="2700000" algn="ctr" rotWithShape="0">
              <a:schemeClr val="tx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mpd="sng">
                <a:solidFill>
                  <a:srgbClr val="0000CC"/>
                </a:solidFill>
                <a:miter lim="800000"/>
                <a:headEnd/>
                <a:tailEnd/>
              </a14:hiddenLine>
            </a:ext>
          </a:extLst>
        </p:spPr>
        <p:txBody>
          <a:bodyPr/>
          <a:lstStyle/>
          <a:p>
            <a:pPr eaLnBrk="1" hangingPunct="1">
              <a:buClr>
                <a:srgbClr val="FF0000"/>
              </a:buClr>
              <a:buFont typeface="Wingdings" pitchFamily="2" charset="2"/>
              <a:buChar char="§"/>
            </a:pPr>
            <a:r>
              <a:rPr lang="en-US" altLang="en-US" sz="2800" i="1">
                <a:solidFill>
                  <a:srgbClr val="FFFF00"/>
                </a:solidFill>
              </a:rPr>
              <a:t>WWII led to rapid build-up in workforce in meteorology; tropical meteorology studies began</a:t>
            </a:r>
          </a:p>
          <a:p>
            <a:pPr eaLnBrk="1" hangingPunct="1">
              <a:buClr>
                <a:srgbClr val="FF0000"/>
              </a:buClr>
              <a:buFont typeface="Wingdings" pitchFamily="2" charset="2"/>
              <a:buChar char="§"/>
            </a:pPr>
            <a:r>
              <a:rPr lang="en-US" altLang="en-US" sz="2800" i="1">
                <a:solidFill>
                  <a:srgbClr val="FFFF00"/>
                </a:solidFill>
              </a:rPr>
              <a:t>In 1956, there were a handful of experts in tropical meteorology; today the field is large and growing rapidly, in part because prediction in midlatitudes is sensitive to the tropics</a:t>
            </a:r>
          </a:p>
          <a:p>
            <a:pPr eaLnBrk="1" hangingPunct="1">
              <a:buClr>
                <a:srgbClr val="FF0000"/>
              </a:buClr>
              <a:buFont typeface="Wingdings" pitchFamily="2" charset="2"/>
              <a:buChar char="§"/>
            </a:pPr>
            <a:r>
              <a:rPr lang="en-US" altLang="en-US" sz="2800" i="1">
                <a:solidFill>
                  <a:srgbClr val="FFFF00"/>
                </a:solidFill>
              </a:rPr>
              <a:t>The University of Hawai’i at Manoa has, and continues to play a central role in progress in tropical and monsoon meteorology</a:t>
            </a:r>
          </a:p>
        </p:txBody>
      </p:sp>
      <p:sp>
        <p:nvSpPr>
          <p:cNvPr id="125955" name="Text Box 5">
            <a:extLst>
              <a:ext uri="{FF2B5EF4-FFF2-40B4-BE49-F238E27FC236}">
                <a16:creationId xmlns:a16="http://schemas.microsoft.com/office/drawing/2014/main" id="{FE4C695B-C57D-BF47-826E-C7C1673C8167}"/>
              </a:ext>
            </a:extLst>
          </p:cNvPr>
          <p:cNvSpPr txBox="1">
            <a:spLocks noChangeArrowheads="1"/>
          </p:cNvSpPr>
          <p:nvPr/>
        </p:nvSpPr>
        <p:spPr bwMode="auto">
          <a:xfrm>
            <a:off x="3048000" y="336550"/>
            <a:ext cx="2438400" cy="7016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chemeClr val="accent2"/>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i="1">
                <a:solidFill>
                  <a:schemeClr val="bg1"/>
                </a:solidFill>
              </a:rPr>
              <a:t>Summary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a:extLst>
              <a:ext uri="{FF2B5EF4-FFF2-40B4-BE49-F238E27FC236}">
                <a16:creationId xmlns:a16="http://schemas.microsoft.com/office/drawing/2014/main" id="{7117DFF2-8D14-7140-A98B-5AAD406C2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76400"/>
            <a:ext cx="2228850" cy="2971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338" name="Text Box 6">
            <a:extLst>
              <a:ext uri="{FF2B5EF4-FFF2-40B4-BE49-F238E27FC236}">
                <a16:creationId xmlns:a16="http://schemas.microsoft.com/office/drawing/2014/main" id="{009BFCE9-D1E5-5D40-962F-9C1FF7852845}"/>
              </a:ext>
            </a:extLst>
          </p:cNvPr>
          <p:cNvSpPr txBox="1">
            <a:spLocks noChangeArrowheads="1"/>
          </p:cNvSpPr>
          <p:nvPr/>
        </p:nvSpPr>
        <p:spPr bwMode="auto">
          <a:xfrm>
            <a:off x="76200" y="457200"/>
            <a:ext cx="4495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i="1">
                <a:solidFill>
                  <a:srgbClr val="FF0000"/>
                </a:solidFill>
              </a:rPr>
              <a:t>Tropical Meteorology</a:t>
            </a:r>
            <a:r>
              <a:rPr lang="en-US" altLang="en-US" sz="2400" b="1">
                <a:solidFill>
                  <a:srgbClr val="FF0000"/>
                </a:solidFill>
              </a:rPr>
              <a:t> (1954)</a:t>
            </a:r>
          </a:p>
          <a:p>
            <a:pPr algn="ctr" eaLnBrk="1" hangingPunct="1">
              <a:spcBef>
                <a:spcPct val="50000"/>
              </a:spcBef>
            </a:pPr>
            <a:r>
              <a:rPr lang="en-US" altLang="en-US" sz="2400" b="1">
                <a:solidFill>
                  <a:srgbClr val="FF0000"/>
                </a:solidFill>
              </a:rPr>
              <a:t> </a:t>
            </a:r>
            <a:r>
              <a:rPr lang="en-US" altLang="en-US" sz="2400">
                <a:solidFill>
                  <a:schemeClr val="accent2"/>
                </a:solidFill>
              </a:rPr>
              <a:t>Herbert Riehl (age 38)</a:t>
            </a:r>
          </a:p>
        </p:txBody>
      </p:sp>
      <p:sp>
        <p:nvSpPr>
          <p:cNvPr id="14339" name="Text Box 7">
            <a:extLst>
              <a:ext uri="{FF2B5EF4-FFF2-40B4-BE49-F238E27FC236}">
                <a16:creationId xmlns:a16="http://schemas.microsoft.com/office/drawing/2014/main" id="{C2F1730C-D83C-EE4F-966F-A3EB9065A629}"/>
              </a:ext>
            </a:extLst>
          </p:cNvPr>
          <p:cNvSpPr txBox="1">
            <a:spLocks noChangeArrowheads="1"/>
          </p:cNvSpPr>
          <p:nvPr/>
        </p:nvSpPr>
        <p:spPr bwMode="auto">
          <a:xfrm>
            <a:off x="4343400" y="990600"/>
            <a:ext cx="4572000" cy="542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a:pPr>
            <a:r>
              <a:rPr lang="en-US" altLang="en-US" sz="2000"/>
              <a:t>Winds and pressure</a:t>
            </a:r>
          </a:p>
          <a:p>
            <a:pPr eaLnBrk="1" hangingPunct="1">
              <a:spcBef>
                <a:spcPct val="50000"/>
              </a:spcBef>
              <a:buFontTx/>
              <a:buAutoNum type="arabicPeriod"/>
            </a:pPr>
            <a:r>
              <a:rPr lang="en-US" altLang="en-US" sz="2000"/>
              <a:t>Temperature</a:t>
            </a:r>
          </a:p>
          <a:p>
            <a:pPr eaLnBrk="1" hangingPunct="1">
              <a:spcBef>
                <a:spcPct val="50000"/>
              </a:spcBef>
              <a:buFontTx/>
              <a:buAutoNum type="arabicPeriod"/>
            </a:pPr>
            <a:r>
              <a:rPr lang="en-US" altLang="en-US" sz="2000"/>
              <a:t>Rainfall</a:t>
            </a:r>
          </a:p>
          <a:p>
            <a:pPr eaLnBrk="1" hangingPunct="1">
              <a:spcBef>
                <a:spcPct val="50000"/>
              </a:spcBef>
              <a:buFontTx/>
              <a:buAutoNum type="arabicPeriod"/>
            </a:pPr>
            <a:r>
              <a:rPr lang="en-US" altLang="en-US" sz="2000"/>
              <a:t>Diurnal and local effects</a:t>
            </a:r>
          </a:p>
          <a:p>
            <a:pPr eaLnBrk="1" hangingPunct="1">
              <a:spcBef>
                <a:spcPct val="50000"/>
              </a:spcBef>
              <a:buFontTx/>
              <a:buAutoNum type="arabicPeriod"/>
            </a:pPr>
            <a:r>
              <a:rPr lang="en-US" altLang="en-US" sz="2000"/>
              <a:t>Convection</a:t>
            </a:r>
          </a:p>
          <a:p>
            <a:pPr eaLnBrk="1" hangingPunct="1">
              <a:spcBef>
                <a:spcPct val="50000"/>
              </a:spcBef>
              <a:buFontTx/>
              <a:buAutoNum type="arabicPeriod"/>
            </a:pPr>
            <a:r>
              <a:rPr lang="en-US" altLang="en-US" sz="2000"/>
              <a:t>The physics of tropical rain</a:t>
            </a:r>
          </a:p>
          <a:p>
            <a:pPr eaLnBrk="1" hangingPunct="1">
              <a:spcBef>
                <a:spcPct val="50000"/>
              </a:spcBef>
              <a:buFontTx/>
              <a:buAutoNum type="arabicPeriod"/>
            </a:pPr>
            <a:r>
              <a:rPr lang="en-US" altLang="en-US" sz="2000"/>
              <a:t>Weather observations and analysis</a:t>
            </a:r>
          </a:p>
          <a:p>
            <a:pPr eaLnBrk="1" hangingPunct="1">
              <a:spcBef>
                <a:spcPct val="50000"/>
              </a:spcBef>
              <a:buFontTx/>
              <a:buAutoNum type="arabicPeriod"/>
            </a:pPr>
            <a:r>
              <a:rPr lang="en-US" altLang="en-US" sz="2000"/>
              <a:t>Divergence and vorticity</a:t>
            </a:r>
          </a:p>
          <a:p>
            <a:pPr eaLnBrk="1" hangingPunct="1">
              <a:spcBef>
                <a:spcPct val="50000"/>
              </a:spcBef>
              <a:buFontTx/>
              <a:buAutoNum type="arabicPeriod"/>
            </a:pPr>
            <a:r>
              <a:rPr lang="en-US" altLang="en-US" sz="2000"/>
              <a:t>Waves in the easterlies</a:t>
            </a:r>
          </a:p>
          <a:p>
            <a:pPr eaLnBrk="1" hangingPunct="1">
              <a:spcBef>
                <a:spcPct val="50000"/>
              </a:spcBef>
              <a:buFontTx/>
              <a:buAutoNum type="arabicPeriod"/>
            </a:pPr>
            <a:r>
              <a:rPr lang="en-US" altLang="en-US" sz="2000"/>
              <a:t>Survey of low-latitude disturbances</a:t>
            </a:r>
          </a:p>
          <a:p>
            <a:pPr eaLnBrk="1" hangingPunct="1">
              <a:spcBef>
                <a:spcPct val="50000"/>
              </a:spcBef>
              <a:buFontTx/>
              <a:buAutoNum type="arabicPeriod"/>
            </a:pPr>
            <a:r>
              <a:rPr lang="en-US" altLang="en-US" sz="2000"/>
              <a:t>Tropical storms</a:t>
            </a:r>
          </a:p>
          <a:p>
            <a:pPr eaLnBrk="1" hangingPunct="1">
              <a:spcBef>
                <a:spcPct val="50000"/>
              </a:spcBef>
              <a:buFontTx/>
              <a:buAutoNum type="arabicPeriod"/>
            </a:pPr>
            <a:r>
              <a:rPr lang="en-US" altLang="en-US" sz="2000"/>
              <a:t>The general circulation</a:t>
            </a:r>
          </a:p>
        </p:txBody>
      </p:sp>
      <p:sp>
        <p:nvSpPr>
          <p:cNvPr id="14340" name="Text Box 8">
            <a:extLst>
              <a:ext uri="{FF2B5EF4-FFF2-40B4-BE49-F238E27FC236}">
                <a16:creationId xmlns:a16="http://schemas.microsoft.com/office/drawing/2014/main" id="{C87657F5-DEE1-6E4A-B1D1-00EAD01B25A9}"/>
              </a:ext>
            </a:extLst>
          </p:cNvPr>
          <p:cNvSpPr txBox="1">
            <a:spLocks noChangeArrowheads="1"/>
          </p:cNvSpPr>
          <p:nvPr/>
        </p:nvSpPr>
        <p:spPr bwMode="auto">
          <a:xfrm>
            <a:off x="5486400" y="3048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u="sng"/>
              <a:t>CHAPTERS</a:t>
            </a:r>
          </a:p>
        </p:txBody>
      </p:sp>
      <p:sp>
        <p:nvSpPr>
          <p:cNvPr id="22537" name="Text Box 9">
            <a:extLst>
              <a:ext uri="{FF2B5EF4-FFF2-40B4-BE49-F238E27FC236}">
                <a16:creationId xmlns:a16="http://schemas.microsoft.com/office/drawing/2014/main" id="{61E3FB05-5D53-BD48-9A29-671C2C037E97}"/>
              </a:ext>
            </a:extLst>
          </p:cNvPr>
          <p:cNvSpPr txBox="1">
            <a:spLocks noChangeArrowheads="1"/>
          </p:cNvSpPr>
          <p:nvPr/>
        </p:nvSpPr>
        <p:spPr bwMode="auto">
          <a:xfrm>
            <a:off x="228600" y="4876800"/>
            <a:ext cx="4038600" cy="1330325"/>
          </a:xfrm>
          <a:prstGeom prst="rect">
            <a:avLst/>
          </a:prstGeom>
          <a:solidFill>
            <a:schemeClr val="bg1"/>
          </a:solidFill>
          <a:ln w="1905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i="1">
                <a:solidFill>
                  <a:srgbClr val="006600"/>
                </a:solidFill>
              </a:rPr>
              <a:t>(book ultimately a result of WWII – formation of Institute of Tropical Meteorology in Puerto Rico, where Riehl arrived in 1943)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a:extLst>
              <a:ext uri="{FF2B5EF4-FFF2-40B4-BE49-F238E27FC236}">
                <a16:creationId xmlns:a16="http://schemas.microsoft.com/office/drawing/2014/main" id="{A82CEC43-0507-254E-B1B0-BDD90E811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68580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6">
            <a:extLst>
              <a:ext uri="{FF2B5EF4-FFF2-40B4-BE49-F238E27FC236}">
                <a16:creationId xmlns:a16="http://schemas.microsoft.com/office/drawing/2014/main" id="{4697191D-9142-F343-8C9A-BAF161A9EF76}"/>
              </a:ext>
            </a:extLst>
          </p:cNvPr>
          <p:cNvSpPr txBox="1">
            <a:spLocks noChangeArrowheads="1"/>
          </p:cNvSpPr>
          <p:nvPr/>
        </p:nvSpPr>
        <p:spPr bwMode="auto">
          <a:xfrm>
            <a:off x="381000" y="381000"/>
            <a:ext cx="32766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a:t>PREFACE</a:t>
            </a:r>
          </a:p>
          <a:p>
            <a:pPr algn="ctr" eaLnBrk="1" hangingPunct="1">
              <a:spcBef>
                <a:spcPct val="50000"/>
              </a:spcBef>
            </a:pPr>
            <a:r>
              <a:rPr lang="en-US" altLang="en-US" i="1"/>
              <a:t>Tropical Meteorology (1954)</a:t>
            </a:r>
          </a:p>
          <a:p>
            <a:pPr algn="ctr" eaLnBrk="1" hangingPunct="1">
              <a:spcBef>
                <a:spcPct val="50000"/>
              </a:spcBef>
            </a:pPr>
            <a:r>
              <a:rPr lang="en-US" altLang="en-US"/>
              <a:t>H. Riehl</a:t>
            </a:r>
          </a:p>
        </p:txBody>
      </p:sp>
      <p:sp>
        <p:nvSpPr>
          <p:cNvPr id="15363" name="Text Box 7">
            <a:extLst>
              <a:ext uri="{FF2B5EF4-FFF2-40B4-BE49-F238E27FC236}">
                <a16:creationId xmlns:a16="http://schemas.microsoft.com/office/drawing/2014/main" id="{BFC011DC-CE97-5748-82F1-065EBBA96A3F}"/>
              </a:ext>
            </a:extLst>
          </p:cNvPr>
          <p:cNvSpPr txBox="1">
            <a:spLocks noChangeArrowheads="1"/>
          </p:cNvSpPr>
          <p:nvPr/>
        </p:nvSpPr>
        <p:spPr bwMode="auto">
          <a:xfrm>
            <a:off x="304800" y="1752600"/>
            <a:ext cx="37338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“In July, 1943, the author first saw the tropics when he arrived in Puerto Rico at the Institute of Tropical Meteorology… On the first evening some of the staff walked along the beach and admired the beauty of the trade cumuli in the moonlight.  Well schooled in the ice-crystal theory of formation of rain, they had no suspicions about </a:t>
            </a:r>
          </a:p>
        </p:txBody>
      </p:sp>
      <p:sp>
        <p:nvSpPr>
          <p:cNvPr id="15364" name="Text Box 8">
            <a:extLst>
              <a:ext uri="{FF2B5EF4-FFF2-40B4-BE49-F238E27FC236}">
                <a16:creationId xmlns:a16="http://schemas.microsoft.com/office/drawing/2014/main" id="{B069DAC9-9A99-DE4B-AC48-47169097CB94}"/>
              </a:ext>
            </a:extLst>
          </p:cNvPr>
          <p:cNvSpPr txBox="1">
            <a:spLocks noChangeArrowheads="1"/>
          </p:cNvSpPr>
          <p:nvPr/>
        </p:nvSpPr>
        <p:spPr bwMode="auto">
          <a:xfrm>
            <a:off x="304800" y="4495800"/>
            <a:ext cx="86106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these clouds with tops near 8,000 feet where the temperature is higher than +10</a:t>
            </a:r>
            <a:r>
              <a:rPr lang="en-US" altLang="en-US">
                <a:cs typeface="Arial" panose="020B0604020202020204" pitchFamily="34" charset="0"/>
              </a:rPr>
              <a:t>°C.  Suddenly, however, the landscape ahead of them began to dim; then it disappeared; a roar approached as from rain hitting the roof tops.  …</a:t>
            </a:r>
            <a:r>
              <a:rPr lang="en-US" altLang="en-US" b="1" i="1">
                <a:cs typeface="Arial" panose="020B0604020202020204" pitchFamily="34" charset="0"/>
              </a:rPr>
              <a:t>cloud tops with temperatures below freezing were not needed for the production of heavy rain from trade-wind cumulus</a:t>
            </a:r>
            <a:r>
              <a:rPr lang="en-US" altLang="en-US" b="1">
                <a:cs typeface="Arial" panose="020B0604020202020204" pitchFamily="34" charset="0"/>
              </a:rPr>
              <a:t>.”</a:t>
            </a:r>
          </a:p>
        </p:txBody>
      </p:sp>
      <p:sp>
        <p:nvSpPr>
          <p:cNvPr id="15365" name="Text Box 10">
            <a:extLst>
              <a:ext uri="{FF2B5EF4-FFF2-40B4-BE49-F238E27FC236}">
                <a16:creationId xmlns:a16="http://schemas.microsoft.com/office/drawing/2014/main" id="{9FBEA3C9-2FCB-9C4C-B633-F0A4A4E58211}"/>
              </a:ext>
            </a:extLst>
          </p:cNvPr>
          <p:cNvSpPr txBox="1">
            <a:spLocks noChangeArrowheads="1"/>
          </p:cNvSpPr>
          <p:nvPr/>
        </p:nvSpPr>
        <p:spPr bwMode="auto">
          <a:xfrm>
            <a:off x="381000" y="6096000"/>
            <a:ext cx="7391400" cy="395288"/>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i="1">
                <a:solidFill>
                  <a:srgbClr val="FF0000"/>
                </a:solidFill>
              </a:rPr>
              <a:t>“How is it with other theories in so far as they concern the tropics?”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A7DFBD55-F33E-2540-BD2B-76CD99F8C4CE}"/>
              </a:ext>
            </a:extLst>
          </p:cNvPr>
          <p:cNvSpPr>
            <a:spLocks noGrp="1" noChangeArrowheads="1"/>
          </p:cNvSpPr>
          <p:nvPr>
            <p:ph type="title"/>
          </p:nvPr>
        </p:nvSpPr>
        <p:spPr>
          <a:xfrm>
            <a:off x="457200" y="0"/>
            <a:ext cx="8229600" cy="1143000"/>
          </a:xfrm>
        </p:spPr>
        <p:txBody>
          <a:bodyPr/>
          <a:lstStyle/>
          <a:p>
            <a:pPr eaLnBrk="1" hangingPunct="1"/>
            <a:r>
              <a:rPr lang="en-US" altLang="en-US" i="1">
                <a:solidFill>
                  <a:schemeClr val="accent2"/>
                </a:solidFill>
              </a:rPr>
              <a:t>Warm-Rain Studies in Hawaii</a:t>
            </a:r>
          </a:p>
        </p:txBody>
      </p:sp>
      <p:sp>
        <p:nvSpPr>
          <p:cNvPr id="16386" name="Text Box 4">
            <a:extLst>
              <a:ext uri="{FF2B5EF4-FFF2-40B4-BE49-F238E27FC236}">
                <a16:creationId xmlns:a16="http://schemas.microsoft.com/office/drawing/2014/main" id="{16807012-2698-E14F-8C84-D5977ECB9325}"/>
              </a:ext>
            </a:extLst>
          </p:cNvPr>
          <p:cNvSpPr txBox="1">
            <a:spLocks noChangeArrowheads="1"/>
          </p:cNvSpPr>
          <p:nvPr/>
        </p:nvSpPr>
        <p:spPr bwMode="auto">
          <a:xfrm>
            <a:off x="457200" y="1066800"/>
            <a:ext cx="815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t>Since the 1950s, Hawaii has served as a natural laboratory for studying warm rain in the Tropics.</a:t>
            </a:r>
          </a:p>
        </p:txBody>
      </p:sp>
      <p:sp>
        <p:nvSpPr>
          <p:cNvPr id="16387" name="Text Box 5">
            <a:extLst>
              <a:ext uri="{FF2B5EF4-FFF2-40B4-BE49-F238E27FC236}">
                <a16:creationId xmlns:a16="http://schemas.microsoft.com/office/drawing/2014/main" id="{058AA741-6614-9145-8F4D-A7A1E6519D6A}"/>
              </a:ext>
            </a:extLst>
          </p:cNvPr>
          <p:cNvSpPr txBox="1">
            <a:spLocks noChangeArrowheads="1"/>
          </p:cNvSpPr>
          <p:nvPr/>
        </p:nvSpPr>
        <p:spPr bwMode="auto">
          <a:xfrm>
            <a:off x="533400" y="2057400"/>
            <a:ext cx="5486400" cy="1768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Font typeface="Wingdings" pitchFamily="2" charset="2"/>
              <a:buChar char="§"/>
            </a:pPr>
            <a:r>
              <a:rPr lang="en-US" altLang="en-US" sz="2000"/>
              <a:t>  Project Shower (1954)</a:t>
            </a:r>
          </a:p>
          <a:p>
            <a:pPr eaLnBrk="1" hangingPunct="1">
              <a:spcBef>
                <a:spcPct val="50000"/>
              </a:spcBef>
              <a:buClr>
                <a:srgbClr val="FF0000"/>
              </a:buClr>
              <a:buFont typeface="Wingdings" pitchFamily="2" charset="2"/>
              <a:buChar char="§"/>
            </a:pPr>
            <a:r>
              <a:rPr lang="en-US" altLang="en-US" sz="2000"/>
              <a:t>  Warm Rain Project (1965)</a:t>
            </a:r>
          </a:p>
          <a:p>
            <a:pPr eaLnBrk="1" hangingPunct="1">
              <a:spcBef>
                <a:spcPct val="50000"/>
              </a:spcBef>
              <a:buClr>
                <a:srgbClr val="FF0000"/>
              </a:buClr>
              <a:buFont typeface="Wingdings" pitchFamily="2" charset="2"/>
              <a:buChar char="§"/>
            </a:pPr>
            <a:r>
              <a:rPr lang="en-US" altLang="en-US" sz="2000"/>
              <a:t>  Joint Hawaii Warm Rain Project (1985)</a:t>
            </a:r>
          </a:p>
          <a:p>
            <a:pPr eaLnBrk="1" hangingPunct="1">
              <a:spcBef>
                <a:spcPct val="50000"/>
              </a:spcBef>
              <a:buClr>
                <a:srgbClr val="FF0000"/>
              </a:buClr>
              <a:buFont typeface="Wingdings" pitchFamily="2" charset="2"/>
              <a:buChar char="§"/>
            </a:pPr>
            <a:r>
              <a:rPr lang="en-US" altLang="en-US" sz="2000"/>
              <a:t>  Hawaiian Rainband Project (1990)</a:t>
            </a:r>
          </a:p>
        </p:txBody>
      </p:sp>
      <p:sp>
        <p:nvSpPr>
          <p:cNvPr id="16388" name="Text Box 6">
            <a:extLst>
              <a:ext uri="{FF2B5EF4-FFF2-40B4-BE49-F238E27FC236}">
                <a16:creationId xmlns:a16="http://schemas.microsoft.com/office/drawing/2014/main" id="{03A62AA1-F89C-6049-84EA-9AEFC48B2686}"/>
              </a:ext>
            </a:extLst>
          </p:cNvPr>
          <p:cNvSpPr txBox="1">
            <a:spLocks noChangeArrowheads="1"/>
          </p:cNvSpPr>
          <p:nvPr/>
        </p:nvSpPr>
        <p:spPr bwMode="auto">
          <a:xfrm>
            <a:off x="609600" y="3962400"/>
            <a:ext cx="79248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t>U. Hawaii PIs investigating                                        warm-rain processes:</a:t>
            </a:r>
          </a:p>
          <a:p>
            <a:pPr eaLnBrk="1" hangingPunct="1">
              <a:spcBef>
                <a:spcPct val="50000"/>
              </a:spcBef>
            </a:pPr>
            <a:r>
              <a:rPr lang="en-US" altLang="en-US" sz="2400" i="1"/>
              <a:t>T. Takahashi (CPO Hilo), C.S. Ramage, T. Schroeder, R. Lavoie, A.H. Woodcock, Y.-L. Chen, C.M. Fullerton, R.C. Taylor, S.W. Lyons</a:t>
            </a:r>
          </a:p>
        </p:txBody>
      </p:sp>
      <p:pic>
        <p:nvPicPr>
          <p:cNvPr id="16389" name="Picture 8" descr="Na Pali Coast Rainshower">
            <a:extLst>
              <a:ext uri="{FF2B5EF4-FFF2-40B4-BE49-F238E27FC236}">
                <a16:creationId xmlns:a16="http://schemas.microsoft.com/office/drawing/2014/main" id="{8CB9AD0A-6AFC-1943-9452-1549B5C92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041525"/>
            <a:ext cx="342423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Text Box 9">
            <a:extLst>
              <a:ext uri="{FF2B5EF4-FFF2-40B4-BE49-F238E27FC236}">
                <a16:creationId xmlns:a16="http://schemas.microsoft.com/office/drawing/2014/main" id="{B3FC60FE-C5E2-FB44-85C9-D1BB7210805D}"/>
              </a:ext>
            </a:extLst>
          </p:cNvPr>
          <p:cNvSpPr txBox="1">
            <a:spLocks noChangeArrowheads="1"/>
          </p:cNvSpPr>
          <p:nvPr/>
        </p:nvSpPr>
        <p:spPr bwMode="auto">
          <a:xfrm>
            <a:off x="609600" y="60960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Cloud modeling; riming electrification – T. Takahashi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5">
            <a:extLst>
              <a:ext uri="{FF2B5EF4-FFF2-40B4-BE49-F238E27FC236}">
                <a16:creationId xmlns:a16="http://schemas.microsoft.com/office/drawing/2014/main" id="{2089AC67-37FE-B14E-B5AC-63B977044CF5}"/>
              </a:ext>
            </a:extLst>
          </p:cNvPr>
          <p:cNvSpPr txBox="1">
            <a:spLocks noChangeArrowheads="1"/>
          </p:cNvSpPr>
          <p:nvPr/>
        </p:nvSpPr>
        <p:spPr bwMode="auto">
          <a:xfrm>
            <a:off x="457200" y="152400"/>
            <a:ext cx="8229600" cy="1035050"/>
          </a:xfrm>
          <a:prstGeom prst="rect">
            <a:avLst/>
          </a:prstGeom>
          <a:solidFill>
            <a:schemeClr val="bg1"/>
          </a:solidFill>
          <a:ln w="28575">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Leopold, L.B., 1949:  The interaction of trade wind and sea breeze, Hawaii.  </a:t>
            </a:r>
            <a:r>
              <a:rPr lang="en-US" altLang="en-US" sz="2000" i="1"/>
              <a:t>J. Meteor. (Pineapple Research Institute and Experiment Station, Hawaiian Sugar Planters’ Association)</a:t>
            </a:r>
          </a:p>
        </p:txBody>
      </p:sp>
      <p:pic>
        <p:nvPicPr>
          <p:cNvPr id="18434" name="Picture 6">
            <a:extLst>
              <a:ext uri="{FF2B5EF4-FFF2-40B4-BE49-F238E27FC236}">
                <a16:creationId xmlns:a16="http://schemas.microsoft.com/office/drawing/2014/main" id="{667685F6-7A4D-6D4E-896D-4E0D2F8EF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60475"/>
            <a:ext cx="6248400" cy="34639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ext Box 9">
            <a:extLst>
              <a:ext uri="{FF2B5EF4-FFF2-40B4-BE49-F238E27FC236}">
                <a16:creationId xmlns:a16="http://schemas.microsoft.com/office/drawing/2014/main" id="{DECF0F27-FBEF-7D4C-9664-A8DD558D7507}"/>
              </a:ext>
            </a:extLst>
          </p:cNvPr>
          <p:cNvSpPr txBox="1">
            <a:spLocks noChangeArrowheads="1"/>
          </p:cNvSpPr>
          <p:nvPr/>
        </p:nvSpPr>
        <p:spPr bwMode="auto">
          <a:xfrm>
            <a:off x="685800" y="4787900"/>
            <a:ext cx="7848600" cy="850900"/>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solidFill>
                  <a:srgbClr val="FF0000"/>
                </a:solidFill>
              </a:rPr>
              <a:t>Hawaiian Island circulations discussed extensively in Riehl’s 1954 text.</a:t>
            </a:r>
          </a:p>
        </p:txBody>
      </p:sp>
      <p:sp>
        <p:nvSpPr>
          <p:cNvPr id="58379" name="Text Box 11">
            <a:extLst>
              <a:ext uri="{FF2B5EF4-FFF2-40B4-BE49-F238E27FC236}">
                <a16:creationId xmlns:a16="http://schemas.microsoft.com/office/drawing/2014/main" id="{C6F09FB4-CDAB-EA49-9C01-238AA1D15697}"/>
              </a:ext>
            </a:extLst>
          </p:cNvPr>
          <p:cNvSpPr txBox="1">
            <a:spLocks noChangeArrowheads="1"/>
          </p:cNvSpPr>
          <p:nvPr/>
        </p:nvSpPr>
        <p:spPr bwMode="auto">
          <a:xfrm>
            <a:off x="685800" y="5715000"/>
            <a:ext cx="7848600" cy="850900"/>
          </a:xfrm>
          <a:prstGeom prst="rect">
            <a:avLst/>
          </a:prstGeom>
          <a:solidFill>
            <a:schemeClr val="bg1"/>
          </a:solidFill>
          <a:ln w="2857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Subsequent island circulation studies at U. Hawaii: Lavoie, Schroeder, Ramage, Y.-L. Chen, and 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E3C94A33-560F-6144-B9B5-0D9F547C5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500" y="0"/>
            <a:ext cx="4737100" cy="680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7">
            <a:extLst>
              <a:ext uri="{FF2B5EF4-FFF2-40B4-BE49-F238E27FC236}">
                <a16:creationId xmlns:a16="http://schemas.microsoft.com/office/drawing/2014/main" id="{E76A2016-D60B-974E-9DC4-346079B9BE32}"/>
              </a:ext>
            </a:extLst>
          </p:cNvPr>
          <p:cNvSpPr txBox="1">
            <a:spLocks noChangeArrowheads="1"/>
          </p:cNvSpPr>
          <p:nvPr/>
        </p:nvSpPr>
        <p:spPr bwMode="auto">
          <a:xfrm>
            <a:off x="152400" y="304800"/>
            <a:ext cx="3733800" cy="4572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solidFill>
                  <a:schemeClr val="bg1"/>
                </a:solidFill>
              </a:rPr>
              <a:t>Post-WWII Aviation Boom</a:t>
            </a:r>
          </a:p>
        </p:txBody>
      </p:sp>
      <p:sp>
        <p:nvSpPr>
          <p:cNvPr id="20483" name="Text Box 8">
            <a:extLst>
              <a:ext uri="{FF2B5EF4-FFF2-40B4-BE49-F238E27FC236}">
                <a16:creationId xmlns:a16="http://schemas.microsoft.com/office/drawing/2014/main" id="{25EC782B-4287-674F-803D-5BD3BB4EB6DB}"/>
              </a:ext>
            </a:extLst>
          </p:cNvPr>
          <p:cNvSpPr txBox="1">
            <a:spLocks noChangeArrowheads="1"/>
          </p:cNvSpPr>
          <p:nvPr/>
        </p:nvSpPr>
        <p:spPr bwMode="auto">
          <a:xfrm>
            <a:off x="381000" y="990600"/>
            <a:ext cx="3429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00CC"/>
                </a:solidFill>
              </a:rPr>
              <a:t>Increasing aviation in the tropics, including Asia, placed growing demands in the 1950s on observations and tropical forecasting.  </a:t>
            </a:r>
          </a:p>
        </p:txBody>
      </p:sp>
      <p:sp>
        <p:nvSpPr>
          <p:cNvPr id="3077" name="Text Box 5">
            <a:extLst>
              <a:ext uri="{FF2B5EF4-FFF2-40B4-BE49-F238E27FC236}">
                <a16:creationId xmlns:a16="http://schemas.microsoft.com/office/drawing/2014/main" id="{1691F9DF-1A19-E14E-A05E-11E3154240A6}"/>
              </a:ext>
            </a:extLst>
          </p:cNvPr>
          <p:cNvSpPr txBox="1">
            <a:spLocks noChangeArrowheads="1"/>
          </p:cNvSpPr>
          <p:nvPr/>
        </p:nvSpPr>
        <p:spPr bwMode="auto">
          <a:xfrm>
            <a:off x="4876800" y="1295400"/>
            <a:ext cx="2819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i="1">
                <a:solidFill>
                  <a:schemeClr val="bg1"/>
                </a:solidFill>
              </a:rPr>
              <a:t>Staff of the Hong Kong Royal Observatory soon after World War II</a:t>
            </a:r>
          </a:p>
        </p:txBody>
      </p:sp>
      <p:sp>
        <p:nvSpPr>
          <p:cNvPr id="20485" name="Text Box 9">
            <a:extLst>
              <a:ext uri="{FF2B5EF4-FFF2-40B4-BE49-F238E27FC236}">
                <a16:creationId xmlns:a16="http://schemas.microsoft.com/office/drawing/2014/main" id="{7C42F1A1-CA1D-0041-BA60-7E19A4C0B0C6}"/>
              </a:ext>
            </a:extLst>
          </p:cNvPr>
          <p:cNvSpPr txBox="1">
            <a:spLocks noChangeArrowheads="1"/>
          </p:cNvSpPr>
          <p:nvPr/>
        </p:nvSpPr>
        <p:spPr bwMode="auto">
          <a:xfrm>
            <a:off x="152400" y="2743200"/>
            <a:ext cx="3810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“Our forecast service [for aviation], separated from the Observatory itself, is designed and located to meet aviation needs; inevitably forecasts for the general public (including local typhoon warnings) and for shipping have suffered.”</a:t>
            </a:r>
          </a:p>
        </p:txBody>
      </p:sp>
      <p:sp>
        <p:nvSpPr>
          <p:cNvPr id="20486" name="Text Box 10">
            <a:extLst>
              <a:ext uri="{FF2B5EF4-FFF2-40B4-BE49-F238E27FC236}">
                <a16:creationId xmlns:a16="http://schemas.microsoft.com/office/drawing/2014/main" id="{344BF0E4-6655-CF4D-A549-07341C70EA64}"/>
              </a:ext>
            </a:extLst>
          </p:cNvPr>
          <p:cNvSpPr txBox="1">
            <a:spLocks noChangeArrowheads="1"/>
          </p:cNvSpPr>
          <p:nvPr/>
        </p:nvSpPr>
        <p:spPr bwMode="auto">
          <a:xfrm>
            <a:off x="914400" y="4724400"/>
            <a:ext cx="2895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a:t> – C.S. Ramage, Acting Director, Hong Kong Royal Observatory, 1955</a:t>
            </a:r>
          </a:p>
        </p:txBody>
      </p:sp>
      <p:sp>
        <p:nvSpPr>
          <p:cNvPr id="20487" name="Text Box 11">
            <a:extLst>
              <a:ext uri="{FF2B5EF4-FFF2-40B4-BE49-F238E27FC236}">
                <a16:creationId xmlns:a16="http://schemas.microsoft.com/office/drawing/2014/main" id="{E1804E6B-CC76-9748-B5CE-8517B03B1003}"/>
              </a:ext>
            </a:extLst>
          </p:cNvPr>
          <p:cNvSpPr txBox="1">
            <a:spLocks noChangeArrowheads="1"/>
          </p:cNvSpPr>
          <p:nvPr/>
        </p:nvSpPr>
        <p:spPr bwMode="auto">
          <a:xfrm>
            <a:off x="228600" y="5715000"/>
            <a:ext cx="3124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FF0000"/>
                </a:solidFill>
              </a:rPr>
              <a:t>(in </a:t>
            </a:r>
            <a:r>
              <a:rPr lang="en-US" altLang="en-US" i="1">
                <a:solidFill>
                  <a:srgbClr val="FF0000"/>
                </a:solidFill>
              </a:rPr>
              <a:t>From Time Ball to Atomic Clock</a:t>
            </a:r>
            <a:r>
              <a:rPr lang="en-US" altLang="en-US">
                <a:solidFill>
                  <a:srgbClr val="FF0000"/>
                </a:solidFill>
              </a:rPr>
              <a:t> by Anthony Dyson, 1983)</a:t>
            </a:r>
          </a:p>
        </p:txBody>
      </p:sp>
      <p:sp>
        <p:nvSpPr>
          <p:cNvPr id="3084" name="Oval 12">
            <a:extLst>
              <a:ext uri="{FF2B5EF4-FFF2-40B4-BE49-F238E27FC236}">
                <a16:creationId xmlns:a16="http://schemas.microsoft.com/office/drawing/2014/main" id="{274BCD06-9EE7-B346-BB98-B9A4F8A7F73F}"/>
              </a:ext>
            </a:extLst>
          </p:cNvPr>
          <p:cNvSpPr>
            <a:spLocks noChangeArrowheads="1"/>
          </p:cNvSpPr>
          <p:nvPr/>
        </p:nvSpPr>
        <p:spPr bwMode="auto">
          <a:xfrm>
            <a:off x="6781800" y="3810000"/>
            <a:ext cx="1219200" cy="2362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a:extLst>
              <a:ext uri="{FF2B5EF4-FFF2-40B4-BE49-F238E27FC236}">
                <a16:creationId xmlns:a16="http://schemas.microsoft.com/office/drawing/2014/main" id="{529D1AC4-EC9F-094C-BCBD-DF2F529CA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304800"/>
            <a:ext cx="8778875"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4">
            <a:extLst>
              <a:ext uri="{FF2B5EF4-FFF2-40B4-BE49-F238E27FC236}">
                <a16:creationId xmlns:a16="http://schemas.microsoft.com/office/drawing/2014/main" id="{DA823162-8CCD-104C-9C85-8A6F7E40694F}"/>
              </a:ext>
            </a:extLst>
          </p:cNvPr>
          <p:cNvSpPr txBox="1">
            <a:spLocks noChangeArrowheads="1"/>
          </p:cNvSpPr>
          <p:nvPr/>
        </p:nvSpPr>
        <p:spPr bwMode="auto">
          <a:xfrm>
            <a:off x="457200" y="1600200"/>
            <a:ext cx="8229600"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i="1"/>
              <a:t>In </a:t>
            </a:r>
            <a:r>
              <a:rPr lang="en-US" altLang="en-US" sz="3200" b="1" i="1">
                <a:solidFill>
                  <a:srgbClr val="FF0000"/>
                </a:solidFill>
              </a:rPr>
              <a:t>1956</a:t>
            </a:r>
            <a:r>
              <a:rPr lang="en-US" altLang="en-US" sz="3200" b="1" i="1"/>
              <a:t> the University established a Meteorology Program within the Department of Geosciences at the University of Hawaii with initial assistance from the US Air Force.  </a:t>
            </a:r>
            <a:r>
              <a:rPr lang="en-US" altLang="en-US" sz="3200" b="1" i="1">
                <a:solidFill>
                  <a:srgbClr val="FF0000"/>
                </a:solidFill>
              </a:rPr>
              <a:t>Colin Ramage</a:t>
            </a:r>
            <a:r>
              <a:rPr lang="en-US" altLang="en-US" sz="3200" b="1" i="1"/>
              <a:t> came from Hong Kong Royal Observatory to lead the program.   A Department of Meteorology and Oceanography was established in </a:t>
            </a:r>
            <a:r>
              <a:rPr lang="en-US" altLang="en-US" sz="3200" b="1" i="1">
                <a:solidFill>
                  <a:srgbClr val="FF0000"/>
                </a:solidFill>
              </a:rPr>
              <a:t>1960</a:t>
            </a:r>
            <a:r>
              <a:rPr lang="en-US" altLang="en-US" sz="3200" b="1" i="1"/>
              <a:t>.</a:t>
            </a:r>
          </a:p>
        </p:txBody>
      </p:sp>
      <p:pic>
        <p:nvPicPr>
          <p:cNvPr id="22530" name="Picture 6" descr="Meteorology Banner.">
            <a:hlinkClick r:id="rId2"/>
            <a:extLst>
              <a:ext uri="{FF2B5EF4-FFF2-40B4-BE49-F238E27FC236}">
                <a16:creationId xmlns:a16="http://schemas.microsoft.com/office/drawing/2014/main" id="{B78C15B1-545D-914C-B23E-96D153A2C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620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8" descr="Univ. of Hawaii at Manoa">
            <a:hlinkClick r:id="rId4"/>
            <a:extLst>
              <a:ext uri="{FF2B5EF4-FFF2-40B4-BE49-F238E27FC236}">
                <a16:creationId xmlns:a16="http://schemas.microsoft.com/office/drawing/2014/main" id="{A48A91E3-E84F-1340-9448-3DA6A167B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143000"/>
            <a:ext cx="7610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A group of people posing for a photo&#10;&#10;Description automatically generated">
            <a:extLst>
              <a:ext uri="{FF2B5EF4-FFF2-40B4-BE49-F238E27FC236}">
                <a16:creationId xmlns:a16="http://schemas.microsoft.com/office/drawing/2014/main" id="{4EA216C1-3D8E-C047-95E8-F385B2CEC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7B0EBF-93D1-8540-8BE0-18BF5788CCDA}"/>
              </a:ext>
            </a:extLst>
          </p:cNvPr>
          <p:cNvSpPr txBox="1"/>
          <p:nvPr/>
        </p:nvSpPr>
        <p:spPr>
          <a:xfrm>
            <a:off x="2133600" y="381000"/>
            <a:ext cx="1752600" cy="369332"/>
          </a:xfrm>
          <a:prstGeom prst="rect">
            <a:avLst/>
          </a:prstGeom>
          <a:noFill/>
        </p:spPr>
        <p:txBody>
          <a:bodyPr wrap="square" rtlCol="0">
            <a:spAutoFit/>
          </a:bodyPr>
          <a:lstStyle/>
          <a:p>
            <a:r>
              <a:rPr lang="en-US" b="1" i="1" dirty="0"/>
              <a:t>Circa 1959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Text Box 5">
            <a:extLst>
              <a:ext uri="{FF2B5EF4-FFF2-40B4-BE49-F238E27FC236}">
                <a16:creationId xmlns:a16="http://schemas.microsoft.com/office/drawing/2014/main" id="{0F53942D-D345-5E41-90E7-9AE60716F31A}"/>
              </a:ext>
            </a:extLst>
          </p:cNvPr>
          <p:cNvSpPr txBox="1">
            <a:spLocks noChangeArrowheads="1"/>
          </p:cNvSpPr>
          <p:nvPr/>
        </p:nvSpPr>
        <p:spPr bwMode="auto">
          <a:xfrm>
            <a:off x="457200" y="1371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i="1">
                <a:solidFill>
                  <a:srgbClr val="FF0000"/>
                </a:solidFill>
              </a:rPr>
              <a:t>February 22</a:t>
            </a:r>
          </a:p>
        </p:txBody>
      </p:sp>
      <p:sp>
        <p:nvSpPr>
          <p:cNvPr id="65542" name="Text Box 6">
            <a:extLst>
              <a:ext uri="{FF2B5EF4-FFF2-40B4-BE49-F238E27FC236}">
                <a16:creationId xmlns:a16="http://schemas.microsoft.com/office/drawing/2014/main" id="{8FD668B9-56BB-E844-85BC-64FAC6E51130}"/>
              </a:ext>
            </a:extLst>
          </p:cNvPr>
          <p:cNvSpPr txBox="1">
            <a:spLocks noChangeArrowheads="1"/>
          </p:cNvSpPr>
          <p:nvPr/>
        </p:nvSpPr>
        <p:spPr bwMode="auto">
          <a:xfrm>
            <a:off x="2514600" y="1371600"/>
            <a:ext cx="6248400" cy="85090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i="1"/>
              <a:t>Elvis Presley enters music charts for first time with “Heartbreak Hotel”</a:t>
            </a:r>
          </a:p>
        </p:txBody>
      </p:sp>
      <p:sp>
        <p:nvSpPr>
          <p:cNvPr id="65544" name="Text Box 8">
            <a:extLst>
              <a:ext uri="{FF2B5EF4-FFF2-40B4-BE49-F238E27FC236}">
                <a16:creationId xmlns:a16="http://schemas.microsoft.com/office/drawing/2014/main" id="{34E77313-1E41-9547-8EC2-9F3B3DAB8124}"/>
              </a:ext>
            </a:extLst>
          </p:cNvPr>
          <p:cNvSpPr txBox="1">
            <a:spLocks noChangeArrowheads="1"/>
          </p:cNvSpPr>
          <p:nvPr/>
        </p:nvSpPr>
        <p:spPr bwMode="auto">
          <a:xfrm>
            <a:off x="1524000" y="228600"/>
            <a:ext cx="5943600" cy="669925"/>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i="1">
                <a:solidFill>
                  <a:srgbClr val="009900"/>
                </a:solidFill>
              </a:rPr>
              <a:t>Fifty Years Ago: 1956</a:t>
            </a:r>
          </a:p>
        </p:txBody>
      </p:sp>
      <p:sp>
        <p:nvSpPr>
          <p:cNvPr id="65545" name="Text Box 9">
            <a:extLst>
              <a:ext uri="{FF2B5EF4-FFF2-40B4-BE49-F238E27FC236}">
                <a16:creationId xmlns:a16="http://schemas.microsoft.com/office/drawing/2014/main" id="{E54B02E1-689B-BF44-B593-249EA8F42723}"/>
              </a:ext>
            </a:extLst>
          </p:cNvPr>
          <p:cNvSpPr txBox="1">
            <a:spLocks noChangeArrowheads="1"/>
          </p:cNvSpPr>
          <p:nvPr/>
        </p:nvSpPr>
        <p:spPr bwMode="auto">
          <a:xfrm>
            <a:off x="457200" y="2193925"/>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i="1">
                <a:solidFill>
                  <a:srgbClr val="FF0000"/>
                </a:solidFill>
              </a:rPr>
              <a:t>March 15</a:t>
            </a:r>
          </a:p>
        </p:txBody>
      </p:sp>
      <p:sp>
        <p:nvSpPr>
          <p:cNvPr id="65546" name="Text Box 10">
            <a:extLst>
              <a:ext uri="{FF2B5EF4-FFF2-40B4-BE49-F238E27FC236}">
                <a16:creationId xmlns:a16="http://schemas.microsoft.com/office/drawing/2014/main" id="{F5CEA9FD-1A5E-9345-B965-6C11B1116F96}"/>
              </a:ext>
            </a:extLst>
          </p:cNvPr>
          <p:cNvSpPr txBox="1">
            <a:spLocks noChangeArrowheads="1"/>
          </p:cNvSpPr>
          <p:nvPr/>
        </p:nvSpPr>
        <p:spPr bwMode="auto">
          <a:xfrm>
            <a:off x="2514600" y="2225675"/>
            <a:ext cx="6248400" cy="48577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i="1"/>
              <a:t>“My Fair Lady” opens in New York City </a:t>
            </a:r>
          </a:p>
        </p:txBody>
      </p:sp>
      <p:sp>
        <p:nvSpPr>
          <p:cNvPr id="65547" name="Text Box 11">
            <a:extLst>
              <a:ext uri="{FF2B5EF4-FFF2-40B4-BE49-F238E27FC236}">
                <a16:creationId xmlns:a16="http://schemas.microsoft.com/office/drawing/2014/main" id="{35C9E9BF-BA83-034F-BC90-FE7648D06EC3}"/>
              </a:ext>
            </a:extLst>
          </p:cNvPr>
          <p:cNvSpPr txBox="1">
            <a:spLocks noChangeArrowheads="1"/>
          </p:cNvSpPr>
          <p:nvPr/>
        </p:nvSpPr>
        <p:spPr bwMode="auto">
          <a:xfrm>
            <a:off x="457200" y="27432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i="1">
                <a:solidFill>
                  <a:srgbClr val="FF0000"/>
                </a:solidFill>
              </a:rPr>
              <a:t>April 14</a:t>
            </a:r>
          </a:p>
        </p:txBody>
      </p:sp>
      <p:sp>
        <p:nvSpPr>
          <p:cNvPr id="65548" name="Text Box 12">
            <a:extLst>
              <a:ext uri="{FF2B5EF4-FFF2-40B4-BE49-F238E27FC236}">
                <a16:creationId xmlns:a16="http://schemas.microsoft.com/office/drawing/2014/main" id="{3C99E6DC-31AC-1C47-B6C9-89928E02AD25}"/>
              </a:ext>
            </a:extLst>
          </p:cNvPr>
          <p:cNvSpPr txBox="1">
            <a:spLocks noChangeArrowheads="1"/>
          </p:cNvSpPr>
          <p:nvPr/>
        </p:nvSpPr>
        <p:spPr bwMode="auto">
          <a:xfrm>
            <a:off x="2514600" y="2743200"/>
            <a:ext cx="6248400" cy="48577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i="1"/>
              <a:t>Videotape first developed</a:t>
            </a:r>
          </a:p>
        </p:txBody>
      </p:sp>
      <p:sp>
        <p:nvSpPr>
          <p:cNvPr id="65549" name="Text Box 13">
            <a:extLst>
              <a:ext uri="{FF2B5EF4-FFF2-40B4-BE49-F238E27FC236}">
                <a16:creationId xmlns:a16="http://schemas.microsoft.com/office/drawing/2014/main" id="{83301FE1-5287-E342-967F-24A17304C37F}"/>
              </a:ext>
            </a:extLst>
          </p:cNvPr>
          <p:cNvSpPr txBox="1">
            <a:spLocks noChangeArrowheads="1"/>
          </p:cNvSpPr>
          <p:nvPr/>
        </p:nvSpPr>
        <p:spPr bwMode="auto">
          <a:xfrm>
            <a:off x="457200" y="3276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i="1">
                <a:solidFill>
                  <a:srgbClr val="FF0000"/>
                </a:solidFill>
              </a:rPr>
              <a:t>June 29</a:t>
            </a:r>
          </a:p>
        </p:txBody>
      </p:sp>
      <p:sp>
        <p:nvSpPr>
          <p:cNvPr id="65550" name="Text Box 14">
            <a:extLst>
              <a:ext uri="{FF2B5EF4-FFF2-40B4-BE49-F238E27FC236}">
                <a16:creationId xmlns:a16="http://schemas.microsoft.com/office/drawing/2014/main" id="{3AEAF34B-EEB1-1045-80BB-6C6E26DCAAF5}"/>
              </a:ext>
            </a:extLst>
          </p:cNvPr>
          <p:cNvSpPr txBox="1">
            <a:spLocks noChangeArrowheads="1"/>
          </p:cNvSpPr>
          <p:nvPr/>
        </p:nvSpPr>
        <p:spPr bwMode="auto">
          <a:xfrm>
            <a:off x="2514600" y="3276600"/>
            <a:ext cx="6248400" cy="48577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i="1"/>
              <a:t>Interstate Highway System created in U.S.</a:t>
            </a:r>
          </a:p>
        </p:txBody>
      </p:sp>
      <p:sp>
        <p:nvSpPr>
          <p:cNvPr id="65551" name="Text Box 15">
            <a:extLst>
              <a:ext uri="{FF2B5EF4-FFF2-40B4-BE49-F238E27FC236}">
                <a16:creationId xmlns:a16="http://schemas.microsoft.com/office/drawing/2014/main" id="{62EC964D-6145-7540-800E-A96A77764923}"/>
              </a:ext>
            </a:extLst>
          </p:cNvPr>
          <p:cNvSpPr txBox="1">
            <a:spLocks noChangeArrowheads="1"/>
          </p:cNvSpPr>
          <p:nvPr/>
        </p:nvSpPr>
        <p:spPr bwMode="auto">
          <a:xfrm>
            <a:off x="457200" y="43434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i="1">
                <a:solidFill>
                  <a:srgbClr val="FF0000"/>
                </a:solidFill>
              </a:rPr>
              <a:t>October 8</a:t>
            </a:r>
          </a:p>
        </p:txBody>
      </p:sp>
      <p:sp>
        <p:nvSpPr>
          <p:cNvPr id="65552" name="Text Box 16">
            <a:extLst>
              <a:ext uri="{FF2B5EF4-FFF2-40B4-BE49-F238E27FC236}">
                <a16:creationId xmlns:a16="http://schemas.microsoft.com/office/drawing/2014/main" id="{E472FEBB-98E7-8E4D-9BBE-C4EEF706A6E5}"/>
              </a:ext>
            </a:extLst>
          </p:cNvPr>
          <p:cNvSpPr txBox="1">
            <a:spLocks noChangeArrowheads="1"/>
          </p:cNvSpPr>
          <p:nvPr/>
        </p:nvSpPr>
        <p:spPr bwMode="auto">
          <a:xfrm>
            <a:off x="2514600" y="4283075"/>
            <a:ext cx="6248400" cy="85090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i="1"/>
              <a:t>Don Larsen throws first, and only perfect game in World Series</a:t>
            </a:r>
          </a:p>
        </p:txBody>
      </p:sp>
      <p:sp>
        <p:nvSpPr>
          <p:cNvPr id="65554" name="Text Box 18">
            <a:extLst>
              <a:ext uri="{FF2B5EF4-FFF2-40B4-BE49-F238E27FC236}">
                <a16:creationId xmlns:a16="http://schemas.microsoft.com/office/drawing/2014/main" id="{0099423E-2731-234C-9BE1-4D99D8C9D79F}"/>
              </a:ext>
            </a:extLst>
          </p:cNvPr>
          <p:cNvSpPr txBox="1">
            <a:spLocks noChangeArrowheads="1"/>
          </p:cNvSpPr>
          <p:nvPr/>
        </p:nvSpPr>
        <p:spPr bwMode="auto">
          <a:xfrm>
            <a:off x="457200" y="57150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i="1">
                <a:solidFill>
                  <a:srgbClr val="FF0000"/>
                </a:solidFill>
              </a:rPr>
              <a:t>November 6</a:t>
            </a:r>
          </a:p>
        </p:txBody>
      </p:sp>
      <p:sp>
        <p:nvSpPr>
          <p:cNvPr id="65555" name="Text Box 19">
            <a:extLst>
              <a:ext uri="{FF2B5EF4-FFF2-40B4-BE49-F238E27FC236}">
                <a16:creationId xmlns:a16="http://schemas.microsoft.com/office/drawing/2014/main" id="{41081B0A-67AE-6A45-B153-A5314E19B0D4}"/>
              </a:ext>
            </a:extLst>
          </p:cNvPr>
          <p:cNvSpPr txBox="1">
            <a:spLocks noChangeArrowheads="1"/>
          </p:cNvSpPr>
          <p:nvPr/>
        </p:nvSpPr>
        <p:spPr bwMode="auto">
          <a:xfrm>
            <a:off x="2514600" y="5715000"/>
            <a:ext cx="6248400" cy="48577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i="1"/>
              <a:t>Eisenhower reelected</a:t>
            </a:r>
          </a:p>
        </p:txBody>
      </p:sp>
      <p:sp>
        <p:nvSpPr>
          <p:cNvPr id="65556" name="Text Box 20">
            <a:extLst>
              <a:ext uri="{FF2B5EF4-FFF2-40B4-BE49-F238E27FC236}">
                <a16:creationId xmlns:a16="http://schemas.microsoft.com/office/drawing/2014/main" id="{AE132BDC-7EF3-1E40-9352-474CEE227AC1}"/>
              </a:ext>
            </a:extLst>
          </p:cNvPr>
          <p:cNvSpPr txBox="1">
            <a:spLocks noChangeArrowheads="1"/>
          </p:cNvSpPr>
          <p:nvPr/>
        </p:nvSpPr>
        <p:spPr bwMode="auto">
          <a:xfrm>
            <a:off x="457200" y="5181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i="1">
                <a:solidFill>
                  <a:srgbClr val="FF0000"/>
                </a:solidFill>
              </a:rPr>
              <a:t>October 31</a:t>
            </a:r>
          </a:p>
        </p:txBody>
      </p:sp>
      <p:sp>
        <p:nvSpPr>
          <p:cNvPr id="65557" name="Text Box 21">
            <a:extLst>
              <a:ext uri="{FF2B5EF4-FFF2-40B4-BE49-F238E27FC236}">
                <a16:creationId xmlns:a16="http://schemas.microsoft.com/office/drawing/2014/main" id="{092D25C2-4B2E-8440-B31B-727FFC22B7D6}"/>
              </a:ext>
            </a:extLst>
          </p:cNvPr>
          <p:cNvSpPr txBox="1">
            <a:spLocks noChangeArrowheads="1"/>
          </p:cNvSpPr>
          <p:nvPr/>
        </p:nvSpPr>
        <p:spPr bwMode="auto">
          <a:xfrm>
            <a:off x="2514600" y="5181600"/>
            <a:ext cx="6248400" cy="48577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i="1"/>
              <a:t>Suez Crisis</a:t>
            </a:r>
          </a:p>
        </p:txBody>
      </p:sp>
      <p:sp>
        <p:nvSpPr>
          <p:cNvPr id="65558" name="Text Box 22">
            <a:extLst>
              <a:ext uri="{FF2B5EF4-FFF2-40B4-BE49-F238E27FC236}">
                <a16:creationId xmlns:a16="http://schemas.microsoft.com/office/drawing/2014/main" id="{7BACC3D3-4FA5-F149-B7B5-1347C2D78531}"/>
              </a:ext>
            </a:extLst>
          </p:cNvPr>
          <p:cNvSpPr txBox="1">
            <a:spLocks noChangeArrowheads="1"/>
          </p:cNvSpPr>
          <p:nvPr/>
        </p:nvSpPr>
        <p:spPr bwMode="auto">
          <a:xfrm>
            <a:off x="457200" y="38100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i="1">
                <a:solidFill>
                  <a:srgbClr val="0000FF"/>
                </a:solidFill>
              </a:rPr>
              <a:t>August 19</a:t>
            </a:r>
          </a:p>
        </p:txBody>
      </p:sp>
      <p:sp>
        <p:nvSpPr>
          <p:cNvPr id="65559" name="Text Box 23">
            <a:extLst>
              <a:ext uri="{FF2B5EF4-FFF2-40B4-BE49-F238E27FC236}">
                <a16:creationId xmlns:a16="http://schemas.microsoft.com/office/drawing/2014/main" id="{92F02BD3-AFE1-4745-9AC7-B0FA37712188}"/>
              </a:ext>
            </a:extLst>
          </p:cNvPr>
          <p:cNvSpPr txBox="1">
            <a:spLocks noChangeArrowheads="1"/>
          </p:cNvSpPr>
          <p:nvPr/>
        </p:nvSpPr>
        <p:spPr bwMode="auto">
          <a:xfrm>
            <a:off x="2514600" y="3810000"/>
            <a:ext cx="6248400" cy="485775"/>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i="1">
                <a:solidFill>
                  <a:srgbClr val="0000FF"/>
                </a:solidFill>
              </a:rPr>
              <a:t>Beginnings of Department at U. Hawaii</a:t>
            </a:r>
          </a:p>
        </p:txBody>
      </p:sp>
    </p:spTree>
    <p:extLst>
      <p:ext uri="{BB962C8B-B14F-4D97-AF65-F5344CB8AC3E}">
        <p14:creationId xmlns:p14="http://schemas.microsoft.com/office/powerpoint/2010/main" val="497945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54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5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5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5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5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55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55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5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5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55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55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555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5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P spid="65542" grpId="0" animBg="1"/>
      <p:bldP spid="65545" grpId="0"/>
      <p:bldP spid="65546" grpId="0" animBg="1"/>
      <p:bldP spid="65547" grpId="0"/>
      <p:bldP spid="65548" grpId="0" animBg="1"/>
      <p:bldP spid="65549" grpId="0"/>
      <p:bldP spid="65550" grpId="0" animBg="1"/>
      <p:bldP spid="65551" grpId="0"/>
      <p:bldP spid="65552" grpId="0" animBg="1"/>
      <p:bldP spid="65554" grpId="0"/>
      <p:bldP spid="65555" grpId="0" animBg="1"/>
      <p:bldP spid="65556" grpId="0"/>
      <p:bldP spid="65557" grpId="0" animBg="1"/>
      <p:bldP spid="65558" grpId="0"/>
      <p:bldP spid="6555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a:extLst>
              <a:ext uri="{FF2B5EF4-FFF2-40B4-BE49-F238E27FC236}">
                <a16:creationId xmlns:a16="http://schemas.microsoft.com/office/drawing/2014/main" id="{2F3CFC42-5C2E-DA40-9214-A31FFB0BE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85788"/>
            <a:ext cx="7315200" cy="627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4" name="Text Box 5">
            <a:extLst>
              <a:ext uri="{FF2B5EF4-FFF2-40B4-BE49-F238E27FC236}">
                <a16:creationId xmlns:a16="http://schemas.microsoft.com/office/drawing/2014/main" id="{3C81CEC4-8D09-A749-B4FA-02862E30F6D2}"/>
              </a:ext>
            </a:extLst>
          </p:cNvPr>
          <p:cNvSpPr txBox="1">
            <a:spLocks noChangeArrowheads="1"/>
          </p:cNvSpPr>
          <p:nvPr/>
        </p:nvSpPr>
        <p:spPr bwMode="auto">
          <a:xfrm>
            <a:off x="1295400" y="152400"/>
            <a:ext cx="701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solidFill>
                  <a:srgbClr val="0000FF"/>
                </a:solidFill>
              </a:rPr>
              <a:t>Brewer (1949) – Dobson (1956) Circulation</a:t>
            </a:r>
          </a:p>
        </p:txBody>
      </p:sp>
      <p:sp>
        <p:nvSpPr>
          <p:cNvPr id="23555" name="Text Box 6">
            <a:extLst>
              <a:ext uri="{FF2B5EF4-FFF2-40B4-BE49-F238E27FC236}">
                <a16:creationId xmlns:a16="http://schemas.microsoft.com/office/drawing/2014/main" id="{63925FC5-F64A-2644-950A-B3DA90D96354}"/>
              </a:ext>
            </a:extLst>
          </p:cNvPr>
          <p:cNvSpPr txBox="1">
            <a:spLocks noChangeArrowheads="1"/>
          </p:cNvSpPr>
          <p:nvPr/>
        </p:nvSpPr>
        <p:spPr bwMode="auto">
          <a:xfrm>
            <a:off x="3886200" y="22098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solidFill>
                  <a:srgbClr val="CC6600"/>
                </a:solidFill>
              </a:rPr>
              <a:t>drying</a:t>
            </a:r>
          </a:p>
        </p:txBody>
      </p:sp>
      <p:sp>
        <p:nvSpPr>
          <p:cNvPr id="23556" name="Text Box 7">
            <a:extLst>
              <a:ext uri="{FF2B5EF4-FFF2-40B4-BE49-F238E27FC236}">
                <a16:creationId xmlns:a16="http://schemas.microsoft.com/office/drawing/2014/main" id="{FD5D4EC9-909B-8B48-B347-48E50BEBB3A8}"/>
              </a:ext>
            </a:extLst>
          </p:cNvPr>
          <p:cNvSpPr txBox="1">
            <a:spLocks noChangeArrowheads="1"/>
          </p:cNvSpPr>
          <p:nvPr/>
        </p:nvSpPr>
        <p:spPr bwMode="auto">
          <a:xfrm>
            <a:off x="6019800" y="10668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(Brewer 1949)</a:t>
            </a:r>
          </a:p>
        </p:txBody>
      </p:sp>
      <p:sp>
        <p:nvSpPr>
          <p:cNvPr id="23557" name="Text Box 8">
            <a:extLst>
              <a:ext uri="{FF2B5EF4-FFF2-40B4-BE49-F238E27FC236}">
                <a16:creationId xmlns:a16="http://schemas.microsoft.com/office/drawing/2014/main" id="{5661435D-DA87-D14A-B2EA-246D4A6BAC09}"/>
              </a:ext>
            </a:extLst>
          </p:cNvPr>
          <p:cNvSpPr txBox="1">
            <a:spLocks noChangeArrowheads="1"/>
          </p:cNvSpPr>
          <p:nvPr/>
        </p:nvSpPr>
        <p:spPr bwMode="auto">
          <a:xfrm>
            <a:off x="6553200" y="2514600"/>
            <a:ext cx="990600" cy="366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0000"/>
                </a:solidFill>
              </a:rPr>
              <a:t>High 0</a:t>
            </a:r>
            <a:r>
              <a:rPr lang="en-US" altLang="en-US" i="1" baseline="-25000">
                <a:solidFill>
                  <a:srgbClr val="FF0000"/>
                </a:solidFill>
              </a:rPr>
              <a:t>3</a:t>
            </a:r>
            <a:endParaRPr lang="en-US" altLang="en-US" i="1">
              <a:solidFill>
                <a:srgbClr val="FF0000"/>
              </a:solidFill>
            </a:endParaRPr>
          </a:p>
        </p:txBody>
      </p:sp>
      <p:sp>
        <p:nvSpPr>
          <p:cNvPr id="23558" name="Text Box 9">
            <a:extLst>
              <a:ext uri="{FF2B5EF4-FFF2-40B4-BE49-F238E27FC236}">
                <a16:creationId xmlns:a16="http://schemas.microsoft.com/office/drawing/2014/main" id="{AA63275F-2523-4246-811C-19464CDC23A9}"/>
              </a:ext>
            </a:extLst>
          </p:cNvPr>
          <p:cNvSpPr txBox="1">
            <a:spLocks noChangeArrowheads="1"/>
          </p:cNvSpPr>
          <p:nvPr/>
        </p:nvSpPr>
        <p:spPr bwMode="auto">
          <a:xfrm>
            <a:off x="1524000" y="2514600"/>
            <a:ext cx="990600" cy="366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0000"/>
                </a:solidFill>
              </a:rPr>
              <a:t>High 0</a:t>
            </a:r>
            <a:r>
              <a:rPr lang="en-US" altLang="en-US" i="1" baseline="-25000">
                <a:solidFill>
                  <a:srgbClr val="FF0000"/>
                </a:solidFill>
              </a:rPr>
              <a:t>3</a:t>
            </a:r>
            <a:endParaRPr lang="en-US" altLang="en-US" i="1">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8837D9E3-F74D-2343-82A4-95D0DB5F8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6705600" cy="4740275"/>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a:extLst>
              <a:ext uri="{FF2B5EF4-FFF2-40B4-BE49-F238E27FC236}">
                <a16:creationId xmlns:a16="http://schemas.microsoft.com/office/drawing/2014/main" id="{940B33C9-B401-CA4E-B640-3EF9CB9E5F59}"/>
              </a:ext>
            </a:extLst>
          </p:cNvPr>
          <p:cNvSpPr txBox="1">
            <a:spLocks noChangeArrowheads="1"/>
          </p:cNvSpPr>
          <p:nvPr/>
        </p:nvSpPr>
        <p:spPr bwMode="auto">
          <a:xfrm>
            <a:off x="609600" y="547688"/>
            <a:ext cx="5334000" cy="519112"/>
          </a:xfrm>
          <a:prstGeom prst="rect">
            <a:avLst/>
          </a:prstGeom>
          <a:solidFill>
            <a:srgbClr val="0000FF"/>
          </a:solidFill>
          <a:ln>
            <a:noFill/>
          </a:ln>
          <a:effectLst>
            <a:outerShdw dist="35921" dir="2700000" algn="ctr" rotWithShape="0">
              <a:schemeClr val="bg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solidFill>
                  <a:srgbClr val="FFFF00"/>
                </a:solidFill>
                <a:latin typeface="Comic Sans MS" panose="030F0902030302020204" pitchFamily="66" charset="0"/>
              </a:rPr>
              <a:t>Tropical Pacific Flights</a:t>
            </a:r>
            <a:r>
              <a:rPr lang="en-US" altLang="en-US" sz="2400">
                <a:solidFill>
                  <a:srgbClr val="FFFF00"/>
                </a:solidFill>
                <a:latin typeface="Comic Sans MS" panose="030F0902030302020204" pitchFamily="66" charset="0"/>
              </a:rPr>
              <a:t>                                </a:t>
            </a:r>
          </a:p>
        </p:txBody>
      </p:sp>
      <p:sp>
        <p:nvSpPr>
          <p:cNvPr id="24580" name="Text Box 4">
            <a:extLst>
              <a:ext uri="{FF2B5EF4-FFF2-40B4-BE49-F238E27FC236}">
                <a16:creationId xmlns:a16="http://schemas.microsoft.com/office/drawing/2014/main" id="{3AD36F94-A77C-1646-9CC0-1BDF22F7F19A}"/>
              </a:ext>
            </a:extLst>
          </p:cNvPr>
          <p:cNvSpPr txBox="1">
            <a:spLocks noChangeArrowheads="1"/>
          </p:cNvSpPr>
          <p:nvPr/>
        </p:nvSpPr>
        <p:spPr bwMode="auto">
          <a:xfrm>
            <a:off x="6705600" y="22860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a:solidFill>
                  <a:srgbClr val="FF0000"/>
                </a:solidFill>
                <a:latin typeface="Comic Sans MS" panose="030F0902030302020204" pitchFamily="66" charset="0"/>
              </a:rPr>
              <a:t>HAWAII</a:t>
            </a:r>
          </a:p>
        </p:txBody>
      </p:sp>
      <p:sp>
        <p:nvSpPr>
          <p:cNvPr id="24581" name="Text Box 5">
            <a:extLst>
              <a:ext uri="{FF2B5EF4-FFF2-40B4-BE49-F238E27FC236}">
                <a16:creationId xmlns:a16="http://schemas.microsoft.com/office/drawing/2014/main" id="{9882DA1E-47CB-AE4F-9697-B4C294B91DD4}"/>
              </a:ext>
            </a:extLst>
          </p:cNvPr>
          <p:cNvSpPr txBox="1">
            <a:spLocks noChangeArrowheads="1"/>
          </p:cNvSpPr>
          <p:nvPr/>
        </p:nvSpPr>
        <p:spPr bwMode="auto">
          <a:xfrm>
            <a:off x="2438400" y="48006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a:solidFill>
                  <a:srgbClr val="FF0000"/>
                </a:solidFill>
                <a:latin typeface="Comic Sans MS" panose="030F0902030302020204" pitchFamily="66" charset="0"/>
              </a:rPr>
              <a:t>KWAJALEIN</a:t>
            </a:r>
          </a:p>
        </p:txBody>
      </p:sp>
      <p:sp>
        <p:nvSpPr>
          <p:cNvPr id="24582" name="Text Box 6">
            <a:extLst>
              <a:ext uri="{FF2B5EF4-FFF2-40B4-BE49-F238E27FC236}">
                <a16:creationId xmlns:a16="http://schemas.microsoft.com/office/drawing/2014/main" id="{26423DAB-F374-4E49-A402-71620E417A28}"/>
              </a:ext>
            </a:extLst>
          </p:cNvPr>
          <p:cNvSpPr txBox="1">
            <a:spLocks noChangeArrowheads="1"/>
          </p:cNvSpPr>
          <p:nvPr/>
        </p:nvSpPr>
        <p:spPr bwMode="auto">
          <a:xfrm>
            <a:off x="5257800" y="1524000"/>
            <a:ext cx="1371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solidFill>
                  <a:srgbClr val="0000FF"/>
                </a:solidFill>
                <a:latin typeface="Comic Sans MS" panose="030F0902030302020204" pitchFamily="66" charset="0"/>
              </a:rPr>
              <a:t>11 JULY 1957</a:t>
            </a:r>
          </a:p>
        </p:txBody>
      </p:sp>
      <p:pic>
        <p:nvPicPr>
          <p:cNvPr id="24583" name="Picture 7">
            <a:extLst>
              <a:ext uri="{FF2B5EF4-FFF2-40B4-BE49-F238E27FC236}">
                <a16:creationId xmlns:a16="http://schemas.microsoft.com/office/drawing/2014/main" id="{5EA5FA70-FFD4-5341-98AD-3B222DE3E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28600"/>
            <a:ext cx="1612900" cy="1828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84" name="Picture 8">
            <a:extLst>
              <a:ext uri="{FF2B5EF4-FFF2-40B4-BE49-F238E27FC236}">
                <a16:creationId xmlns:a16="http://schemas.microsoft.com/office/drawing/2014/main" id="{64B6862C-8DFA-0D49-9A19-57D456864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28600"/>
            <a:ext cx="952500" cy="1219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4585" name="Text Box 9">
            <a:extLst>
              <a:ext uri="{FF2B5EF4-FFF2-40B4-BE49-F238E27FC236}">
                <a16:creationId xmlns:a16="http://schemas.microsoft.com/office/drawing/2014/main" id="{68ACD64A-F3F7-1242-9246-3CFE9C92C1E3}"/>
              </a:ext>
            </a:extLst>
          </p:cNvPr>
          <p:cNvSpPr txBox="1">
            <a:spLocks noChangeArrowheads="1"/>
          </p:cNvSpPr>
          <p:nvPr/>
        </p:nvSpPr>
        <p:spPr bwMode="auto">
          <a:xfrm>
            <a:off x="5486400" y="58674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a:t>Malkus and Riehl (1964)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A4238078-610B-0C47-986C-222FAD080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5788"/>
            <a:ext cx="4876800"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3">
            <a:extLst>
              <a:ext uri="{FF2B5EF4-FFF2-40B4-BE49-F238E27FC236}">
                <a16:creationId xmlns:a16="http://schemas.microsoft.com/office/drawing/2014/main" id="{B10E15C4-7F11-9849-B805-AF59593C5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4645025"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4">
            <a:extLst>
              <a:ext uri="{FF2B5EF4-FFF2-40B4-BE49-F238E27FC236}">
                <a16:creationId xmlns:a16="http://schemas.microsoft.com/office/drawing/2014/main" id="{BD9666F9-F04C-AB40-8CD1-2C7C217AD219}"/>
              </a:ext>
            </a:extLst>
          </p:cNvPr>
          <p:cNvSpPr txBox="1">
            <a:spLocks noChangeArrowheads="1"/>
          </p:cNvSpPr>
          <p:nvPr/>
        </p:nvSpPr>
        <p:spPr bwMode="auto">
          <a:xfrm>
            <a:off x="5486400" y="0"/>
            <a:ext cx="3276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solidFill>
                  <a:srgbClr val="0000CC"/>
                </a:solidFill>
                <a:latin typeface="Comic Sans MS" panose="030F0902030302020204" pitchFamily="66" charset="0"/>
              </a:rPr>
              <a:t>Photos from 1957 Pacific flights</a:t>
            </a:r>
          </a:p>
        </p:txBody>
      </p:sp>
      <p:sp>
        <p:nvSpPr>
          <p:cNvPr id="18445" name="Rectangle 13">
            <a:extLst>
              <a:ext uri="{FF2B5EF4-FFF2-40B4-BE49-F238E27FC236}">
                <a16:creationId xmlns:a16="http://schemas.microsoft.com/office/drawing/2014/main" id="{9207D096-B956-6843-95A6-39307F8F5514}"/>
              </a:ext>
            </a:extLst>
          </p:cNvPr>
          <p:cNvSpPr>
            <a:spLocks noChangeArrowheads="1"/>
          </p:cNvSpPr>
          <p:nvPr/>
        </p:nvSpPr>
        <p:spPr bwMode="auto">
          <a:xfrm>
            <a:off x="5105400" y="4283075"/>
            <a:ext cx="40386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00"/>
                </a:solidFill>
              </a:rPr>
              <a:t>“So I was interested in clouds for just themselves because they were fascinating,” explains Simpson. Rossby said that no one was very interested in them, so it was a good subject “for a little girl to study.” </a:t>
            </a:r>
          </a:p>
        </p:txBody>
      </p:sp>
      <p:sp>
        <p:nvSpPr>
          <p:cNvPr id="25605" name="Text Box 14">
            <a:extLst>
              <a:ext uri="{FF2B5EF4-FFF2-40B4-BE49-F238E27FC236}">
                <a16:creationId xmlns:a16="http://schemas.microsoft.com/office/drawing/2014/main" id="{D6A55B4D-F2DE-5941-8FF2-EE11446FFFCC}"/>
              </a:ext>
            </a:extLst>
          </p:cNvPr>
          <p:cNvSpPr txBox="1">
            <a:spLocks noChangeArrowheads="1"/>
          </p:cNvSpPr>
          <p:nvPr/>
        </p:nvSpPr>
        <p:spPr bwMode="auto">
          <a:xfrm>
            <a:off x="5257800" y="3657600"/>
            <a:ext cx="388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i="1"/>
              <a:t>Joanne Simpson at WHOI</a:t>
            </a:r>
          </a:p>
        </p:txBody>
      </p:sp>
      <p:pic>
        <p:nvPicPr>
          <p:cNvPr id="25606" name="Picture 18" descr="Photograph of Joanne Simpson at woods Hole">
            <a:extLst>
              <a:ext uri="{FF2B5EF4-FFF2-40B4-BE49-F238E27FC236}">
                <a16:creationId xmlns:a16="http://schemas.microsoft.com/office/drawing/2014/main" id="{3C924381-AA9D-9547-AFE9-608A4F5D47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482725"/>
            <a:ext cx="28956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1" name="Text Box 19">
            <a:extLst>
              <a:ext uri="{FF2B5EF4-FFF2-40B4-BE49-F238E27FC236}">
                <a16:creationId xmlns:a16="http://schemas.microsoft.com/office/drawing/2014/main" id="{76E03491-C4CC-B041-B699-515D39726493}"/>
              </a:ext>
            </a:extLst>
          </p:cNvPr>
          <p:cNvSpPr txBox="1">
            <a:spLocks noChangeArrowheads="1"/>
          </p:cNvSpPr>
          <p:nvPr/>
        </p:nvSpPr>
        <p:spPr bwMode="auto">
          <a:xfrm>
            <a:off x="5791200" y="63246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i="1"/>
              <a:t>     – U. Chicago, late 1940s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5" grpId="0"/>
      <p:bldP spid="1845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626" name="Text Box 4">
            <a:extLst>
              <a:ext uri="{FF2B5EF4-FFF2-40B4-BE49-F238E27FC236}">
                <a16:creationId xmlns:a16="http://schemas.microsoft.com/office/drawing/2014/main" id="{B8F7CC51-4181-BB40-A2B8-59869C7D9329}"/>
              </a:ext>
            </a:extLst>
          </p:cNvPr>
          <p:cNvSpPr txBox="1">
            <a:spLocks noChangeArrowheads="1"/>
          </p:cNvSpPr>
          <p:nvPr/>
        </p:nvSpPr>
        <p:spPr bwMode="auto">
          <a:xfrm>
            <a:off x="152400" y="1828800"/>
            <a:ext cx="5257800" cy="2465388"/>
          </a:xfrm>
          <a:prstGeom prst="rect">
            <a:avLst/>
          </a:prstGeom>
          <a:solidFill>
            <a:schemeClr val="bg1"/>
          </a:solidFill>
          <a:ln>
            <a:noFill/>
          </a:ln>
          <a:effectLst>
            <a:outerShdw dist="35921" dir="2700000" algn="ctr" rotWithShape="0">
              <a:schemeClr val="tx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400">
                <a:solidFill>
                  <a:srgbClr val="0000FF"/>
                </a:solidFill>
                <a:latin typeface="Comic Sans MS" panose="030F0902030302020204" pitchFamily="66" charset="0"/>
              </a:rPr>
              <a:t>   Energy balance of equatorial trough zone requires undilute vertical transport through the </a:t>
            </a:r>
            <a:r>
              <a:rPr lang="en-US" altLang="en-US" sz="2400">
                <a:solidFill>
                  <a:srgbClr val="0000FF"/>
                </a:solidFill>
                <a:latin typeface="Comic Sans MS" panose="030F0902030302020204" pitchFamily="66" charset="0"/>
                <a:sym typeface="Symbol" pitchFamily="2" charset="2"/>
              </a:rPr>
              <a:t></a:t>
            </a:r>
            <a:r>
              <a:rPr lang="en-US" altLang="en-US" sz="2400" baseline="-25000">
                <a:solidFill>
                  <a:srgbClr val="0000FF"/>
                </a:solidFill>
                <a:latin typeface="Comic Sans MS" panose="030F0902030302020204" pitchFamily="66" charset="0"/>
                <a:sym typeface="Symbol" pitchFamily="2" charset="2"/>
              </a:rPr>
              <a:t>e </a:t>
            </a:r>
            <a:r>
              <a:rPr lang="en-US" altLang="en-US" sz="2400">
                <a:solidFill>
                  <a:srgbClr val="0000FF"/>
                </a:solidFill>
                <a:latin typeface="Comic Sans MS" panose="030F0902030302020204" pitchFamily="66" charset="0"/>
                <a:sym typeface="Symbol" pitchFamily="2" charset="2"/>
              </a:rPr>
              <a:t>or h minimum in the midtroposphere</a:t>
            </a:r>
          </a:p>
          <a:p>
            <a:pPr eaLnBrk="1" hangingPunct="1">
              <a:spcBef>
                <a:spcPct val="50000"/>
              </a:spcBef>
              <a:buFontTx/>
              <a:buChar char="•"/>
            </a:pPr>
            <a:r>
              <a:rPr lang="en-US" altLang="en-US" sz="2400">
                <a:solidFill>
                  <a:srgbClr val="0000FF"/>
                </a:solidFill>
                <a:latin typeface="Comic Sans MS" panose="030F0902030302020204" pitchFamily="66" charset="0"/>
                <a:sym typeface="Symbol" pitchFamily="2" charset="2"/>
              </a:rPr>
              <a:t>  About 2,000 </a:t>
            </a:r>
            <a:r>
              <a:rPr lang="en-US" altLang="en-US" sz="2400">
                <a:solidFill>
                  <a:srgbClr val="FF0000"/>
                </a:solidFill>
                <a:latin typeface="Comic Sans MS" panose="030F0902030302020204" pitchFamily="66" charset="0"/>
                <a:sym typeface="Symbol" pitchFamily="2" charset="2"/>
              </a:rPr>
              <a:t>“hot towers”</a:t>
            </a:r>
            <a:r>
              <a:rPr lang="en-US" altLang="en-US" sz="2400">
                <a:solidFill>
                  <a:srgbClr val="0000FF"/>
                </a:solidFill>
                <a:latin typeface="Comic Sans MS" panose="030F0902030302020204" pitchFamily="66" charset="0"/>
                <a:sym typeface="Symbol" pitchFamily="2" charset="2"/>
              </a:rPr>
              <a:t> needed to satisfy the global balance</a:t>
            </a:r>
          </a:p>
        </p:txBody>
      </p:sp>
      <p:pic>
        <p:nvPicPr>
          <p:cNvPr id="26627" name="Picture 5">
            <a:extLst>
              <a:ext uri="{FF2B5EF4-FFF2-40B4-BE49-F238E27FC236}">
                <a16:creationId xmlns:a16="http://schemas.microsoft.com/office/drawing/2014/main" id="{734EA33E-BCB5-0E42-B2F6-03974C3E5D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9413" y="685800"/>
            <a:ext cx="21986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7">
            <a:extLst>
              <a:ext uri="{FF2B5EF4-FFF2-40B4-BE49-F238E27FC236}">
                <a16:creationId xmlns:a16="http://schemas.microsoft.com/office/drawing/2014/main" id="{AA63E58A-BC3A-AA49-87B8-E97512B20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60045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8">
            <a:extLst>
              <a:ext uri="{FF2B5EF4-FFF2-40B4-BE49-F238E27FC236}">
                <a16:creationId xmlns:a16="http://schemas.microsoft.com/office/drawing/2014/main" id="{1DF64D76-3A35-594A-AEBE-0C71EA58F013}"/>
              </a:ext>
            </a:extLst>
          </p:cNvPr>
          <p:cNvSpPr txBox="1">
            <a:spLocks noChangeArrowheads="1"/>
          </p:cNvSpPr>
          <p:nvPr/>
        </p:nvSpPr>
        <p:spPr bwMode="auto">
          <a:xfrm>
            <a:off x="152400" y="381000"/>
            <a:ext cx="6477000" cy="1187450"/>
          </a:xfrm>
          <a:prstGeom prst="rect">
            <a:avLst/>
          </a:prstGeom>
          <a:solidFill>
            <a:schemeClr val="accent2"/>
          </a:solidFill>
          <a:ln>
            <a:noFill/>
          </a:ln>
          <a:effectLst>
            <a:outerShdw dist="35921" dir="2700000" algn="ctr" rotWithShape="0">
              <a:schemeClr val="tx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FFFF00"/>
                </a:solidFill>
                <a:latin typeface="Comic Sans MS" panose="030F0902030302020204" pitchFamily="66" charset="0"/>
              </a:rPr>
              <a:t>Riehl, H., and J. S. Malkus, 1958:  On the heat balance in the equatorial trough zone.  </a:t>
            </a:r>
            <a:r>
              <a:rPr lang="en-US" altLang="en-US" sz="2400" i="1">
                <a:solidFill>
                  <a:srgbClr val="FFFF00"/>
                </a:solidFill>
                <a:latin typeface="Comic Sans MS" panose="030F0902030302020204" pitchFamily="66" charset="0"/>
              </a:rPr>
              <a:t>Geophysica</a:t>
            </a:r>
            <a:r>
              <a:rPr lang="en-US" altLang="en-US" sz="2400">
                <a:solidFill>
                  <a:srgbClr val="FFFF00"/>
                </a:solidFill>
                <a:latin typeface="Comic Sans MS" panose="030F0902030302020204" pitchFamily="66" charset="0"/>
              </a:rPr>
              <a:t>, </a:t>
            </a:r>
            <a:r>
              <a:rPr lang="en-US" altLang="en-US" sz="2400" b="1">
                <a:solidFill>
                  <a:srgbClr val="FFFF00"/>
                </a:solidFill>
                <a:latin typeface="Comic Sans MS" panose="030F0902030302020204" pitchFamily="66" charset="0"/>
              </a:rPr>
              <a:t>6</a:t>
            </a:r>
            <a:r>
              <a:rPr lang="en-US" altLang="en-US" sz="2400">
                <a:solidFill>
                  <a:srgbClr val="FFFF00"/>
                </a:solidFill>
                <a:latin typeface="Comic Sans MS" panose="030F0902030302020204" pitchFamily="66" charset="0"/>
              </a:rPr>
              <a:t>, 503-538.</a:t>
            </a:r>
          </a:p>
        </p:txBody>
      </p:sp>
      <p:sp>
        <p:nvSpPr>
          <p:cNvPr id="26633" name="Text Box 9">
            <a:extLst>
              <a:ext uri="{FF2B5EF4-FFF2-40B4-BE49-F238E27FC236}">
                <a16:creationId xmlns:a16="http://schemas.microsoft.com/office/drawing/2014/main" id="{BB1947FF-2DF1-BD45-A7EA-DB22DD386D4A}"/>
              </a:ext>
            </a:extLst>
          </p:cNvPr>
          <p:cNvSpPr txBox="1">
            <a:spLocks noChangeArrowheads="1"/>
          </p:cNvSpPr>
          <p:nvPr/>
        </p:nvSpPr>
        <p:spPr bwMode="auto">
          <a:xfrm>
            <a:off x="152400" y="4572000"/>
            <a:ext cx="5029200" cy="1917700"/>
          </a:xfrm>
          <a:prstGeom prst="rect">
            <a:avLst/>
          </a:prstGeom>
          <a:solidFill>
            <a:schemeClr val="bg1"/>
          </a:solidFill>
          <a:ln>
            <a:noFill/>
          </a:ln>
          <a:effectLst>
            <a:outerShdw dist="35921" dir="2700000" algn="ctr" rotWithShape="0">
              <a:schemeClr val="tx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Comic Sans MS" panose="030F0902030302020204" pitchFamily="66" charset="0"/>
              </a:rPr>
              <a:t>Update:</a:t>
            </a:r>
            <a:r>
              <a:rPr lang="en-US" altLang="en-US" sz="2400">
                <a:solidFill>
                  <a:srgbClr val="3333FF"/>
                </a:solidFill>
                <a:latin typeface="Comic Sans MS" panose="030F0902030302020204" pitchFamily="66" charset="0"/>
              </a:rPr>
              <a:t>  </a:t>
            </a:r>
            <a:r>
              <a:rPr lang="en-US" altLang="en-US" sz="2400">
                <a:solidFill>
                  <a:srgbClr val="0000CC"/>
                </a:solidFill>
                <a:latin typeface="Comic Sans MS" panose="030F0902030302020204" pitchFamily="66" charset="0"/>
              </a:rPr>
              <a:t>Zipser (2003) provides evidence that undilute ascent over tropical oceans is relatively rare: freezing is important source of additional buoyancy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4">
            <a:extLst>
              <a:ext uri="{FF2B5EF4-FFF2-40B4-BE49-F238E27FC236}">
                <a16:creationId xmlns:a16="http://schemas.microsoft.com/office/drawing/2014/main" id="{6ED0CCA9-D5A8-264D-99B0-03244462F5C9}"/>
              </a:ext>
            </a:extLst>
          </p:cNvPr>
          <p:cNvSpPr txBox="1">
            <a:spLocks noChangeArrowheads="1"/>
          </p:cNvSpPr>
          <p:nvPr/>
        </p:nvSpPr>
        <p:spPr bwMode="auto">
          <a:xfrm>
            <a:off x="838200" y="228600"/>
            <a:ext cx="7696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i="1"/>
              <a:t>During the 1950s, additional studies on tropical meteorology and monsoons were initiated:</a:t>
            </a:r>
          </a:p>
        </p:txBody>
      </p:sp>
      <p:sp>
        <p:nvSpPr>
          <p:cNvPr id="27650" name="Text Box 5">
            <a:extLst>
              <a:ext uri="{FF2B5EF4-FFF2-40B4-BE49-F238E27FC236}">
                <a16:creationId xmlns:a16="http://schemas.microsoft.com/office/drawing/2014/main" id="{455B78A9-694A-1949-9BCC-7650C8C6A21C}"/>
              </a:ext>
            </a:extLst>
          </p:cNvPr>
          <p:cNvSpPr txBox="1">
            <a:spLocks noChangeArrowheads="1"/>
          </p:cNvSpPr>
          <p:nvPr/>
        </p:nvSpPr>
        <p:spPr bwMode="auto">
          <a:xfrm>
            <a:off x="762000" y="1524000"/>
            <a:ext cx="7848600" cy="4876800"/>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0000FF"/>
              </a:buClr>
              <a:buFont typeface="Wingdings" pitchFamily="2" charset="2"/>
              <a:buChar char="§"/>
            </a:pPr>
            <a:r>
              <a:rPr lang="en-US" altLang="en-US" sz="2400"/>
              <a:t>  Diurnal cycle of rainfall, island sea breezes, warm-rain processes in the tropics </a:t>
            </a:r>
            <a:r>
              <a:rPr lang="en-US" altLang="en-US" sz="2400">
                <a:solidFill>
                  <a:srgbClr val="FF0000"/>
                </a:solidFill>
              </a:rPr>
              <a:t>with Hawaii as a focus</a:t>
            </a:r>
            <a:r>
              <a:rPr lang="en-US" altLang="en-US" sz="2400"/>
              <a:t> </a:t>
            </a:r>
            <a:r>
              <a:rPr lang="en-US" altLang="en-US" sz="2400" i="1"/>
              <a:t>(Leopold, Ramage, Riehl, …)</a:t>
            </a:r>
          </a:p>
          <a:p>
            <a:pPr eaLnBrk="1" hangingPunct="1">
              <a:spcBef>
                <a:spcPct val="50000"/>
              </a:spcBef>
              <a:buClr>
                <a:srgbClr val="0000FF"/>
              </a:buClr>
              <a:buFont typeface="Wingdings" pitchFamily="2" charset="2"/>
              <a:buChar char="§"/>
            </a:pPr>
            <a:r>
              <a:rPr lang="en-US" altLang="en-US" sz="2400"/>
              <a:t>  Tibetan Plateau as a heat source for the monsoon, driving monsoonal circulations </a:t>
            </a:r>
            <a:r>
              <a:rPr lang="en-US" altLang="en-US" sz="2400" i="1"/>
              <a:t>(Flohn, Yeh et al., Koteswaram, …)</a:t>
            </a:r>
          </a:p>
          <a:p>
            <a:pPr eaLnBrk="1" hangingPunct="1">
              <a:spcBef>
                <a:spcPct val="50000"/>
              </a:spcBef>
              <a:buClr>
                <a:srgbClr val="0000FF"/>
              </a:buClr>
              <a:buFont typeface="Wingdings" pitchFamily="2" charset="2"/>
              <a:buChar char="§"/>
            </a:pPr>
            <a:r>
              <a:rPr lang="en-US" altLang="en-US" sz="2400"/>
              <a:t>  Shifting of jet stream to north of Tibetan Plateau during onset of monsoon </a:t>
            </a:r>
            <a:r>
              <a:rPr lang="en-US" altLang="en-US" sz="2400" i="1"/>
              <a:t>(Yin, Murakami, Suda, Dao,…)</a:t>
            </a:r>
          </a:p>
          <a:p>
            <a:pPr eaLnBrk="1" hangingPunct="1">
              <a:spcBef>
                <a:spcPct val="50000"/>
              </a:spcBef>
              <a:buClr>
                <a:srgbClr val="0000FF"/>
              </a:buClr>
              <a:buFont typeface="Wingdings" pitchFamily="2" charset="2"/>
              <a:buChar char="§"/>
            </a:pPr>
            <a:r>
              <a:rPr lang="en-US" altLang="en-US" sz="2400"/>
              <a:t>  Tropical cyclones </a:t>
            </a:r>
            <a:r>
              <a:rPr lang="en-US" altLang="en-US" sz="2400" i="1"/>
              <a:t>(Col</a:t>
            </a:r>
            <a:r>
              <a:rPr lang="en-US" altLang="en-US" sz="2400" i="1">
                <a:cs typeface="Arial" panose="020B0604020202020204" pitchFamily="34" charset="0"/>
              </a:rPr>
              <a:t>ón, Dunn, Jordan, Syono, Hubert, Ramage, Yeh, Miller, Palmén, …)</a:t>
            </a:r>
          </a:p>
          <a:p>
            <a:pPr eaLnBrk="1" hangingPunct="1">
              <a:spcBef>
                <a:spcPct val="50000"/>
              </a:spcBef>
              <a:buClr>
                <a:srgbClr val="0000FF"/>
              </a:buClr>
              <a:buFont typeface="Wingdings" pitchFamily="2" charset="2"/>
              <a:buChar char="§"/>
            </a:pPr>
            <a:r>
              <a:rPr lang="en-US" altLang="en-US" sz="2400">
                <a:cs typeface="Arial" panose="020B0604020202020204" pitchFamily="34" charset="0"/>
              </a:rPr>
              <a:t>  Kona storms </a:t>
            </a:r>
            <a:r>
              <a:rPr lang="en-US" altLang="en-US" sz="2400" i="1">
                <a:cs typeface="Arial" panose="020B0604020202020204" pitchFamily="34" charset="0"/>
              </a:rPr>
              <a:t>(Palmer, Riehl, Simpson, …, Businger)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a:extLst>
              <a:ext uri="{FF2B5EF4-FFF2-40B4-BE49-F238E27FC236}">
                <a16:creationId xmlns:a16="http://schemas.microsoft.com/office/drawing/2014/main" id="{C6081625-889B-5746-85E1-42D51DBD8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1000"/>
            <a:ext cx="35814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6">
            <a:extLst>
              <a:ext uri="{FF2B5EF4-FFF2-40B4-BE49-F238E27FC236}">
                <a16:creationId xmlns:a16="http://schemas.microsoft.com/office/drawing/2014/main" id="{BAD660A1-0332-FA48-89D8-9761DC7BA7C4}"/>
              </a:ext>
            </a:extLst>
          </p:cNvPr>
          <p:cNvSpPr>
            <a:spLocks noChangeArrowheads="1"/>
          </p:cNvSpPr>
          <p:nvPr/>
        </p:nvSpPr>
        <p:spPr bwMode="auto">
          <a:xfrm>
            <a:off x="5105400" y="2286000"/>
            <a:ext cx="4114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i="1"/>
              <a:t>Charles Keeling (left) at the dedication of the Keeling Building at the Mauna Loa Observatory, Hawaii (1997)</a:t>
            </a:r>
          </a:p>
        </p:txBody>
      </p:sp>
      <p:sp>
        <p:nvSpPr>
          <p:cNvPr id="29699" name="Rectangle 8">
            <a:extLst>
              <a:ext uri="{FF2B5EF4-FFF2-40B4-BE49-F238E27FC236}">
                <a16:creationId xmlns:a16="http://schemas.microsoft.com/office/drawing/2014/main" id="{F8D0B75B-66FE-BC4F-84BE-75678CC2CD35}"/>
              </a:ext>
            </a:extLst>
          </p:cNvPr>
          <p:cNvSpPr>
            <a:spLocks noChangeArrowheads="1"/>
          </p:cNvSpPr>
          <p:nvPr/>
        </p:nvSpPr>
        <p:spPr bwMode="auto">
          <a:xfrm>
            <a:off x="1295400" y="228600"/>
            <a:ext cx="347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Keeling Curve (1958-  )</a:t>
            </a:r>
          </a:p>
        </p:txBody>
      </p:sp>
      <p:pic>
        <p:nvPicPr>
          <p:cNvPr id="29700" name="Picture 10">
            <a:extLst>
              <a:ext uri="{FF2B5EF4-FFF2-40B4-BE49-F238E27FC236}">
                <a16:creationId xmlns:a16="http://schemas.microsoft.com/office/drawing/2014/main" id="{AD912D58-B0F9-3F43-A1DA-7E6A06EC2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62000"/>
            <a:ext cx="4572000" cy="2682875"/>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12">
            <a:extLst>
              <a:ext uri="{FF2B5EF4-FFF2-40B4-BE49-F238E27FC236}">
                <a16:creationId xmlns:a16="http://schemas.microsoft.com/office/drawing/2014/main" id="{E391D6AC-8503-474D-B3E2-2E99046E1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733800"/>
            <a:ext cx="49530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13">
            <a:extLst>
              <a:ext uri="{FF2B5EF4-FFF2-40B4-BE49-F238E27FC236}">
                <a16:creationId xmlns:a16="http://schemas.microsoft.com/office/drawing/2014/main" id="{7827F7C1-4D5D-FA41-9444-BF9288D13768}"/>
              </a:ext>
            </a:extLst>
          </p:cNvPr>
          <p:cNvSpPr txBox="1">
            <a:spLocks noChangeArrowheads="1"/>
          </p:cNvSpPr>
          <p:nvPr/>
        </p:nvSpPr>
        <p:spPr bwMode="auto">
          <a:xfrm>
            <a:off x="5562600" y="3505200"/>
            <a:ext cx="3276600" cy="2863850"/>
          </a:xfrm>
          <a:prstGeom prst="rect">
            <a:avLst/>
          </a:prstGeom>
          <a:solidFill>
            <a:schemeClr val="bg1"/>
          </a:solidFill>
          <a:ln w="2857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i="1"/>
              <a:t>Following controversy about the suitability of the MLO location…        Sadler, Ramage, and Hori (1982) demonstrated that, meteorologically, MLO is an excellent site for monitoring global trends in atmospheric CO</a:t>
            </a:r>
            <a:r>
              <a:rPr lang="en-US" altLang="en-US" sz="2000" i="1" baseline="-25000"/>
              <a:t>2</a:t>
            </a:r>
            <a:endParaRPr lang="en-US" altLang="en-US" sz="2000" i="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4">
            <a:extLst>
              <a:ext uri="{FF2B5EF4-FFF2-40B4-BE49-F238E27FC236}">
                <a16:creationId xmlns:a16="http://schemas.microsoft.com/office/drawing/2014/main" id="{D3F04139-A3EB-2C42-97C8-2D769988213A}"/>
              </a:ext>
            </a:extLst>
          </p:cNvPr>
          <p:cNvSpPr>
            <a:spLocks noChangeArrowheads="1"/>
          </p:cNvSpPr>
          <p:nvPr/>
        </p:nvSpPr>
        <p:spPr bwMode="auto">
          <a:xfrm>
            <a:off x="4876800" y="2590800"/>
            <a:ext cx="42672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"An Act to provide for research into the problems of flight within and outside the Earth's atmosphere, and for other purposes."</a:t>
            </a:r>
          </a:p>
        </p:txBody>
      </p:sp>
      <p:pic>
        <p:nvPicPr>
          <p:cNvPr id="31746" name="Picture 8">
            <a:extLst>
              <a:ext uri="{FF2B5EF4-FFF2-40B4-BE49-F238E27FC236}">
                <a16:creationId xmlns:a16="http://schemas.microsoft.com/office/drawing/2014/main" id="{18C68CA9-41BB-B240-8482-84566602A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34290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9">
            <a:extLst>
              <a:ext uri="{FF2B5EF4-FFF2-40B4-BE49-F238E27FC236}">
                <a16:creationId xmlns:a16="http://schemas.microsoft.com/office/drawing/2014/main" id="{DE7F8970-8E4B-314B-A283-B0AFE93A19D0}"/>
              </a:ext>
            </a:extLst>
          </p:cNvPr>
          <p:cNvSpPr txBox="1">
            <a:spLocks noChangeArrowheads="1"/>
          </p:cNvSpPr>
          <p:nvPr/>
        </p:nvSpPr>
        <p:spPr bwMode="auto">
          <a:xfrm>
            <a:off x="381000" y="1828800"/>
            <a:ext cx="2057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i="1">
                <a:solidFill>
                  <a:schemeClr val="bg1"/>
                </a:solidFill>
              </a:rPr>
              <a:t>4 October 1957 Soviet Union launch of Sputnik 1</a:t>
            </a:r>
          </a:p>
        </p:txBody>
      </p:sp>
      <p:pic>
        <p:nvPicPr>
          <p:cNvPr id="31748" name="Picture 11">
            <a:extLst>
              <a:ext uri="{FF2B5EF4-FFF2-40B4-BE49-F238E27FC236}">
                <a16:creationId xmlns:a16="http://schemas.microsoft.com/office/drawing/2014/main" id="{9FF57D58-0FC1-024B-878D-F5DB6527F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Line 12">
            <a:extLst>
              <a:ext uri="{FF2B5EF4-FFF2-40B4-BE49-F238E27FC236}">
                <a16:creationId xmlns:a16="http://schemas.microsoft.com/office/drawing/2014/main" id="{992DB9F0-C10D-9F44-A42A-388E109345B3}"/>
              </a:ext>
            </a:extLst>
          </p:cNvPr>
          <p:cNvSpPr>
            <a:spLocks noChangeShapeType="1"/>
          </p:cNvSpPr>
          <p:nvPr/>
        </p:nvSpPr>
        <p:spPr bwMode="auto">
          <a:xfrm>
            <a:off x="3733800" y="1524000"/>
            <a:ext cx="1676400" cy="0"/>
          </a:xfrm>
          <a:prstGeom prst="line">
            <a:avLst/>
          </a:prstGeom>
          <a:noFill/>
          <a:ln w="762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 name="Text Box 13">
            <a:extLst>
              <a:ext uri="{FF2B5EF4-FFF2-40B4-BE49-F238E27FC236}">
                <a16:creationId xmlns:a16="http://schemas.microsoft.com/office/drawing/2014/main" id="{E33DCAF5-975C-5842-89B4-201A42F17C4F}"/>
              </a:ext>
            </a:extLst>
          </p:cNvPr>
          <p:cNvSpPr txBox="1">
            <a:spLocks noChangeArrowheads="1"/>
          </p:cNvSpPr>
          <p:nvPr/>
        </p:nvSpPr>
        <p:spPr bwMode="auto">
          <a:xfrm>
            <a:off x="5181600" y="1752600"/>
            <a:ext cx="3276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i="1"/>
              <a:t>Formation of NASA                1 October 1958</a:t>
            </a:r>
          </a:p>
        </p:txBody>
      </p:sp>
      <p:pic>
        <p:nvPicPr>
          <p:cNvPr id="31751" name="Picture 17">
            <a:extLst>
              <a:ext uri="{FF2B5EF4-FFF2-40B4-BE49-F238E27FC236}">
                <a16:creationId xmlns:a16="http://schemas.microsoft.com/office/drawing/2014/main" id="{C2AF9EC4-5C5C-3442-9F17-AC315E69E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457700"/>
            <a:ext cx="22860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ine 18">
            <a:extLst>
              <a:ext uri="{FF2B5EF4-FFF2-40B4-BE49-F238E27FC236}">
                <a16:creationId xmlns:a16="http://schemas.microsoft.com/office/drawing/2014/main" id="{98FDE607-2131-6145-81A8-C54A13E53627}"/>
              </a:ext>
            </a:extLst>
          </p:cNvPr>
          <p:cNvSpPr>
            <a:spLocks noChangeShapeType="1"/>
          </p:cNvSpPr>
          <p:nvPr/>
        </p:nvSpPr>
        <p:spPr bwMode="auto">
          <a:xfrm>
            <a:off x="6629400" y="3429000"/>
            <a:ext cx="0" cy="685800"/>
          </a:xfrm>
          <a:prstGeom prst="line">
            <a:avLst/>
          </a:prstGeom>
          <a:noFill/>
          <a:ln w="762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 name="Text Box 19">
            <a:extLst>
              <a:ext uri="{FF2B5EF4-FFF2-40B4-BE49-F238E27FC236}">
                <a16:creationId xmlns:a16="http://schemas.microsoft.com/office/drawing/2014/main" id="{065606E1-F605-ED45-8285-B7AB6168D8AD}"/>
              </a:ext>
            </a:extLst>
          </p:cNvPr>
          <p:cNvSpPr txBox="1">
            <a:spLocks noChangeArrowheads="1"/>
          </p:cNvSpPr>
          <p:nvPr/>
        </p:nvSpPr>
        <p:spPr bwMode="auto">
          <a:xfrm>
            <a:off x="4953000" y="4114800"/>
            <a:ext cx="3733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Eventually, studies of the Earth’s atmosphere began:</a:t>
            </a:r>
          </a:p>
        </p:txBody>
      </p:sp>
      <p:sp>
        <p:nvSpPr>
          <p:cNvPr id="31754" name="Text Box 20">
            <a:extLst>
              <a:ext uri="{FF2B5EF4-FFF2-40B4-BE49-F238E27FC236}">
                <a16:creationId xmlns:a16="http://schemas.microsoft.com/office/drawing/2014/main" id="{9EFE193A-A26A-5845-AB31-E8D8741F9B6A}"/>
              </a:ext>
            </a:extLst>
          </p:cNvPr>
          <p:cNvSpPr txBox="1">
            <a:spLocks noChangeArrowheads="1"/>
          </p:cNvSpPr>
          <p:nvPr/>
        </p:nvSpPr>
        <p:spPr bwMode="auto">
          <a:xfrm>
            <a:off x="5410200" y="4800600"/>
            <a:ext cx="34290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a:t>  Radiation budget</a:t>
            </a:r>
          </a:p>
          <a:p>
            <a:pPr eaLnBrk="1" hangingPunct="1">
              <a:spcBef>
                <a:spcPct val="50000"/>
              </a:spcBef>
              <a:buFontTx/>
              <a:buChar char="-"/>
            </a:pPr>
            <a:r>
              <a:rPr lang="en-US" altLang="en-US"/>
              <a:t>  Precipitation</a:t>
            </a:r>
          </a:p>
          <a:p>
            <a:pPr eaLnBrk="1" hangingPunct="1">
              <a:spcBef>
                <a:spcPct val="50000"/>
              </a:spcBef>
              <a:buFontTx/>
              <a:buChar char="-"/>
            </a:pPr>
            <a:r>
              <a:rPr lang="en-US" altLang="en-US"/>
              <a:t>  Tropical cyclones</a:t>
            </a:r>
          </a:p>
          <a:p>
            <a:pPr eaLnBrk="1" hangingPunct="1">
              <a:spcBef>
                <a:spcPct val="50000"/>
              </a:spcBef>
              <a:buFontTx/>
              <a:buChar char="-"/>
            </a:pPr>
            <a:r>
              <a:rPr lang="en-US" altLang="en-US"/>
              <a:t>  Clouds</a:t>
            </a:r>
          </a:p>
          <a:p>
            <a:pPr eaLnBrk="1" hangingPunct="1">
              <a:spcBef>
                <a:spcPct val="50000"/>
              </a:spcBef>
              <a:buFontTx/>
              <a:buChar char="-"/>
            </a:pPr>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4">
            <a:extLst>
              <a:ext uri="{FF2B5EF4-FFF2-40B4-BE49-F238E27FC236}">
                <a16:creationId xmlns:a16="http://schemas.microsoft.com/office/drawing/2014/main" id="{154D2B1A-7997-7C4A-8096-06159785539E}"/>
              </a:ext>
            </a:extLst>
          </p:cNvPr>
          <p:cNvSpPr>
            <a:spLocks noChangeArrowheads="1"/>
          </p:cNvSpPr>
          <p:nvPr/>
        </p:nvSpPr>
        <p:spPr bwMode="auto">
          <a:xfrm>
            <a:off x="381000" y="2209800"/>
            <a:ext cx="3429000" cy="347345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t>In 1959, Admiral Harry Felt, combined the Navy and Air Force Centrals to establish the Joint Pacific Fleet Pacific Air Forces Typhoon Warning Center in Guam. Its joint charter was to provide tropical cyclone warnings to all U.S. Government agencies west of 180 degrees longitude. </a:t>
            </a:r>
          </a:p>
        </p:txBody>
      </p:sp>
      <p:pic>
        <p:nvPicPr>
          <p:cNvPr id="32770" name="Picture 5">
            <a:extLst>
              <a:ext uri="{FF2B5EF4-FFF2-40B4-BE49-F238E27FC236}">
                <a16:creationId xmlns:a16="http://schemas.microsoft.com/office/drawing/2014/main" id="{46B88D4C-177F-A344-8348-1189F045A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895600"/>
            <a:ext cx="2757488"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7">
            <a:extLst>
              <a:ext uri="{FF2B5EF4-FFF2-40B4-BE49-F238E27FC236}">
                <a16:creationId xmlns:a16="http://schemas.microsoft.com/office/drawing/2014/main" id="{3F3F3161-F04E-D247-A788-DB94574AD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588" y="76200"/>
            <a:ext cx="26400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8">
            <a:extLst>
              <a:ext uri="{FF2B5EF4-FFF2-40B4-BE49-F238E27FC236}">
                <a16:creationId xmlns:a16="http://schemas.microsoft.com/office/drawing/2014/main" id="{894B5E82-AD07-3847-AE46-39445E1B955F}"/>
              </a:ext>
            </a:extLst>
          </p:cNvPr>
          <p:cNvSpPr txBox="1">
            <a:spLocks noChangeArrowheads="1"/>
          </p:cNvSpPr>
          <p:nvPr/>
        </p:nvSpPr>
        <p:spPr bwMode="auto">
          <a:xfrm>
            <a:off x="457200" y="685800"/>
            <a:ext cx="3048000" cy="946150"/>
          </a:xfrm>
          <a:prstGeom prst="rect">
            <a:avLst/>
          </a:prstGeom>
          <a:solidFill>
            <a:srgbClr val="0000FF"/>
          </a:solidFill>
          <a:ln>
            <a:noFill/>
          </a:ln>
          <a:effectLst>
            <a:outerShdw dist="35921" dir="2700000" algn="ctr" rotWithShape="0">
              <a:schemeClr val="tx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solidFill>
                  <a:srgbClr val="FFFF00"/>
                </a:solidFill>
              </a:rPr>
              <a:t>JTWC Guam 1959</a:t>
            </a:r>
          </a:p>
        </p:txBody>
      </p:sp>
      <p:sp>
        <p:nvSpPr>
          <p:cNvPr id="32773" name="Text Box 9">
            <a:extLst>
              <a:ext uri="{FF2B5EF4-FFF2-40B4-BE49-F238E27FC236}">
                <a16:creationId xmlns:a16="http://schemas.microsoft.com/office/drawing/2014/main" id="{D8FDBC38-C6F4-CA4A-90A6-55284974ABD7}"/>
              </a:ext>
            </a:extLst>
          </p:cNvPr>
          <p:cNvSpPr txBox="1">
            <a:spLocks noChangeArrowheads="1"/>
          </p:cNvSpPr>
          <p:nvPr/>
        </p:nvSpPr>
        <p:spPr bwMode="auto">
          <a:xfrm>
            <a:off x="6096000" y="6248400"/>
            <a:ext cx="2819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a:solidFill>
                  <a:schemeClr val="bg1"/>
                </a:solidFill>
              </a:rPr>
              <a:t>LT JG R. H. JOHNSON 1970-72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a:extLst>
              <a:ext uri="{FF2B5EF4-FFF2-40B4-BE49-F238E27FC236}">
                <a16:creationId xmlns:a16="http://schemas.microsoft.com/office/drawing/2014/main" id="{244D53B6-0284-D448-9037-ABD1748A517D}"/>
              </a:ext>
            </a:extLst>
          </p:cNvPr>
          <p:cNvSpPr txBox="1">
            <a:spLocks noChangeArrowheads="1"/>
          </p:cNvSpPr>
          <p:nvPr/>
        </p:nvSpPr>
        <p:spPr bwMode="auto">
          <a:xfrm>
            <a:off x="152400" y="609600"/>
            <a:ext cx="5410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FF"/>
                </a:solidFill>
              </a:rPr>
              <a:t>1960s</a:t>
            </a:r>
            <a:r>
              <a:rPr lang="en-US" altLang="en-US" sz="2400" b="1"/>
              <a:t> </a:t>
            </a:r>
            <a:endParaRPr lang="en-US" altLang="en-US" sz="2400" b="1">
              <a:solidFill>
                <a:srgbClr val="0000FF"/>
              </a:solidFill>
            </a:endParaRPr>
          </a:p>
          <a:p>
            <a:pPr eaLnBrk="1" hangingPunct="1">
              <a:spcBef>
                <a:spcPct val="50000"/>
              </a:spcBef>
            </a:pPr>
            <a:r>
              <a:rPr lang="en-US" altLang="en-US" sz="2800" b="1" i="1">
                <a:solidFill>
                  <a:srgbClr val="FF0000"/>
                </a:solidFill>
              </a:rPr>
              <a:t>THE DISCOVERY YEARS</a:t>
            </a:r>
            <a:r>
              <a:rPr lang="en-US" altLang="en-US" sz="2800" i="1">
                <a:solidFill>
                  <a:srgbClr val="FF0000"/>
                </a:solidFill>
              </a:rPr>
              <a:t> </a:t>
            </a:r>
          </a:p>
          <a:p>
            <a:pPr eaLnBrk="1" hangingPunct="1">
              <a:spcBef>
                <a:spcPct val="50000"/>
              </a:spcBef>
            </a:pPr>
            <a:r>
              <a:rPr lang="en-US" altLang="en-US" sz="2400" i="1"/>
              <a:t>TROPICAL METEOROLOGY, CLIMATE</a:t>
            </a:r>
          </a:p>
        </p:txBody>
      </p:sp>
      <p:pic>
        <p:nvPicPr>
          <p:cNvPr id="33794" name="Picture 7">
            <a:extLst>
              <a:ext uri="{FF2B5EF4-FFF2-40B4-BE49-F238E27FC236}">
                <a16:creationId xmlns:a16="http://schemas.microsoft.com/office/drawing/2014/main" id="{0F0C7DDB-9BB5-0641-A2FA-C9DB88D93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9">
            <a:extLst>
              <a:ext uri="{FF2B5EF4-FFF2-40B4-BE49-F238E27FC236}">
                <a16:creationId xmlns:a16="http://schemas.microsoft.com/office/drawing/2014/main" id="{79F0AB01-80C0-A949-AE99-C67ED75F3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035300"/>
            <a:ext cx="48006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10">
            <a:extLst>
              <a:ext uri="{FF2B5EF4-FFF2-40B4-BE49-F238E27FC236}">
                <a16:creationId xmlns:a16="http://schemas.microsoft.com/office/drawing/2014/main" id="{63CB880F-CEA4-E04B-9C74-88E8D2A933BD}"/>
              </a:ext>
            </a:extLst>
          </p:cNvPr>
          <p:cNvSpPr txBox="1">
            <a:spLocks noChangeArrowheads="1"/>
          </p:cNvSpPr>
          <p:nvPr/>
        </p:nvSpPr>
        <p:spPr bwMode="auto">
          <a:xfrm>
            <a:off x="5562600" y="0"/>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chemeClr val="bg1"/>
                </a:solidFill>
              </a:rPr>
              <a:t>Honolulu Stadium 1963</a:t>
            </a:r>
          </a:p>
        </p:txBody>
      </p:sp>
      <p:sp>
        <p:nvSpPr>
          <p:cNvPr id="33797" name="Text Box 11">
            <a:extLst>
              <a:ext uri="{FF2B5EF4-FFF2-40B4-BE49-F238E27FC236}">
                <a16:creationId xmlns:a16="http://schemas.microsoft.com/office/drawing/2014/main" id="{91E5384E-2023-2743-AEAB-D4F2EBA7310D}"/>
              </a:ext>
            </a:extLst>
          </p:cNvPr>
          <p:cNvSpPr txBox="1">
            <a:spLocks noChangeArrowheads="1"/>
          </p:cNvSpPr>
          <p:nvPr/>
        </p:nvSpPr>
        <p:spPr bwMode="auto">
          <a:xfrm>
            <a:off x="5943600" y="3200400"/>
            <a:ext cx="2362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t>Diamond Head 1968</a:t>
            </a:r>
          </a:p>
        </p:txBody>
      </p:sp>
      <p:pic>
        <p:nvPicPr>
          <p:cNvPr id="33798" name="Picture 13" descr="The Five-O Wave">
            <a:extLst>
              <a:ext uri="{FF2B5EF4-FFF2-40B4-BE49-F238E27FC236}">
                <a16:creationId xmlns:a16="http://schemas.microsoft.com/office/drawing/2014/main" id="{E5F78B13-7A5E-914F-8902-24DE0D6C2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27432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5" descr="Jack Lord">
            <a:extLst>
              <a:ext uri="{FF2B5EF4-FFF2-40B4-BE49-F238E27FC236}">
                <a16:creationId xmlns:a16="http://schemas.microsoft.com/office/drawing/2014/main" id="{1B8F661B-8E66-D840-9945-8352B2824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5133975"/>
            <a:ext cx="22669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 Box 16">
            <a:extLst>
              <a:ext uri="{FF2B5EF4-FFF2-40B4-BE49-F238E27FC236}">
                <a16:creationId xmlns:a16="http://schemas.microsoft.com/office/drawing/2014/main" id="{3A35296C-C0BD-9441-A071-04000F537A9A}"/>
              </a:ext>
            </a:extLst>
          </p:cNvPr>
          <p:cNvSpPr txBox="1">
            <a:spLocks noChangeArrowheads="1"/>
          </p:cNvSpPr>
          <p:nvPr/>
        </p:nvSpPr>
        <p:spPr bwMode="auto">
          <a:xfrm>
            <a:off x="1905000" y="35814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i="1">
                <a:solidFill>
                  <a:schemeClr val="bg1"/>
                </a:solidFill>
              </a:rPr>
              <a:t>1968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a:extLst>
              <a:ext uri="{FF2B5EF4-FFF2-40B4-BE49-F238E27FC236}">
                <a16:creationId xmlns:a16="http://schemas.microsoft.com/office/drawing/2014/main" id="{85826509-0616-7448-9B8B-584B1F35A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685800"/>
            <a:ext cx="19050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7">
            <a:extLst>
              <a:ext uri="{FF2B5EF4-FFF2-40B4-BE49-F238E27FC236}">
                <a16:creationId xmlns:a16="http://schemas.microsoft.com/office/drawing/2014/main" id="{8F501701-1513-A949-85B4-7E6EF2972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590800"/>
            <a:ext cx="63246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8">
            <a:extLst>
              <a:ext uri="{FF2B5EF4-FFF2-40B4-BE49-F238E27FC236}">
                <a16:creationId xmlns:a16="http://schemas.microsoft.com/office/drawing/2014/main" id="{604D7D1D-263D-144A-9F12-EEAB8BB42F4C}"/>
              </a:ext>
            </a:extLst>
          </p:cNvPr>
          <p:cNvSpPr>
            <a:spLocks noChangeArrowheads="1"/>
          </p:cNvSpPr>
          <p:nvPr/>
        </p:nvSpPr>
        <p:spPr bwMode="auto">
          <a:xfrm>
            <a:off x="1219200" y="5867400"/>
            <a:ext cx="6172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i="1"/>
              <a:t>First meeting of the original 14 university members of the University Corporation for Atmospheric Research on          2 April 1959 at the University of Arizona, Tucson. </a:t>
            </a:r>
          </a:p>
        </p:txBody>
      </p:sp>
      <p:pic>
        <p:nvPicPr>
          <p:cNvPr id="34820" name="Picture 10">
            <a:extLst>
              <a:ext uri="{FF2B5EF4-FFF2-40B4-BE49-F238E27FC236}">
                <a16:creationId xmlns:a16="http://schemas.microsoft.com/office/drawing/2014/main" id="{DFA3C629-0DF2-054B-BE43-179F45D16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0"/>
            <a:ext cx="42672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11">
            <a:extLst>
              <a:ext uri="{FF2B5EF4-FFF2-40B4-BE49-F238E27FC236}">
                <a16:creationId xmlns:a16="http://schemas.microsoft.com/office/drawing/2014/main" id="{8B47864C-096F-6B40-99D4-719B66A4B6C1}"/>
              </a:ext>
            </a:extLst>
          </p:cNvPr>
          <p:cNvSpPr txBox="1">
            <a:spLocks noChangeArrowheads="1"/>
          </p:cNvSpPr>
          <p:nvPr/>
        </p:nvSpPr>
        <p:spPr bwMode="auto">
          <a:xfrm>
            <a:off x="304800" y="838200"/>
            <a:ext cx="320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solidFill>
                  <a:srgbClr val="FF5050"/>
                </a:solidFill>
              </a:rPr>
              <a:t>Founding of UCAR/NCAR</a:t>
            </a:r>
          </a:p>
        </p:txBody>
      </p:sp>
      <p:sp>
        <p:nvSpPr>
          <p:cNvPr id="34822" name="Text Box 12">
            <a:extLst>
              <a:ext uri="{FF2B5EF4-FFF2-40B4-BE49-F238E27FC236}">
                <a16:creationId xmlns:a16="http://schemas.microsoft.com/office/drawing/2014/main" id="{2E8D785D-13A0-A54F-8756-E09C10139AAD}"/>
              </a:ext>
            </a:extLst>
          </p:cNvPr>
          <p:cNvSpPr txBox="1">
            <a:spLocks noChangeArrowheads="1"/>
          </p:cNvSpPr>
          <p:nvPr/>
        </p:nvSpPr>
        <p:spPr bwMode="auto">
          <a:xfrm>
            <a:off x="228600" y="228600"/>
            <a:ext cx="2209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i="1">
                <a:solidFill>
                  <a:srgbClr val="0033CC"/>
                </a:solidFill>
              </a:rPr>
              <a:t>1960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17_Met_Faculty3228">
            <a:extLst>
              <a:ext uri="{FF2B5EF4-FFF2-40B4-BE49-F238E27FC236}">
                <a16:creationId xmlns:a16="http://schemas.microsoft.com/office/drawing/2014/main" id="{EC76834C-5E19-AE4E-86F2-52BB59D35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5">
            <a:extLst>
              <a:ext uri="{FF2B5EF4-FFF2-40B4-BE49-F238E27FC236}">
                <a16:creationId xmlns:a16="http://schemas.microsoft.com/office/drawing/2014/main" id="{5AFB0D72-F5F1-6D48-BB37-746F9DCDAF0A}"/>
              </a:ext>
            </a:extLst>
          </p:cNvPr>
          <p:cNvSpPr txBox="1">
            <a:spLocks noChangeArrowheads="1"/>
          </p:cNvSpPr>
          <p:nvPr/>
        </p:nvSpPr>
        <p:spPr bwMode="auto">
          <a:xfrm>
            <a:off x="2209800" y="61722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800" i="1">
                <a:solidFill>
                  <a:schemeClr val="bg1"/>
                </a:solidFill>
              </a:rPr>
              <a:t>East-West Center, University of Hawaii, Manoa  11 September 2006 </a:t>
            </a:r>
          </a:p>
        </p:txBody>
      </p:sp>
      <p:sp>
        <p:nvSpPr>
          <p:cNvPr id="16388" name="Text Box 6">
            <a:extLst>
              <a:ext uri="{FF2B5EF4-FFF2-40B4-BE49-F238E27FC236}">
                <a16:creationId xmlns:a16="http://schemas.microsoft.com/office/drawing/2014/main" id="{A824B727-3F75-9E40-BA30-9999E6B55810}"/>
              </a:ext>
            </a:extLst>
          </p:cNvPr>
          <p:cNvSpPr txBox="1">
            <a:spLocks noChangeArrowheads="1"/>
          </p:cNvSpPr>
          <p:nvPr/>
        </p:nvSpPr>
        <p:spPr bwMode="auto">
          <a:xfrm>
            <a:off x="2133600" y="0"/>
            <a:ext cx="518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800" i="1">
                <a:solidFill>
                  <a:schemeClr val="bg1"/>
                </a:solidFill>
              </a:rPr>
              <a:t>Department of Meteorology, University of Hawai’i   50th Anniversary Celebration</a:t>
            </a:r>
          </a:p>
        </p:txBody>
      </p:sp>
    </p:spTree>
    <p:extLst>
      <p:ext uri="{BB962C8B-B14F-4D97-AF65-F5344CB8AC3E}">
        <p14:creationId xmlns:p14="http://schemas.microsoft.com/office/powerpoint/2010/main" val="540074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8">
            <a:extLst>
              <a:ext uri="{FF2B5EF4-FFF2-40B4-BE49-F238E27FC236}">
                <a16:creationId xmlns:a16="http://schemas.microsoft.com/office/drawing/2014/main" id="{55F1BCF3-1E68-D74F-98CA-8190D739F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613" y="0"/>
            <a:ext cx="6148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5" descr="72-3381-1">
            <a:extLst>
              <a:ext uri="{FF2B5EF4-FFF2-40B4-BE49-F238E27FC236}">
                <a16:creationId xmlns:a16="http://schemas.microsoft.com/office/drawing/2014/main" id="{BEAA0083-9B7B-904D-A5E7-A8A014A45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6850"/>
            <a:ext cx="51816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6">
            <a:extLst>
              <a:ext uri="{FF2B5EF4-FFF2-40B4-BE49-F238E27FC236}">
                <a16:creationId xmlns:a16="http://schemas.microsoft.com/office/drawing/2014/main" id="{CE479A2F-6D91-5942-BE8C-89C7CAC81936}"/>
              </a:ext>
            </a:extLst>
          </p:cNvPr>
          <p:cNvSpPr txBox="1">
            <a:spLocks noChangeArrowheads="1"/>
          </p:cNvSpPr>
          <p:nvPr/>
        </p:nvSpPr>
        <p:spPr bwMode="auto">
          <a:xfrm>
            <a:off x="609600" y="2895600"/>
            <a:ext cx="3429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solidFill>
                  <a:schemeClr val="bg1"/>
                </a:solidFill>
              </a:rPr>
              <a:t>April 1960 Photos from TIROS 1</a:t>
            </a:r>
          </a:p>
        </p:txBody>
      </p:sp>
      <p:sp>
        <p:nvSpPr>
          <p:cNvPr id="36868" name="Text Box 9">
            <a:extLst>
              <a:ext uri="{FF2B5EF4-FFF2-40B4-BE49-F238E27FC236}">
                <a16:creationId xmlns:a16="http://schemas.microsoft.com/office/drawing/2014/main" id="{A0883F83-C9DA-6D45-AA38-81AFD16679F3}"/>
              </a:ext>
            </a:extLst>
          </p:cNvPr>
          <p:cNvSpPr txBox="1">
            <a:spLocks noChangeArrowheads="1"/>
          </p:cNvSpPr>
          <p:nvPr/>
        </p:nvSpPr>
        <p:spPr bwMode="auto">
          <a:xfrm>
            <a:off x="0" y="228600"/>
            <a:ext cx="2819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i="1">
                <a:solidFill>
                  <a:srgbClr val="0033CC"/>
                </a:solidFill>
              </a:rPr>
              <a:t>1960 </a:t>
            </a:r>
            <a:r>
              <a:rPr lang="en-US" altLang="en-US" sz="3200" i="1"/>
              <a:t>       </a:t>
            </a:r>
          </a:p>
          <a:p>
            <a:pPr eaLnBrk="1" hangingPunct="1">
              <a:spcBef>
                <a:spcPct val="50000"/>
              </a:spcBef>
            </a:pPr>
            <a:r>
              <a:rPr lang="en-US" altLang="en-US" sz="3200" i="1">
                <a:solidFill>
                  <a:srgbClr val="FF0000"/>
                </a:solidFill>
              </a:rPr>
              <a:t>TIROS 1</a:t>
            </a:r>
          </a:p>
        </p:txBody>
      </p:sp>
      <p:sp>
        <p:nvSpPr>
          <p:cNvPr id="36874" name="Text Box 10">
            <a:extLst>
              <a:ext uri="{FF2B5EF4-FFF2-40B4-BE49-F238E27FC236}">
                <a16:creationId xmlns:a16="http://schemas.microsoft.com/office/drawing/2014/main" id="{0BE64F6C-CF6C-AF4F-9441-77DABF482DC7}"/>
              </a:ext>
            </a:extLst>
          </p:cNvPr>
          <p:cNvSpPr txBox="1">
            <a:spLocks noChangeArrowheads="1"/>
          </p:cNvSpPr>
          <p:nvPr/>
        </p:nvSpPr>
        <p:spPr bwMode="auto">
          <a:xfrm>
            <a:off x="5638800" y="4575175"/>
            <a:ext cx="2971800" cy="1749425"/>
          </a:xfrm>
          <a:prstGeom prst="rect">
            <a:avLst/>
          </a:prstGeom>
          <a:solidFill>
            <a:schemeClr val="bg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i="1"/>
              <a:t>Sadler (1964) used TIROS to document tropical cyclones in the Eastern North Pacific and study the “killing effect” of vertical shear on TC intensity.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
            <a:extLst>
              <a:ext uri="{FF2B5EF4-FFF2-40B4-BE49-F238E27FC236}">
                <a16:creationId xmlns:a16="http://schemas.microsoft.com/office/drawing/2014/main" id="{0A638E8F-AE4A-3C47-9FED-25850073B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3938588"/>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38914" name="Rectangle 7">
            <a:extLst>
              <a:ext uri="{FF2B5EF4-FFF2-40B4-BE49-F238E27FC236}">
                <a16:creationId xmlns:a16="http://schemas.microsoft.com/office/drawing/2014/main" id="{6DE784EB-22AC-F24C-87FF-BEB7DDCC1170}"/>
              </a:ext>
            </a:extLst>
          </p:cNvPr>
          <p:cNvSpPr>
            <a:spLocks noChangeArrowheads="1"/>
          </p:cNvSpPr>
          <p:nvPr/>
        </p:nvSpPr>
        <p:spPr bwMode="auto">
          <a:xfrm>
            <a:off x="76200" y="4479925"/>
            <a:ext cx="8915400" cy="944563"/>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Reed, R.J., W.J.Campbell, L.A.Rasmussen and D.G.Rogers, 1961: Evidence of downward-propagating annual wind reversal in the equatorial stratosphere.  </a:t>
            </a:r>
            <a:r>
              <a:rPr lang="en-US" altLang="en-US" i="1"/>
              <a:t>Journal of Geophysical Research</a:t>
            </a:r>
            <a:r>
              <a:rPr lang="en-US" altLang="en-US"/>
              <a:t>, </a:t>
            </a:r>
            <a:r>
              <a:rPr lang="en-US" altLang="en-US" b="1"/>
              <a:t>66</a:t>
            </a:r>
            <a:r>
              <a:rPr lang="en-US" altLang="en-US"/>
              <a:t>, 813-818.</a:t>
            </a:r>
            <a:r>
              <a:rPr lang="en-US" altLang="en-US" b="1">
                <a:solidFill>
                  <a:srgbClr val="FF0000"/>
                </a:solidFill>
              </a:rPr>
              <a:t>**</a:t>
            </a:r>
            <a:endParaRPr lang="en-US" altLang="en-US"/>
          </a:p>
        </p:txBody>
      </p:sp>
      <p:sp>
        <p:nvSpPr>
          <p:cNvPr id="38915" name="Rectangle 8">
            <a:extLst>
              <a:ext uri="{FF2B5EF4-FFF2-40B4-BE49-F238E27FC236}">
                <a16:creationId xmlns:a16="http://schemas.microsoft.com/office/drawing/2014/main" id="{8C37CCAE-3053-DC47-8735-50A3D0F42D99}"/>
              </a:ext>
            </a:extLst>
          </p:cNvPr>
          <p:cNvSpPr>
            <a:spLocks noChangeArrowheads="1"/>
          </p:cNvSpPr>
          <p:nvPr/>
        </p:nvSpPr>
        <p:spPr bwMode="auto">
          <a:xfrm>
            <a:off x="76200" y="5505450"/>
            <a:ext cx="8915400" cy="666750"/>
          </a:xfrm>
          <a:prstGeom prst="rect">
            <a:avLst/>
          </a:prstGeom>
          <a:solidFill>
            <a:schemeClr val="bg1"/>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Veryard, R.G. and R.A.Ebdon, 1961: Fluctuations in tropical stratospheric winds. </a:t>
            </a:r>
            <a:r>
              <a:rPr lang="en-US" altLang="en-US" i="1"/>
              <a:t>The Meteorological Magazine</a:t>
            </a:r>
            <a:r>
              <a:rPr lang="en-US" altLang="en-US"/>
              <a:t>, </a:t>
            </a:r>
            <a:r>
              <a:rPr lang="en-US" altLang="en-US" b="1"/>
              <a:t>90</a:t>
            </a:r>
            <a:r>
              <a:rPr lang="en-US" altLang="en-US"/>
              <a:t>,  125-143.</a:t>
            </a:r>
          </a:p>
        </p:txBody>
      </p:sp>
      <p:sp>
        <p:nvSpPr>
          <p:cNvPr id="38916" name="Rectangle 9">
            <a:extLst>
              <a:ext uri="{FF2B5EF4-FFF2-40B4-BE49-F238E27FC236}">
                <a16:creationId xmlns:a16="http://schemas.microsoft.com/office/drawing/2014/main" id="{8E7A126C-C844-DE44-B50E-EBF594E01D9A}"/>
              </a:ext>
            </a:extLst>
          </p:cNvPr>
          <p:cNvSpPr>
            <a:spLocks noChangeArrowheads="1"/>
          </p:cNvSpPr>
          <p:nvPr/>
        </p:nvSpPr>
        <p:spPr bwMode="auto">
          <a:xfrm>
            <a:off x="1143000" y="228600"/>
            <a:ext cx="6846888" cy="4572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i="1">
                <a:solidFill>
                  <a:schemeClr val="bg1"/>
                </a:solidFill>
              </a:rPr>
              <a:t>The Quasi-Biennial zonal wind Oscillation (QBO) </a:t>
            </a:r>
          </a:p>
        </p:txBody>
      </p:sp>
      <p:sp>
        <p:nvSpPr>
          <p:cNvPr id="38917" name="Text Box 10">
            <a:extLst>
              <a:ext uri="{FF2B5EF4-FFF2-40B4-BE49-F238E27FC236}">
                <a16:creationId xmlns:a16="http://schemas.microsoft.com/office/drawing/2014/main" id="{3D45BE92-DB51-F442-B423-682BE61B1DD0}"/>
              </a:ext>
            </a:extLst>
          </p:cNvPr>
          <p:cNvSpPr txBox="1">
            <a:spLocks noChangeArrowheads="1"/>
          </p:cNvSpPr>
          <p:nvPr/>
        </p:nvSpPr>
        <p:spPr bwMode="auto">
          <a:xfrm>
            <a:off x="6400800" y="685800"/>
            <a:ext cx="2667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i="1">
                <a:solidFill>
                  <a:srgbClr val="FF0000"/>
                </a:solidFill>
              </a:rPr>
              <a:t>(Reed et al. 1961)</a:t>
            </a:r>
          </a:p>
        </p:txBody>
      </p:sp>
      <p:sp>
        <p:nvSpPr>
          <p:cNvPr id="37899" name="Text Box 11">
            <a:extLst>
              <a:ext uri="{FF2B5EF4-FFF2-40B4-BE49-F238E27FC236}">
                <a16:creationId xmlns:a16="http://schemas.microsoft.com/office/drawing/2014/main" id="{02891BC6-0AD5-4744-B914-1B6CF08FC979}"/>
              </a:ext>
            </a:extLst>
          </p:cNvPr>
          <p:cNvSpPr txBox="1">
            <a:spLocks noChangeArrowheads="1"/>
          </p:cNvSpPr>
          <p:nvPr/>
        </p:nvSpPr>
        <p:spPr bwMode="auto">
          <a:xfrm>
            <a:off x="381000" y="6216650"/>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a:solidFill>
                  <a:srgbClr val="FF0000"/>
                </a:solidFill>
              </a:rPr>
              <a:t>**</a:t>
            </a:r>
            <a:r>
              <a:rPr lang="en-US" altLang="en-US" i="1">
                <a:solidFill>
                  <a:srgbClr val="FF0000"/>
                </a:solidFill>
              </a:rPr>
              <a:t> One reviewer recommended rejection of paper because findings conflicted with prevailing view on equatorial stratosphere (Reed 2003)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4">
            <a:extLst>
              <a:ext uri="{FF2B5EF4-FFF2-40B4-BE49-F238E27FC236}">
                <a16:creationId xmlns:a16="http://schemas.microsoft.com/office/drawing/2014/main" id="{02340006-84BA-C44D-89F9-14EC0EFA8061}"/>
              </a:ext>
            </a:extLst>
          </p:cNvPr>
          <p:cNvSpPr>
            <a:spLocks noChangeArrowheads="1"/>
          </p:cNvSpPr>
          <p:nvPr/>
        </p:nvSpPr>
        <p:spPr bwMode="auto">
          <a:xfrm>
            <a:off x="304800" y="290513"/>
            <a:ext cx="8382000" cy="133985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QBO:  “Indeed, we are continually encountering new features whose existence we had not anticipated from years of familiarity with the governing laws. One of the more spectacular of these is the recently discovered 26-month or quasi-biennial oscillation...” </a:t>
            </a:r>
          </a:p>
        </p:txBody>
      </p:sp>
      <p:sp>
        <p:nvSpPr>
          <p:cNvPr id="39938" name="Text Box 5">
            <a:extLst>
              <a:ext uri="{FF2B5EF4-FFF2-40B4-BE49-F238E27FC236}">
                <a16:creationId xmlns:a16="http://schemas.microsoft.com/office/drawing/2014/main" id="{12A3B248-2577-0A4C-AB12-3119A9952DA5}"/>
              </a:ext>
            </a:extLst>
          </p:cNvPr>
          <p:cNvSpPr txBox="1">
            <a:spLocks noChangeArrowheads="1"/>
          </p:cNvSpPr>
          <p:nvPr/>
        </p:nvSpPr>
        <p:spPr bwMode="auto">
          <a:xfrm>
            <a:off x="6096000" y="16002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b="1" i="1"/>
              <a:t>–  Lorenz (1967)</a:t>
            </a:r>
          </a:p>
        </p:txBody>
      </p:sp>
      <p:sp>
        <p:nvSpPr>
          <p:cNvPr id="43015" name="Rectangle 7">
            <a:extLst>
              <a:ext uri="{FF2B5EF4-FFF2-40B4-BE49-F238E27FC236}">
                <a16:creationId xmlns:a16="http://schemas.microsoft.com/office/drawing/2014/main" id="{BC29C11C-66C0-A949-83AF-7B2C208AF0BB}"/>
              </a:ext>
            </a:extLst>
          </p:cNvPr>
          <p:cNvSpPr>
            <a:spLocks noChangeArrowheads="1"/>
          </p:cNvSpPr>
          <p:nvPr/>
        </p:nvSpPr>
        <p:spPr bwMode="auto">
          <a:xfrm>
            <a:off x="304800" y="2030413"/>
            <a:ext cx="8382000" cy="730250"/>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i="1">
                <a:solidFill>
                  <a:srgbClr val="000099"/>
                </a:solidFill>
              </a:rPr>
              <a:t>Eliassen and Palm (1961) discovered that vertically propagating gravity waves can transfer momentum to the mean flow.</a:t>
            </a:r>
          </a:p>
        </p:txBody>
      </p:sp>
      <p:sp>
        <p:nvSpPr>
          <p:cNvPr id="43016" name="Text Box 8">
            <a:extLst>
              <a:ext uri="{FF2B5EF4-FFF2-40B4-BE49-F238E27FC236}">
                <a16:creationId xmlns:a16="http://schemas.microsoft.com/office/drawing/2014/main" id="{CF62B871-3DB7-0048-8B78-E30786AE461E}"/>
              </a:ext>
            </a:extLst>
          </p:cNvPr>
          <p:cNvSpPr txBox="1">
            <a:spLocks noChangeArrowheads="1"/>
          </p:cNvSpPr>
          <p:nvPr/>
        </p:nvSpPr>
        <p:spPr bwMode="auto">
          <a:xfrm>
            <a:off x="304800" y="2927350"/>
            <a:ext cx="8382000" cy="1035050"/>
          </a:xfrm>
          <a:prstGeom prst="rect">
            <a:avLst/>
          </a:prstGeom>
          <a:solidFill>
            <a:schemeClr val="bg1"/>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i="1">
                <a:solidFill>
                  <a:srgbClr val="006600"/>
                </a:solidFill>
              </a:rPr>
              <a:t>Booker and Bretherton (1967) and Hines and Reddy (1967) discovered that critical levels (where the Doppler-shifted phase speed goes to zero) would act as absorbers for vertically propagating gravity waves.</a:t>
            </a:r>
          </a:p>
        </p:txBody>
      </p:sp>
      <p:sp>
        <p:nvSpPr>
          <p:cNvPr id="43017" name="Text Box 9">
            <a:extLst>
              <a:ext uri="{FF2B5EF4-FFF2-40B4-BE49-F238E27FC236}">
                <a16:creationId xmlns:a16="http://schemas.microsoft.com/office/drawing/2014/main" id="{3B9C63E6-D572-FA41-879F-4A7E002CB766}"/>
              </a:ext>
            </a:extLst>
          </p:cNvPr>
          <p:cNvSpPr txBox="1">
            <a:spLocks noChangeArrowheads="1"/>
          </p:cNvSpPr>
          <p:nvPr/>
        </p:nvSpPr>
        <p:spPr bwMode="auto">
          <a:xfrm>
            <a:off x="304800" y="4114800"/>
            <a:ext cx="8382000" cy="1339850"/>
          </a:xfrm>
          <a:prstGeom prst="rect">
            <a:avLst/>
          </a:prstGeom>
          <a:solidFill>
            <a:schemeClr val="bg1"/>
          </a:solidFill>
          <a:ln w="2857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i="1">
                <a:solidFill>
                  <a:srgbClr val="800000"/>
                </a:solidFill>
              </a:rPr>
              <a:t>Lindzen and Holton (1968) used these results to develop a theory for the QBO.  These results were also used to explain the trapped equatorial waves observed in the lower stratosphere by Yanai and Maruyama, and Wallace and Kousky.</a:t>
            </a:r>
          </a:p>
        </p:txBody>
      </p:sp>
      <p:sp>
        <p:nvSpPr>
          <p:cNvPr id="43018" name="Text Box 10">
            <a:extLst>
              <a:ext uri="{FF2B5EF4-FFF2-40B4-BE49-F238E27FC236}">
                <a16:creationId xmlns:a16="http://schemas.microsoft.com/office/drawing/2014/main" id="{74170CF2-2E28-B740-82ED-767D46E4EC12}"/>
              </a:ext>
            </a:extLst>
          </p:cNvPr>
          <p:cNvSpPr txBox="1">
            <a:spLocks noChangeArrowheads="1"/>
          </p:cNvSpPr>
          <p:nvPr/>
        </p:nvSpPr>
        <p:spPr bwMode="auto">
          <a:xfrm>
            <a:off x="304800" y="5594350"/>
            <a:ext cx="8382000" cy="103505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i="1">
                <a:solidFill>
                  <a:srgbClr val="FF0000"/>
                </a:solidFill>
              </a:rPr>
              <a:t>A review of the QBO (Baldwin et al. 2001) summarizes advances in observations and modeling of QBO, including contributions on this problem by Kevin Hamilton.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P spid="43017" grpId="0" animBg="1"/>
      <p:bldP spid="430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81567026-5FBA-B547-9B8E-70429D586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1727200" cy="2209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0963" name="Text Box 3">
            <a:extLst>
              <a:ext uri="{FF2B5EF4-FFF2-40B4-BE49-F238E27FC236}">
                <a16:creationId xmlns:a16="http://schemas.microsoft.com/office/drawing/2014/main" id="{A8535B9A-E5F7-C74A-9C4B-1D4F19F0F984}"/>
              </a:ext>
            </a:extLst>
          </p:cNvPr>
          <p:cNvSpPr txBox="1">
            <a:spLocks noChangeArrowheads="1"/>
          </p:cNvSpPr>
          <p:nvPr/>
        </p:nvSpPr>
        <p:spPr bwMode="auto">
          <a:xfrm>
            <a:off x="76200" y="2971800"/>
            <a:ext cx="2057400" cy="6413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i="1">
                <a:solidFill>
                  <a:schemeClr val="bg1"/>
                </a:solidFill>
              </a:rPr>
              <a:t>Herbert Riehl 1915-1997</a:t>
            </a:r>
          </a:p>
        </p:txBody>
      </p:sp>
      <p:sp>
        <p:nvSpPr>
          <p:cNvPr id="40964" name="Text Box 6">
            <a:extLst>
              <a:ext uri="{FF2B5EF4-FFF2-40B4-BE49-F238E27FC236}">
                <a16:creationId xmlns:a16="http://schemas.microsoft.com/office/drawing/2014/main" id="{6D51229C-BBE0-BA43-82F1-FCC48E309456}"/>
              </a:ext>
            </a:extLst>
          </p:cNvPr>
          <p:cNvSpPr txBox="1">
            <a:spLocks noChangeArrowheads="1"/>
          </p:cNvSpPr>
          <p:nvPr/>
        </p:nvSpPr>
        <p:spPr bwMode="auto">
          <a:xfrm>
            <a:off x="2057400" y="609600"/>
            <a:ext cx="6705600" cy="1066800"/>
          </a:xfrm>
          <a:prstGeom prst="rect">
            <a:avLst/>
          </a:prstGeom>
          <a:solidFill>
            <a:schemeClr val="accent2"/>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i="1">
                <a:solidFill>
                  <a:srgbClr val="FFFF00"/>
                </a:solidFill>
              </a:rPr>
              <a:t>Department of Atmospheric Science, CSU (1962)</a:t>
            </a:r>
          </a:p>
        </p:txBody>
      </p:sp>
      <p:pic>
        <p:nvPicPr>
          <p:cNvPr id="40965" name="Picture 7" descr="Department of Atmospheric Science foothills campus looking west.">
            <a:extLst>
              <a:ext uri="{FF2B5EF4-FFF2-40B4-BE49-F238E27FC236}">
                <a16:creationId xmlns:a16="http://schemas.microsoft.com/office/drawing/2014/main" id="{A725676D-F55E-D24E-8C59-030BD7554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360613"/>
            <a:ext cx="62484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8">
            <a:extLst>
              <a:ext uri="{FF2B5EF4-FFF2-40B4-BE49-F238E27FC236}">
                <a16:creationId xmlns:a16="http://schemas.microsoft.com/office/drawing/2014/main" id="{260A2733-5D00-BE48-8AC6-56D7F5A6DB14}"/>
              </a:ext>
            </a:extLst>
          </p:cNvPr>
          <p:cNvSpPr txBox="1">
            <a:spLocks noChangeArrowheads="1"/>
          </p:cNvSpPr>
          <p:nvPr/>
        </p:nvSpPr>
        <p:spPr bwMode="auto">
          <a:xfrm>
            <a:off x="2362200" y="2438400"/>
            <a:ext cx="6019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solidFill>
                  <a:schemeClr val="bg1"/>
                </a:solidFill>
              </a:rPr>
              <a:t>“An odd place for tropical meteorology studies”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4">
            <a:extLst>
              <a:ext uri="{FF2B5EF4-FFF2-40B4-BE49-F238E27FC236}">
                <a16:creationId xmlns:a16="http://schemas.microsoft.com/office/drawing/2014/main" id="{18790A00-C3CB-C947-9D2B-930DEF9612C2}"/>
              </a:ext>
            </a:extLst>
          </p:cNvPr>
          <p:cNvSpPr txBox="1">
            <a:spLocks noChangeArrowheads="1"/>
          </p:cNvSpPr>
          <p:nvPr/>
        </p:nvSpPr>
        <p:spPr bwMode="auto">
          <a:xfrm>
            <a:off x="914400" y="381000"/>
            <a:ext cx="7391400" cy="974725"/>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t>Formation of Ph.D.-Granting Departments of Meteorology/Atmospheric Science in the U.S.</a:t>
            </a:r>
          </a:p>
        </p:txBody>
      </p:sp>
      <p:sp>
        <p:nvSpPr>
          <p:cNvPr id="41986" name="Text Box 5">
            <a:extLst>
              <a:ext uri="{FF2B5EF4-FFF2-40B4-BE49-F238E27FC236}">
                <a16:creationId xmlns:a16="http://schemas.microsoft.com/office/drawing/2014/main" id="{15337C36-1499-3242-B9E2-F1F68CE9BCBE}"/>
              </a:ext>
            </a:extLst>
          </p:cNvPr>
          <p:cNvSpPr txBox="1">
            <a:spLocks noChangeArrowheads="1"/>
          </p:cNvSpPr>
          <p:nvPr/>
        </p:nvSpPr>
        <p:spPr bwMode="auto">
          <a:xfrm>
            <a:off x="838200" y="1676400"/>
            <a:ext cx="914400" cy="395288"/>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1930s</a:t>
            </a:r>
          </a:p>
        </p:txBody>
      </p:sp>
      <p:sp>
        <p:nvSpPr>
          <p:cNvPr id="41987" name="Text Box 6">
            <a:extLst>
              <a:ext uri="{FF2B5EF4-FFF2-40B4-BE49-F238E27FC236}">
                <a16:creationId xmlns:a16="http://schemas.microsoft.com/office/drawing/2014/main" id="{1D19EEFD-3275-2045-972C-6DCD4AB7B5D6}"/>
              </a:ext>
            </a:extLst>
          </p:cNvPr>
          <p:cNvSpPr txBox="1">
            <a:spLocks noChangeArrowheads="1"/>
          </p:cNvSpPr>
          <p:nvPr/>
        </p:nvSpPr>
        <p:spPr bwMode="auto">
          <a:xfrm>
            <a:off x="2057400" y="1676400"/>
            <a:ext cx="6477000" cy="395288"/>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Penn State, NYU, U. Washington, CalTech</a:t>
            </a:r>
          </a:p>
        </p:txBody>
      </p:sp>
      <p:sp>
        <p:nvSpPr>
          <p:cNvPr id="41988" name="Text Box 7">
            <a:extLst>
              <a:ext uri="{FF2B5EF4-FFF2-40B4-BE49-F238E27FC236}">
                <a16:creationId xmlns:a16="http://schemas.microsoft.com/office/drawing/2014/main" id="{79F8D56E-ACF5-414D-B645-1E355783FE88}"/>
              </a:ext>
            </a:extLst>
          </p:cNvPr>
          <p:cNvSpPr txBox="1">
            <a:spLocks noChangeArrowheads="1"/>
          </p:cNvSpPr>
          <p:nvPr/>
        </p:nvSpPr>
        <p:spPr bwMode="auto">
          <a:xfrm>
            <a:off x="838200" y="2362200"/>
            <a:ext cx="914400" cy="395288"/>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1940s</a:t>
            </a:r>
          </a:p>
        </p:txBody>
      </p:sp>
      <p:sp>
        <p:nvSpPr>
          <p:cNvPr id="41989" name="Text Box 8">
            <a:extLst>
              <a:ext uri="{FF2B5EF4-FFF2-40B4-BE49-F238E27FC236}">
                <a16:creationId xmlns:a16="http://schemas.microsoft.com/office/drawing/2014/main" id="{E5C20ADB-0164-F147-B6AD-1F4078C18204}"/>
              </a:ext>
            </a:extLst>
          </p:cNvPr>
          <p:cNvSpPr txBox="1">
            <a:spLocks noChangeArrowheads="1"/>
          </p:cNvSpPr>
          <p:nvPr/>
        </p:nvSpPr>
        <p:spPr bwMode="auto">
          <a:xfrm>
            <a:off x="2057400" y="2362200"/>
            <a:ext cx="6477000" cy="66992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UCLA, MIT, Chicago, Miami, Iowa, Iowa State, NPS, FSU, Missouri, Utah</a:t>
            </a:r>
          </a:p>
        </p:txBody>
      </p:sp>
      <p:sp>
        <p:nvSpPr>
          <p:cNvPr id="41990" name="Text Box 9">
            <a:extLst>
              <a:ext uri="{FF2B5EF4-FFF2-40B4-BE49-F238E27FC236}">
                <a16:creationId xmlns:a16="http://schemas.microsoft.com/office/drawing/2014/main" id="{6C191F0F-9459-5D4F-A471-F98D88359019}"/>
              </a:ext>
            </a:extLst>
          </p:cNvPr>
          <p:cNvSpPr txBox="1">
            <a:spLocks noChangeArrowheads="1"/>
          </p:cNvSpPr>
          <p:nvPr/>
        </p:nvSpPr>
        <p:spPr bwMode="auto">
          <a:xfrm>
            <a:off x="838200" y="3200400"/>
            <a:ext cx="914400" cy="395288"/>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1950s</a:t>
            </a:r>
          </a:p>
        </p:txBody>
      </p:sp>
      <p:sp>
        <p:nvSpPr>
          <p:cNvPr id="41991" name="Text Box 10">
            <a:extLst>
              <a:ext uri="{FF2B5EF4-FFF2-40B4-BE49-F238E27FC236}">
                <a16:creationId xmlns:a16="http://schemas.microsoft.com/office/drawing/2014/main" id="{AAEA6FF2-0921-BB46-A360-971D8D78535B}"/>
              </a:ext>
            </a:extLst>
          </p:cNvPr>
          <p:cNvSpPr txBox="1">
            <a:spLocks noChangeArrowheads="1"/>
          </p:cNvSpPr>
          <p:nvPr/>
        </p:nvSpPr>
        <p:spPr bwMode="auto">
          <a:xfrm>
            <a:off x="2057400" y="3200400"/>
            <a:ext cx="6477000" cy="395288"/>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Wisconsin-Madison, Michigan, Hawaii, Texas A&amp;M, Arizona</a:t>
            </a:r>
          </a:p>
        </p:txBody>
      </p:sp>
      <p:sp>
        <p:nvSpPr>
          <p:cNvPr id="41992" name="Text Box 11">
            <a:extLst>
              <a:ext uri="{FF2B5EF4-FFF2-40B4-BE49-F238E27FC236}">
                <a16:creationId xmlns:a16="http://schemas.microsoft.com/office/drawing/2014/main" id="{524280C3-0B4D-AA40-8AA6-FDF5BEC3A5C4}"/>
              </a:ext>
            </a:extLst>
          </p:cNvPr>
          <p:cNvSpPr txBox="1">
            <a:spLocks noChangeArrowheads="1"/>
          </p:cNvSpPr>
          <p:nvPr/>
        </p:nvSpPr>
        <p:spPr bwMode="auto">
          <a:xfrm>
            <a:off x="838200" y="3886200"/>
            <a:ext cx="914400" cy="395288"/>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1960s</a:t>
            </a:r>
          </a:p>
        </p:txBody>
      </p:sp>
      <p:sp>
        <p:nvSpPr>
          <p:cNvPr id="41993" name="Text Box 12">
            <a:extLst>
              <a:ext uri="{FF2B5EF4-FFF2-40B4-BE49-F238E27FC236}">
                <a16:creationId xmlns:a16="http://schemas.microsoft.com/office/drawing/2014/main" id="{FDD70D25-8D3B-2A4B-B936-BD2C9AD29777}"/>
              </a:ext>
            </a:extLst>
          </p:cNvPr>
          <p:cNvSpPr txBox="1">
            <a:spLocks noChangeArrowheads="1"/>
          </p:cNvSpPr>
          <p:nvPr/>
        </p:nvSpPr>
        <p:spPr bwMode="auto">
          <a:xfrm>
            <a:off x="2057400" y="3871913"/>
            <a:ext cx="6477000" cy="66992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Oklahoma, CSU, Wisconsin-Milwaukee, Maryland, SUNYA, Wyoming, Purdue, Illinois, Virginia, Oregon State, Princeton</a:t>
            </a:r>
          </a:p>
        </p:txBody>
      </p:sp>
      <p:sp>
        <p:nvSpPr>
          <p:cNvPr id="41994" name="Text Box 13">
            <a:extLst>
              <a:ext uri="{FF2B5EF4-FFF2-40B4-BE49-F238E27FC236}">
                <a16:creationId xmlns:a16="http://schemas.microsoft.com/office/drawing/2014/main" id="{953CFCD1-E45D-A442-9440-A0E374B79073}"/>
              </a:ext>
            </a:extLst>
          </p:cNvPr>
          <p:cNvSpPr txBox="1">
            <a:spLocks noChangeArrowheads="1"/>
          </p:cNvSpPr>
          <p:nvPr/>
        </p:nvSpPr>
        <p:spPr bwMode="auto">
          <a:xfrm>
            <a:off x="838200" y="4786313"/>
            <a:ext cx="914400" cy="395287"/>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1970s</a:t>
            </a:r>
          </a:p>
        </p:txBody>
      </p:sp>
      <p:sp>
        <p:nvSpPr>
          <p:cNvPr id="41995" name="Text Box 14">
            <a:extLst>
              <a:ext uri="{FF2B5EF4-FFF2-40B4-BE49-F238E27FC236}">
                <a16:creationId xmlns:a16="http://schemas.microsoft.com/office/drawing/2014/main" id="{7A1A745E-6112-194D-B7E2-DCEF8729CB0F}"/>
              </a:ext>
            </a:extLst>
          </p:cNvPr>
          <p:cNvSpPr txBox="1">
            <a:spLocks noChangeArrowheads="1"/>
          </p:cNvSpPr>
          <p:nvPr/>
        </p:nvSpPr>
        <p:spPr bwMode="auto">
          <a:xfrm>
            <a:off x="2057400" y="4786313"/>
            <a:ext cx="6477000" cy="395287"/>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Ohio State, Georgia Tech, Columbia</a:t>
            </a:r>
          </a:p>
        </p:txBody>
      </p:sp>
      <p:sp>
        <p:nvSpPr>
          <p:cNvPr id="148495" name="Text Box 15">
            <a:extLst>
              <a:ext uri="{FF2B5EF4-FFF2-40B4-BE49-F238E27FC236}">
                <a16:creationId xmlns:a16="http://schemas.microsoft.com/office/drawing/2014/main" id="{D8192A51-FA9E-DF43-A16F-DE7FE858ABDF}"/>
              </a:ext>
            </a:extLst>
          </p:cNvPr>
          <p:cNvSpPr txBox="1">
            <a:spLocks noChangeArrowheads="1"/>
          </p:cNvSpPr>
          <p:nvPr/>
        </p:nvSpPr>
        <p:spPr bwMode="auto">
          <a:xfrm>
            <a:off x="76200" y="23622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a:solidFill>
                  <a:schemeClr val="accent2"/>
                </a:solidFill>
              </a:rPr>
              <a:t>WWII</a:t>
            </a:r>
          </a:p>
        </p:txBody>
      </p:sp>
      <p:sp>
        <p:nvSpPr>
          <p:cNvPr id="148496" name="Text Box 16">
            <a:extLst>
              <a:ext uri="{FF2B5EF4-FFF2-40B4-BE49-F238E27FC236}">
                <a16:creationId xmlns:a16="http://schemas.microsoft.com/office/drawing/2014/main" id="{A1130A4F-A50E-F840-B02A-2A96911AC481}"/>
              </a:ext>
            </a:extLst>
          </p:cNvPr>
          <p:cNvSpPr txBox="1">
            <a:spLocks noChangeArrowheads="1"/>
          </p:cNvSpPr>
          <p:nvPr/>
        </p:nvSpPr>
        <p:spPr bwMode="auto">
          <a:xfrm>
            <a:off x="76200" y="3595688"/>
            <a:ext cx="3657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a:solidFill>
                  <a:schemeClr val="accent2"/>
                </a:solidFill>
              </a:rPr>
              <a:t>1957 Sputnik/1958 NAS Study</a:t>
            </a:r>
          </a:p>
        </p:txBody>
      </p:sp>
      <p:sp>
        <p:nvSpPr>
          <p:cNvPr id="148497" name="Text Box 17">
            <a:extLst>
              <a:ext uri="{FF2B5EF4-FFF2-40B4-BE49-F238E27FC236}">
                <a16:creationId xmlns:a16="http://schemas.microsoft.com/office/drawing/2014/main" id="{0A60B5AE-17B0-9D43-9BAF-ADA48B945F5D}"/>
              </a:ext>
            </a:extLst>
          </p:cNvPr>
          <p:cNvSpPr txBox="1">
            <a:spLocks noChangeArrowheads="1"/>
          </p:cNvSpPr>
          <p:nvPr/>
        </p:nvSpPr>
        <p:spPr bwMode="auto">
          <a:xfrm>
            <a:off x="8610600" y="16764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chemeClr val="accent2"/>
                </a:solidFill>
              </a:rPr>
              <a:t>4</a:t>
            </a:r>
          </a:p>
        </p:txBody>
      </p:sp>
      <p:sp>
        <p:nvSpPr>
          <p:cNvPr id="148498" name="Text Box 18">
            <a:extLst>
              <a:ext uri="{FF2B5EF4-FFF2-40B4-BE49-F238E27FC236}">
                <a16:creationId xmlns:a16="http://schemas.microsoft.com/office/drawing/2014/main" id="{4F61EB04-152E-474E-BA31-DC81E91FA186}"/>
              </a:ext>
            </a:extLst>
          </p:cNvPr>
          <p:cNvSpPr txBox="1">
            <a:spLocks noChangeArrowheads="1"/>
          </p:cNvSpPr>
          <p:nvPr/>
        </p:nvSpPr>
        <p:spPr bwMode="auto">
          <a:xfrm>
            <a:off x="8534400" y="2514600"/>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chemeClr val="accent2"/>
                </a:solidFill>
              </a:rPr>
              <a:t>10</a:t>
            </a:r>
          </a:p>
        </p:txBody>
      </p:sp>
      <p:sp>
        <p:nvSpPr>
          <p:cNvPr id="148499" name="Text Box 19">
            <a:extLst>
              <a:ext uri="{FF2B5EF4-FFF2-40B4-BE49-F238E27FC236}">
                <a16:creationId xmlns:a16="http://schemas.microsoft.com/office/drawing/2014/main" id="{DE98A37E-D587-5F43-9F86-81936281D8F6}"/>
              </a:ext>
            </a:extLst>
          </p:cNvPr>
          <p:cNvSpPr txBox="1">
            <a:spLocks noChangeArrowheads="1"/>
          </p:cNvSpPr>
          <p:nvPr/>
        </p:nvSpPr>
        <p:spPr bwMode="auto">
          <a:xfrm>
            <a:off x="8610600" y="318452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chemeClr val="accent2"/>
                </a:solidFill>
              </a:rPr>
              <a:t>5</a:t>
            </a:r>
          </a:p>
        </p:txBody>
      </p:sp>
      <p:sp>
        <p:nvSpPr>
          <p:cNvPr id="148500" name="Text Box 20">
            <a:extLst>
              <a:ext uri="{FF2B5EF4-FFF2-40B4-BE49-F238E27FC236}">
                <a16:creationId xmlns:a16="http://schemas.microsoft.com/office/drawing/2014/main" id="{8EF1EF36-0715-064F-8FB8-0D8C43F3CCE7}"/>
              </a:ext>
            </a:extLst>
          </p:cNvPr>
          <p:cNvSpPr txBox="1">
            <a:spLocks noChangeArrowheads="1"/>
          </p:cNvSpPr>
          <p:nvPr/>
        </p:nvSpPr>
        <p:spPr bwMode="auto">
          <a:xfrm>
            <a:off x="8534400" y="3962400"/>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chemeClr val="accent2"/>
                </a:solidFill>
              </a:rPr>
              <a:t>11</a:t>
            </a:r>
          </a:p>
        </p:txBody>
      </p:sp>
      <p:sp>
        <p:nvSpPr>
          <p:cNvPr id="42002" name="Text Box 21">
            <a:extLst>
              <a:ext uri="{FF2B5EF4-FFF2-40B4-BE49-F238E27FC236}">
                <a16:creationId xmlns:a16="http://schemas.microsoft.com/office/drawing/2014/main" id="{4589C04C-53D1-DB4C-9D15-2D3BB8747AFB}"/>
              </a:ext>
            </a:extLst>
          </p:cNvPr>
          <p:cNvSpPr txBox="1">
            <a:spLocks noChangeArrowheads="1"/>
          </p:cNvSpPr>
          <p:nvPr/>
        </p:nvSpPr>
        <p:spPr bwMode="auto">
          <a:xfrm>
            <a:off x="838200" y="5472113"/>
            <a:ext cx="914400" cy="395287"/>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1980s</a:t>
            </a:r>
          </a:p>
        </p:txBody>
      </p:sp>
      <p:sp>
        <p:nvSpPr>
          <p:cNvPr id="42003" name="Text Box 22">
            <a:extLst>
              <a:ext uri="{FF2B5EF4-FFF2-40B4-BE49-F238E27FC236}">
                <a16:creationId xmlns:a16="http://schemas.microsoft.com/office/drawing/2014/main" id="{DA7A9FD9-703E-864F-BA56-C78ED5577AD3}"/>
              </a:ext>
            </a:extLst>
          </p:cNvPr>
          <p:cNvSpPr txBox="1">
            <a:spLocks noChangeArrowheads="1"/>
          </p:cNvSpPr>
          <p:nvPr/>
        </p:nvSpPr>
        <p:spPr bwMode="auto">
          <a:xfrm>
            <a:off x="2057400" y="5472113"/>
            <a:ext cx="6477000" cy="395287"/>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Nebraska, Texas</a:t>
            </a:r>
          </a:p>
        </p:txBody>
      </p:sp>
      <p:sp>
        <p:nvSpPr>
          <p:cNvPr id="42004" name="Text Box 23">
            <a:extLst>
              <a:ext uri="{FF2B5EF4-FFF2-40B4-BE49-F238E27FC236}">
                <a16:creationId xmlns:a16="http://schemas.microsoft.com/office/drawing/2014/main" id="{F75570D4-A881-F445-BA92-1B95BA619812}"/>
              </a:ext>
            </a:extLst>
          </p:cNvPr>
          <p:cNvSpPr txBox="1">
            <a:spLocks noChangeArrowheads="1"/>
          </p:cNvSpPr>
          <p:nvPr/>
        </p:nvSpPr>
        <p:spPr bwMode="auto">
          <a:xfrm>
            <a:off x="838200" y="6157913"/>
            <a:ext cx="914400" cy="395287"/>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1990s</a:t>
            </a:r>
          </a:p>
        </p:txBody>
      </p:sp>
      <p:sp>
        <p:nvSpPr>
          <p:cNvPr id="42005" name="Text Box 24">
            <a:extLst>
              <a:ext uri="{FF2B5EF4-FFF2-40B4-BE49-F238E27FC236}">
                <a16:creationId xmlns:a16="http://schemas.microsoft.com/office/drawing/2014/main" id="{FF4D7F03-4C0E-7E4F-8403-6814D9A15911}"/>
              </a:ext>
            </a:extLst>
          </p:cNvPr>
          <p:cNvSpPr txBox="1">
            <a:spLocks noChangeArrowheads="1"/>
          </p:cNvSpPr>
          <p:nvPr/>
        </p:nvSpPr>
        <p:spPr bwMode="auto">
          <a:xfrm>
            <a:off x="2057400" y="6157913"/>
            <a:ext cx="6477000" cy="395287"/>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 UC-Irvine</a:t>
            </a:r>
          </a:p>
        </p:txBody>
      </p:sp>
      <p:sp>
        <p:nvSpPr>
          <p:cNvPr id="148505" name="Text Box 25">
            <a:extLst>
              <a:ext uri="{FF2B5EF4-FFF2-40B4-BE49-F238E27FC236}">
                <a16:creationId xmlns:a16="http://schemas.microsoft.com/office/drawing/2014/main" id="{BFD26F19-C73F-C944-8CEF-9C3FAEC0C850}"/>
              </a:ext>
            </a:extLst>
          </p:cNvPr>
          <p:cNvSpPr txBox="1">
            <a:spLocks noChangeArrowheads="1"/>
          </p:cNvSpPr>
          <p:nvPr/>
        </p:nvSpPr>
        <p:spPr bwMode="auto">
          <a:xfrm>
            <a:off x="8610600" y="478472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chemeClr val="accent2"/>
                </a:solidFill>
              </a:rPr>
              <a:t>3</a:t>
            </a:r>
          </a:p>
        </p:txBody>
      </p:sp>
      <p:sp>
        <p:nvSpPr>
          <p:cNvPr id="148506" name="Text Box 26">
            <a:extLst>
              <a:ext uri="{FF2B5EF4-FFF2-40B4-BE49-F238E27FC236}">
                <a16:creationId xmlns:a16="http://schemas.microsoft.com/office/drawing/2014/main" id="{12E5369E-A4EF-DA45-A5FB-FB89759C37BA}"/>
              </a:ext>
            </a:extLst>
          </p:cNvPr>
          <p:cNvSpPr txBox="1">
            <a:spLocks noChangeArrowheads="1"/>
          </p:cNvSpPr>
          <p:nvPr/>
        </p:nvSpPr>
        <p:spPr bwMode="auto">
          <a:xfrm>
            <a:off x="8610600" y="547052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chemeClr val="accent2"/>
                </a:solidFill>
              </a:rPr>
              <a:t>2</a:t>
            </a:r>
          </a:p>
        </p:txBody>
      </p:sp>
      <p:sp>
        <p:nvSpPr>
          <p:cNvPr id="148507" name="Text Box 27">
            <a:extLst>
              <a:ext uri="{FF2B5EF4-FFF2-40B4-BE49-F238E27FC236}">
                <a16:creationId xmlns:a16="http://schemas.microsoft.com/office/drawing/2014/main" id="{4FD01985-686D-4A4E-9876-6D23A13E1B7C}"/>
              </a:ext>
            </a:extLst>
          </p:cNvPr>
          <p:cNvSpPr txBox="1">
            <a:spLocks noChangeArrowheads="1"/>
          </p:cNvSpPr>
          <p:nvPr/>
        </p:nvSpPr>
        <p:spPr bwMode="auto">
          <a:xfrm>
            <a:off x="8610600" y="615632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chemeClr val="accent2"/>
                </a:solidFill>
              </a:rPr>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4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84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84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85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85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85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85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49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8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95" grpId="0"/>
      <p:bldP spid="148496" grpId="0"/>
      <p:bldP spid="148497" grpId="0"/>
      <p:bldP spid="148498" grpId="0"/>
      <p:bldP spid="148499" grpId="0"/>
      <p:bldP spid="148500" grpId="0"/>
      <p:bldP spid="148505" grpId="0"/>
      <p:bldP spid="148506" grpId="0"/>
      <p:bldP spid="14850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a:extLst>
              <a:ext uri="{FF2B5EF4-FFF2-40B4-BE49-F238E27FC236}">
                <a16:creationId xmlns:a16="http://schemas.microsoft.com/office/drawing/2014/main" id="{897CD183-D4FD-5F4D-B0E5-CAAA49A4C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342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AutoShape 5">
            <a:extLst>
              <a:ext uri="{FF2B5EF4-FFF2-40B4-BE49-F238E27FC236}">
                <a16:creationId xmlns:a16="http://schemas.microsoft.com/office/drawing/2014/main" id="{9DF3A203-F39C-4445-B384-31793F18D65D}"/>
              </a:ext>
            </a:extLst>
          </p:cNvPr>
          <p:cNvSpPr>
            <a:spLocks noChangeArrowheads="1"/>
          </p:cNvSpPr>
          <p:nvPr/>
        </p:nvSpPr>
        <p:spPr bwMode="auto">
          <a:xfrm>
            <a:off x="3429000" y="4114800"/>
            <a:ext cx="2286000" cy="609600"/>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02" name="Text Box 6">
            <a:extLst>
              <a:ext uri="{FF2B5EF4-FFF2-40B4-BE49-F238E27FC236}">
                <a16:creationId xmlns:a16="http://schemas.microsoft.com/office/drawing/2014/main" id="{2C29F954-0590-1043-B6C1-E34164C03030}"/>
              </a:ext>
            </a:extLst>
          </p:cNvPr>
          <p:cNvSpPr txBox="1">
            <a:spLocks noChangeArrowheads="1"/>
          </p:cNvSpPr>
          <p:nvPr/>
        </p:nvSpPr>
        <p:spPr bwMode="auto">
          <a:xfrm>
            <a:off x="609600" y="4953000"/>
            <a:ext cx="7696200" cy="85090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i="1"/>
              <a:t>Work by Estoque contributed importantly to subsequent sea breeze modeling studies</a:t>
            </a:r>
          </a:p>
        </p:txBody>
      </p:sp>
      <p:sp>
        <p:nvSpPr>
          <p:cNvPr id="43012" name="Text Box 7">
            <a:extLst>
              <a:ext uri="{FF2B5EF4-FFF2-40B4-BE49-F238E27FC236}">
                <a16:creationId xmlns:a16="http://schemas.microsoft.com/office/drawing/2014/main" id="{2C74B7BC-87EC-9A44-AB4D-D73CABCE239D}"/>
              </a:ext>
            </a:extLst>
          </p:cNvPr>
          <p:cNvSpPr txBox="1">
            <a:spLocks noChangeArrowheads="1"/>
          </p:cNvSpPr>
          <p:nvPr/>
        </p:nvSpPr>
        <p:spPr bwMode="auto">
          <a:xfrm>
            <a:off x="3810000" y="5334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0000"/>
                </a:solidFill>
              </a:rPr>
              <a:t>(May 1962)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3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277CC95E-FF40-1347-9BF6-8CF10165F55B}"/>
              </a:ext>
            </a:extLst>
          </p:cNvPr>
          <p:cNvSpPr>
            <a:spLocks noChangeArrowheads="1"/>
          </p:cNvSpPr>
          <p:nvPr/>
        </p:nvSpPr>
        <p:spPr bwMode="auto">
          <a:xfrm>
            <a:off x="838200" y="3429000"/>
            <a:ext cx="16764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4034" name="Rectangle 9">
            <a:extLst>
              <a:ext uri="{FF2B5EF4-FFF2-40B4-BE49-F238E27FC236}">
                <a16:creationId xmlns:a16="http://schemas.microsoft.com/office/drawing/2014/main" id="{A5BD11CF-BBDC-7440-B5DC-DC95310DE81C}"/>
              </a:ext>
            </a:extLst>
          </p:cNvPr>
          <p:cNvSpPr>
            <a:spLocks noChangeArrowheads="1"/>
          </p:cNvSpPr>
          <p:nvPr/>
        </p:nvSpPr>
        <p:spPr bwMode="auto">
          <a:xfrm>
            <a:off x="3733800" y="3276600"/>
            <a:ext cx="17526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0970" name="Text Box 10">
            <a:extLst>
              <a:ext uri="{FF2B5EF4-FFF2-40B4-BE49-F238E27FC236}">
                <a16:creationId xmlns:a16="http://schemas.microsoft.com/office/drawing/2014/main" id="{F74E4A5C-59E6-7B43-A926-10620FBBAB67}"/>
              </a:ext>
            </a:extLst>
          </p:cNvPr>
          <p:cNvSpPr txBox="1">
            <a:spLocks noChangeArrowheads="1"/>
          </p:cNvSpPr>
          <p:nvPr/>
        </p:nvSpPr>
        <p:spPr bwMode="auto">
          <a:xfrm>
            <a:off x="533400" y="4876800"/>
            <a:ext cx="8229600" cy="850900"/>
          </a:xfrm>
          <a:prstGeom prst="rect">
            <a:avLst/>
          </a:prstGeom>
          <a:solidFill>
            <a:schemeClr val="bg1"/>
          </a:solidFill>
          <a:ln w="2857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CISK:</a:t>
            </a:r>
            <a:r>
              <a:rPr lang="en-US" altLang="en-US" sz="2400" i="1">
                <a:solidFill>
                  <a:srgbClr val="FF0000"/>
                </a:solidFill>
              </a:rPr>
              <a:t>  </a:t>
            </a:r>
            <a:r>
              <a:rPr lang="en-US" altLang="en-US" sz="2400" i="1"/>
              <a:t>A cooperative interaction between convection and the large-scale disturbance via lifting by Ekman pumping</a:t>
            </a:r>
          </a:p>
        </p:txBody>
      </p:sp>
      <p:pic>
        <p:nvPicPr>
          <p:cNvPr id="44036" name="Picture 12">
            <a:extLst>
              <a:ext uri="{FF2B5EF4-FFF2-40B4-BE49-F238E27FC236}">
                <a16:creationId xmlns:a16="http://schemas.microsoft.com/office/drawing/2014/main" id="{653A6DFA-5A7B-C74F-8175-2FC7386C3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250"/>
            <a:ext cx="9067800" cy="170815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7" name="Line 13">
            <a:extLst>
              <a:ext uri="{FF2B5EF4-FFF2-40B4-BE49-F238E27FC236}">
                <a16:creationId xmlns:a16="http://schemas.microsoft.com/office/drawing/2014/main" id="{B044B80B-2019-AA41-99BB-5C44C18BDDA9}"/>
              </a:ext>
            </a:extLst>
          </p:cNvPr>
          <p:cNvSpPr>
            <a:spLocks noChangeShapeType="1"/>
          </p:cNvSpPr>
          <p:nvPr/>
        </p:nvSpPr>
        <p:spPr bwMode="auto">
          <a:xfrm>
            <a:off x="5105400" y="3810000"/>
            <a:ext cx="2438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4" name="Text Box 14">
            <a:extLst>
              <a:ext uri="{FF2B5EF4-FFF2-40B4-BE49-F238E27FC236}">
                <a16:creationId xmlns:a16="http://schemas.microsoft.com/office/drawing/2014/main" id="{A4B8A426-58CA-E946-BEC5-EC5550882A46}"/>
              </a:ext>
            </a:extLst>
          </p:cNvPr>
          <p:cNvSpPr txBox="1">
            <a:spLocks noChangeArrowheads="1"/>
          </p:cNvSpPr>
          <p:nvPr/>
        </p:nvSpPr>
        <p:spPr bwMode="auto">
          <a:xfrm>
            <a:off x="228600" y="5943600"/>
            <a:ext cx="8610600" cy="73025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[In a related mechanism – </a:t>
            </a:r>
            <a:r>
              <a:rPr lang="en-US" altLang="en-US" sz="2000" b="1"/>
              <a:t>wave-CISK</a:t>
            </a:r>
            <a:r>
              <a:rPr lang="en-US" altLang="en-US" sz="2000"/>
              <a:t> – the lifting was proposed to come from the wave field itself (Yamasaki 1969, Hayashi 1970; Lindzen 1974)]</a:t>
            </a:r>
          </a:p>
        </p:txBody>
      </p:sp>
      <p:pic>
        <p:nvPicPr>
          <p:cNvPr id="44039" name="Picture 4">
            <a:extLst>
              <a:ext uri="{FF2B5EF4-FFF2-40B4-BE49-F238E27FC236}">
                <a16:creationId xmlns:a16="http://schemas.microsoft.com/office/drawing/2014/main" id="{D876C7BD-09E5-0640-90A2-B9659C235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0"/>
            <a:ext cx="6711950" cy="3062288"/>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0" name="Text Box 15">
            <a:extLst>
              <a:ext uri="{FF2B5EF4-FFF2-40B4-BE49-F238E27FC236}">
                <a16:creationId xmlns:a16="http://schemas.microsoft.com/office/drawing/2014/main" id="{55C02409-3DAA-7048-B2E7-447A94FA8142}"/>
              </a:ext>
            </a:extLst>
          </p:cNvPr>
          <p:cNvSpPr txBox="1">
            <a:spLocks noChangeArrowheads="1"/>
          </p:cNvSpPr>
          <p:nvPr/>
        </p:nvSpPr>
        <p:spPr bwMode="auto">
          <a:xfrm>
            <a:off x="4038600" y="381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0000"/>
                </a:solidFill>
              </a:rPr>
              <a:t>(1964)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0" grpId="0" animBg="1"/>
      <p:bldP spid="4097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
            <a:extLst>
              <a:ext uri="{FF2B5EF4-FFF2-40B4-BE49-F238E27FC236}">
                <a16:creationId xmlns:a16="http://schemas.microsoft.com/office/drawing/2014/main" id="{CD5B746F-B7A6-A04B-A560-72BDDBA3870E}"/>
              </a:ext>
            </a:extLst>
          </p:cNvPr>
          <p:cNvSpPr>
            <a:spLocks noChangeArrowheads="1"/>
          </p:cNvSpPr>
          <p:nvPr/>
        </p:nvSpPr>
        <p:spPr bwMode="auto">
          <a:xfrm>
            <a:off x="762000" y="1554163"/>
            <a:ext cx="7772400" cy="1581150"/>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6600"/>
                </a:solidFill>
              </a:rPr>
              <a:t>“…[it is hard to see how CISK can lead to] intensification…because, if there are no sources, </a:t>
            </a:r>
            <a:r>
              <a:rPr lang="en-US" altLang="en-US" sz="2400" b="1" i="1">
                <a:solidFill>
                  <a:srgbClr val="006600"/>
                </a:solidFill>
              </a:rPr>
              <a:t>θ</a:t>
            </a:r>
            <a:r>
              <a:rPr lang="en-US" altLang="en-US" sz="2400" b="1" i="1" baseline="-25000">
                <a:solidFill>
                  <a:srgbClr val="006600"/>
                </a:solidFill>
              </a:rPr>
              <a:t>e</a:t>
            </a:r>
            <a:r>
              <a:rPr lang="en-US" altLang="en-US" sz="2400" b="1">
                <a:solidFill>
                  <a:srgbClr val="006600"/>
                </a:solidFill>
              </a:rPr>
              <a:t> is simply redistributed by the motions, without creating a new maximum.” </a:t>
            </a:r>
          </a:p>
        </p:txBody>
      </p:sp>
      <p:sp>
        <p:nvSpPr>
          <p:cNvPr id="46082" name="Text Box 5">
            <a:extLst>
              <a:ext uri="{FF2B5EF4-FFF2-40B4-BE49-F238E27FC236}">
                <a16:creationId xmlns:a16="http://schemas.microsoft.com/office/drawing/2014/main" id="{5022096E-128C-DB41-8F9E-C50752A73A01}"/>
              </a:ext>
            </a:extLst>
          </p:cNvPr>
          <p:cNvSpPr txBox="1">
            <a:spLocks noChangeArrowheads="1"/>
          </p:cNvSpPr>
          <p:nvPr/>
        </p:nvSpPr>
        <p:spPr bwMode="auto">
          <a:xfrm>
            <a:off x="1447800" y="76200"/>
            <a:ext cx="617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i="1">
                <a:solidFill>
                  <a:srgbClr val="0000FF"/>
                </a:solidFill>
              </a:rPr>
              <a:t>Comments on CISK</a:t>
            </a:r>
          </a:p>
        </p:txBody>
      </p:sp>
      <p:sp>
        <p:nvSpPr>
          <p:cNvPr id="46083" name="Text Box 6">
            <a:extLst>
              <a:ext uri="{FF2B5EF4-FFF2-40B4-BE49-F238E27FC236}">
                <a16:creationId xmlns:a16="http://schemas.microsoft.com/office/drawing/2014/main" id="{DE2C2695-2723-444C-AD7C-5C982905DA76}"/>
              </a:ext>
            </a:extLst>
          </p:cNvPr>
          <p:cNvSpPr txBox="1">
            <a:spLocks noChangeArrowheads="1"/>
          </p:cNvSpPr>
          <p:nvPr/>
        </p:nvSpPr>
        <p:spPr bwMode="auto">
          <a:xfrm>
            <a:off x="457200" y="762000"/>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i="1">
                <a:solidFill>
                  <a:srgbClr val="FF0000"/>
                </a:solidFill>
              </a:rPr>
              <a:t>Arakawa (2004)</a:t>
            </a:r>
          </a:p>
        </p:txBody>
      </p:sp>
      <p:sp>
        <p:nvSpPr>
          <p:cNvPr id="41991" name="Text Box 7">
            <a:extLst>
              <a:ext uri="{FF2B5EF4-FFF2-40B4-BE49-F238E27FC236}">
                <a16:creationId xmlns:a16="http://schemas.microsoft.com/office/drawing/2014/main" id="{3DDF6896-E6E8-3749-908B-692579286EAE}"/>
              </a:ext>
            </a:extLst>
          </p:cNvPr>
          <p:cNvSpPr txBox="1">
            <a:spLocks noChangeArrowheads="1"/>
          </p:cNvSpPr>
          <p:nvPr/>
        </p:nvSpPr>
        <p:spPr bwMode="auto">
          <a:xfrm>
            <a:off x="762000" y="3352800"/>
            <a:ext cx="7772400" cy="3224213"/>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800000"/>
                </a:solidFill>
              </a:rPr>
              <a:t>“Missing from the CISK concept is the important role of surface fluxes in enhancing </a:t>
            </a:r>
            <a:r>
              <a:rPr lang="en-US" altLang="en-US" sz="2400" b="1" i="1">
                <a:solidFill>
                  <a:srgbClr val="800000"/>
                </a:solidFill>
              </a:rPr>
              <a:t>θ</a:t>
            </a:r>
            <a:r>
              <a:rPr lang="en-US" altLang="en-US" sz="2400" b="1" i="1" baseline="-25000">
                <a:solidFill>
                  <a:srgbClr val="800000"/>
                </a:solidFill>
              </a:rPr>
              <a:t>e</a:t>
            </a:r>
            <a:r>
              <a:rPr lang="en-US" altLang="en-US" sz="2400" b="1" i="1">
                <a:solidFill>
                  <a:srgbClr val="800000"/>
                </a:solidFill>
              </a:rPr>
              <a:t> </a:t>
            </a:r>
            <a:r>
              <a:rPr lang="en-US" altLang="en-US" sz="2400" b="1">
                <a:solidFill>
                  <a:srgbClr val="800000"/>
                </a:solidFill>
              </a:rPr>
              <a:t>in the outer region of a hurricane where subsidence predominates (Ooyama 1969, 1982), and in the inner region as the cyclone intensifies (Emanuel 1989).”  </a:t>
            </a:r>
          </a:p>
          <a:p>
            <a:pPr eaLnBrk="1" hangingPunct="1">
              <a:spcBef>
                <a:spcPct val="50000"/>
              </a:spcBef>
            </a:pPr>
            <a:r>
              <a:rPr lang="en-US" altLang="en-US" sz="2400" b="1">
                <a:solidFill>
                  <a:srgbClr val="800000"/>
                </a:solidFill>
              </a:rPr>
              <a:t>These surface exchange processes associated with tropical cyclone development have come to be known as WISHE.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a:extLst>
              <a:ext uri="{FF2B5EF4-FFF2-40B4-BE49-F238E27FC236}">
                <a16:creationId xmlns:a16="http://schemas.microsoft.com/office/drawing/2014/main" id="{92B947F0-52F7-D34B-879B-8B1CE4946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14400"/>
            <a:ext cx="67056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6">
            <a:extLst>
              <a:ext uri="{FF2B5EF4-FFF2-40B4-BE49-F238E27FC236}">
                <a16:creationId xmlns:a16="http://schemas.microsoft.com/office/drawing/2014/main" id="{EF48B12B-0B53-9B4E-9FA7-EDA4E232BED8}"/>
              </a:ext>
            </a:extLst>
          </p:cNvPr>
          <p:cNvSpPr txBox="1">
            <a:spLocks noChangeArrowheads="1"/>
          </p:cNvSpPr>
          <p:nvPr/>
        </p:nvSpPr>
        <p:spPr bwMode="auto">
          <a:xfrm>
            <a:off x="1371600" y="3048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solidFill>
                  <a:srgbClr val="0000FF"/>
                </a:solidFill>
              </a:rPr>
              <a:t>ATS 1 – First Geostationary Satellite (1966)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a:extLst>
              <a:ext uri="{FF2B5EF4-FFF2-40B4-BE49-F238E27FC236}">
                <a16:creationId xmlns:a16="http://schemas.microsoft.com/office/drawing/2014/main" id="{B8299531-3A50-7D42-A60D-3407E61DA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5410200" cy="13557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0" name="Text Box 9">
            <a:extLst>
              <a:ext uri="{FF2B5EF4-FFF2-40B4-BE49-F238E27FC236}">
                <a16:creationId xmlns:a16="http://schemas.microsoft.com/office/drawing/2014/main" id="{6F21AA32-48C2-8347-93DF-1E774889A04A}"/>
              </a:ext>
            </a:extLst>
          </p:cNvPr>
          <p:cNvSpPr txBox="1">
            <a:spLocks noChangeArrowheads="1"/>
          </p:cNvSpPr>
          <p:nvPr/>
        </p:nvSpPr>
        <p:spPr bwMode="auto">
          <a:xfrm>
            <a:off x="152400" y="304800"/>
            <a:ext cx="5410200" cy="1216025"/>
          </a:xfrm>
          <a:prstGeom prst="rect">
            <a:avLst/>
          </a:prstGeom>
          <a:solidFill>
            <a:schemeClr val="bg1"/>
          </a:solidFill>
          <a:ln w="2857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Matsuno, T</a:t>
            </a:r>
            <a:r>
              <a:rPr lang="en-US" altLang="en-US" sz="2400"/>
              <a:t>., 1966: Quasi-geostrophic motions in the equatorial area. </a:t>
            </a:r>
            <a:r>
              <a:rPr lang="en-US" altLang="en-US" sz="2400" i="1"/>
              <a:t>J. Meteor. Soc</a:t>
            </a:r>
            <a:r>
              <a:rPr lang="en-US" altLang="en-US" sz="2400"/>
              <a:t>. </a:t>
            </a:r>
            <a:r>
              <a:rPr lang="en-US" altLang="en-US" sz="2400" i="1"/>
              <a:t>Japan</a:t>
            </a:r>
            <a:r>
              <a:rPr lang="en-US" altLang="en-US" sz="2400"/>
              <a:t>, </a:t>
            </a:r>
            <a:r>
              <a:rPr lang="en-US" altLang="en-US" sz="2400" b="1"/>
              <a:t>44</a:t>
            </a:r>
            <a:r>
              <a:rPr lang="en-US" altLang="en-US" sz="2400"/>
              <a:t>, 25-43.</a:t>
            </a:r>
          </a:p>
        </p:txBody>
      </p:sp>
      <p:sp>
        <p:nvSpPr>
          <p:cNvPr id="107531" name="Text Box 11">
            <a:extLst>
              <a:ext uri="{FF2B5EF4-FFF2-40B4-BE49-F238E27FC236}">
                <a16:creationId xmlns:a16="http://schemas.microsoft.com/office/drawing/2014/main" id="{DEEA6E0D-3BC7-3344-94FA-C61AF68F1598}"/>
              </a:ext>
            </a:extLst>
          </p:cNvPr>
          <p:cNvSpPr txBox="1">
            <a:spLocks noChangeArrowheads="1"/>
          </p:cNvSpPr>
          <p:nvPr/>
        </p:nvSpPr>
        <p:spPr bwMode="auto">
          <a:xfrm>
            <a:off x="381000" y="5715000"/>
            <a:ext cx="7924800" cy="850900"/>
          </a:xfrm>
          <a:prstGeom prst="rect">
            <a:avLst/>
          </a:prstGeom>
          <a:solidFill>
            <a:schemeClr val="bg1"/>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Effects of vertical shear on equatorial Rossby and Kelvin waves: Wang and Xie (1996); Xie and Wang (1996)</a:t>
            </a:r>
          </a:p>
        </p:txBody>
      </p:sp>
      <p:sp>
        <p:nvSpPr>
          <p:cNvPr id="48132" name="Text Box 12">
            <a:extLst>
              <a:ext uri="{FF2B5EF4-FFF2-40B4-BE49-F238E27FC236}">
                <a16:creationId xmlns:a16="http://schemas.microsoft.com/office/drawing/2014/main" id="{BF08D81C-907F-164C-BF53-2123573DB2DE}"/>
              </a:ext>
            </a:extLst>
          </p:cNvPr>
          <p:cNvSpPr txBox="1">
            <a:spLocks noChangeArrowheads="1"/>
          </p:cNvSpPr>
          <p:nvPr/>
        </p:nvSpPr>
        <p:spPr bwMode="auto">
          <a:xfrm>
            <a:off x="152400" y="3505200"/>
            <a:ext cx="5029200"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i="1"/>
              <a:t>Velocity and pressure distributions in the horizontal plane for (a) Kelvin waves, and (b) Rossby-gravity waves</a:t>
            </a:r>
          </a:p>
        </p:txBody>
      </p:sp>
      <p:sp>
        <p:nvSpPr>
          <p:cNvPr id="48133" name="Text Box 13">
            <a:extLst>
              <a:ext uri="{FF2B5EF4-FFF2-40B4-BE49-F238E27FC236}">
                <a16:creationId xmlns:a16="http://schemas.microsoft.com/office/drawing/2014/main" id="{6DCCDA52-4B84-0B4F-9C29-BE7B4B21100D}"/>
              </a:ext>
            </a:extLst>
          </p:cNvPr>
          <p:cNvSpPr txBox="1">
            <a:spLocks noChangeArrowheads="1"/>
          </p:cNvSpPr>
          <p:nvPr/>
        </p:nvSpPr>
        <p:spPr bwMode="auto">
          <a:xfrm>
            <a:off x="685800" y="4267200"/>
            <a:ext cx="7315200" cy="850900"/>
          </a:xfrm>
          <a:prstGeom prst="rect">
            <a:avLst/>
          </a:prstGeom>
          <a:solidFill>
            <a:schemeClr val="bg1"/>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Formed the basis for subsequent studies of free and forced equatorial waves</a:t>
            </a:r>
          </a:p>
        </p:txBody>
      </p:sp>
      <p:pic>
        <p:nvPicPr>
          <p:cNvPr id="48134" name="Picture 14">
            <a:extLst>
              <a:ext uri="{FF2B5EF4-FFF2-40B4-BE49-F238E27FC236}">
                <a16:creationId xmlns:a16="http://schemas.microsoft.com/office/drawing/2014/main" id="{A6A0D647-B906-9940-86E5-D184BA7D9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28600"/>
            <a:ext cx="2259013"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5" name="AutoShape 15">
            <a:extLst>
              <a:ext uri="{FF2B5EF4-FFF2-40B4-BE49-F238E27FC236}">
                <a16:creationId xmlns:a16="http://schemas.microsoft.com/office/drawing/2014/main" id="{2B6A1380-8A07-5E45-A7AF-841C9853A035}"/>
              </a:ext>
            </a:extLst>
          </p:cNvPr>
          <p:cNvSpPr>
            <a:spLocks noChangeArrowheads="1"/>
          </p:cNvSpPr>
          <p:nvPr/>
        </p:nvSpPr>
        <p:spPr bwMode="auto">
          <a:xfrm rot="5400000">
            <a:off x="4019550" y="5048250"/>
            <a:ext cx="342900" cy="762000"/>
          </a:xfrm>
          <a:custGeom>
            <a:avLst/>
            <a:gdLst>
              <a:gd name="T0" fmla="*/ 257175 w 21600"/>
              <a:gd name="T1" fmla="*/ 0 h 21600"/>
              <a:gd name="T2" fmla="*/ 0 w 21600"/>
              <a:gd name="T3" fmla="*/ 381000 h 21600"/>
              <a:gd name="T4" fmla="*/ 257175 w 21600"/>
              <a:gd name="T5" fmla="*/ 762000 h 21600"/>
              <a:gd name="T6" fmla="*/ 342900 w 21600"/>
              <a:gd name="T7" fmla="*/ 3810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75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4">
            <a:extLst>
              <a:ext uri="{FF2B5EF4-FFF2-40B4-BE49-F238E27FC236}">
                <a16:creationId xmlns:a16="http://schemas.microsoft.com/office/drawing/2014/main" id="{5076476B-7309-794F-84D2-E1EFE968D09D}"/>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098" name="Oval 4">
            <a:extLst>
              <a:ext uri="{FF2B5EF4-FFF2-40B4-BE49-F238E27FC236}">
                <a16:creationId xmlns:a16="http://schemas.microsoft.com/office/drawing/2014/main" id="{833D74E8-4BA9-EA4C-ABF4-518203FFAB35}"/>
              </a:ext>
            </a:extLst>
          </p:cNvPr>
          <p:cNvSpPr>
            <a:spLocks noChangeArrowheads="1"/>
          </p:cNvSpPr>
          <p:nvPr/>
        </p:nvSpPr>
        <p:spPr bwMode="auto">
          <a:xfrm>
            <a:off x="381000" y="838200"/>
            <a:ext cx="2590800" cy="2133600"/>
          </a:xfrm>
          <a:prstGeom prst="ellipse">
            <a:avLst/>
          </a:prstGeom>
          <a:solidFill>
            <a:srgbClr val="006600"/>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4099" name="Text Box 6">
            <a:extLst>
              <a:ext uri="{FF2B5EF4-FFF2-40B4-BE49-F238E27FC236}">
                <a16:creationId xmlns:a16="http://schemas.microsoft.com/office/drawing/2014/main" id="{4F925C76-3A43-8744-B139-65ED40F3C484}"/>
              </a:ext>
            </a:extLst>
          </p:cNvPr>
          <p:cNvSpPr txBox="1">
            <a:spLocks noChangeArrowheads="1"/>
          </p:cNvSpPr>
          <p:nvPr/>
        </p:nvSpPr>
        <p:spPr bwMode="auto">
          <a:xfrm>
            <a:off x="228600" y="152400"/>
            <a:ext cx="2743200" cy="7016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i="1">
                <a:solidFill>
                  <a:schemeClr val="accent2"/>
                </a:solidFill>
              </a:rPr>
              <a:t>“FORMATIVE YEARS”</a:t>
            </a:r>
          </a:p>
        </p:txBody>
      </p:sp>
      <p:sp>
        <p:nvSpPr>
          <p:cNvPr id="4100" name="Text Box 8">
            <a:extLst>
              <a:ext uri="{FF2B5EF4-FFF2-40B4-BE49-F238E27FC236}">
                <a16:creationId xmlns:a16="http://schemas.microsoft.com/office/drawing/2014/main" id="{EA8411E0-F5F2-7D43-AC2C-D9FC9D0326F5}"/>
              </a:ext>
            </a:extLst>
          </p:cNvPr>
          <p:cNvSpPr txBox="1">
            <a:spLocks noChangeArrowheads="1"/>
          </p:cNvSpPr>
          <p:nvPr/>
        </p:nvSpPr>
        <p:spPr bwMode="auto">
          <a:xfrm>
            <a:off x="1371600" y="37338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4101" name="Text Box 10">
            <a:extLst>
              <a:ext uri="{FF2B5EF4-FFF2-40B4-BE49-F238E27FC236}">
                <a16:creationId xmlns:a16="http://schemas.microsoft.com/office/drawing/2014/main" id="{9F8D60DA-CA0C-B94E-9EF3-26372FEA73F6}"/>
              </a:ext>
            </a:extLst>
          </p:cNvPr>
          <p:cNvSpPr txBox="1">
            <a:spLocks noChangeArrowheads="1"/>
          </p:cNvSpPr>
          <p:nvPr/>
        </p:nvSpPr>
        <p:spPr bwMode="auto">
          <a:xfrm>
            <a:off x="381000" y="164465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9999"/>
                </a:solidFill>
              </a:rPr>
              <a:t>WMO</a:t>
            </a:r>
          </a:p>
        </p:txBody>
      </p:sp>
      <p:sp>
        <p:nvSpPr>
          <p:cNvPr id="4102" name="Text Box 11">
            <a:extLst>
              <a:ext uri="{FF2B5EF4-FFF2-40B4-BE49-F238E27FC236}">
                <a16:creationId xmlns:a16="http://schemas.microsoft.com/office/drawing/2014/main" id="{0E4FCD0C-CA0B-2049-B928-3A100A6008F7}"/>
              </a:ext>
            </a:extLst>
          </p:cNvPr>
          <p:cNvSpPr txBox="1">
            <a:spLocks noChangeArrowheads="1"/>
          </p:cNvSpPr>
          <p:nvPr/>
        </p:nvSpPr>
        <p:spPr bwMode="auto">
          <a:xfrm>
            <a:off x="1600200" y="133985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99FF99"/>
                </a:solidFill>
              </a:rPr>
              <a:t>NSF</a:t>
            </a:r>
          </a:p>
        </p:txBody>
      </p:sp>
      <p:sp>
        <p:nvSpPr>
          <p:cNvPr id="4103" name="Text Box 12">
            <a:extLst>
              <a:ext uri="{FF2B5EF4-FFF2-40B4-BE49-F238E27FC236}">
                <a16:creationId xmlns:a16="http://schemas.microsoft.com/office/drawing/2014/main" id="{CDF09B00-99E7-1540-B7B1-579EC44D1039}"/>
              </a:ext>
            </a:extLst>
          </p:cNvPr>
          <p:cNvSpPr txBox="1">
            <a:spLocks noChangeArrowheads="1"/>
          </p:cNvSpPr>
          <p:nvPr/>
        </p:nvSpPr>
        <p:spPr bwMode="auto">
          <a:xfrm>
            <a:off x="990600" y="141605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FF99"/>
                </a:solidFill>
              </a:rPr>
              <a:t>NWP</a:t>
            </a:r>
          </a:p>
        </p:txBody>
      </p:sp>
      <p:sp>
        <p:nvSpPr>
          <p:cNvPr id="4104" name="Text Box 13">
            <a:extLst>
              <a:ext uri="{FF2B5EF4-FFF2-40B4-BE49-F238E27FC236}">
                <a16:creationId xmlns:a16="http://schemas.microsoft.com/office/drawing/2014/main" id="{B5DC7C87-77D8-344B-AC18-E538A48147F6}"/>
              </a:ext>
            </a:extLst>
          </p:cNvPr>
          <p:cNvSpPr txBox="1">
            <a:spLocks noChangeArrowheads="1"/>
          </p:cNvSpPr>
          <p:nvPr/>
        </p:nvSpPr>
        <p:spPr bwMode="auto">
          <a:xfrm>
            <a:off x="2057400" y="149225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CCFFCC"/>
                </a:solidFill>
              </a:rPr>
              <a:t>NHRP</a:t>
            </a:r>
          </a:p>
        </p:txBody>
      </p:sp>
      <p:sp>
        <p:nvSpPr>
          <p:cNvPr id="4105" name="Text Box 15">
            <a:extLst>
              <a:ext uri="{FF2B5EF4-FFF2-40B4-BE49-F238E27FC236}">
                <a16:creationId xmlns:a16="http://schemas.microsoft.com/office/drawing/2014/main" id="{278DB15B-537C-5449-A8F4-B73EAF54E17B}"/>
              </a:ext>
            </a:extLst>
          </p:cNvPr>
          <p:cNvSpPr txBox="1">
            <a:spLocks noChangeArrowheads="1"/>
          </p:cNvSpPr>
          <p:nvPr/>
        </p:nvSpPr>
        <p:spPr bwMode="auto">
          <a:xfrm>
            <a:off x="1143000" y="1766888"/>
            <a:ext cx="990600" cy="346075"/>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006600"/>
                </a:solidFill>
              </a:rPr>
              <a:t>UH MET</a:t>
            </a:r>
          </a:p>
        </p:txBody>
      </p:sp>
      <p:sp>
        <p:nvSpPr>
          <p:cNvPr id="4106" name="Text Box 16">
            <a:extLst>
              <a:ext uri="{FF2B5EF4-FFF2-40B4-BE49-F238E27FC236}">
                <a16:creationId xmlns:a16="http://schemas.microsoft.com/office/drawing/2014/main" id="{C3F43A95-AD07-8F40-B4F1-4095CFC77810}"/>
              </a:ext>
            </a:extLst>
          </p:cNvPr>
          <p:cNvSpPr txBox="1">
            <a:spLocks noChangeArrowheads="1"/>
          </p:cNvSpPr>
          <p:nvPr/>
        </p:nvSpPr>
        <p:spPr bwMode="auto">
          <a:xfrm>
            <a:off x="609600" y="198120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CC66"/>
                </a:solidFill>
              </a:rPr>
              <a:t>IGY</a:t>
            </a:r>
          </a:p>
        </p:txBody>
      </p:sp>
      <p:sp>
        <p:nvSpPr>
          <p:cNvPr id="4107" name="Text Box 17">
            <a:extLst>
              <a:ext uri="{FF2B5EF4-FFF2-40B4-BE49-F238E27FC236}">
                <a16:creationId xmlns:a16="http://schemas.microsoft.com/office/drawing/2014/main" id="{28548542-A486-DF48-8E07-E01A133760BD}"/>
              </a:ext>
            </a:extLst>
          </p:cNvPr>
          <p:cNvSpPr txBox="1">
            <a:spLocks noChangeArrowheads="1"/>
          </p:cNvSpPr>
          <p:nvPr/>
        </p:nvSpPr>
        <p:spPr bwMode="auto">
          <a:xfrm>
            <a:off x="1219200" y="21336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chemeClr val="accent1"/>
                </a:solidFill>
              </a:rPr>
              <a:t>NASA</a:t>
            </a:r>
          </a:p>
        </p:txBody>
      </p:sp>
      <p:sp>
        <p:nvSpPr>
          <p:cNvPr id="4108" name="Text Box 18">
            <a:extLst>
              <a:ext uri="{FF2B5EF4-FFF2-40B4-BE49-F238E27FC236}">
                <a16:creationId xmlns:a16="http://schemas.microsoft.com/office/drawing/2014/main" id="{C1C449E6-D246-6648-A2F2-8AEF3EFA7D33}"/>
              </a:ext>
            </a:extLst>
          </p:cNvPr>
          <p:cNvSpPr txBox="1">
            <a:spLocks noChangeArrowheads="1"/>
          </p:cNvSpPr>
          <p:nvPr/>
        </p:nvSpPr>
        <p:spPr bwMode="auto">
          <a:xfrm>
            <a:off x="2133600" y="1873250"/>
            <a:ext cx="76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66CCFF"/>
                </a:solidFill>
              </a:rPr>
              <a:t>JTWC</a:t>
            </a:r>
          </a:p>
        </p:txBody>
      </p:sp>
      <p:sp>
        <p:nvSpPr>
          <p:cNvPr id="4109" name="Text Box 19">
            <a:extLst>
              <a:ext uri="{FF2B5EF4-FFF2-40B4-BE49-F238E27FC236}">
                <a16:creationId xmlns:a16="http://schemas.microsoft.com/office/drawing/2014/main" id="{AE1A117E-55C9-0E4D-BB52-5677A6158E0D}"/>
              </a:ext>
            </a:extLst>
          </p:cNvPr>
          <p:cNvSpPr txBox="1">
            <a:spLocks noChangeArrowheads="1"/>
          </p:cNvSpPr>
          <p:nvPr/>
        </p:nvSpPr>
        <p:spPr bwMode="auto">
          <a:xfrm>
            <a:off x="1066800" y="2482850"/>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u="sng">
                <a:solidFill>
                  <a:srgbClr val="FFCC99"/>
                </a:solidFill>
              </a:rPr>
              <a:t>TROP MET</a:t>
            </a:r>
          </a:p>
        </p:txBody>
      </p:sp>
      <p:sp>
        <p:nvSpPr>
          <p:cNvPr id="4110" name="Oval 20">
            <a:extLst>
              <a:ext uri="{FF2B5EF4-FFF2-40B4-BE49-F238E27FC236}">
                <a16:creationId xmlns:a16="http://schemas.microsoft.com/office/drawing/2014/main" id="{18F8CA01-49CB-304E-A21D-4B0B676B0F2C}"/>
              </a:ext>
            </a:extLst>
          </p:cNvPr>
          <p:cNvSpPr>
            <a:spLocks noChangeArrowheads="1"/>
          </p:cNvSpPr>
          <p:nvPr/>
        </p:nvSpPr>
        <p:spPr bwMode="auto">
          <a:xfrm>
            <a:off x="3352800" y="1143000"/>
            <a:ext cx="2590800" cy="2133600"/>
          </a:xfrm>
          <a:prstGeom prst="ellipse">
            <a:avLst/>
          </a:prstGeom>
          <a:solidFill>
            <a:srgbClr val="006600"/>
          </a:solidFill>
          <a:ln>
            <a:noFill/>
          </a:ln>
          <a:effectLst/>
          <a:extLst>
            <a:ext uri="{91240B29-F687-4F45-9708-019B960494DF}">
              <a14:hiddenLine xmlns:a14="http://schemas.microsoft.com/office/drawing/2010/main" w="28575">
                <a:solidFill>
                  <a:srgbClr val="0066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006600"/>
              </a:solidFill>
            </a:endParaRPr>
          </a:p>
        </p:txBody>
      </p:sp>
      <p:sp>
        <p:nvSpPr>
          <p:cNvPr id="4111" name="Oval 21">
            <a:extLst>
              <a:ext uri="{FF2B5EF4-FFF2-40B4-BE49-F238E27FC236}">
                <a16:creationId xmlns:a16="http://schemas.microsoft.com/office/drawing/2014/main" id="{FADD9B25-98B2-344A-992C-17AA79A7C6CD}"/>
              </a:ext>
            </a:extLst>
          </p:cNvPr>
          <p:cNvSpPr>
            <a:spLocks noChangeArrowheads="1"/>
          </p:cNvSpPr>
          <p:nvPr/>
        </p:nvSpPr>
        <p:spPr bwMode="auto">
          <a:xfrm>
            <a:off x="6324600" y="1447800"/>
            <a:ext cx="2590800" cy="2133600"/>
          </a:xfrm>
          <a:prstGeom prst="ellipse">
            <a:avLst/>
          </a:prstGeom>
          <a:solidFill>
            <a:srgbClr val="006600"/>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4112" name="AutoShape 24">
            <a:extLst>
              <a:ext uri="{FF2B5EF4-FFF2-40B4-BE49-F238E27FC236}">
                <a16:creationId xmlns:a16="http://schemas.microsoft.com/office/drawing/2014/main" id="{90D6FA69-610C-1E41-B30E-33E6B66697C7}"/>
              </a:ext>
            </a:extLst>
          </p:cNvPr>
          <p:cNvSpPr>
            <a:spLocks noChangeArrowheads="1"/>
          </p:cNvSpPr>
          <p:nvPr/>
        </p:nvSpPr>
        <p:spPr bwMode="auto">
          <a:xfrm rot="832527">
            <a:off x="2971800" y="1981200"/>
            <a:ext cx="381000" cy="152400"/>
          </a:xfrm>
          <a:prstGeom prst="rightArrow">
            <a:avLst>
              <a:gd name="adj1" fmla="val 50000"/>
              <a:gd name="adj2" fmla="val 62500"/>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13" name="AutoShape 25">
            <a:extLst>
              <a:ext uri="{FF2B5EF4-FFF2-40B4-BE49-F238E27FC236}">
                <a16:creationId xmlns:a16="http://schemas.microsoft.com/office/drawing/2014/main" id="{49D39B72-C453-2145-8BC4-EB03F3F0CF7D}"/>
              </a:ext>
            </a:extLst>
          </p:cNvPr>
          <p:cNvSpPr>
            <a:spLocks noChangeArrowheads="1"/>
          </p:cNvSpPr>
          <p:nvPr/>
        </p:nvSpPr>
        <p:spPr bwMode="auto">
          <a:xfrm rot="832527">
            <a:off x="5943600" y="2362200"/>
            <a:ext cx="381000" cy="152400"/>
          </a:xfrm>
          <a:prstGeom prst="rightArrow">
            <a:avLst>
              <a:gd name="adj1" fmla="val 50000"/>
              <a:gd name="adj2" fmla="val 62500"/>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14" name="Text Box 26">
            <a:extLst>
              <a:ext uri="{FF2B5EF4-FFF2-40B4-BE49-F238E27FC236}">
                <a16:creationId xmlns:a16="http://schemas.microsoft.com/office/drawing/2014/main" id="{33CA120F-D9B5-6B42-BAAA-F8B204A67787}"/>
              </a:ext>
            </a:extLst>
          </p:cNvPr>
          <p:cNvSpPr txBox="1">
            <a:spLocks noChangeArrowheads="1"/>
          </p:cNvSpPr>
          <p:nvPr/>
        </p:nvSpPr>
        <p:spPr bwMode="auto">
          <a:xfrm>
            <a:off x="3276600" y="457200"/>
            <a:ext cx="2743200" cy="7016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i="1">
                <a:solidFill>
                  <a:schemeClr val="accent2"/>
                </a:solidFill>
              </a:rPr>
              <a:t>“DISCOVERY YEARS”</a:t>
            </a:r>
          </a:p>
        </p:txBody>
      </p:sp>
      <p:sp>
        <p:nvSpPr>
          <p:cNvPr id="4115" name="Text Box 28">
            <a:extLst>
              <a:ext uri="{FF2B5EF4-FFF2-40B4-BE49-F238E27FC236}">
                <a16:creationId xmlns:a16="http://schemas.microsoft.com/office/drawing/2014/main" id="{E777B5E2-A410-CB42-A327-FC36CF0BB25B}"/>
              </a:ext>
            </a:extLst>
          </p:cNvPr>
          <p:cNvSpPr txBox="1">
            <a:spLocks noChangeArrowheads="1"/>
          </p:cNvSpPr>
          <p:nvPr/>
        </p:nvSpPr>
        <p:spPr bwMode="auto">
          <a:xfrm>
            <a:off x="3657600" y="160020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006600"/>
                </a:solidFill>
              </a:rPr>
              <a:t>QBO</a:t>
            </a:r>
          </a:p>
        </p:txBody>
      </p:sp>
      <p:sp>
        <p:nvSpPr>
          <p:cNvPr id="4116" name="Text Box 29">
            <a:extLst>
              <a:ext uri="{FF2B5EF4-FFF2-40B4-BE49-F238E27FC236}">
                <a16:creationId xmlns:a16="http://schemas.microsoft.com/office/drawing/2014/main" id="{F0EDBEB6-61F6-734A-ABE2-62008BB187A1}"/>
              </a:ext>
            </a:extLst>
          </p:cNvPr>
          <p:cNvSpPr txBox="1">
            <a:spLocks noChangeArrowheads="1"/>
          </p:cNvSpPr>
          <p:nvPr/>
        </p:nvSpPr>
        <p:spPr bwMode="auto">
          <a:xfrm>
            <a:off x="3505200" y="1676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CC66"/>
                </a:solidFill>
              </a:rPr>
              <a:t>QBO</a:t>
            </a:r>
          </a:p>
        </p:txBody>
      </p:sp>
      <p:sp>
        <p:nvSpPr>
          <p:cNvPr id="4117" name="Text Box 30">
            <a:extLst>
              <a:ext uri="{FF2B5EF4-FFF2-40B4-BE49-F238E27FC236}">
                <a16:creationId xmlns:a16="http://schemas.microsoft.com/office/drawing/2014/main" id="{6FF7AB79-EF60-F946-ACD9-AC99B7DABA13}"/>
              </a:ext>
            </a:extLst>
          </p:cNvPr>
          <p:cNvSpPr txBox="1">
            <a:spLocks noChangeArrowheads="1"/>
          </p:cNvSpPr>
          <p:nvPr/>
        </p:nvSpPr>
        <p:spPr bwMode="auto">
          <a:xfrm>
            <a:off x="4572000" y="172085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99FF99"/>
                </a:solidFill>
              </a:rPr>
              <a:t>EQ WAVES</a:t>
            </a:r>
          </a:p>
        </p:txBody>
      </p:sp>
      <p:sp>
        <p:nvSpPr>
          <p:cNvPr id="4118" name="Text Box 31">
            <a:extLst>
              <a:ext uri="{FF2B5EF4-FFF2-40B4-BE49-F238E27FC236}">
                <a16:creationId xmlns:a16="http://schemas.microsoft.com/office/drawing/2014/main" id="{DCAF14FD-FA70-DC45-A21E-4EC28F8433FD}"/>
              </a:ext>
            </a:extLst>
          </p:cNvPr>
          <p:cNvSpPr txBox="1">
            <a:spLocks noChangeArrowheads="1"/>
          </p:cNvSpPr>
          <p:nvPr/>
        </p:nvSpPr>
        <p:spPr bwMode="auto">
          <a:xfrm>
            <a:off x="3962400" y="1905000"/>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9999"/>
                </a:solidFill>
              </a:rPr>
              <a:t>CISK</a:t>
            </a:r>
          </a:p>
        </p:txBody>
      </p:sp>
      <p:sp>
        <p:nvSpPr>
          <p:cNvPr id="4119" name="Text Box 32">
            <a:extLst>
              <a:ext uri="{FF2B5EF4-FFF2-40B4-BE49-F238E27FC236}">
                <a16:creationId xmlns:a16="http://schemas.microsoft.com/office/drawing/2014/main" id="{A1983A5E-8AC5-C641-A871-2CE8A4C45CC7}"/>
              </a:ext>
            </a:extLst>
          </p:cNvPr>
          <p:cNvSpPr txBox="1">
            <a:spLocks noChangeArrowheads="1"/>
          </p:cNvSpPr>
          <p:nvPr/>
        </p:nvSpPr>
        <p:spPr bwMode="auto">
          <a:xfrm>
            <a:off x="4876800" y="2133600"/>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chemeClr val="accent1"/>
                </a:solidFill>
              </a:rPr>
              <a:t>TUTT</a:t>
            </a:r>
          </a:p>
        </p:txBody>
      </p:sp>
      <p:sp>
        <p:nvSpPr>
          <p:cNvPr id="4120" name="Text Box 33">
            <a:extLst>
              <a:ext uri="{FF2B5EF4-FFF2-40B4-BE49-F238E27FC236}">
                <a16:creationId xmlns:a16="http://schemas.microsoft.com/office/drawing/2014/main" id="{EDC6049E-D528-E249-A1ED-BF5F32EA127A}"/>
              </a:ext>
            </a:extLst>
          </p:cNvPr>
          <p:cNvSpPr txBox="1">
            <a:spLocks noChangeArrowheads="1"/>
          </p:cNvSpPr>
          <p:nvPr/>
        </p:nvSpPr>
        <p:spPr bwMode="auto">
          <a:xfrm>
            <a:off x="3581400" y="220980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FF99"/>
                </a:solidFill>
              </a:rPr>
              <a:t>ENSO</a:t>
            </a:r>
          </a:p>
        </p:txBody>
      </p:sp>
      <p:sp>
        <p:nvSpPr>
          <p:cNvPr id="4121" name="Text Box 34">
            <a:extLst>
              <a:ext uri="{FF2B5EF4-FFF2-40B4-BE49-F238E27FC236}">
                <a16:creationId xmlns:a16="http://schemas.microsoft.com/office/drawing/2014/main" id="{87677C79-FDB0-CC49-9DF9-5B8CFF90B883}"/>
              </a:ext>
            </a:extLst>
          </p:cNvPr>
          <p:cNvSpPr txBox="1">
            <a:spLocks noChangeArrowheads="1"/>
          </p:cNvSpPr>
          <p:nvPr/>
        </p:nvSpPr>
        <p:spPr bwMode="auto">
          <a:xfrm>
            <a:off x="4267200" y="2406650"/>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FF00"/>
                </a:solidFill>
              </a:rPr>
              <a:t>NCAR</a:t>
            </a:r>
          </a:p>
        </p:txBody>
      </p:sp>
      <p:sp>
        <p:nvSpPr>
          <p:cNvPr id="4122" name="Text Box 35">
            <a:extLst>
              <a:ext uri="{FF2B5EF4-FFF2-40B4-BE49-F238E27FC236}">
                <a16:creationId xmlns:a16="http://schemas.microsoft.com/office/drawing/2014/main" id="{819ACEC2-A95D-EF47-9E45-FA2BF80D5615}"/>
              </a:ext>
            </a:extLst>
          </p:cNvPr>
          <p:cNvSpPr txBox="1">
            <a:spLocks noChangeArrowheads="1"/>
          </p:cNvSpPr>
          <p:nvPr/>
        </p:nvSpPr>
        <p:spPr bwMode="auto">
          <a:xfrm>
            <a:off x="4191000" y="2787650"/>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DDDDDD"/>
                </a:solidFill>
              </a:rPr>
              <a:t>TIROS/ATS</a:t>
            </a:r>
          </a:p>
        </p:txBody>
      </p:sp>
      <p:sp>
        <p:nvSpPr>
          <p:cNvPr id="4123" name="Text Box 36">
            <a:extLst>
              <a:ext uri="{FF2B5EF4-FFF2-40B4-BE49-F238E27FC236}">
                <a16:creationId xmlns:a16="http://schemas.microsoft.com/office/drawing/2014/main" id="{AA3EE6AD-B863-7645-B6C7-D8EFF112F248}"/>
              </a:ext>
            </a:extLst>
          </p:cNvPr>
          <p:cNvSpPr txBox="1">
            <a:spLocks noChangeArrowheads="1"/>
          </p:cNvSpPr>
          <p:nvPr/>
        </p:nvSpPr>
        <p:spPr bwMode="auto">
          <a:xfrm>
            <a:off x="3581400" y="259080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chemeClr val="bg1"/>
                </a:solidFill>
              </a:rPr>
              <a:t>GARP</a:t>
            </a:r>
          </a:p>
        </p:txBody>
      </p:sp>
      <p:sp>
        <p:nvSpPr>
          <p:cNvPr id="4124" name="Text Box 38">
            <a:extLst>
              <a:ext uri="{FF2B5EF4-FFF2-40B4-BE49-F238E27FC236}">
                <a16:creationId xmlns:a16="http://schemas.microsoft.com/office/drawing/2014/main" id="{DBC393A6-0334-E44F-97A3-5C355C566C71}"/>
              </a:ext>
            </a:extLst>
          </p:cNvPr>
          <p:cNvSpPr txBox="1">
            <a:spLocks noChangeArrowheads="1"/>
          </p:cNvSpPr>
          <p:nvPr/>
        </p:nvSpPr>
        <p:spPr bwMode="auto">
          <a:xfrm>
            <a:off x="6324600" y="746125"/>
            <a:ext cx="2743200" cy="7016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i="1">
                <a:solidFill>
                  <a:schemeClr val="accent2"/>
                </a:solidFill>
              </a:rPr>
              <a:t>“GATE/FGGE YEARS”</a:t>
            </a:r>
          </a:p>
        </p:txBody>
      </p:sp>
      <p:sp>
        <p:nvSpPr>
          <p:cNvPr id="4125" name="Text Box 39">
            <a:extLst>
              <a:ext uri="{FF2B5EF4-FFF2-40B4-BE49-F238E27FC236}">
                <a16:creationId xmlns:a16="http://schemas.microsoft.com/office/drawing/2014/main" id="{E97D884D-4989-0247-9287-0B614324AC1F}"/>
              </a:ext>
            </a:extLst>
          </p:cNvPr>
          <p:cNvSpPr txBox="1">
            <a:spLocks noChangeArrowheads="1"/>
          </p:cNvSpPr>
          <p:nvPr/>
        </p:nvSpPr>
        <p:spPr bwMode="auto">
          <a:xfrm>
            <a:off x="6553200" y="2057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FF99"/>
                </a:solidFill>
              </a:rPr>
              <a:t>MJO</a:t>
            </a:r>
          </a:p>
        </p:txBody>
      </p:sp>
      <p:sp>
        <p:nvSpPr>
          <p:cNvPr id="4126" name="Text Box 40">
            <a:extLst>
              <a:ext uri="{FF2B5EF4-FFF2-40B4-BE49-F238E27FC236}">
                <a16:creationId xmlns:a16="http://schemas.microsoft.com/office/drawing/2014/main" id="{3EEE3386-F914-9A44-9BBD-1F34BB69203C}"/>
              </a:ext>
            </a:extLst>
          </p:cNvPr>
          <p:cNvSpPr txBox="1">
            <a:spLocks noChangeArrowheads="1"/>
          </p:cNvSpPr>
          <p:nvPr/>
        </p:nvSpPr>
        <p:spPr bwMode="auto">
          <a:xfrm>
            <a:off x="7162800" y="21336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99FF99"/>
                </a:solidFill>
              </a:rPr>
              <a:t>GATE</a:t>
            </a:r>
          </a:p>
        </p:txBody>
      </p:sp>
      <p:sp>
        <p:nvSpPr>
          <p:cNvPr id="4127" name="Text Box 41">
            <a:extLst>
              <a:ext uri="{FF2B5EF4-FFF2-40B4-BE49-F238E27FC236}">
                <a16:creationId xmlns:a16="http://schemas.microsoft.com/office/drawing/2014/main" id="{147875B7-2B2E-274A-B903-B4349E0BC1CB}"/>
              </a:ext>
            </a:extLst>
          </p:cNvPr>
          <p:cNvSpPr txBox="1">
            <a:spLocks noChangeArrowheads="1"/>
          </p:cNvSpPr>
          <p:nvPr/>
        </p:nvSpPr>
        <p:spPr bwMode="auto">
          <a:xfrm>
            <a:off x="7848600" y="19812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CC66"/>
                </a:solidFill>
              </a:rPr>
              <a:t>FGGE</a:t>
            </a:r>
          </a:p>
        </p:txBody>
      </p:sp>
      <p:sp>
        <p:nvSpPr>
          <p:cNvPr id="4128" name="Text Box 42">
            <a:extLst>
              <a:ext uri="{FF2B5EF4-FFF2-40B4-BE49-F238E27FC236}">
                <a16:creationId xmlns:a16="http://schemas.microsoft.com/office/drawing/2014/main" id="{098CD7B3-2636-8F48-824A-14C46F98B1CA}"/>
              </a:ext>
            </a:extLst>
          </p:cNvPr>
          <p:cNvSpPr txBox="1">
            <a:spLocks noChangeArrowheads="1"/>
          </p:cNvSpPr>
          <p:nvPr/>
        </p:nvSpPr>
        <p:spPr bwMode="auto">
          <a:xfrm>
            <a:off x="6705600" y="2438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66CCFF"/>
                </a:solidFill>
              </a:rPr>
              <a:t>MONEX</a:t>
            </a:r>
          </a:p>
        </p:txBody>
      </p:sp>
      <p:sp>
        <p:nvSpPr>
          <p:cNvPr id="4129" name="Text Box 43">
            <a:extLst>
              <a:ext uri="{FF2B5EF4-FFF2-40B4-BE49-F238E27FC236}">
                <a16:creationId xmlns:a16="http://schemas.microsoft.com/office/drawing/2014/main" id="{98E3B367-8483-5E41-834E-2F015A2ACD15}"/>
              </a:ext>
            </a:extLst>
          </p:cNvPr>
          <p:cNvSpPr txBox="1">
            <a:spLocks noChangeArrowheads="1"/>
          </p:cNvSpPr>
          <p:nvPr/>
        </p:nvSpPr>
        <p:spPr bwMode="auto">
          <a:xfrm>
            <a:off x="7696200" y="25146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9966"/>
                </a:solidFill>
              </a:rPr>
              <a:t>NOAA</a:t>
            </a:r>
          </a:p>
        </p:txBody>
      </p:sp>
      <p:sp>
        <p:nvSpPr>
          <p:cNvPr id="4130" name="Text Box 44">
            <a:extLst>
              <a:ext uri="{FF2B5EF4-FFF2-40B4-BE49-F238E27FC236}">
                <a16:creationId xmlns:a16="http://schemas.microsoft.com/office/drawing/2014/main" id="{CF2C9E9B-B626-A44B-974F-2B54AF7354E0}"/>
              </a:ext>
            </a:extLst>
          </p:cNvPr>
          <p:cNvSpPr txBox="1">
            <a:spLocks noChangeArrowheads="1"/>
          </p:cNvSpPr>
          <p:nvPr/>
        </p:nvSpPr>
        <p:spPr bwMode="auto">
          <a:xfrm>
            <a:off x="6705600" y="3016250"/>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u="sng">
                <a:solidFill>
                  <a:srgbClr val="FFFF66"/>
                </a:solidFill>
              </a:rPr>
              <a:t>MONSOON MET</a:t>
            </a:r>
          </a:p>
        </p:txBody>
      </p:sp>
      <p:sp>
        <p:nvSpPr>
          <p:cNvPr id="4131" name="Text Box 45">
            <a:extLst>
              <a:ext uri="{FF2B5EF4-FFF2-40B4-BE49-F238E27FC236}">
                <a16:creationId xmlns:a16="http://schemas.microsoft.com/office/drawing/2014/main" id="{EB85AF3A-7960-6446-92B8-DDDB1B8B9F46}"/>
              </a:ext>
            </a:extLst>
          </p:cNvPr>
          <p:cNvSpPr txBox="1">
            <a:spLocks noChangeArrowheads="1"/>
          </p:cNvSpPr>
          <p:nvPr/>
        </p:nvSpPr>
        <p:spPr bwMode="auto">
          <a:xfrm>
            <a:off x="6400800" y="271145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DDDDDD"/>
                </a:solidFill>
              </a:rPr>
              <a:t>CU PARAM</a:t>
            </a:r>
          </a:p>
        </p:txBody>
      </p:sp>
      <p:sp>
        <p:nvSpPr>
          <p:cNvPr id="4132" name="Oval 46">
            <a:extLst>
              <a:ext uri="{FF2B5EF4-FFF2-40B4-BE49-F238E27FC236}">
                <a16:creationId xmlns:a16="http://schemas.microsoft.com/office/drawing/2014/main" id="{58766240-03A7-034C-9BB4-C9B1197BD0B6}"/>
              </a:ext>
            </a:extLst>
          </p:cNvPr>
          <p:cNvSpPr>
            <a:spLocks noChangeArrowheads="1"/>
          </p:cNvSpPr>
          <p:nvPr/>
        </p:nvSpPr>
        <p:spPr bwMode="auto">
          <a:xfrm>
            <a:off x="381000" y="3810000"/>
            <a:ext cx="2590800" cy="2133600"/>
          </a:xfrm>
          <a:prstGeom prst="ellipse">
            <a:avLst/>
          </a:prstGeom>
          <a:solidFill>
            <a:srgbClr val="006600"/>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4133" name="Text Box 48">
            <a:extLst>
              <a:ext uri="{FF2B5EF4-FFF2-40B4-BE49-F238E27FC236}">
                <a16:creationId xmlns:a16="http://schemas.microsoft.com/office/drawing/2014/main" id="{FD9EBB4D-647C-D244-96B5-7350670D839E}"/>
              </a:ext>
            </a:extLst>
          </p:cNvPr>
          <p:cNvSpPr txBox="1">
            <a:spLocks noChangeArrowheads="1"/>
          </p:cNvSpPr>
          <p:nvPr/>
        </p:nvSpPr>
        <p:spPr bwMode="auto">
          <a:xfrm>
            <a:off x="228600" y="3124200"/>
            <a:ext cx="2743200" cy="7016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i="1">
                <a:solidFill>
                  <a:schemeClr val="accent2"/>
                </a:solidFill>
              </a:rPr>
              <a:t>“ENSO/MONSOON YEARS”</a:t>
            </a:r>
          </a:p>
        </p:txBody>
      </p:sp>
      <p:sp>
        <p:nvSpPr>
          <p:cNvPr id="4134" name="AutoShape 49">
            <a:extLst>
              <a:ext uri="{FF2B5EF4-FFF2-40B4-BE49-F238E27FC236}">
                <a16:creationId xmlns:a16="http://schemas.microsoft.com/office/drawing/2014/main" id="{A59D6F5A-64C1-4744-922A-E58E02432712}"/>
              </a:ext>
            </a:extLst>
          </p:cNvPr>
          <p:cNvSpPr>
            <a:spLocks noChangeArrowheads="1"/>
          </p:cNvSpPr>
          <p:nvPr/>
        </p:nvSpPr>
        <p:spPr bwMode="auto">
          <a:xfrm rot="832527">
            <a:off x="2971800" y="4953000"/>
            <a:ext cx="381000" cy="152400"/>
          </a:xfrm>
          <a:prstGeom prst="rightArrow">
            <a:avLst>
              <a:gd name="adj1" fmla="val 50000"/>
              <a:gd name="adj2" fmla="val 62500"/>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35" name="Oval 50">
            <a:extLst>
              <a:ext uri="{FF2B5EF4-FFF2-40B4-BE49-F238E27FC236}">
                <a16:creationId xmlns:a16="http://schemas.microsoft.com/office/drawing/2014/main" id="{26EF3EB4-CCB2-3C4E-901F-426BF3F3089B}"/>
              </a:ext>
            </a:extLst>
          </p:cNvPr>
          <p:cNvSpPr>
            <a:spLocks noChangeArrowheads="1"/>
          </p:cNvSpPr>
          <p:nvPr/>
        </p:nvSpPr>
        <p:spPr bwMode="auto">
          <a:xfrm>
            <a:off x="3352800" y="4114800"/>
            <a:ext cx="2590800" cy="2133600"/>
          </a:xfrm>
          <a:prstGeom prst="ellipse">
            <a:avLst/>
          </a:prstGeom>
          <a:solidFill>
            <a:srgbClr val="006600"/>
          </a:solidFill>
          <a:ln>
            <a:noFill/>
          </a:ln>
          <a:effectLst/>
          <a:extLst>
            <a:ext uri="{91240B29-F687-4F45-9708-019B960494DF}">
              <a14:hiddenLine xmlns:a14="http://schemas.microsoft.com/office/drawing/2010/main" w="28575">
                <a:solidFill>
                  <a:srgbClr val="0066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006600"/>
              </a:solidFill>
            </a:endParaRPr>
          </a:p>
        </p:txBody>
      </p:sp>
      <p:sp>
        <p:nvSpPr>
          <p:cNvPr id="4136" name="Oval 52">
            <a:extLst>
              <a:ext uri="{FF2B5EF4-FFF2-40B4-BE49-F238E27FC236}">
                <a16:creationId xmlns:a16="http://schemas.microsoft.com/office/drawing/2014/main" id="{C987D070-303E-444D-A0B0-99E4CD9DC4DB}"/>
              </a:ext>
            </a:extLst>
          </p:cNvPr>
          <p:cNvSpPr>
            <a:spLocks noChangeArrowheads="1"/>
          </p:cNvSpPr>
          <p:nvPr/>
        </p:nvSpPr>
        <p:spPr bwMode="auto">
          <a:xfrm>
            <a:off x="6324600" y="4419600"/>
            <a:ext cx="2590800" cy="2133600"/>
          </a:xfrm>
          <a:prstGeom prst="ellipse">
            <a:avLst/>
          </a:prstGeom>
          <a:solidFill>
            <a:srgbClr val="006600"/>
          </a:solidFill>
          <a:ln>
            <a:noFill/>
          </a:ln>
          <a:effectLst/>
          <a:extLst>
            <a:ext uri="{91240B29-F687-4F45-9708-019B960494DF}">
              <a14:hiddenLine xmlns:a14="http://schemas.microsoft.com/office/drawing/2010/main" w="28575">
                <a:solidFill>
                  <a:srgbClr val="0066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006600"/>
              </a:solidFill>
            </a:endParaRPr>
          </a:p>
        </p:txBody>
      </p:sp>
      <p:sp>
        <p:nvSpPr>
          <p:cNvPr id="4137" name="AutoShape 53">
            <a:extLst>
              <a:ext uri="{FF2B5EF4-FFF2-40B4-BE49-F238E27FC236}">
                <a16:creationId xmlns:a16="http://schemas.microsoft.com/office/drawing/2014/main" id="{E255052B-B755-804F-89F4-F58346148A85}"/>
              </a:ext>
            </a:extLst>
          </p:cNvPr>
          <p:cNvSpPr>
            <a:spLocks noChangeArrowheads="1"/>
          </p:cNvSpPr>
          <p:nvPr/>
        </p:nvSpPr>
        <p:spPr bwMode="auto">
          <a:xfrm rot="832527">
            <a:off x="5943600" y="5334000"/>
            <a:ext cx="381000" cy="152400"/>
          </a:xfrm>
          <a:prstGeom prst="rightArrow">
            <a:avLst>
              <a:gd name="adj1" fmla="val 50000"/>
              <a:gd name="adj2" fmla="val 62500"/>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38" name="Text Box 55">
            <a:extLst>
              <a:ext uri="{FF2B5EF4-FFF2-40B4-BE49-F238E27FC236}">
                <a16:creationId xmlns:a16="http://schemas.microsoft.com/office/drawing/2014/main" id="{D4DA2AE2-3A2F-2E4B-B1C3-354E828E7E76}"/>
              </a:ext>
            </a:extLst>
          </p:cNvPr>
          <p:cNvSpPr txBox="1">
            <a:spLocks noChangeArrowheads="1"/>
          </p:cNvSpPr>
          <p:nvPr/>
        </p:nvSpPr>
        <p:spPr bwMode="auto">
          <a:xfrm>
            <a:off x="228600" y="4419600"/>
            <a:ext cx="1447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i="1">
                <a:solidFill>
                  <a:srgbClr val="FF9999"/>
                </a:solidFill>
              </a:rPr>
              <a:t>‘82-83 EL NI</a:t>
            </a:r>
            <a:r>
              <a:rPr lang="en-US" altLang="en-US" sz="1600" b="1" i="1">
                <a:solidFill>
                  <a:srgbClr val="FF9999"/>
                </a:solidFill>
                <a:cs typeface="Arial" panose="020B0604020202020204" pitchFamily="34" charset="0"/>
              </a:rPr>
              <a:t>ÑO</a:t>
            </a:r>
          </a:p>
        </p:txBody>
      </p:sp>
      <p:sp>
        <p:nvSpPr>
          <p:cNvPr id="4139" name="Text Box 56">
            <a:extLst>
              <a:ext uri="{FF2B5EF4-FFF2-40B4-BE49-F238E27FC236}">
                <a16:creationId xmlns:a16="http://schemas.microsoft.com/office/drawing/2014/main" id="{E8DA0DB6-BD9B-8E4E-8E58-66619AE6A9F2}"/>
              </a:ext>
            </a:extLst>
          </p:cNvPr>
          <p:cNvSpPr txBox="1">
            <a:spLocks noChangeArrowheads="1"/>
          </p:cNvSpPr>
          <p:nvPr/>
        </p:nvSpPr>
        <p:spPr bwMode="auto">
          <a:xfrm>
            <a:off x="1752600" y="438785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DDDDDD"/>
                </a:solidFill>
              </a:rPr>
              <a:t>TOGA</a:t>
            </a:r>
          </a:p>
        </p:txBody>
      </p:sp>
      <p:sp>
        <p:nvSpPr>
          <p:cNvPr id="4140" name="Text Box 57">
            <a:extLst>
              <a:ext uri="{FF2B5EF4-FFF2-40B4-BE49-F238E27FC236}">
                <a16:creationId xmlns:a16="http://schemas.microsoft.com/office/drawing/2014/main" id="{73A536B3-D18F-6F4E-91E5-7EB5713E81BC}"/>
              </a:ext>
            </a:extLst>
          </p:cNvPr>
          <p:cNvSpPr txBox="1">
            <a:spLocks noChangeArrowheads="1"/>
          </p:cNvSpPr>
          <p:nvPr/>
        </p:nvSpPr>
        <p:spPr bwMode="auto">
          <a:xfrm>
            <a:off x="1295400" y="464820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FF66"/>
                </a:solidFill>
              </a:rPr>
              <a:t>TAO ARRAY</a:t>
            </a:r>
          </a:p>
        </p:txBody>
      </p:sp>
      <p:sp>
        <p:nvSpPr>
          <p:cNvPr id="4141" name="Text Box 59">
            <a:extLst>
              <a:ext uri="{FF2B5EF4-FFF2-40B4-BE49-F238E27FC236}">
                <a16:creationId xmlns:a16="http://schemas.microsoft.com/office/drawing/2014/main" id="{0053A5F8-FD3C-5849-9045-AA41DD5EE758}"/>
              </a:ext>
            </a:extLst>
          </p:cNvPr>
          <p:cNvSpPr txBox="1">
            <a:spLocks noChangeArrowheads="1"/>
          </p:cNvSpPr>
          <p:nvPr/>
        </p:nvSpPr>
        <p:spPr bwMode="auto">
          <a:xfrm>
            <a:off x="533400" y="492125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66CCFF"/>
                </a:solidFill>
              </a:rPr>
              <a:t>PNA</a:t>
            </a:r>
          </a:p>
        </p:txBody>
      </p:sp>
      <p:sp>
        <p:nvSpPr>
          <p:cNvPr id="4142" name="Text Box 62">
            <a:extLst>
              <a:ext uri="{FF2B5EF4-FFF2-40B4-BE49-F238E27FC236}">
                <a16:creationId xmlns:a16="http://schemas.microsoft.com/office/drawing/2014/main" id="{36DA40FA-D2CB-F946-990B-B602005848DA}"/>
              </a:ext>
            </a:extLst>
          </p:cNvPr>
          <p:cNvSpPr txBox="1">
            <a:spLocks noChangeArrowheads="1"/>
          </p:cNvSpPr>
          <p:nvPr/>
        </p:nvSpPr>
        <p:spPr bwMode="auto">
          <a:xfrm>
            <a:off x="990600" y="5302250"/>
            <a:ext cx="213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99FF99"/>
                </a:solidFill>
              </a:rPr>
              <a:t>MONSOONS</a:t>
            </a:r>
          </a:p>
        </p:txBody>
      </p:sp>
      <p:sp>
        <p:nvSpPr>
          <p:cNvPr id="4143" name="Text Box 63">
            <a:extLst>
              <a:ext uri="{FF2B5EF4-FFF2-40B4-BE49-F238E27FC236}">
                <a16:creationId xmlns:a16="http://schemas.microsoft.com/office/drawing/2014/main" id="{AEA42C7E-42BA-6547-8FF8-75439A85215B}"/>
              </a:ext>
            </a:extLst>
          </p:cNvPr>
          <p:cNvSpPr txBox="1">
            <a:spLocks noChangeArrowheads="1"/>
          </p:cNvSpPr>
          <p:nvPr/>
        </p:nvSpPr>
        <p:spPr bwMode="auto">
          <a:xfrm>
            <a:off x="1447800" y="495300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CC66"/>
                </a:solidFill>
              </a:rPr>
              <a:t>WISHE</a:t>
            </a:r>
          </a:p>
        </p:txBody>
      </p:sp>
      <p:sp>
        <p:nvSpPr>
          <p:cNvPr id="4144" name="Text Box 64">
            <a:extLst>
              <a:ext uri="{FF2B5EF4-FFF2-40B4-BE49-F238E27FC236}">
                <a16:creationId xmlns:a16="http://schemas.microsoft.com/office/drawing/2014/main" id="{805CB563-B2E4-EB42-BB4C-1A2ED92B8945}"/>
              </a:ext>
            </a:extLst>
          </p:cNvPr>
          <p:cNvSpPr txBox="1">
            <a:spLocks noChangeArrowheads="1"/>
          </p:cNvSpPr>
          <p:nvPr/>
        </p:nvSpPr>
        <p:spPr bwMode="auto">
          <a:xfrm>
            <a:off x="3276600" y="3429000"/>
            <a:ext cx="2743200" cy="7016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i="1">
                <a:solidFill>
                  <a:schemeClr val="accent2"/>
                </a:solidFill>
              </a:rPr>
              <a:t>“BROAD ADVANCES”</a:t>
            </a:r>
          </a:p>
        </p:txBody>
      </p:sp>
      <p:sp>
        <p:nvSpPr>
          <p:cNvPr id="4145" name="Text Box 66">
            <a:extLst>
              <a:ext uri="{FF2B5EF4-FFF2-40B4-BE49-F238E27FC236}">
                <a16:creationId xmlns:a16="http://schemas.microsoft.com/office/drawing/2014/main" id="{C4EE0FFB-DA1D-BB43-92BE-B5A08E2A8EBF}"/>
              </a:ext>
            </a:extLst>
          </p:cNvPr>
          <p:cNvSpPr txBox="1">
            <a:spLocks noChangeArrowheads="1"/>
          </p:cNvSpPr>
          <p:nvPr/>
        </p:nvSpPr>
        <p:spPr bwMode="auto">
          <a:xfrm>
            <a:off x="3352800" y="514985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600" b="1" i="1">
                <a:solidFill>
                  <a:srgbClr val="FFCC66"/>
                </a:solidFill>
              </a:rPr>
              <a:t>TOGA COARE</a:t>
            </a:r>
          </a:p>
        </p:txBody>
      </p:sp>
      <p:sp>
        <p:nvSpPr>
          <p:cNvPr id="4146" name="Text Box 67">
            <a:extLst>
              <a:ext uri="{FF2B5EF4-FFF2-40B4-BE49-F238E27FC236}">
                <a16:creationId xmlns:a16="http://schemas.microsoft.com/office/drawing/2014/main" id="{6411CFF5-923E-2243-9E75-69394009E668}"/>
              </a:ext>
            </a:extLst>
          </p:cNvPr>
          <p:cNvSpPr txBox="1">
            <a:spLocks noChangeArrowheads="1"/>
          </p:cNvSpPr>
          <p:nvPr/>
        </p:nvSpPr>
        <p:spPr bwMode="auto">
          <a:xfrm>
            <a:off x="4572000" y="5029200"/>
            <a:ext cx="1371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600" b="1" i="1">
                <a:solidFill>
                  <a:srgbClr val="99FF99"/>
                </a:solidFill>
              </a:rPr>
              <a:t>NCEP REANAL</a:t>
            </a:r>
          </a:p>
        </p:txBody>
      </p:sp>
      <p:sp>
        <p:nvSpPr>
          <p:cNvPr id="4147" name="Text Box 68">
            <a:extLst>
              <a:ext uri="{FF2B5EF4-FFF2-40B4-BE49-F238E27FC236}">
                <a16:creationId xmlns:a16="http://schemas.microsoft.com/office/drawing/2014/main" id="{C6767167-063B-AB48-A0E4-E0DF9E963E10}"/>
              </a:ext>
            </a:extLst>
          </p:cNvPr>
          <p:cNvSpPr txBox="1">
            <a:spLocks noChangeArrowheads="1"/>
          </p:cNvSpPr>
          <p:nvPr/>
        </p:nvSpPr>
        <p:spPr bwMode="auto">
          <a:xfrm>
            <a:off x="3581400" y="560705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66CCFF"/>
                </a:solidFill>
              </a:rPr>
              <a:t>TRMM</a:t>
            </a:r>
          </a:p>
        </p:txBody>
      </p:sp>
      <p:sp>
        <p:nvSpPr>
          <p:cNvPr id="4148" name="Text Box 69">
            <a:extLst>
              <a:ext uri="{FF2B5EF4-FFF2-40B4-BE49-F238E27FC236}">
                <a16:creationId xmlns:a16="http://schemas.microsoft.com/office/drawing/2014/main" id="{ED14B390-0E9D-D04A-8EE6-A96A0FA764EF}"/>
              </a:ext>
            </a:extLst>
          </p:cNvPr>
          <p:cNvSpPr txBox="1">
            <a:spLocks noChangeArrowheads="1"/>
          </p:cNvSpPr>
          <p:nvPr/>
        </p:nvSpPr>
        <p:spPr bwMode="auto">
          <a:xfrm>
            <a:off x="5181600" y="553085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FF66"/>
                </a:solidFill>
              </a:rPr>
              <a:t>PDO</a:t>
            </a:r>
          </a:p>
        </p:txBody>
      </p:sp>
      <p:sp>
        <p:nvSpPr>
          <p:cNvPr id="4149" name="Text Box 70">
            <a:extLst>
              <a:ext uri="{FF2B5EF4-FFF2-40B4-BE49-F238E27FC236}">
                <a16:creationId xmlns:a16="http://schemas.microsoft.com/office/drawing/2014/main" id="{94287F2D-A940-7F42-8027-A81D38C782DF}"/>
              </a:ext>
            </a:extLst>
          </p:cNvPr>
          <p:cNvSpPr txBox="1">
            <a:spLocks noChangeArrowheads="1"/>
          </p:cNvSpPr>
          <p:nvPr/>
        </p:nvSpPr>
        <p:spPr bwMode="auto">
          <a:xfrm>
            <a:off x="4114800" y="579120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9966"/>
                </a:solidFill>
              </a:rPr>
              <a:t>QUIKSCAT</a:t>
            </a:r>
          </a:p>
        </p:txBody>
      </p:sp>
      <p:sp>
        <p:nvSpPr>
          <p:cNvPr id="4150" name="Text Box 71">
            <a:extLst>
              <a:ext uri="{FF2B5EF4-FFF2-40B4-BE49-F238E27FC236}">
                <a16:creationId xmlns:a16="http://schemas.microsoft.com/office/drawing/2014/main" id="{E62F00ED-7411-F442-9A9D-06D8D4155C31}"/>
              </a:ext>
            </a:extLst>
          </p:cNvPr>
          <p:cNvSpPr txBox="1">
            <a:spLocks noChangeArrowheads="1"/>
          </p:cNvSpPr>
          <p:nvPr/>
        </p:nvSpPr>
        <p:spPr bwMode="auto">
          <a:xfrm>
            <a:off x="3505200" y="4648200"/>
            <a:ext cx="2057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i="1">
                <a:solidFill>
                  <a:srgbClr val="FF9999"/>
                </a:solidFill>
              </a:rPr>
              <a:t>CONV/DYN/HURR/MONSOON</a:t>
            </a:r>
          </a:p>
        </p:txBody>
      </p:sp>
      <p:sp>
        <p:nvSpPr>
          <p:cNvPr id="4151" name="Text Box 72">
            <a:extLst>
              <a:ext uri="{FF2B5EF4-FFF2-40B4-BE49-F238E27FC236}">
                <a16:creationId xmlns:a16="http://schemas.microsoft.com/office/drawing/2014/main" id="{67E7F9A7-34E2-E24B-A499-DA8B77640534}"/>
              </a:ext>
            </a:extLst>
          </p:cNvPr>
          <p:cNvSpPr txBox="1">
            <a:spLocks noChangeArrowheads="1"/>
          </p:cNvSpPr>
          <p:nvPr/>
        </p:nvSpPr>
        <p:spPr bwMode="auto">
          <a:xfrm>
            <a:off x="4267200" y="54864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DDDDDD"/>
                </a:solidFill>
              </a:rPr>
              <a:t>KYOTO</a:t>
            </a:r>
          </a:p>
        </p:txBody>
      </p:sp>
      <p:sp>
        <p:nvSpPr>
          <p:cNvPr id="4152" name="Text Box 74">
            <a:extLst>
              <a:ext uri="{FF2B5EF4-FFF2-40B4-BE49-F238E27FC236}">
                <a16:creationId xmlns:a16="http://schemas.microsoft.com/office/drawing/2014/main" id="{A6583FF8-EAEE-4844-B735-DBE1BEB15D38}"/>
              </a:ext>
            </a:extLst>
          </p:cNvPr>
          <p:cNvSpPr txBox="1">
            <a:spLocks noChangeArrowheads="1"/>
          </p:cNvSpPr>
          <p:nvPr/>
        </p:nvSpPr>
        <p:spPr bwMode="auto">
          <a:xfrm>
            <a:off x="6324600" y="3733800"/>
            <a:ext cx="2514600" cy="7016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i="1">
                <a:solidFill>
                  <a:schemeClr val="accent2"/>
                </a:solidFill>
              </a:rPr>
              <a:t>“GLOBAL CHANGE”</a:t>
            </a:r>
          </a:p>
        </p:txBody>
      </p:sp>
      <p:sp>
        <p:nvSpPr>
          <p:cNvPr id="4153" name="Text Box 75">
            <a:extLst>
              <a:ext uri="{FF2B5EF4-FFF2-40B4-BE49-F238E27FC236}">
                <a16:creationId xmlns:a16="http://schemas.microsoft.com/office/drawing/2014/main" id="{95EE780C-38DF-DE40-BB71-9B13A8814A6A}"/>
              </a:ext>
            </a:extLst>
          </p:cNvPr>
          <p:cNvSpPr txBox="1">
            <a:spLocks noChangeArrowheads="1"/>
          </p:cNvSpPr>
          <p:nvPr/>
        </p:nvSpPr>
        <p:spPr bwMode="auto">
          <a:xfrm>
            <a:off x="6705600" y="5029200"/>
            <a:ext cx="2133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600" b="1" i="1">
                <a:solidFill>
                  <a:srgbClr val="99FF99"/>
                </a:solidFill>
              </a:rPr>
              <a:t>EARTH SIMULATOR</a:t>
            </a:r>
          </a:p>
        </p:txBody>
      </p:sp>
      <p:sp>
        <p:nvSpPr>
          <p:cNvPr id="4154" name="Text Box 76">
            <a:extLst>
              <a:ext uri="{FF2B5EF4-FFF2-40B4-BE49-F238E27FC236}">
                <a16:creationId xmlns:a16="http://schemas.microsoft.com/office/drawing/2014/main" id="{8349F5A4-54D8-B643-A121-2EFD2B81A09F}"/>
              </a:ext>
            </a:extLst>
          </p:cNvPr>
          <p:cNvSpPr txBox="1">
            <a:spLocks noChangeArrowheads="1"/>
          </p:cNvSpPr>
          <p:nvPr/>
        </p:nvSpPr>
        <p:spPr bwMode="auto">
          <a:xfrm>
            <a:off x="7696200" y="560705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9966"/>
                </a:solidFill>
              </a:rPr>
              <a:t>A-TRAIN</a:t>
            </a:r>
          </a:p>
        </p:txBody>
      </p:sp>
      <p:sp>
        <p:nvSpPr>
          <p:cNvPr id="4155" name="Text Box 77">
            <a:extLst>
              <a:ext uri="{FF2B5EF4-FFF2-40B4-BE49-F238E27FC236}">
                <a16:creationId xmlns:a16="http://schemas.microsoft.com/office/drawing/2014/main" id="{F9FC1C1A-9FFC-4940-8A26-4705F766A6E6}"/>
              </a:ext>
            </a:extLst>
          </p:cNvPr>
          <p:cNvSpPr txBox="1">
            <a:spLocks noChangeArrowheads="1"/>
          </p:cNvSpPr>
          <p:nvPr/>
        </p:nvSpPr>
        <p:spPr bwMode="auto">
          <a:xfrm>
            <a:off x="6629400" y="553085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FF66"/>
                </a:solidFill>
              </a:rPr>
              <a:t>KATRINA</a:t>
            </a:r>
          </a:p>
        </p:txBody>
      </p:sp>
      <p:sp>
        <p:nvSpPr>
          <p:cNvPr id="4156" name="Text Box 78">
            <a:extLst>
              <a:ext uri="{FF2B5EF4-FFF2-40B4-BE49-F238E27FC236}">
                <a16:creationId xmlns:a16="http://schemas.microsoft.com/office/drawing/2014/main" id="{F708A1D9-CF2C-5F43-A718-91A2BC5D1C5F}"/>
              </a:ext>
            </a:extLst>
          </p:cNvPr>
          <p:cNvSpPr txBox="1">
            <a:spLocks noChangeArrowheads="1"/>
          </p:cNvSpPr>
          <p:nvPr/>
        </p:nvSpPr>
        <p:spPr bwMode="auto">
          <a:xfrm>
            <a:off x="6400800" y="4953000"/>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i="1">
                <a:solidFill>
                  <a:srgbClr val="66CCFF"/>
                </a:solidFill>
              </a:rPr>
              <a:t>CLIMATE VAR</a:t>
            </a:r>
          </a:p>
        </p:txBody>
      </p:sp>
      <p:sp>
        <p:nvSpPr>
          <p:cNvPr id="4157" name="Text Box 79">
            <a:extLst>
              <a:ext uri="{FF2B5EF4-FFF2-40B4-BE49-F238E27FC236}">
                <a16:creationId xmlns:a16="http://schemas.microsoft.com/office/drawing/2014/main" id="{1DF34A95-F400-8641-A41C-EC2C9E94BA8C}"/>
              </a:ext>
            </a:extLst>
          </p:cNvPr>
          <p:cNvSpPr txBox="1">
            <a:spLocks noChangeArrowheads="1"/>
          </p:cNvSpPr>
          <p:nvPr/>
        </p:nvSpPr>
        <p:spPr bwMode="auto">
          <a:xfrm>
            <a:off x="2590800" y="0"/>
            <a:ext cx="44196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solidFill>
                  <a:srgbClr val="FF0000"/>
                </a:solidFill>
              </a:rPr>
              <a:t>TROPICAL METEOROLOGY</a:t>
            </a:r>
          </a:p>
        </p:txBody>
      </p:sp>
      <p:sp>
        <p:nvSpPr>
          <p:cNvPr id="51280" name="Oval 80">
            <a:extLst>
              <a:ext uri="{FF2B5EF4-FFF2-40B4-BE49-F238E27FC236}">
                <a16:creationId xmlns:a16="http://schemas.microsoft.com/office/drawing/2014/main" id="{9461DEB8-D9D6-4141-A460-CE8649B458CA}"/>
              </a:ext>
            </a:extLst>
          </p:cNvPr>
          <p:cNvSpPr>
            <a:spLocks noChangeArrowheads="1"/>
          </p:cNvSpPr>
          <p:nvPr/>
        </p:nvSpPr>
        <p:spPr bwMode="auto">
          <a:xfrm>
            <a:off x="381000" y="838200"/>
            <a:ext cx="2590800" cy="2133600"/>
          </a:xfrm>
          <a:prstGeom prst="ellipse">
            <a:avLst/>
          </a:prstGeom>
          <a:solidFill>
            <a:srgbClr val="006600"/>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4159" name="Text Box 5">
            <a:extLst>
              <a:ext uri="{FF2B5EF4-FFF2-40B4-BE49-F238E27FC236}">
                <a16:creationId xmlns:a16="http://schemas.microsoft.com/office/drawing/2014/main" id="{33747541-9129-9D4D-BCB0-988A6D784050}"/>
              </a:ext>
            </a:extLst>
          </p:cNvPr>
          <p:cNvSpPr txBox="1">
            <a:spLocks noChangeArrowheads="1"/>
          </p:cNvSpPr>
          <p:nvPr/>
        </p:nvSpPr>
        <p:spPr bwMode="auto">
          <a:xfrm>
            <a:off x="1219200" y="974725"/>
            <a:ext cx="9144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chemeClr val="tx2"/>
                </a:solidFill>
              </a:rPr>
              <a:t>1950s</a:t>
            </a:r>
          </a:p>
        </p:txBody>
      </p:sp>
      <p:sp>
        <p:nvSpPr>
          <p:cNvPr id="51281" name="Oval 81">
            <a:extLst>
              <a:ext uri="{FF2B5EF4-FFF2-40B4-BE49-F238E27FC236}">
                <a16:creationId xmlns:a16="http://schemas.microsoft.com/office/drawing/2014/main" id="{C1E8AF9B-D215-EC42-AA2D-79E1C4CE6524}"/>
              </a:ext>
            </a:extLst>
          </p:cNvPr>
          <p:cNvSpPr>
            <a:spLocks noChangeArrowheads="1"/>
          </p:cNvSpPr>
          <p:nvPr/>
        </p:nvSpPr>
        <p:spPr bwMode="auto">
          <a:xfrm>
            <a:off x="3352800" y="1143000"/>
            <a:ext cx="2590800" cy="2133600"/>
          </a:xfrm>
          <a:prstGeom prst="ellipse">
            <a:avLst/>
          </a:prstGeom>
          <a:solidFill>
            <a:srgbClr val="006600"/>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4161" name="Text Box 27">
            <a:extLst>
              <a:ext uri="{FF2B5EF4-FFF2-40B4-BE49-F238E27FC236}">
                <a16:creationId xmlns:a16="http://schemas.microsoft.com/office/drawing/2014/main" id="{2AAA7CEA-011D-304A-B17F-86D0FA374C1F}"/>
              </a:ext>
            </a:extLst>
          </p:cNvPr>
          <p:cNvSpPr txBox="1">
            <a:spLocks noChangeArrowheads="1"/>
          </p:cNvSpPr>
          <p:nvPr/>
        </p:nvSpPr>
        <p:spPr bwMode="auto">
          <a:xfrm>
            <a:off x="4191000" y="1279525"/>
            <a:ext cx="9906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t>1960s</a:t>
            </a:r>
          </a:p>
        </p:txBody>
      </p:sp>
      <p:sp>
        <p:nvSpPr>
          <p:cNvPr id="51282" name="Oval 82">
            <a:extLst>
              <a:ext uri="{FF2B5EF4-FFF2-40B4-BE49-F238E27FC236}">
                <a16:creationId xmlns:a16="http://schemas.microsoft.com/office/drawing/2014/main" id="{0E4E423F-B686-4D46-B771-DACB4BF8DFC1}"/>
              </a:ext>
            </a:extLst>
          </p:cNvPr>
          <p:cNvSpPr>
            <a:spLocks noChangeArrowheads="1"/>
          </p:cNvSpPr>
          <p:nvPr/>
        </p:nvSpPr>
        <p:spPr bwMode="auto">
          <a:xfrm>
            <a:off x="6324600" y="1447800"/>
            <a:ext cx="2590800" cy="2133600"/>
          </a:xfrm>
          <a:prstGeom prst="ellipse">
            <a:avLst/>
          </a:prstGeom>
          <a:solidFill>
            <a:srgbClr val="006600"/>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4163" name="Text Box 37">
            <a:extLst>
              <a:ext uri="{FF2B5EF4-FFF2-40B4-BE49-F238E27FC236}">
                <a16:creationId xmlns:a16="http://schemas.microsoft.com/office/drawing/2014/main" id="{7B697110-5C1D-AB4B-8CD8-AA60211C0C64}"/>
              </a:ext>
            </a:extLst>
          </p:cNvPr>
          <p:cNvSpPr txBox="1">
            <a:spLocks noChangeArrowheads="1"/>
          </p:cNvSpPr>
          <p:nvPr/>
        </p:nvSpPr>
        <p:spPr bwMode="auto">
          <a:xfrm>
            <a:off x="7162800" y="1584325"/>
            <a:ext cx="9906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t>1970s</a:t>
            </a:r>
          </a:p>
        </p:txBody>
      </p:sp>
      <p:sp>
        <p:nvSpPr>
          <p:cNvPr id="51283" name="Oval 83">
            <a:extLst>
              <a:ext uri="{FF2B5EF4-FFF2-40B4-BE49-F238E27FC236}">
                <a16:creationId xmlns:a16="http://schemas.microsoft.com/office/drawing/2014/main" id="{835A1D65-CB80-2A4F-A898-70EE9CAEDE90}"/>
              </a:ext>
            </a:extLst>
          </p:cNvPr>
          <p:cNvSpPr>
            <a:spLocks noChangeArrowheads="1"/>
          </p:cNvSpPr>
          <p:nvPr/>
        </p:nvSpPr>
        <p:spPr bwMode="auto">
          <a:xfrm>
            <a:off x="381000" y="3810000"/>
            <a:ext cx="2590800" cy="2133600"/>
          </a:xfrm>
          <a:prstGeom prst="ellipse">
            <a:avLst/>
          </a:prstGeom>
          <a:solidFill>
            <a:srgbClr val="006600"/>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4165" name="Text Box 47">
            <a:extLst>
              <a:ext uri="{FF2B5EF4-FFF2-40B4-BE49-F238E27FC236}">
                <a16:creationId xmlns:a16="http://schemas.microsoft.com/office/drawing/2014/main" id="{37423E3B-6813-1B43-BEEB-0FFBA6A6B21D}"/>
              </a:ext>
            </a:extLst>
          </p:cNvPr>
          <p:cNvSpPr txBox="1">
            <a:spLocks noChangeArrowheads="1"/>
          </p:cNvSpPr>
          <p:nvPr/>
        </p:nvSpPr>
        <p:spPr bwMode="auto">
          <a:xfrm>
            <a:off x="1219200" y="3946525"/>
            <a:ext cx="9144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chemeClr val="tx2"/>
                </a:solidFill>
              </a:rPr>
              <a:t>1980s</a:t>
            </a:r>
          </a:p>
        </p:txBody>
      </p:sp>
      <p:sp>
        <p:nvSpPr>
          <p:cNvPr id="51284" name="Oval 84">
            <a:extLst>
              <a:ext uri="{FF2B5EF4-FFF2-40B4-BE49-F238E27FC236}">
                <a16:creationId xmlns:a16="http://schemas.microsoft.com/office/drawing/2014/main" id="{2466F8D2-E4E1-B948-90BD-81B2F334F2F7}"/>
              </a:ext>
            </a:extLst>
          </p:cNvPr>
          <p:cNvSpPr>
            <a:spLocks noChangeArrowheads="1"/>
          </p:cNvSpPr>
          <p:nvPr/>
        </p:nvSpPr>
        <p:spPr bwMode="auto">
          <a:xfrm>
            <a:off x="3352800" y="4114800"/>
            <a:ext cx="2590800" cy="2133600"/>
          </a:xfrm>
          <a:prstGeom prst="ellipse">
            <a:avLst/>
          </a:prstGeom>
          <a:solidFill>
            <a:srgbClr val="006600"/>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4167" name="Text Box 65">
            <a:extLst>
              <a:ext uri="{FF2B5EF4-FFF2-40B4-BE49-F238E27FC236}">
                <a16:creationId xmlns:a16="http://schemas.microsoft.com/office/drawing/2014/main" id="{00B1B5C6-3F3B-F84F-988A-F70CAE149830}"/>
              </a:ext>
            </a:extLst>
          </p:cNvPr>
          <p:cNvSpPr txBox="1">
            <a:spLocks noChangeArrowheads="1"/>
          </p:cNvSpPr>
          <p:nvPr/>
        </p:nvSpPr>
        <p:spPr bwMode="auto">
          <a:xfrm>
            <a:off x="4191000" y="4251325"/>
            <a:ext cx="9144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chemeClr val="tx2"/>
                </a:solidFill>
              </a:rPr>
              <a:t>1990s</a:t>
            </a:r>
          </a:p>
        </p:txBody>
      </p:sp>
      <p:sp>
        <p:nvSpPr>
          <p:cNvPr id="51285" name="Oval 85">
            <a:extLst>
              <a:ext uri="{FF2B5EF4-FFF2-40B4-BE49-F238E27FC236}">
                <a16:creationId xmlns:a16="http://schemas.microsoft.com/office/drawing/2014/main" id="{9ACE3A42-7D56-5344-898B-E3D49C1A331C}"/>
              </a:ext>
            </a:extLst>
          </p:cNvPr>
          <p:cNvSpPr>
            <a:spLocks noChangeArrowheads="1"/>
          </p:cNvSpPr>
          <p:nvPr/>
        </p:nvSpPr>
        <p:spPr bwMode="auto">
          <a:xfrm>
            <a:off x="6324600" y="4419600"/>
            <a:ext cx="2590800" cy="2133600"/>
          </a:xfrm>
          <a:prstGeom prst="ellipse">
            <a:avLst/>
          </a:prstGeom>
          <a:solidFill>
            <a:srgbClr val="006600"/>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4169" name="Text Box 73">
            <a:extLst>
              <a:ext uri="{FF2B5EF4-FFF2-40B4-BE49-F238E27FC236}">
                <a16:creationId xmlns:a16="http://schemas.microsoft.com/office/drawing/2014/main" id="{A9E3382F-E7DD-CC48-99DE-EE6D7F74A39C}"/>
              </a:ext>
            </a:extLst>
          </p:cNvPr>
          <p:cNvSpPr txBox="1">
            <a:spLocks noChangeArrowheads="1"/>
          </p:cNvSpPr>
          <p:nvPr/>
        </p:nvSpPr>
        <p:spPr bwMode="auto">
          <a:xfrm>
            <a:off x="7162800" y="4556125"/>
            <a:ext cx="9144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chemeClr val="tx2"/>
                </a:solidFill>
              </a:rPr>
              <a:t>2000s</a:t>
            </a:r>
          </a:p>
        </p:txBody>
      </p:sp>
      <p:sp>
        <p:nvSpPr>
          <p:cNvPr id="4170" name="AutoShape 86">
            <a:extLst>
              <a:ext uri="{FF2B5EF4-FFF2-40B4-BE49-F238E27FC236}">
                <a16:creationId xmlns:a16="http://schemas.microsoft.com/office/drawing/2014/main" id="{B82DB0DB-2541-4B49-B728-25C7FC7C911C}"/>
              </a:ext>
            </a:extLst>
          </p:cNvPr>
          <p:cNvSpPr>
            <a:spLocks noChangeArrowheads="1"/>
          </p:cNvSpPr>
          <p:nvPr/>
        </p:nvSpPr>
        <p:spPr bwMode="auto">
          <a:xfrm rot="832527">
            <a:off x="8763000" y="2667000"/>
            <a:ext cx="381000" cy="152400"/>
          </a:xfrm>
          <a:prstGeom prst="rightArrow">
            <a:avLst>
              <a:gd name="adj1" fmla="val 50000"/>
              <a:gd name="adj2" fmla="val 62500"/>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71" name="AutoShape 87">
            <a:extLst>
              <a:ext uri="{FF2B5EF4-FFF2-40B4-BE49-F238E27FC236}">
                <a16:creationId xmlns:a16="http://schemas.microsoft.com/office/drawing/2014/main" id="{64DD2A7A-E016-F540-84A2-B39DAB16D69B}"/>
              </a:ext>
            </a:extLst>
          </p:cNvPr>
          <p:cNvSpPr>
            <a:spLocks noChangeArrowheads="1"/>
          </p:cNvSpPr>
          <p:nvPr/>
        </p:nvSpPr>
        <p:spPr bwMode="auto">
          <a:xfrm rot="832527">
            <a:off x="76200" y="4495800"/>
            <a:ext cx="381000" cy="152400"/>
          </a:xfrm>
          <a:prstGeom prst="rightArrow">
            <a:avLst>
              <a:gd name="adj1" fmla="val 50000"/>
              <a:gd name="adj2" fmla="val 62500"/>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51280"/>
                                        </p:tgtEl>
                                      </p:cBhvr>
                                    </p:animEffect>
                                    <p:set>
                                      <p:cBhvr>
                                        <p:cTn id="7" dur="1" fill="hold">
                                          <p:stCondLst>
                                            <p:cond delay="499"/>
                                          </p:stCondLst>
                                        </p:cTn>
                                        <p:tgtEl>
                                          <p:spTgt spid="51280"/>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1281"/>
                                        </p:tgtEl>
                                      </p:cBhvr>
                                    </p:animEffect>
                                    <p:set>
                                      <p:cBhvr>
                                        <p:cTn id="10" dur="1" fill="hold">
                                          <p:stCondLst>
                                            <p:cond delay="499"/>
                                          </p:stCondLst>
                                        </p:cTn>
                                        <p:tgtEl>
                                          <p:spTgt spid="51281"/>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51282"/>
                                        </p:tgtEl>
                                      </p:cBhvr>
                                    </p:animEffect>
                                    <p:set>
                                      <p:cBhvr>
                                        <p:cTn id="13" dur="1" fill="hold">
                                          <p:stCondLst>
                                            <p:cond delay="499"/>
                                          </p:stCondLst>
                                        </p:cTn>
                                        <p:tgtEl>
                                          <p:spTgt spid="51282"/>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51283"/>
                                        </p:tgtEl>
                                      </p:cBhvr>
                                    </p:animEffect>
                                    <p:set>
                                      <p:cBhvr>
                                        <p:cTn id="16" dur="1" fill="hold">
                                          <p:stCondLst>
                                            <p:cond delay="499"/>
                                          </p:stCondLst>
                                        </p:cTn>
                                        <p:tgtEl>
                                          <p:spTgt spid="51283"/>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51284"/>
                                        </p:tgtEl>
                                      </p:cBhvr>
                                    </p:animEffect>
                                    <p:set>
                                      <p:cBhvr>
                                        <p:cTn id="19" dur="1" fill="hold">
                                          <p:stCondLst>
                                            <p:cond delay="499"/>
                                          </p:stCondLst>
                                        </p:cTn>
                                        <p:tgtEl>
                                          <p:spTgt spid="51284"/>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51285"/>
                                        </p:tgtEl>
                                      </p:cBhvr>
                                    </p:animEffect>
                                    <p:set>
                                      <p:cBhvr>
                                        <p:cTn id="22" dur="1" fill="hold">
                                          <p:stCondLst>
                                            <p:cond delay="499"/>
                                          </p:stCondLst>
                                        </p:cTn>
                                        <p:tgtEl>
                                          <p:spTgt spid="512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0" grpId="0" animBg="1"/>
      <p:bldP spid="51281" grpId="0" animBg="1"/>
      <p:bldP spid="51282" grpId="0" animBg="1"/>
      <p:bldP spid="51283" grpId="0" animBg="1"/>
      <p:bldP spid="51284" grpId="0" animBg="1"/>
      <p:bldP spid="5128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9">
            <a:extLst>
              <a:ext uri="{FF2B5EF4-FFF2-40B4-BE49-F238E27FC236}">
                <a16:creationId xmlns:a16="http://schemas.microsoft.com/office/drawing/2014/main" id="{CE0DD776-BBF0-5F49-8029-34A1F07939A8}"/>
              </a:ext>
            </a:extLst>
          </p:cNvPr>
          <p:cNvSpPr txBox="1">
            <a:spLocks noChangeArrowheads="1"/>
          </p:cNvSpPr>
          <p:nvPr/>
        </p:nvSpPr>
        <p:spPr bwMode="auto">
          <a:xfrm>
            <a:off x="381000" y="1089025"/>
            <a:ext cx="8382000" cy="2255838"/>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i="1">
                <a:solidFill>
                  <a:srgbClr val="FF0000"/>
                </a:solidFill>
              </a:rPr>
              <a:t>“The barotropic easterly wave, while commonplace in the Atlantic, is sufficiently rare in the Pacific that some Pacific analysts have convinced themselves that all so-called easterly waves are reflections of cold lows (Sadler 1966).”    </a:t>
            </a:r>
            <a:r>
              <a:rPr lang="en-US" altLang="en-US" sz="2800" i="1"/>
              <a:t>…Simpson et al. (1968)</a:t>
            </a:r>
          </a:p>
        </p:txBody>
      </p:sp>
      <p:sp>
        <p:nvSpPr>
          <p:cNvPr id="66570" name="Text Box 10">
            <a:extLst>
              <a:ext uri="{FF2B5EF4-FFF2-40B4-BE49-F238E27FC236}">
                <a16:creationId xmlns:a16="http://schemas.microsoft.com/office/drawing/2014/main" id="{EB5DF502-8C2D-BB49-99A6-5AF038AFC769}"/>
              </a:ext>
            </a:extLst>
          </p:cNvPr>
          <p:cNvSpPr txBox="1">
            <a:spLocks noChangeArrowheads="1"/>
          </p:cNvSpPr>
          <p:nvPr/>
        </p:nvSpPr>
        <p:spPr bwMode="auto">
          <a:xfrm>
            <a:off x="381000" y="3886200"/>
            <a:ext cx="8382000" cy="1216025"/>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t>Sadler, J. C., 1966:  “</a:t>
            </a:r>
            <a:r>
              <a:rPr lang="en-US" altLang="en-US" sz="2400" i="1">
                <a:solidFill>
                  <a:srgbClr val="0000FF"/>
                </a:solidFill>
              </a:rPr>
              <a:t>The easterly wave – the biggest hoax in tropical meteorology.”</a:t>
            </a:r>
            <a:r>
              <a:rPr lang="en-US" altLang="en-US" sz="2400"/>
              <a:t>  Seminar at the National Center for Atmospheric Research, Boulder, CO, August 8-12. </a:t>
            </a:r>
          </a:p>
        </p:txBody>
      </p:sp>
      <p:sp>
        <p:nvSpPr>
          <p:cNvPr id="49155" name="Text Box 11">
            <a:extLst>
              <a:ext uri="{FF2B5EF4-FFF2-40B4-BE49-F238E27FC236}">
                <a16:creationId xmlns:a16="http://schemas.microsoft.com/office/drawing/2014/main" id="{82144A46-1510-F44B-A20B-400485EBB1CC}"/>
              </a:ext>
            </a:extLst>
          </p:cNvPr>
          <p:cNvSpPr txBox="1">
            <a:spLocks noChangeArrowheads="1"/>
          </p:cNvSpPr>
          <p:nvPr/>
        </p:nvSpPr>
        <p:spPr bwMode="auto">
          <a:xfrm>
            <a:off x="304800" y="228600"/>
            <a:ext cx="8458200" cy="608013"/>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i="1"/>
              <a:t>Waves in the Easterlies: “Easterly Waves”</a:t>
            </a:r>
          </a:p>
        </p:txBody>
      </p:sp>
      <p:sp>
        <p:nvSpPr>
          <p:cNvPr id="66572" name="Text Box 12">
            <a:extLst>
              <a:ext uri="{FF2B5EF4-FFF2-40B4-BE49-F238E27FC236}">
                <a16:creationId xmlns:a16="http://schemas.microsoft.com/office/drawing/2014/main" id="{02DC3CB7-3DD7-834E-B9DD-126AAC060ECE}"/>
              </a:ext>
            </a:extLst>
          </p:cNvPr>
          <p:cNvSpPr txBox="1">
            <a:spLocks noChangeArrowheads="1"/>
          </p:cNvSpPr>
          <p:nvPr/>
        </p:nvSpPr>
        <p:spPr bwMode="auto">
          <a:xfrm>
            <a:off x="381000" y="5486400"/>
            <a:ext cx="8382000" cy="850900"/>
          </a:xfrm>
          <a:prstGeom prst="rect">
            <a:avLst/>
          </a:prstGeom>
          <a:solidFill>
            <a:schemeClr val="bg1"/>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Nitta and Yanai (1969) showed that the lower-tropospheric flow over Marshall Islands is barotropically unstable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0" grpId="0" animBg="1"/>
      <p:bldP spid="6657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4">
            <a:extLst>
              <a:ext uri="{FF2B5EF4-FFF2-40B4-BE49-F238E27FC236}">
                <a16:creationId xmlns:a16="http://schemas.microsoft.com/office/drawing/2014/main" id="{BD060463-87DD-8B42-AA25-975B48101FA5}"/>
              </a:ext>
            </a:extLst>
          </p:cNvPr>
          <p:cNvSpPr>
            <a:spLocks noChangeArrowheads="1"/>
          </p:cNvSpPr>
          <p:nvPr/>
        </p:nvSpPr>
        <p:spPr bwMode="auto">
          <a:xfrm>
            <a:off x="381000" y="1489075"/>
            <a:ext cx="4648200" cy="2254250"/>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FF0000"/>
                </a:solidFill>
              </a:rPr>
              <a:t>Sadler, J. C.,</a:t>
            </a:r>
            <a:r>
              <a:rPr lang="en-US" altLang="en-US" sz="2000"/>
              <a:t> </a:t>
            </a:r>
            <a:r>
              <a:rPr lang="en-US" altLang="en-US" sz="2000">
                <a:solidFill>
                  <a:srgbClr val="FF0000"/>
                </a:solidFill>
              </a:rPr>
              <a:t>1967</a:t>
            </a:r>
            <a:r>
              <a:rPr lang="en-US" altLang="en-US" sz="2000"/>
              <a:t>: </a:t>
            </a:r>
            <a:r>
              <a:rPr lang="en-US" altLang="en-US" sz="2000" i="1"/>
              <a:t>The tropical upper tropospheric trough as a secondary source of typhoons and a primary source of trade-wind disturbances</a:t>
            </a:r>
            <a:r>
              <a:rPr lang="en-US" altLang="en-US" sz="2000"/>
              <a:t>. Hawaii Institute of Geophysics, University of Hawaii, HIG-67-12 and AFCRL-67-0203. 44 pp. </a:t>
            </a:r>
          </a:p>
        </p:txBody>
      </p:sp>
      <p:sp>
        <p:nvSpPr>
          <p:cNvPr id="46085" name="Rectangle 5">
            <a:extLst>
              <a:ext uri="{FF2B5EF4-FFF2-40B4-BE49-F238E27FC236}">
                <a16:creationId xmlns:a16="http://schemas.microsoft.com/office/drawing/2014/main" id="{B1AF755D-D95D-7A44-A6AB-F717C36D2348}"/>
              </a:ext>
            </a:extLst>
          </p:cNvPr>
          <p:cNvSpPr>
            <a:spLocks noChangeArrowheads="1"/>
          </p:cNvSpPr>
          <p:nvPr/>
        </p:nvSpPr>
        <p:spPr bwMode="auto">
          <a:xfrm>
            <a:off x="123825" y="4038600"/>
            <a:ext cx="8882063" cy="2565400"/>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a:t>doi: 10.1175/1520-0493(1976)104&lt;1266:AROTTU&gt;2.0.CO;2</a:t>
            </a:r>
            <a:br>
              <a:rPr lang="en-US" altLang="en-US" sz="1600" b="1"/>
            </a:br>
            <a:r>
              <a:rPr lang="en-US" altLang="en-US" sz="1600" b="1" i="1"/>
              <a:t>Monthly Weather Review:</a:t>
            </a:r>
            <a:r>
              <a:rPr lang="en-US" altLang="en-US" sz="1600" b="1"/>
              <a:t> Vol. 104, No. 10, pp. 1266–1278.</a:t>
            </a:r>
            <a:endParaRPr lang="en-US" altLang="en-US" sz="1600"/>
          </a:p>
          <a:p>
            <a:pPr algn="ctr" eaLnBrk="1" hangingPunct="1"/>
            <a:endParaRPr lang="en-US" altLang="en-US" sz="1600" b="1"/>
          </a:p>
          <a:p>
            <a:pPr algn="ctr" eaLnBrk="1" hangingPunct="1"/>
            <a:r>
              <a:rPr lang="en-US" altLang="en-US" sz="1600" b="1"/>
              <a:t>A Role of the Tropical Upper Tropospheric Trough in Early Season Typhoon Development</a:t>
            </a:r>
          </a:p>
          <a:p>
            <a:pPr algn="ctr" eaLnBrk="1" hangingPunct="1"/>
            <a:r>
              <a:rPr lang="en-US" altLang="en-US" sz="1600" b="1"/>
              <a:t>James C. Sadler</a:t>
            </a:r>
            <a:br>
              <a:rPr lang="en-US" altLang="en-US" sz="1600"/>
            </a:br>
            <a:endParaRPr lang="en-US" altLang="en-US" sz="1600"/>
          </a:p>
          <a:p>
            <a:pPr algn="ctr" eaLnBrk="1" hangingPunct="1"/>
            <a:r>
              <a:rPr lang="en-US" altLang="en-US" sz="1600" i="1"/>
              <a:t>Department of Meteorology, University of Hawaii, Honolulu 96822 11 May 1976</a:t>
            </a:r>
            <a:endParaRPr lang="en-US" altLang="en-US" sz="1600"/>
          </a:p>
          <a:p>
            <a:pPr algn="ctr" eaLnBrk="1" hangingPunct="1"/>
            <a:endParaRPr lang="en-US" altLang="en-US" sz="1600"/>
          </a:p>
          <a:p>
            <a:pPr algn="ctr" eaLnBrk="1" hangingPunct="1"/>
            <a:r>
              <a:rPr lang="en-US" altLang="en-US" sz="1600"/>
              <a:t>(Manuscript received May 11, 1976, in final form July 29, 1976)</a:t>
            </a:r>
          </a:p>
          <a:p>
            <a:pPr algn="ctr"/>
            <a:endParaRPr lang="en-US" altLang="en-US" sz="1600"/>
          </a:p>
        </p:txBody>
      </p:sp>
      <p:sp>
        <p:nvSpPr>
          <p:cNvPr id="50179" name="Text Box 6">
            <a:extLst>
              <a:ext uri="{FF2B5EF4-FFF2-40B4-BE49-F238E27FC236}">
                <a16:creationId xmlns:a16="http://schemas.microsoft.com/office/drawing/2014/main" id="{9EFF9F09-B77B-5B40-9F38-10DAE110E7BF}"/>
              </a:ext>
            </a:extLst>
          </p:cNvPr>
          <p:cNvSpPr txBox="1">
            <a:spLocks noChangeArrowheads="1"/>
          </p:cNvSpPr>
          <p:nvPr/>
        </p:nvSpPr>
        <p:spPr bwMode="auto">
          <a:xfrm>
            <a:off x="381000" y="228600"/>
            <a:ext cx="8229600" cy="974725"/>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i="1">
                <a:solidFill>
                  <a:srgbClr val="0000FF"/>
                </a:solidFill>
              </a:rPr>
              <a:t>TROPICAL UPPER-TROPOSPHERIC TROUGH (TUTT)</a:t>
            </a:r>
          </a:p>
        </p:txBody>
      </p:sp>
      <p:sp>
        <p:nvSpPr>
          <p:cNvPr id="46087" name="Line 7">
            <a:extLst>
              <a:ext uri="{FF2B5EF4-FFF2-40B4-BE49-F238E27FC236}">
                <a16:creationId xmlns:a16="http://schemas.microsoft.com/office/drawing/2014/main" id="{0787A67A-7299-9B45-8F86-5D30C1EEA9AE}"/>
              </a:ext>
            </a:extLst>
          </p:cNvPr>
          <p:cNvSpPr>
            <a:spLocks noChangeShapeType="1"/>
          </p:cNvSpPr>
          <p:nvPr/>
        </p:nvSpPr>
        <p:spPr bwMode="auto">
          <a:xfrm>
            <a:off x="4038600" y="4343400"/>
            <a:ext cx="457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6088" name="Picture 8">
            <a:extLst>
              <a:ext uri="{FF2B5EF4-FFF2-40B4-BE49-F238E27FC236}">
                <a16:creationId xmlns:a16="http://schemas.microsoft.com/office/drawing/2014/main" id="{23FB8021-0333-584D-97BD-86C10B76B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71600"/>
            <a:ext cx="3713163" cy="241935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4">
            <a:extLst>
              <a:ext uri="{FF2B5EF4-FFF2-40B4-BE49-F238E27FC236}">
                <a16:creationId xmlns:a16="http://schemas.microsoft.com/office/drawing/2014/main" id="{E7DE41F4-9CAE-5A49-A85E-A48AAA7156F3}"/>
              </a:ext>
            </a:extLst>
          </p:cNvPr>
          <p:cNvSpPr>
            <a:spLocks noChangeArrowheads="1"/>
          </p:cNvSpPr>
          <p:nvPr/>
        </p:nvSpPr>
        <p:spPr bwMode="auto">
          <a:xfrm>
            <a:off x="457200" y="2438400"/>
            <a:ext cx="8001000" cy="1339850"/>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chemeClr val="accent2"/>
                </a:solidFill>
              </a:rPr>
              <a:t>“Jule (around 1961) was struck with the fact that, although meteorology was presumably a global science, the lack of global observations prevented examination of this important aspect…</a:t>
            </a:r>
          </a:p>
        </p:txBody>
      </p:sp>
      <p:sp>
        <p:nvSpPr>
          <p:cNvPr id="51202" name="Text Box 5">
            <a:extLst>
              <a:ext uri="{FF2B5EF4-FFF2-40B4-BE49-F238E27FC236}">
                <a16:creationId xmlns:a16="http://schemas.microsoft.com/office/drawing/2014/main" id="{2455B4ED-038F-9647-B4FE-8E7EC373F240}"/>
              </a:ext>
            </a:extLst>
          </p:cNvPr>
          <p:cNvSpPr txBox="1">
            <a:spLocks noChangeArrowheads="1"/>
          </p:cNvSpPr>
          <p:nvPr/>
        </p:nvSpPr>
        <p:spPr bwMode="auto">
          <a:xfrm>
            <a:off x="457200" y="609600"/>
            <a:ext cx="3581400" cy="730250"/>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rgbClr val="FF0000"/>
                </a:solidFill>
              </a:rPr>
              <a:t>N. A. Phillips –      </a:t>
            </a:r>
            <a:r>
              <a:rPr lang="en-US" altLang="en-US" sz="2000" b="1" i="1">
                <a:solidFill>
                  <a:srgbClr val="006600"/>
                </a:solidFill>
              </a:rPr>
              <a:t>Biography of Jule Charney</a:t>
            </a:r>
          </a:p>
        </p:txBody>
      </p:sp>
      <p:sp>
        <p:nvSpPr>
          <p:cNvPr id="51203" name="Rectangle 6">
            <a:extLst>
              <a:ext uri="{FF2B5EF4-FFF2-40B4-BE49-F238E27FC236}">
                <a16:creationId xmlns:a16="http://schemas.microsoft.com/office/drawing/2014/main" id="{4E25A1CE-818B-664A-918E-A6D87820AD07}"/>
              </a:ext>
            </a:extLst>
          </p:cNvPr>
          <p:cNvSpPr>
            <a:spLocks noChangeArrowheads="1"/>
          </p:cNvSpPr>
          <p:nvPr/>
        </p:nvSpPr>
        <p:spPr bwMode="auto">
          <a:xfrm>
            <a:off x="457200" y="3886200"/>
            <a:ext cx="8001000" cy="1339850"/>
          </a:xfrm>
          <a:prstGeom prst="rect">
            <a:avLst/>
          </a:prstGeom>
          <a:solidFill>
            <a:schemeClr val="bg1"/>
          </a:solidFill>
          <a:ln w="2857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800000"/>
                </a:solidFill>
              </a:rPr>
              <a:t>I recall that Jule pondered deeply on the commitment from him that a serious follow-through on this idea would entail. But having decided that it was a job that he should do, he pursued it with evangelical zeal…” </a:t>
            </a:r>
          </a:p>
        </p:txBody>
      </p:sp>
      <p:pic>
        <p:nvPicPr>
          <p:cNvPr id="51204" name="Picture 11">
            <a:extLst>
              <a:ext uri="{FF2B5EF4-FFF2-40B4-BE49-F238E27FC236}">
                <a16:creationId xmlns:a16="http://schemas.microsoft.com/office/drawing/2014/main" id="{03CA4E5E-E6E9-594A-BE9D-E8BC866D7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676400"/>
            <a:ext cx="2286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3">
            <a:extLst>
              <a:ext uri="{FF2B5EF4-FFF2-40B4-BE49-F238E27FC236}">
                <a16:creationId xmlns:a16="http://schemas.microsoft.com/office/drawing/2014/main" id="{24D9E2F0-FE12-244D-946C-C79803149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0"/>
            <a:ext cx="15684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5" descr="GARP logo">
            <a:extLst>
              <a:ext uri="{FF2B5EF4-FFF2-40B4-BE49-F238E27FC236}">
                <a16:creationId xmlns:a16="http://schemas.microsoft.com/office/drawing/2014/main" id="{09413ED1-F267-9B4E-BA19-4B6C7CB90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325" y="5324475"/>
            <a:ext cx="120967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 Box 16">
            <a:extLst>
              <a:ext uri="{FF2B5EF4-FFF2-40B4-BE49-F238E27FC236}">
                <a16:creationId xmlns:a16="http://schemas.microsoft.com/office/drawing/2014/main" id="{396E793C-5D19-D84F-A639-A018A4D509BA}"/>
              </a:ext>
            </a:extLst>
          </p:cNvPr>
          <p:cNvSpPr txBox="1">
            <a:spLocks noChangeArrowheads="1"/>
          </p:cNvSpPr>
          <p:nvPr/>
        </p:nvSpPr>
        <p:spPr bwMode="auto">
          <a:xfrm>
            <a:off x="2743200" y="5867400"/>
            <a:ext cx="594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GLOBAL ATMOSPHERIC RESEARCH PROGRAM (1967-1982)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4">
            <a:extLst>
              <a:ext uri="{FF2B5EF4-FFF2-40B4-BE49-F238E27FC236}">
                <a16:creationId xmlns:a16="http://schemas.microsoft.com/office/drawing/2014/main" id="{DFCC0763-A383-3A4F-B329-6AF081047151}"/>
              </a:ext>
            </a:extLst>
          </p:cNvPr>
          <p:cNvSpPr txBox="1">
            <a:spLocks noChangeArrowheads="1"/>
          </p:cNvSpPr>
          <p:nvPr/>
        </p:nvSpPr>
        <p:spPr bwMode="auto">
          <a:xfrm>
            <a:off x="762000" y="381000"/>
            <a:ext cx="7467600" cy="547688"/>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i="1"/>
              <a:t>Series of Tropical Experiments (late 1960s – )</a:t>
            </a:r>
          </a:p>
        </p:txBody>
      </p:sp>
      <p:sp>
        <p:nvSpPr>
          <p:cNvPr id="53250" name="Text Box 5">
            <a:extLst>
              <a:ext uri="{FF2B5EF4-FFF2-40B4-BE49-F238E27FC236}">
                <a16:creationId xmlns:a16="http://schemas.microsoft.com/office/drawing/2014/main" id="{2D14F166-98E3-E34A-A510-146B79F8EAC3}"/>
              </a:ext>
            </a:extLst>
          </p:cNvPr>
          <p:cNvSpPr txBox="1">
            <a:spLocks noChangeArrowheads="1"/>
          </p:cNvSpPr>
          <p:nvPr/>
        </p:nvSpPr>
        <p:spPr bwMode="auto">
          <a:xfrm>
            <a:off x="685800" y="1371600"/>
            <a:ext cx="7696200" cy="194627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In August 1966, NCAR hosted a meeting of university scientists and agency representatives (NCAR, ESSA, NASA, NAS) to plan an integrated program of tropical experiments over the next 5-10 years.                </a:t>
            </a:r>
            <a:r>
              <a:rPr lang="en-US" altLang="en-US" sz="2400" b="1" i="1"/>
              <a:t>Chairs:</a:t>
            </a:r>
            <a:r>
              <a:rPr lang="en-US" altLang="en-US" sz="2400" i="1"/>
              <a:t> </a:t>
            </a:r>
            <a:r>
              <a:rPr lang="en-US" altLang="en-US" sz="2400" i="1">
                <a:solidFill>
                  <a:srgbClr val="FF0000"/>
                </a:solidFill>
              </a:rPr>
              <a:t>Charney, Ramage, La Seur</a:t>
            </a:r>
          </a:p>
        </p:txBody>
      </p:sp>
      <p:sp>
        <p:nvSpPr>
          <p:cNvPr id="53251" name="Text Box 6">
            <a:extLst>
              <a:ext uri="{FF2B5EF4-FFF2-40B4-BE49-F238E27FC236}">
                <a16:creationId xmlns:a16="http://schemas.microsoft.com/office/drawing/2014/main" id="{4C062214-F0F7-7241-8F5B-576ECFFF9B94}"/>
              </a:ext>
            </a:extLst>
          </p:cNvPr>
          <p:cNvSpPr txBox="1">
            <a:spLocks noChangeArrowheads="1"/>
          </p:cNvSpPr>
          <p:nvPr/>
        </p:nvSpPr>
        <p:spPr bwMode="auto">
          <a:xfrm>
            <a:off x="1752600" y="3890963"/>
            <a:ext cx="5715000" cy="2128837"/>
          </a:xfrm>
          <a:prstGeom prst="rect">
            <a:avLst/>
          </a:prstGeom>
          <a:solidFill>
            <a:schemeClr val="bg1"/>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Font typeface="Wingdings" pitchFamily="2" charset="2"/>
              <a:buChar char="§"/>
            </a:pPr>
            <a:r>
              <a:rPr lang="en-US" altLang="en-US" sz="2400" i="1"/>
              <a:t>  Line Islands Experiment (1967-68)</a:t>
            </a:r>
          </a:p>
          <a:p>
            <a:pPr eaLnBrk="1" hangingPunct="1">
              <a:spcBef>
                <a:spcPct val="50000"/>
              </a:spcBef>
              <a:buClr>
                <a:srgbClr val="FF0000"/>
              </a:buClr>
              <a:buFont typeface="Wingdings" pitchFamily="2" charset="2"/>
              <a:buChar char="§"/>
            </a:pPr>
            <a:r>
              <a:rPr lang="en-US" altLang="en-US" sz="2400" i="1"/>
              <a:t>  BOMEX (1969)</a:t>
            </a:r>
          </a:p>
          <a:p>
            <a:pPr eaLnBrk="1" hangingPunct="1">
              <a:spcBef>
                <a:spcPct val="50000"/>
              </a:spcBef>
              <a:buClr>
                <a:srgbClr val="FF0000"/>
              </a:buClr>
              <a:buFont typeface="Wingdings" pitchFamily="2" charset="2"/>
              <a:buChar char="§"/>
            </a:pPr>
            <a:r>
              <a:rPr lang="en-US" altLang="en-US" sz="2400" i="1"/>
              <a:t>  ATEX (1969)</a:t>
            </a:r>
          </a:p>
          <a:p>
            <a:pPr eaLnBrk="1" hangingPunct="1">
              <a:spcBef>
                <a:spcPct val="50000"/>
              </a:spcBef>
              <a:buClr>
                <a:srgbClr val="FF0000"/>
              </a:buClr>
              <a:buFont typeface="Wingdings" pitchFamily="2" charset="2"/>
              <a:buChar char="§"/>
            </a:pPr>
            <a:r>
              <a:rPr lang="en-US" altLang="en-US" sz="2400" i="1"/>
              <a:t>  GATE (1974)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5">
            <a:extLst>
              <a:ext uri="{FF2B5EF4-FFF2-40B4-BE49-F238E27FC236}">
                <a16:creationId xmlns:a16="http://schemas.microsoft.com/office/drawing/2014/main" id="{70A89501-07AE-5F44-8E6D-12A8CD0A95F2}"/>
              </a:ext>
            </a:extLst>
          </p:cNvPr>
          <p:cNvSpPr txBox="1">
            <a:spLocks noChangeArrowheads="1"/>
          </p:cNvSpPr>
          <p:nvPr/>
        </p:nvSpPr>
        <p:spPr bwMode="auto">
          <a:xfrm>
            <a:off x="-76200" y="152400"/>
            <a:ext cx="3962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t>Line Islands Experiment Feb-Apr 1967</a:t>
            </a:r>
          </a:p>
        </p:txBody>
      </p:sp>
      <p:pic>
        <p:nvPicPr>
          <p:cNvPr id="54274" name="Picture 6">
            <a:extLst>
              <a:ext uri="{FF2B5EF4-FFF2-40B4-BE49-F238E27FC236}">
                <a16:creationId xmlns:a16="http://schemas.microsoft.com/office/drawing/2014/main" id="{A4F165DE-B15F-524E-842C-6B66B6323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660650"/>
            <a:ext cx="5410200" cy="3060700"/>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Text Box 7">
            <a:extLst>
              <a:ext uri="{FF2B5EF4-FFF2-40B4-BE49-F238E27FC236}">
                <a16:creationId xmlns:a16="http://schemas.microsoft.com/office/drawing/2014/main" id="{27535CFB-20FB-3943-B7C7-56F4C792D68D}"/>
              </a:ext>
            </a:extLst>
          </p:cNvPr>
          <p:cNvSpPr txBox="1">
            <a:spLocks noChangeArrowheads="1"/>
          </p:cNvSpPr>
          <p:nvPr/>
        </p:nvSpPr>
        <p:spPr bwMode="auto">
          <a:xfrm>
            <a:off x="4191000" y="914400"/>
            <a:ext cx="4267200" cy="1401763"/>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solidFill>
                  <a:schemeClr val="accent2"/>
                </a:solidFill>
              </a:rPr>
              <a:t>First detailed documentation of tropical squall lines (Zipser 1969)</a:t>
            </a:r>
          </a:p>
        </p:txBody>
      </p:sp>
      <p:sp>
        <p:nvSpPr>
          <p:cNvPr id="54276" name="Text Box 8">
            <a:extLst>
              <a:ext uri="{FF2B5EF4-FFF2-40B4-BE49-F238E27FC236}">
                <a16:creationId xmlns:a16="http://schemas.microsoft.com/office/drawing/2014/main" id="{C5C57EF2-6B68-A54E-BBED-4361DB91884C}"/>
              </a:ext>
            </a:extLst>
          </p:cNvPr>
          <p:cNvSpPr txBox="1">
            <a:spLocks noChangeArrowheads="1"/>
          </p:cNvSpPr>
          <p:nvPr/>
        </p:nvSpPr>
        <p:spPr bwMode="auto">
          <a:xfrm>
            <a:off x="6781800" y="4724400"/>
            <a:ext cx="1828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i="1">
                <a:solidFill>
                  <a:srgbClr val="009900"/>
                </a:solidFill>
              </a:rPr>
              <a:t>UNSATURATED DOWNDRAFT</a:t>
            </a:r>
          </a:p>
        </p:txBody>
      </p:sp>
      <p:pic>
        <p:nvPicPr>
          <p:cNvPr id="54277" name="Picture 10">
            <a:extLst>
              <a:ext uri="{FF2B5EF4-FFF2-40B4-BE49-F238E27FC236}">
                <a16:creationId xmlns:a16="http://schemas.microsoft.com/office/drawing/2014/main" id="{710BDC33-EF7B-BD48-A90A-8C60AADC6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3429000" cy="23241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54278" name="Picture 4">
            <a:extLst>
              <a:ext uri="{FF2B5EF4-FFF2-40B4-BE49-F238E27FC236}">
                <a16:creationId xmlns:a16="http://schemas.microsoft.com/office/drawing/2014/main" id="{2F86344F-D7E7-5742-8C07-8CC6BD8A6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188" y="3621088"/>
            <a:ext cx="2716212" cy="3160712"/>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a:extLst>
              <a:ext uri="{FF2B5EF4-FFF2-40B4-BE49-F238E27FC236}">
                <a16:creationId xmlns:a16="http://schemas.microsoft.com/office/drawing/2014/main" id="{E8D21C39-FD24-3442-9A3C-73978D8D0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3256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0" name="Text Box 6">
            <a:extLst>
              <a:ext uri="{FF2B5EF4-FFF2-40B4-BE49-F238E27FC236}">
                <a16:creationId xmlns:a16="http://schemas.microsoft.com/office/drawing/2014/main" id="{8BF7CBB1-5127-D047-9AFB-740F5D0CC12C}"/>
              </a:ext>
            </a:extLst>
          </p:cNvPr>
          <p:cNvSpPr txBox="1">
            <a:spLocks noChangeArrowheads="1"/>
          </p:cNvSpPr>
          <p:nvPr/>
        </p:nvSpPr>
        <p:spPr bwMode="auto">
          <a:xfrm>
            <a:off x="152400" y="2286000"/>
            <a:ext cx="8839200" cy="85090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“Until 1965, middle latitude meteorologists ignored the Tropics, banishing them to the limbo of vague boundary conditions.”</a:t>
            </a:r>
          </a:p>
        </p:txBody>
      </p:sp>
      <p:sp>
        <p:nvSpPr>
          <p:cNvPr id="47111" name="Text Box 7">
            <a:extLst>
              <a:ext uri="{FF2B5EF4-FFF2-40B4-BE49-F238E27FC236}">
                <a16:creationId xmlns:a16="http://schemas.microsoft.com/office/drawing/2014/main" id="{58CC0490-0DA9-1C4C-93E5-7FCA7EE06E95}"/>
              </a:ext>
            </a:extLst>
          </p:cNvPr>
          <p:cNvSpPr txBox="1">
            <a:spLocks noChangeArrowheads="1"/>
          </p:cNvSpPr>
          <p:nvPr/>
        </p:nvSpPr>
        <p:spPr bwMode="auto">
          <a:xfrm>
            <a:off x="152400" y="3200400"/>
            <a:ext cx="8839200" cy="850900"/>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solidFill>
                  <a:srgbClr val="0000FF"/>
                </a:solidFill>
              </a:rPr>
              <a:t>“The outnumbered tropical meteorologists reciprocated by seldom looking beyond Cancer or Capricorn.”</a:t>
            </a:r>
          </a:p>
        </p:txBody>
      </p:sp>
      <p:sp>
        <p:nvSpPr>
          <p:cNvPr id="47112" name="Text Box 8">
            <a:extLst>
              <a:ext uri="{FF2B5EF4-FFF2-40B4-BE49-F238E27FC236}">
                <a16:creationId xmlns:a16="http://schemas.microsoft.com/office/drawing/2014/main" id="{AD4708F9-041E-3243-8190-64CC0140B179}"/>
              </a:ext>
            </a:extLst>
          </p:cNvPr>
          <p:cNvSpPr txBox="1">
            <a:spLocks noChangeArrowheads="1"/>
          </p:cNvSpPr>
          <p:nvPr/>
        </p:nvSpPr>
        <p:spPr bwMode="auto">
          <a:xfrm>
            <a:off x="152400" y="4114800"/>
            <a:ext cx="8839200" cy="1581150"/>
          </a:xfrm>
          <a:prstGeom prst="rect">
            <a:avLst/>
          </a:prstGeom>
          <a:solidFill>
            <a:schemeClr val="bg1"/>
          </a:solidFill>
          <a:ln w="2857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solidFill>
                  <a:schemeClr val="tx2"/>
                </a:solidFill>
              </a:rPr>
              <a:t>“But now GARP is bringing the two groups together to plan and execute a series of tropical experiments designed to determine the nature and extent of interactions between low and high latitudes.”</a:t>
            </a:r>
          </a:p>
        </p:txBody>
      </p:sp>
      <p:sp>
        <p:nvSpPr>
          <p:cNvPr id="55301" name="Text Box 9">
            <a:extLst>
              <a:ext uri="{FF2B5EF4-FFF2-40B4-BE49-F238E27FC236}">
                <a16:creationId xmlns:a16="http://schemas.microsoft.com/office/drawing/2014/main" id="{EE06BBFC-4F34-304B-B52C-F7F0A26FE8CD}"/>
              </a:ext>
            </a:extLst>
          </p:cNvPr>
          <p:cNvSpPr txBox="1">
            <a:spLocks noChangeArrowheads="1"/>
          </p:cNvSpPr>
          <p:nvPr/>
        </p:nvSpPr>
        <p:spPr bwMode="auto">
          <a:xfrm>
            <a:off x="3733800" y="6096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rgbClr val="FF0000"/>
                </a:solidFill>
              </a:rPr>
              <a:t>MWR (1968)</a:t>
            </a:r>
          </a:p>
        </p:txBody>
      </p:sp>
      <p:sp>
        <p:nvSpPr>
          <p:cNvPr id="47115" name="Text Box 11">
            <a:extLst>
              <a:ext uri="{FF2B5EF4-FFF2-40B4-BE49-F238E27FC236}">
                <a16:creationId xmlns:a16="http://schemas.microsoft.com/office/drawing/2014/main" id="{AB5E5C0F-ADFF-2041-BD08-D14033E9C59B}"/>
              </a:ext>
            </a:extLst>
          </p:cNvPr>
          <p:cNvSpPr txBox="1">
            <a:spLocks noChangeArrowheads="1"/>
          </p:cNvSpPr>
          <p:nvPr/>
        </p:nvSpPr>
        <p:spPr bwMode="auto">
          <a:xfrm>
            <a:off x="152400" y="5791200"/>
            <a:ext cx="8839200" cy="850900"/>
          </a:xfrm>
          <a:prstGeom prst="rect">
            <a:avLst/>
          </a:prstGeom>
          <a:solidFill>
            <a:schemeClr val="bg1"/>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“GATE” was originally planned for the western Pacific – Ramage argued it should include the maritime continent.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animBg="1"/>
      <p:bldP spid="47111" grpId="0" animBg="1"/>
      <p:bldP spid="47112" grpId="0" animBg="1"/>
      <p:bldP spid="471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4">
            <a:extLst>
              <a:ext uri="{FF2B5EF4-FFF2-40B4-BE49-F238E27FC236}">
                <a16:creationId xmlns:a16="http://schemas.microsoft.com/office/drawing/2014/main" id="{EB803601-B9BC-F745-A033-C9C0BBA41D0D}"/>
              </a:ext>
            </a:extLst>
          </p:cNvPr>
          <p:cNvSpPr txBox="1">
            <a:spLocks noChangeArrowheads="1"/>
          </p:cNvSpPr>
          <p:nvPr/>
        </p:nvSpPr>
        <p:spPr bwMode="auto">
          <a:xfrm>
            <a:off x="381000" y="2362200"/>
            <a:ext cx="3048000" cy="39687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90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000" b="1" i="1">
                <a:solidFill>
                  <a:srgbClr val="FF0000"/>
                </a:solidFill>
              </a:rPr>
              <a:t>BOMEX ship array</a:t>
            </a:r>
            <a:endParaRPr lang="nl-NL" altLang="en-US" sz="2000" b="1" i="1">
              <a:solidFill>
                <a:srgbClr val="FF0000"/>
              </a:solidFill>
            </a:endParaRPr>
          </a:p>
        </p:txBody>
      </p:sp>
      <p:sp>
        <p:nvSpPr>
          <p:cNvPr id="56322" name="Text Box 12">
            <a:extLst>
              <a:ext uri="{FF2B5EF4-FFF2-40B4-BE49-F238E27FC236}">
                <a16:creationId xmlns:a16="http://schemas.microsoft.com/office/drawing/2014/main" id="{645ECFFA-6716-6D48-9E13-9DEEDEE91DB4}"/>
              </a:ext>
            </a:extLst>
          </p:cNvPr>
          <p:cNvSpPr txBox="1">
            <a:spLocks noChangeArrowheads="1"/>
          </p:cNvSpPr>
          <p:nvPr/>
        </p:nvSpPr>
        <p:spPr bwMode="auto">
          <a:xfrm>
            <a:off x="228600" y="0"/>
            <a:ext cx="35052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i="1">
                <a:solidFill>
                  <a:schemeClr val="tx2"/>
                </a:solidFill>
              </a:rPr>
              <a:t>Barbados Oceanographic and Meteorological Experiment (BOMEX) Trade Wind Cumulus Experiment: 1969</a:t>
            </a:r>
            <a:endParaRPr lang="nl-NL" altLang="en-US" sz="1600" i="1">
              <a:solidFill>
                <a:srgbClr val="0000CC"/>
              </a:solidFill>
            </a:endParaRPr>
          </a:p>
        </p:txBody>
      </p:sp>
      <p:sp>
        <p:nvSpPr>
          <p:cNvPr id="56323" name="Text Box 13">
            <a:extLst>
              <a:ext uri="{FF2B5EF4-FFF2-40B4-BE49-F238E27FC236}">
                <a16:creationId xmlns:a16="http://schemas.microsoft.com/office/drawing/2014/main" id="{7513F89D-7231-DA40-8EFA-4391CDE01ED9}"/>
              </a:ext>
            </a:extLst>
          </p:cNvPr>
          <p:cNvSpPr txBox="1">
            <a:spLocks noChangeArrowheads="1"/>
          </p:cNvSpPr>
          <p:nvPr/>
        </p:nvSpPr>
        <p:spPr bwMode="auto">
          <a:xfrm>
            <a:off x="228600" y="5943600"/>
            <a:ext cx="449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Budget studies:</a:t>
            </a:r>
            <a:r>
              <a:rPr lang="en-US" altLang="en-US"/>
              <a:t> </a:t>
            </a:r>
            <a:r>
              <a:rPr lang="en-US" altLang="en-US" i="1"/>
              <a:t>Holland and Rasmussen (1973); Nitta and Esbensen (1974</a:t>
            </a:r>
            <a:r>
              <a:rPr lang="en-US" altLang="en-US"/>
              <a:t>)</a:t>
            </a:r>
          </a:p>
        </p:txBody>
      </p:sp>
      <p:pic>
        <p:nvPicPr>
          <p:cNvPr id="56324" name="Picture 14">
            <a:extLst>
              <a:ext uri="{FF2B5EF4-FFF2-40B4-BE49-F238E27FC236}">
                <a16:creationId xmlns:a16="http://schemas.microsoft.com/office/drawing/2014/main" id="{983E1061-109F-6948-8C5E-F951AA44A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3798888"/>
            <a:ext cx="4041775" cy="2449512"/>
          </a:xfrm>
          <a:prstGeom prst="rect">
            <a:avLst/>
          </a:prstGeom>
          <a:noFill/>
          <a:ln w="12700">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5" name="Text Box 15">
            <a:extLst>
              <a:ext uri="{FF2B5EF4-FFF2-40B4-BE49-F238E27FC236}">
                <a16:creationId xmlns:a16="http://schemas.microsoft.com/office/drawing/2014/main" id="{F5CDCA2D-6A15-C140-90F0-E2B37D728807}"/>
              </a:ext>
            </a:extLst>
          </p:cNvPr>
          <p:cNvSpPr txBox="1">
            <a:spLocks noChangeArrowheads="1"/>
          </p:cNvSpPr>
          <p:nvPr/>
        </p:nvSpPr>
        <p:spPr bwMode="auto">
          <a:xfrm>
            <a:off x="5105400" y="152400"/>
            <a:ext cx="3505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i="1">
                <a:solidFill>
                  <a:schemeClr val="tx2"/>
                </a:solidFill>
              </a:rPr>
              <a:t>Atlantic Trade Wind Experiment (ATEX) 1969</a:t>
            </a:r>
            <a:endParaRPr lang="nl-NL" altLang="en-US" sz="1600" i="1">
              <a:solidFill>
                <a:srgbClr val="0000CC"/>
              </a:solidFill>
            </a:endParaRPr>
          </a:p>
        </p:txBody>
      </p:sp>
      <p:sp>
        <p:nvSpPr>
          <p:cNvPr id="56326" name="Text Box 16">
            <a:extLst>
              <a:ext uri="{FF2B5EF4-FFF2-40B4-BE49-F238E27FC236}">
                <a16:creationId xmlns:a16="http://schemas.microsoft.com/office/drawing/2014/main" id="{98C3B603-C540-4C43-9D3F-87FB7813F1BB}"/>
              </a:ext>
            </a:extLst>
          </p:cNvPr>
          <p:cNvSpPr txBox="1">
            <a:spLocks noChangeArrowheads="1"/>
          </p:cNvSpPr>
          <p:nvPr/>
        </p:nvSpPr>
        <p:spPr bwMode="auto">
          <a:xfrm>
            <a:off x="5486400" y="6262688"/>
            <a:ext cx="3124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Augstein et al. (1973)</a:t>
            </a:r>
          </a:p>
        </p:txBody>
      </p:sp>
      <p:pic>
        <p:nvPicPr>
          <p:cNvPr id="56327" name="Picture 17">
            <a:extLst>
              <a:ext uri="{FF2B5EF4-FFF2-40B4-BE49-F238E27FC236}">
                <a16:creationId xmlns:a16="http://schemas.microsoft.com/office/drawing/2014/main" id="{6DE4855F-2DBD-9E44-9038-1A61708D5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2743200"/>
            <a:ext cx="2649537" cy="3200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3378596" algn="ctr" rotWithShape="0">
                    <a:schemeClr val="tx1"/>
                  </a:outerShdw>
                </a:effectLst>
              </a14:hiddenEffects>
            </a:ext>
          </a:extLst>
        </p:spPr>
      </p:pic>
      <p:pic>
        <p:nvPicPr>
          <p:cNvPr id="56328" name="Picture 20">
            <a:extLst>
              <a:ext uri="{FF2B5EF4-FFF2-40B4-BE49-F238E27FC236}">
                <a16:creationId xmlns:a16="http://schemas.microsoft.com/office/drawing/2014/main" id="{C9F4B66A-204B-BC49-A453-D87BC55ED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447800"/>
            <a:ext cx="4876800" cy="21272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5">
            <a:extLst>
              <a:ext uri="{FF2B5EF4-FFF2-40B4-BE49-F238E27FC236}">
                <a16:creationId xmlns:a16="http://schemas.microsoft.com/office/drawing/2014/main" id="{1DA4FE6C-CBCF-3340-B5E0-70F535C32051}"/>
              </a:ext>
            </a:extLst>
          </p:cNvPr>
          <p:cNvSpPr txBox="1">
            <a:spLocks noChangeArrowheads="1"/>
          </p:cNvSpPr>
          <p:nvPr/>
        </p:nvSpPr>
        <p:spPr bwMode="auto">
          <a:xfrm>
            <a:off x="228600" y="1524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solidFill>
                  <a:srgbClr val="FF0000"/>
                </a:solidFill>
              </a:rPr>
              <a:t>1969</a:t>
            </a:r>
          </a:p>
        </p:txBody>
      </p:sp>
      <p:pic>
        <p:nvPicPr>
          <p:cNvPr id="57346" name="Picture 6">
            <a:extLst>
              <a:ext uri="{FF2B5EF4-FFF2-40B4-BE49-F238E27FC236}">
                <a16:creationId xmlns:a16="http://schemas.microsoft.com/office/drawing/2014/main" id="{F16CC74F-8B80-244C-A980-BD855162F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57200"/>
            <a:ext cx="3951288"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7" name="Picture 7">
            <a:extLst>
              <a:ext uri="{FF2B5EF4-FFF2-40B4-BE49-F238E27FC236}">
                <a16:creationId xmlns:a16="http://schemas.microsoft.com/office/drawing/2014/main" id="{EA7EE126-A677-C746-8812-3D159DDD3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267200"/>
            <a:ext cx="3810000" cy="225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8">
            <a:extLst>
              <a:ext uri="{FF2B5EF4-FFF2-40B4-BE49-F238E27FC236}">
                <a16:creationId xmlns:a16="http://schemas.microsoft.com/office/drawing/2014/main" id="{A9CE5C61-2E3E-8A4E-BAB9-C7A41E7348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5562600" cy="20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9" name="Picture 9">
            <a:extLst>
              <a:ext uri="{FF2B5EF4-FFF2-40B4-BE49-F238E27FC236}">
                <a16:creationId xmlns:a16="http://schemas.microsoft.com/office/drawing/2014/main" id="{BA9178C0-C149-0047-94E7-0E275501B7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52400"/>
            <a:ext cx="14795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0">
            <a:extLst>
              <a:ext uri="{FF2B5EF4-FFF2-40B4-BE49-F238E27FC236}">
                <a16:creationId xmlns:a16="http://schemas.microsoft.com/office/drawing/2014/main" id="{0F2C4A6D-795F-654B-9700-F8544D96F1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879600"/>
            <a:ext cx="1371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12">
            <a:extLst>
              <a:ext uri="{FF2B5EF4-FFF2-40B4-BE49-F238E27FC236}">
                <a16:creationId xmlns:a16="http://schemas.microsoft.com/office/drawing/2014/main" id="{3173613D-6C62-3146-A518-56A52E649920}"/>
              </a:ext>
            </a:extLst>
          </p:cNvPr>
          <p:cNvSpPr txBox="1">
            <a:spLocks noChangeArrowheads="1"/>
          </p:cNvSpPr>
          <p:nvPr/>
        </p:nvSpPr>
        <p:spPr bwMode="auto">
          <a:xfrm>
            <a:off x="304800" y="2954338"/>
            <a:ext cx="84582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a:solidFill>
                  <a:schemeClr val="accent2"/>
                </a:solidFill>
              </a:rPr>
              <a:t>“The maxima of the sea temperature in the eastern and central Pacific occur as a result of anomalous weakening of the trade winds of the Southern Hemisphere with inherent weakening of the equatorial upwelling.  These anomalies are shown to be closely tied to the “Southern Oscillation” of Sir Gilbert Walker.”</a:t>
            </a:r>
          </a:p>
        </p:txBody>
      </p:sp>
      <p:sp>
        <p:nvSpPr>
          <p:cNvPr id="57352" name="Text Box 13">
            <a:extLst>
              <a:ext uri="{FF2B5EF4-FFF2-40B4-BE49-F238E27FC236}">
                <a16:creationId xmlns:a16="http://schemas.microsoft.com/office/drawing/2014/main" id="{52163064-E681-814E-B375-668AC8FFD6BE}"/>
              </a:ext>
            </a:extLst>
          </p:cNvPr>
          <p:cNvSpPr txBox="1">
            <a:spLocks noChangeArrowheads="1"/>
          </p:cNvSpPr>
          <p:nvPr/>
        </p:nvSpPr>
        <p:spPr bwMode="auto">
          <a:xfrm>
            <a:off x="4114800" y="17526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i="1">
                <a:solidFill>
                  <a:srgbClr val="FF0000"/>
                </a:solidFill>
              </a:rPr>
              <a:t>(897 citations!)</a:t>
            </a:r>
          </a:p>
        </p:txBody>
      </p:sp>
      <p:sp>
        <p:nvSpPr>
          <p:cNvPr id="57353" name="Text Box 14">
            <a:extLst>
              <a:ext uri="{FF2B5EF4-FFF2-40B4-BE49-F238E27FC236}">
                <a16:creationId xmlns:a16="http://schemas.microsoft.com/office/drawing/2014/main" id="{F85B1DCB-BD15-A44B-9CEC-A95DCE42F4F1}"/>
              </a:ext>
            </a:extLst>
          </p:cNvPr>
          <p:cNvSpPr txBox="1">
            <a:spLocks noChangeArrowheads="1"/>
          </p:cNvSpPr>
          <p:nvPr/>
        </p:nvSpPr>
        <p:spPr bwMode="auto">
          <a:xfrm>
            <a:off x="304800" y="4981575"/>
            <a:ext cx="5410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a:solidFill>
                  <a:srgbClr val="FF0000"/>
                </a:solidFill>
              </a:rPr>
              <a:t>Bjerknes used upper-level wind data from Sadler (1959, Proc. 9</a:t>
            </a:r>
            <a:r>
              <a:rPr lang="en-US" altLang="en-US" b="1" i="1" baseline="30000">
                <a:solidFill>
                  <a:srgbClr val="FF0000"/>
                </a:solidFill>
              </a:rPr>
              <a:t>th</a:t>
            </a:r>
            <a:r>
              <a:rPr lang="en-US" altLang="en-US" b="1" i="1">
                <a:solidFill>
                  <a:srgbClr val="FF0000"/>
                </a:solidFill>
              </a:rPr>
              <a:t> Pacific Science Congress, Bangkok) to support his arguments regarding Walker Circulation across Pacific </a:t>
            </a:r>
          </a:p>
        </p:txBody>
      </p:sp>
      <p:sp>
        <p:nvSpPr>
          <p:cNvPr id="57354" name="Rectangle 15">
            <a:extLst>
              <a:ext uri="{FF2B5EF4-FFF2-40B4-BE49-F238E27FC236}">
                <a16:creationId xmlns:a16="http://schemas.microsoft.com/office/drawing/2014/main" id="{F267A7A3-1951-514C-85D9-FC2D4F0E578D}"/>
              </a:ext>
            </a:extLst>
          </p:cNvPr>
          <p:cNvSpPr>
            <a:spLocks noChangeArrowheads="1"/>
          </p:cNvSpPr>
          <p:nvPr/>
        </p:nvSpPr>
        <p:spPr bwMode="auto">
          <a:xfrm>
            <a:off x="304800" y="6246813"/>
            <a:ext cx="8610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i="1"/>
              <a:t>Bjerknes made extensive use of data gathered during the 1957 International Geophysical Year, which happened to be a time with a strong warm (El Nino) event. </a:t>
            </a:r>
          </a:p>
        </p:txBody>
      </p:sp>
      <p:sp>
        <p:nvSpPr>
          <p:cNvPr id="57355" name="Text Box 16">
            <a:extLst>
              <a:ext uri="{FF2B5EF4-FFF2-40B4-BE49-F238E27FC236}">
                <a16:creationId xmlns:a16="http://schemas.microsoft.com/office/drawing/2014/main" id="{D25B4B81-95F4-134B-8686-61E9CC194AC4}"/>
              </a:ext>
            </a:extLst>
          </p:cNvPr>
          <p:cNvSpPr txBox="1">
            <a:spLocks noChangeArrowheads="1"/>
          </p:cNvSpPr>
          <p:nvPr/>
        </p:nvSpPr>
        <p:spPr bwMode="auto">
          <a:xfrm>
            <a:off x="304800" y="4387850"/>
            <a:ext cx="518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a:solidFill>
                  <a:srgbClr val="009900"/>
                </a:solidFill>
              </a:rPr>
              <a:t>Positive feedbacks maintain mean state, but it’s not clear how </a:t>
            </a:r>
            <a:r>
              <a:rPr lang="en-US" altLang="en-US" b="1" i="1" u="sng">
                <a:solidFill>
                  <a:srgbClr val="009900"/>
                </a:solidFill>
              </a:rPr>
              <a:t>an oscillation</a:t>
            </a:r>
            <a:r>
              <a:rPr lang="en-US" altLang="en-US" b="1" i="1">
                <a:solidFill>
                  <a:srgbClr val="009900"/>
                </a:solidFill>
              </a:rPr>
              <a:t> would occur.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5">
            <a:extLst>
              <a:ext uri="{FF2B5EF4-FFF2-40B4-BE49-F238E27FC236}">
                <a16:creationId xmlns:a16="http://schemas.microsoft.com/office/drawing/2014/main" id="{434BCB33-38C6-5F45-BD51-D73416A7AC64}"/>
              </a:ext>
            </a:extLst>
          </p:cNvPr>
          <p:cNvSpPr txBox="1">
            <a:spLocks noChangeArrowheads="1"/>
          </p:cNvSpPr>
          <p:nvPr/>
        </p:nvSpPr>
        <p:spPr bwMode="auto">
          <a:xfrm>
            <a:off x="838200" y="228600"/>
            <a:ext cx="6858000" cy="547688"/>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t>Subsequent Pursuit of ENSO</a:t>
            </a:r>
          </a:p>
        </p:txBody>
      </p:sp>
      <p:sp>
        <p:nvSpPr>
          <p:cNvPr id="54278" name="Text Box 6">
            <a:extLst>
              <a:ext uri="{FF2B5EF4-FFF2-40B4-BE49-F238E27FC236}">
                <a16:creationId xmlns:a16="http://schemas.microsoft.com/office/drawing/2014/main" id="{776C9580-EEE0-C744-AD90-6517A9A4BF1F}"/>
              </a:ext>
            </a:extLst>
          </p:cNvPr>
          <p:cNvSpPr txBox="1">
            <a:spLocks noChangeArrowheads="1"/>
          </p:cNvSpPr>
          <p:nvPr/>
        </p:nvSpPr>
        <p:spPr bwMode="auto">
          <a:xfrm>
            <a:off x="762000" y="990600"/>
            <a:ext cx="701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Wyrtki (1975) </a:t>
            </a:r>
            <a:endParaRPr lang="en-US" altLang="en-US" sz="2000" b="1">
              <a:cs typeface="Arial" panose="020B0604020202020204" pitchFamily="34" charset="0"/>
            </a:endParaRPr>
          </a:p>
        </p:txBody>
      </p:sp>
      <p:sp>
        <p:nvSpPr>
          <p:cNvPr id="54279" name="Text Box 7">
            <a:extLst>
              <a:ext uri="{FF2B5EF4-FFF2-40B4-BE49-F238E27FC236}">
                <a16:creationId xmlns:a16="http://schemas.microsoft.com/office/drawing/2014/main" id="{F2406E0B-8BEA-6B43-827D-E9CAA9628D40}"/>
              </a:ext>
            </a:extLst>
          </p:cNvPr>
          <p:cNvSpPr txBox="1">
            <a:spLocks noChangeArrowheads="1"/>
          </p:cNvSpPr>
          <p:nvPr/>
        </p:nvSpPr>
        <p:spPr bwMode="auto">
          <a:xfrm>
            <a:off x="2743200" y="990600"/>
            <a:ext cx="6096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El Ni</a:t>
            </a:r>
            <a:r>
              <a:rPr lang="en-US" altLang="en-US" sz="2000">
                <a:cs typeface="Arial" panose="020B0604020202020204" pitchFamily="34" charset="0"/>
              </a:rPr>
              <a:t>ño associated with preceding buildup of water in equatorial western Pacific by strong SE trades; then weakening winds allow warm water to flow eastward as an equatorial Kelvin wave.</a:t>
            </a:r>
          </a:p>
        </p:txBody>
      </p:sp>
      <p:sp>
        <p:nvSpPr>
          <p:cNvPr id="54280" name="Text Box 8">
            <a:extLst>
              <a:ext uri="{FF2B5EF4-FFF2-40B4-BE49-F238E27FC236}">
                <a16:creationId xmlns:a16="http://schemas.microsoft.com/office/drawing/2014/main" id="{8E8334DD-35F1-C947-8650-93CE611E9B38}"/>
              </a:ext>
            </a:extLst>
          </p:cNvPr>
          <p:cNvSpPr txBox="1">
            <a:spLocks noChangeArrowheads="1"/>
          </p:cNvSpPr>
          <p:nvPr/>
        </p:nvSpPr>
        <p:spPr bwMode="auto">
          <a:xfrm>
            <a:off x="762000" y="2362200"/>
            <a:ext cx="2209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Ramage/Hori (1981)</a:t>
            </a:r>
          </a:p>
        </p:txBody>
      </p:sp>
      <p:sp>
        <p:nvSpPr>
          <p:cNvPr id="54281" name="Text Box 9">
            <a:extLst>
              <a:ext uri="{FF2B5EF4-FFF2-40B4-BE49-F238E27FC236}">
                <a16:creationId xmlns:a16="http://schemas.microsoft.com/office/drawing/2014/main" id="{F27DFF05-7CA2-F74D-85A0-068CBC443B8A}"/>
              </a:ext>
            </a:extLst>
          </p:cNvPr>
          <p:cNvSpPr txBox="1">
            <a:spLocks noChangeArrowheads="1"/>
          </p:cNvSpPr>
          <p:nvPr/>
        </p:nvSpPr>
        <p:spPr bwMode="auto">
          <a:xfrm>
            <a:off x="2743200" y="2362200"/>
            <a:ext cx="6019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1972-73 El Ni</a:t>
            </a:r>
            <a:r>
              <a:rPr lang="en-US" altLang="en-US" sz="2000">
                <a:cs typeface="Arial" panose="020B0604020202020204" pitchFamily="34" charset="0"/>
              </a:rPr>
              <a:t>ño strongly modulated by annual cycle; “El Niño prediction…difficult”</a:t>
            </a:r>
          </a:p>
        </p:txBody>
      </p:sp>
      <p:sp>
        <p:nvSpPr>
          <p:cNvPr id="54282" name="Text Box 10">
            <a:extLst>
              <a:ext uri="{FF2B5EF4-FFF2-40B4-BE49-F238E27FC236}">
                <a16:creationId xmlns:a16="http://schemas.microsoft.com/office/drawing/2014/main" id="{A7B65BE0-01A9-BB4E-91C3-477B873CD6C2}"/>
              </a:ext>
            </a:extLst>
          </p:cNvPr>
          <p:cNvSpPr txBox="1">
            <a:spLocks noChangeArrowheads="1"/>
          </p:cNvSpPr>
          <p:nvPr/>
        </p:nvSpPr>
        <p:spPr bwMode="auto">
          <a:xfrm>
            <a:off x="762000" y="32004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McCreary     (1983)</a:t>
            </a:r>
          </a:p>
        </p:txBody>
      </p:sp>
      <p:sp>
        <p:nvSpPr>
          <p:cNvPr id="54283" name="Text Box 11">
            <a:extLst>
              <a:ext uri="{FF2B5EF4-FFF2-40B4-BE49-F238E27FC236}">
                <a16:creationId xmlns:a16="http://schemas.microsoft.com/office/drawing/2014/main" id="{368FC39D-2A53-6D43-8476-8D666B0C9233}"/>
              </a:ext>
            </a:extLst>
          </p:cNvPr>
          <p:cNvSpPr txBox="1">
            <a:spLocks noChangeArrowheads="1"/>
          </p:cNvSpPr>
          <p:nvPr/>
        </p:nvSpPr>
        <p:spPr bwMode="auto">
          <a:xfrm>
            <a:off x="2743200" y="3200400"/>
            <a:ext cx="5791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Equatorial winds generate Rossby waves that reflect from western boundary to create an oscillation</a:t>
            </a:r>
          </a:p>
        </p:txBody>
      </p:sp>
      <p:sp>
        <p:nvSpPr>
          <p:cNvPr id="54284" name="AutoShape 12">
            <a:extLst>
              <a:ext uri="{FF2B5EF4-FFF2-40B4-BE49-F238E27FC236}">
                <a16:creationId xmlns:a16="http://schemas.microsoft.com/office/drawing/2014/main" id="{17753939-559B-BC43-8906-7E68374F8CCF}"/>
              </a:ext>
            </a:extLst>
          </p:cNvPr>
          <p:cNvSpPr>
            <a:spLocks noChangeArrowheads="1"/>
          </p:cNvSpPr>
          <p:nvPr/>
        </p:nvSpPr>
        <p:spPr bwMode="auto">
          <a:xfrm>
            <a:off x="3810000" y="4191000"/>
            <a:ext cx="1676400" cy="5334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4285" name="Text Box 13">
            <a:extLst>
              <a:ext uri="{FF2B5EF4-FFF2-40B4-BE49-F238E27FC236}">
                <a16:creationId xmlns:a16="http://schemas.microsoft.com/office/drawing/2014/main" id="{BAF4B820-82C1-6C4C-A457-34B13395D687}"/>
              </a:ext>
            </a:extLst>
          </p:cNvPr>
          <p:cNvSpPr txBox="1">
            <a:spLocks noChangeArrowheads="1"/>
          </p:cNvSpPr>
          <p:nvPr/>
        </p:nvSpPr>
        <p:spPr bwMode="auto">
          <a:xfrm>
            <a:off x="2743200" y="4708525"/>
            <a:ext cx="5867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Cane-Zebiak model (1985); delayed oscillator theories (Schopf and Suarez 1988; Battisti and Hirst 1989)</a:t>
            </a:r>
          </a:p>
        </p:txBody>
      </p:sp>
      <p:sp>
        <p:nvSpPr>
          <p:cNvPr id="54286" name="Text Box 14">
            <a:extLst>
              <a:ext uri="{FF2B5EF4-FFF2-40B4-BE49-F238E27FC236}">
                <a16:creationId xmlns:a16="http://schemas.microsoft.com/office/drawing/2014/main" id="{8548F0DB-120C-4E45-9940-4D28DE3B6D9A}"/>
              </a:ext>
            </a:extLst>
          </p:cNvPr>
          <p:cNvSpPr txBox="1">
            <a:spLocks noChangeArrowheads="1"/>
          </p:cNvSpPr>
          <p:nvPr/>
        </p:nvSpPr>
        <p:spPr bwMode="auto">
          <a:xfrm>
            <a:off x="762000" y="56991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Jin (1997)</a:t>
            </a:r>
          </a:p>
        </p:txBody>
      </p:sp>
      <p:sp>
        <p:nvSpPr>
          <p:cNvPr id="54287" name="Text Box 15">
            <a:extLst>
              <a:ext uri="{FF2B5EF4-FFF2-40B4-BE49-F238E27FC236}">
                <a16:creationId xmlns:a16="http://schemas.microsoft.com/office/drawing/2014/main" id="{71CC933E-AD11-B446-ADF2-F97AD1E63B2E}"/>
              </a:ext>
            </a:extLst>
          </p:cNvPr>
          <p:cNvSpPr txBox="1">
            <a:spLocks noChangeArrowheads="1"/>
          </p:cNvSpPr>
          <p:nvPr/>
        </p:nvSpPr>
        <p:spPr bwMode="auto">
          <a:xfrm>
            <a:off x="2743200" y="5699125"/>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Recharge oscillator theory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27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2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2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8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28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428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28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28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p:bldP spid="54279" grpId="0"/>
      <p:bldP spid="54280" grpId="0"/>
      <p:bldP spid="54281" grpId="0"/>
      <p:bldP spid="54282" grpId="0"/>
      <p:bldP spid="54283" grpId="0"/>
      <p:bldP spid="54285" grpId="0"/>
      <p:bldP spid="54286" grpId="0"/>
      <p:bldP spid="5428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a:extLst>
              <a:ext uri="{FF2B5EF4-FFF2-40B4-BE49-F238E27FC236}">
                <a16:creationId xmlns:a16="http://schemas.microsoft.com/office/drawing/2014/main" id="{A81CAF84-2BAC-9840-AF1A-515864061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988" y="0"/>
            <a:ext cx="42910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4" name="Text Box 5">
            <a:extLst>
              <a:ext uri="{FF2B5EF4-FFF2-40B4-BE49-F238E27FC236}">
                <a16:creationId xmlns:a16="http://schemas.microsoft.com/office/drawing/2014/main" id="{CAC4708C-6947-994A-93C8-051F1D2A59F1}"/>
              </a:ext>
            </a:extLst>
          </p:cNvPr>
          <p:cNvSpPr txBox="1">
            <a:spLocks noChangeArrowheads="1"/>
          </p:cNvSpPr>
          <p:nvPr/>
        </p:nvSpPr>
        <p:spPr bwMode="auto">
          <a:xfrm>
            <a:off x="304800" y="533400"/>
            <a:ext cx="3657600" cy="485775"/>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Equatorial wave studies</a:t>
            </a:r>
          </a:p>
        </p:txBody>
      </p:sp>
      <p:sp>
        <p:nvSpPr>
          <p:cNvPr id="59395" name="Text Box 6">
            <a:extLst>
              <a:ext uri="{FF2B5EF4-FFF2-40B4-BE49-F238E27FC236}">
                <a16:creationId xmlns:a16="http://schemas.microsoft.com/office/drawing/2014/main" id="{7F8FEE18-116A-CF42-9D7E-82B6D57FD011}"/>
              </a:ext>
            </a:extLst>
          </p:cNvPr>
          <p:cNvSpPr txBox="1">
            <a:spLocks noChangeArrowheads="1"/>
          </p:cNvSpPr>
          <p:nvPr/>
        </p:nvSpPr>
        <p:spPr bwMode="auto">
          <a:xfrm>
            <a:off x="304800" y="1600200"/>
            <a:ext cx="3733800" cy="3224213"/>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Font typeface="Wingdings" pitchFamily="2" charset="2"/>
              <a:buChar char="§"/>
            </a:pPr>
            <a:r>
              <a:rPr lang="en-US" altLang="en-US" sz="2400" i="1"/>
              <a:t>  Yanai and Maruyama (1966)</a:t>
            </a:r>
          </a:p>
          <a:p>
            <a:pPr eaLnBrk="1" hangingPunct="1">
              <a:spcBef>
                <a:spcPct val="50000"/>
              </a:spcBef>
              <a:buClr>
                <a:srgbClr val="FF0000"/>
              </a:buClr>
              <a:buFont typeface="Wingdings" pitchFamily="2" charset="2"/>
              <a:buChar char="§"/>
            </a:pPr>
            <a:r>
              <a:rPr lang="en-US" altLang="en-US" sz="2400" i="1"/>
              <a:t>  Wallace and Kousky (1968)</a:t>
            </a:r>
          </a:p>
          <a:p>
            <a:pPr eaLnBrk="1" hangingPunct="1">
              <a:spcBef>
                <a:spcPct val="50000"/>
              </a:spcBef>
              <a:buClr>
                <a:srgbClr val="FF0000"/>
              </a:buClr>
              <a:buFont typeface="Wingdings" pitchFamily="2" charset="2"/>
              <a:buChar char="§"/>
            </a:pPr>
            <a:r>
              <a:rPr lang="en-US" altLang="en-US" sz="2400" i="1"/>
              <a:t>  Wallace and Chang (1969)</a:t>
            </a:r>
          </a:p>
          <a:p>
            <a:pPr eaLnBrk="1" hangingPunct="1">
              <a:spcBef>
                <a:spcPct val="50000"/>
              </a:spcBef>
              <a:buClr>
                <a:srgbClr val="FF0000"/>
              </a:buClr>
              <a:buFont typeface="Wingdings" pitchFamily="2" charset="2"/>
              <a:buChar char="§"/>
            </a:pPr>
            <a:r>
              <a:rPr lang="en-US" altLang="en-US" sz="2400" i="1"/>
              <a:t>  Chang (1970)</a:t>
            </a:r>
          </a:p>
        </p:txBody>
      </p:sp>
      <p:sp>
        <p:nvSpPr>
          <p:cNvPr id="59396" name="Text Box 7">
            <a:extLst>
              <a:ext uri="{FF2B5EF4-FFF2-40B4-BE49-F238E27FC236}">
                <a16:creationId xmlns:a16="http://schemas.microsoft.com/office/drawing/2014/main" id="{67EB3AC5-3FA1-6D4E-AF46-8B26EA2238B5}"/>
              </a:ext>
            </a:extLst>
          </p:cNvPr>
          <p:cNvSpPr txBox="1">
            <a:spLocks noChangeArrowheads="1"/>
          </p:cNvSpPr>
          <p:nvPr/>
        </p:nvSpPr>
        <p:spPr bwMode="auto">
          <a:xfrm>
            <a:off x="5638800" y="457200"/>
            <a:ext cx="1600200" cy="37623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Chang (1970)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5122" name="Rectangle 74">
            <a:extLst>
              <a:ext uri="{FF2B5EF4-FFF2-40B4-BE49-F238E27FC236}">
                <a16:creationId xmlns:a16="http://schemas.microsoft.com/office/drawing/2014/main" id="{71725833-59B7-8640-B615-E70725720216}"/>
              </a:ext>
            </a:extLst>
          </p:cNvPr>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123" name="Text Box 4">
            <a:extLst>
              <a:ext uri="{FF2B5EF4-FFF2-40B4-BE49-F238E27FC236}">
                <a16:creationId xmlns:a16="http://schemas.microsoft.com/office/drawing/2014/main" id="{03F4B49E-C85B-0B4B-818C-A2E45E2C8556}"/>
              </a:ext>
            </a:extLst>
          </p:cNvPr>
          <p:cNvSpPr txBox="1">
            <a:spLocks noChangeArrowheads="1"/>
          </p:cNvSpPr>
          <p:nvPr/>
        </p:nvSpPr>
        <p:spPr bwMode="auto">
          <a:xfrm>
            <a:off x="1143000" y="0"/>
            <a:ext cx="7162800" cy="366713"/>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i="1" u="sng">
                <a:solidFill>
                  <a:srgbClr val="FFFF00"/>
                </a:solidFill>
                <a:cs typeface="Arial" panose="020B0604020202020204" pitchFamily="34" charset="0"/>
              </a:rPr>
              <a:t>● </a:t>
            </a:r>
            <a:r>
              <a:rPr lang="en-US" altLang="en-US" b="1" i="1" u="sng">
                <a:solidFill>
                  <a:srgbClr val="FFFF00"/>
                </a:solidFill>
              </a:rPr>
              <a:t>FIFTY YEARS OF PROGRESS IN ATMOSPHERIC SCIENCES </a:t>
            </a:r>
            <a:r>
              <a:rPr lang="en-US" altLang="en-US" b="1" i="1" u="sng">
                <a:solidFill>
                  <a:srgbClr val="FFFF00"/>
                </a:solidFill>
                <a:cs typeface="Arial" panose="020B0604020202020204" pitchFamily="34" charset="0"/>
              </a:rPr>
              <a:t>●</a:t>
            </a:r>
          </a:p>
        </p:txBody>
      </p:sp>
      <p:sp>
        <p:nvSpPr>
          <p:cNvPr id="5124" name="Line 5">
            <a:extLst>
              <a:ext uri="{FF2B5EF4-FFF2-40B4-BE49-F238E27FC236}">
                <a16:creationId xmlns:a16="http://schemas.microsoft.com/office/drawing/2014/main" id="{27A3DD1D-E35E-194D-BDB4-05CEE1780C44}"/>
              </a:ext>
            </a:extLst>
          </p:cNvPr>
          <p:cNvSpPr>
            <a:spLocks noChangeShapeType="1"/>
          </p:cNvSpPr>
          <p:nvPr/>
        </p:nvSpPr>
        <p:spPr bwMode="auto">
          <a:xfrm>
            <a:off x="0" y="838200"/>
            <a:ext cx="9144000"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5" name="Line 6">
            <a:extLst>
              <a:ext uri="{FF2B5EF4-FFF2-40B4-BE49-F238E27FC236}">
                <a16:creationId xmlns:a16="http://schemas.microsoft.com/office/drawing/2014/main" id="{14D2B96B-76AD-1843-B5F3-88022B69466B}"/>
              </a:ext>
            </a:extLst>
          </p:cNvPr>
          <p:cNvSpPr>
            <a:spLocks noChangeShapeType="1"/>
          </p:cNvSpPr>
          <p:nvPr/>
        </p:nvSpPr>
        <p:spPr bwMode="auto">
          <a:xfrm>
            <a:off x="762000" y="838200"/>
            <a:ext cx="0" cy="601980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6" name="Line 7">
            <a:extLst>
              <a:ext uri="{FF2B5EF4-FFF2-40B4-BE49-F238E27FC236}">
                <a16:creationId xmlns:a16="http://schemas.microsoft.com/office/drawing/2014/main" id="{32F14E8B-5EEF-1C42-ABC3-444649387673}"/>
              </a:ext>
            </a:extLst>
          </p:cNvPr>
          <p:cNvSpPr>
            <a:spLocks noChangeShapeType="1"/>
          </p:cNvSpPr>
          <p:nvPr/>
        </p:nvSpPr>
        <p:spPr bwMode="auto">
          <a:xfrm>
            <a:off x="0" y="1828800"/>
            <a:ext cx="9144000"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7" name="Line 8">
            <a:extLst>
              <a:ext uri="{FF2B5EF4-FFF2-40B4-BE49-F238E27FC236}">
                <a16:creationId xmlns:a16="http://schemas.microsoft.com/office/drawing/2014/main" id="{7E192543-F8D2-564A-B5B7-B3A2887520E9}"/>
              </a:ext>
            </a:extLst>
          </p:cNvPr>
          <p:cNvSpPr>
            <a:spLocks noChangeShapeType="1"/>
          </p:cNvSpPr>
          <p:nvPr/>
        </p:nvSpPr>
        <p:spPr bwMode="auto">
          <a:xfrm>
            <a:off x="0" y="2819400"/>
            <a:ext cx="9144000"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8" name="Line 9">
            <a:extLst>
              <a:ext uri="{FF2B5EF4-FFF2-40B4-BE49-F238E27FC236}">
                <a16:creationId xmlns:a16="http://schemas.microsoft.com/office/drawing/2014/main" id="{FC92DD43-2112-BD40-9054-3F0D5849DB97}"/>
              </a:ext>
            </a:extLst>
          </p:cNvPr>
          <p:cNvSpPr>
            <a:spLocks noChangeShapeType="1"/>
          </p:cNvSpPr>
          <p:nvPr/>
        </p:nvSpPr>
        <p:spPr bwMode="auto">
          <a:xfrm>
            <a:off x="0" y="3886200"/>
            <a:ext cx="9144000"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 name="Line 10">
            <a:extLst>
              <a:ext uri="{FF2B5EF4-FFF2-40B4-BE49-F238E27FC236}">
                <a16:creationId xmlns:a16="http://schemas.microsoft.com/office/drawing/2014/main" id="{C62A2E44-023A-DE47-9019-4E9B3AEBC46A}"/>
              </a:ext>
            </a:extLst>
          </p:cNvPr>
          <p:cNvSpPr>
            <a:spLocks noChangeShapeType="1"/>
          </p:cNvSpPr>
          <p:nvPr/>
        </p:nvSpPr>
        <p:spPr bwMode="auto">
          <a:xfrm>
            <a:off x="0" y="4953000"/>
            <a:ext cx="9144000"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0" name="Line 11">
            <a:extLst>
              <a:ext uri="{FF2B5EF4-FFF2-40B4-BE49-F238E27FC236}">
                <a16:creationId xmlns:a16="http://schemas.microsoft.com/office/drawing/2014/main" id="{6C67AAA9-78AC-6942-B939-21C75BE5D247}"/>
              </a:ext>
            </a:extLst>
          </p:cNvPr>
          <p:cNvSpPr>
            <a:spLocks noChangeShapeType="1"/>
          </p:cNvSpPr>
          <p:nvPr/>
        </p:nvSpPr>
        <p:spPr bwMode="auto">
          <a:xfrm>
            <a:off x="0" y="6019800"/>
            <a:ext cx="9144000"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1" name="Line 12">
            <a:extLst>
              <a:ext uri="{FF2B5EF4-FFF2-40B4-BE49-F238E27FC236}">
                <a16:creationId xmlns:a16="http://schemas.microsoft.com/office/drawing/2014/main" id="{A900AFCA-D35C-7D45-95F0-43DD95B896BC}"/>
              </a:ext>
            </a:extLst>
          </p:cNvPr>
          <p:cNvSpPr>
            <a:spLocks noChangeShapeType="1"/>
          </p:cNvSpPr>
          <p:nvPr/>
        </p:nvSpPr>
        <p:spPr bwMode="auto">
          <a:xfrm>
            <a:off x="2819400" y="838200"/>
            <a:ext cx="0" cy="601980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2" name="Text Box 13">
            <a:extLst>
              <a:ext uri="{FF2B5EF4-FFF2-40B4-BE49-F238E27FC236}">
                <a16:creationId xmlns:a16="http://schemas.microsoft.com/office/drawing/2014/main" id="{3F6A0F01-FC57-DB49-9D73-41A39AD668E8}"/>
              </a:ext>
            </a:extLst>
          </p:cNvPr>
          <p:cNvSpPr txBox="1">
            <a:spLocks noChangeArrowheads="1"/>
          </p:cNvSpPr>
          <p:nvPr/>
        </p:nvSpPr>
        <p:spPr bwMode="auto">
          <a:xfrm>
            <a:off x="1219200" y="501650"/>
            <a:ext cx="1447800" cy="3365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FFFF00"/>
                </a:solidFill>
              </a:rPr>
              <a:t>EVENTS</a:t>
            </a:r>
          </a:p>
        </p:txBody>
      </p:sp>
      <p:sp>
        <p:nvSpPr>
          <p:cNvPr id="5133" name="Text Box 14">
            <a:extLst>
              <a:ext uri="{FF2B5EF4-FFF2-40B4-BE49-F238E27FC236}">
                <a16:creationId xmlns:a16="http://schemas.microsoft.com/office/drawing/2014/main" id="{784A3E9C-A460-BB42-B94F-697C5B9147A6}"/>
              </a:ext>
            </a:extLst>
          </p:cNvPr>
          <p:cNvSpPr txBox="1">
            <a:spLocks noChangeArrowheads="1"/>
          </p:cNvSpPr>
          <p:nvPr/>
        </p:nvSpPr>
        <p:spPr bwMode="auto">
          <a:xfrm>
            <a:off x="5105400" y="381000"/>
            <a:ext cx="1600200" cy="3365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solidFill>
                  <a:srgbClr val="CCFF99"/>
                </a:solidFill>
              </a:rPr>
              <a:t>DISCOVERIES</a:t>
            </a:r>
          </a:p>
        </p:txBody>
      </p:sp>
      <p:sp>
        <p:nvSpPr>
          <p:cNvPr id="5134" name="Text Box 15">
            <a:extLst>
              <a:ext uri="{FF2B5EF4-FFF2-40B4-BE49-F238E27FC236}">
                <a16:creationId xmlns:a16="http://schemas.microsoft.com/office/drawing/2014/main" id="{2FCED7CF-97A4-8842-84A8-931E2C130E86}"/>
              </a:ext>
            </a:extLst>
          </p:cNvPr>
          <p:cNvSpPr txBox="1">
            <a:spLocks noChangeArrowheads="1"/>
          </p:cNvSpPr>
          <p:nvPr/>
        </p:nvSpPr>
        <p:spPr bwMode="auto">
          <a:xfrm>
            <a:off x="4038600" y="501650"/>
            <a:ext cx="1447800" cy="3365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i="1">
                <a:solidFill>
                  <a:srgbClr val="CCFF99"/>
                </a:solidFill>
              </a:rPr>
              <a:t>TROPICS</a:t>
            </a:r>
          </a:p>
        </p:txBody>
      </p:sp>
      <p:sp>
        <p:nvSpPr>
          <p:cNvPr id="5135" name="Text Box 16">
            <a:extLst>
              <a:ext uri="{FF2B5EF4-FFF2-40B4-BE49-F238E27FC236}">
                <a16:creationId xmlns:a16="http://schemas.microsoft.com/office/drawing/2014/main" id="{6EB0C3FA-2C12-584A-8F28-7DD86620450C}"/>
              </a:ext>
            </a:extLst>
          </p:cNvPr>
          <p:cNvSpPr txBox="1">
            <a:spLocks noChangeArrowheads="1"/>
          </p:cNvSpPr>
          <p:nvPr/>
        </p:nvSpPr>
        <p:spPr bwMode="auto">
          <a:xfrm>
            <a:off x="6629400" y="501650"/>
            <a:ext cx="2286000" cy="3365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i="1">
                <a:solidFill>
                  <a:srgbClr val="CCFF99"/>
                </a:solidFill>
              </a:rPr>
              <a:t>CLIMATE DYNAMICS</a:t>
            </a:r>
          </a:p>
        </p:txBody>
      </p:sp>
      <p:sp>
        <p:nvSpPr>
          <p:cNvPr id="5136" name="Text Box 17">
            <a:extLst>
              <a:ext uri="{FF2B5EF4-FFF2-40B4-BE49-F238E27FC236}">
                <a16:creationId xmlns:a16="http://schemas.microsoft.com/office/drawing/2014/main" id="{7AC1492A-F5E1-024E-A25E-1545A69D01EF}"/>
              </a:ext>
            </a:extLst>
          </p:cNvPr>
          <p:cNvSpPr txBox="1">
            <a:spLocks noChangeArrowheads="1"/>
          </p:cNvSpPr>
          <p:nvPr/>
        </p:nvSpPr>
        <p:spPr bwMode="auto">
          <a:xfrm>
            <a:off x="76200" y="990600"/>
            <a:ext cx="685800" cy="3667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FF00"/>
                </a:solidFill>
              </a:rPr>
              <a:t>50’s</a:t>
            </a:r>
          </a:p>
        </p:txBody>
      </p:sp>
      <p:sp>
        <p:nvSpPr>
          <p:cNvPr id="5137" name="Text Box 18">
            <a:extLst>
              <a:ext uri="{FF2B5EF4-FFF2-40B4-BE49-F238E27FC236}">
                <a16:creationId xmlns:a16="http://schemas.microsoft.com/office/drawing/2014/main" id="{CB52C603-D450-BD4F-A3A6-023E3A2B5B41}"/>
              </a:ext>
            </a:extLst>
          </p:cNvPr>
          <p:cNvSpPr txBox="1">
            <a:spLocks noChangeArrowheads="1"/>
          </p:cNvSpPr>
          <p:nvPr/>
        </p:nvSpPr>
        <p:spPr bwMode="auto">
          <a:xfrm>
            <a:off x="76200" y="1995488"/>
            <a:ext cx="685800" cy="36671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FF00"/>
                </a:solidFill>
              </a:rPr>
              <a:t>60’s</a:t>
            </a:r>
          </a:p>
        </p:txBody>
      </p:sp>
      <p:sp>
        <p:nvSpPr>
          <p:cNvPr id="5138" name="Text Box 19">
            <a:extLst>
              <a:ext uri="{FF2B5EF4-FFF2-40B4-BE49-F238E27FC236}">
                <a16:creationId xmlns:a16="http://schemas.microsoft.com/office/drawing/2014/main" id="{7AD23E1A-768B-F743-BD3B-814E334A1C7F}"/>
              </a:ext>
            </a:extLst>
          </p:cNvPr>
          <p:cNvSpPr txBox="1">
            <a:spLocks noChangeArrowheads="1"/>
          </p:cNvSpPr>
          <p:nvPr/>
        </p:nvSpPr>
        <p:spPr bwMode="auto">
          <a:xfrm>
            <a:off x="76200" y="2986088"/>
            <a:ext cx="685800" cy="36671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FF00"/>
                </a:solidFill>
              </a:rPr>
              <a:t>70’s</a:t>
            </a:r>
          </a:p>
        </p:txBody>
      </p:sp>
      <p:sp>
        <p:nvSpPr>
          <p:cNvPr id="5139" name="Text Box 20">
            <a:extLst>
              <a:ext uri="{FF2B5EF4-FFF2-40B4-BE49-F238E27FC236}">
                <a16:creationId xmlns:a16="http://schemas.microsoft.com/office/drawing/2014/main" id="{DAF288E7-3FF2-064B-8707-18CDC74DC2DA}"/>
              </a:ext>
            </a:extLst>
          </p:cNvPr>
          <p:cNvSpPr txBox="1">
            <a:spLocks noChangeArrowheads="1"/>
          </p:cNvSpPr>
          <p:nvPr/>
        </p:nvSpPr>
        <p:spPr bwMode="auto">
          <a:xfrm>
            <a:off x="76200" y="4038600"/>
            <a:ext cx="685800" cy="3667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FF00"/>
                </a:solidFill>
              </a:rPr>
              <a:t>80’s</a:t>
            </a:r>
          </a:p>
        </p:txBody>
      </p:sp>
      <p:sp>
        <p:nvSpPr>
          <p:cNvPr id="5140" name="Text Box 21">
            <a:extLst>
              <a:ext uri="{FF2B5EF4-FFF2-40B4-BE49-F238E27FC236}">
                <a16:creationId xmlns:a16="http://schemas.microsoft.com/office/drawing/2014/main" id="{97F9C146-3119-9149-A2F7-C9D679805FCD}"/>
              </a:ext>
            </a:extLst>
          </p:cNvPr>
          <p:cNvSpPr txBox="1">
            <a:spLocks noChangeArrowheads="1"/>
          </p:cNvSpPr>
          <p:nvPr/>
        </p:nvSpPr>
        <p:spPr bwMode="auto">
          <a:xfrm>
            <a:off x="76200" y="5119688"/>
            <a:ext cx="685800" cy="36671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FF00"/>
                </a:solidFill>
              </a:rPr>
              <a:t>90’s</a:t>
            </a:r>
          </a:p>
        </p:txBody>
      </p:sp>
      <p:sp>
        <p:nvSpPr>
          <p:cNvPr id="5141" name="Text Box 22">
            <a:extLst>
              <a:ext uri="{FF2B5EF4-FFF2-40B4-BE49-F238E27FC236}">
                <a16:creationId xmlns:a16="http://schemas.microsoft.com/office/drawing/2014/main" id="{DDA32DD5-E4A5-544C-8F86-9A6AA3FF2DD5}"/>
              </a:ext>
            </a:extLst>
          </p:cNvPr>
          <p:cNvSpPr txBox="1">
            <a:spLocks noChangeArrowheads="1"/>
          </p:cNvSpPr>
          <p:nvPr/>
        </p:nvSpPr>
        <p:spPr bwMode="auto">
          <a:xfrm>
            <a:off x="76200" y="6186488"/>
            <a:ext cx="685800" cy="36671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FF00"/>
                </a:solidFill>
              </a:rPr>
              <a:t>00’s</a:t>
            </a:r>
          </a:p>
        </p:txBody>
      </p:sp>
      <p:sp>
        <p:nvSpPr>
          <p:cNvPr id="5142" name="Text Box 23">
            <a:extLst>
              <a:ext uri="{FF2B5EF4-FFF2-40B4-BE49-F238E27FC236}">
                <a16:creationId xmlns:a16="http://schemas.microsoft.com/office/drawing/2014/main" id="{07834F51-05EA-C74F-A5CB-CC3BDB319156}"/>
              </a:ext>
            </a:extLst>
          </p:cNvPr>
          <p:cNvSpPr txBox="1">
            <a:spLocks noChangeArrowheads="1"/>
          </p:cNvSpPr>
          <p:nvPr/>
        </p:nvSpPr>
        <p:spPr bwMode="auto">
          <a:xfrm>
            <a:off x="762000" y="1219200"/>
            <a:ext cx="2209800" cy="6397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9999"/>
                </a:solidFill>
              </a:rPr>
              <a:t>1956    </a:t>
            </a:r>
            <a:r>
              <a:rPr lang="en-US" altLang="en-US" sz="1200" i="1">
                <a:solidFill>
                  <a:srgbClr val="FF9999"/>
                </a:solidFill>
              </a:rPr>
              <a:t>UH DEPT FORMED</a:t>
            </a:r>
            <a:r>
              <a:rPr lang="en-US" altLang="en-US" sz="1200">
                <a:solidFill>
                  <a:srgbClr val="FFFF00"/>
                </a:solidFill>
              </a:rPr>
              <a:t> 1957-8 </a:t>
            </a:r>
            <a:r>
              <a:rPr lang="en-US" altLang="en-US" sz="1200" i="1">
                <a:solidFill>
                  <a:srgbClr val="FFFF00"/>
                </a:solidFill>
              </a:rPr>
              <a:t>IGY</a:t>
            </a:r>
            <a:r>
              <a:rPr lang="en-US" altLang="en-US" sz="1200">
                <a:solidFill>
                  <a:srgbClr val="FFFF00"/>
                </a:solidFill>
              </a:rPr>
              <a:t>; 1958   NASA                    1959    </a:t>
            </a:r>
            <a:r>
              <a:rPr lang="en-US" altLang="en-US" sz="1200" i="1">
                <a:solidFill>
                  <a:srgbClr val="FFFF00"/>
                </a:solidFill>
              </a:rPr>
              <a:t>JTWC GUAM</a:t>
            </a:r>
          </a:p>
        </p:txBody>
      </p:sp>
      <p:sp>
        <p:nvSpPr>
          <p:cNvPr id="5143" name="Text Box 26">
            <a:extLst>
              <a:ext uri="{FF2B5EF4-FFF2-40B4-BE49-F238E27FC236}">
                <a16:creationId xmlns:a16="http://schemas.microsoft.com/office/drawing/2014/main" id="{9456C8D7-70FE-DA49-967E-FAAB5ED855C4}"/>
              </a:ext>
            </a:extLst>
          </p:cNvPr>
          <p:cNvSpPr txBox="1">
            <a:spLocks noChangeArrowheads="1"/>
          </p:cNvSpPr>
          <p:nvPr/>
        </p:nvSpPr>
        <p:spPr bwMode="auto">
          <a:xfrm>
            <a:off x="762000" y="1812925"/>
            <a:ext cx="22098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lain" startAt="1960"/>
            </a:pPr>
            <a:r>
              <a:rPr lang="en-US" altLang="en-US" sz="1200">
                <a:solidFill>
                  <a:srgbClr val="FFFF00"/>
                </a:solidFill>
              </a:rPr>
              <a:t>   </a:t>
            </a:r>
            <a:r>
              <a:rPr lang="en-US" altLang="en-US" sz="1200" i="1">
                <a:solidFill>
                  <a:srgbClr val="FFFF00"/>
                </a:solidFill>
              </a:rPr>
              <a:t>UCAR, NCAR;</a:t>
            </a:r>
            <a:r>
              <a:rPr lang="en-US" altLang="en-US" sz="1200">
                <a:solidFill>
                  <a:srgbClr val="FFFF00"/>
                </a:solidFill>
              </a:rPr>
              <a:t>  </a:t>
            </a:r>
            <a:r>
              <a:rPr lang="en-US" altLang="en-US" sz="1200" i="1">
                <a:solidFill>
                  <a:srgbClr val="FFFF00"/>
                </a:solidFill>
              </a:rPr>
              <a:t>TIROS-1</a:t>
            </a:r>
          </a:p>
        </p:txBody>
      </p:sp>
      <p:sp>
        <p:nvSpPr>
          <p:cNvPr id="5144" name="Text Box 27">
            <a:extLst>
              <a:ext uri="{FF2B5EF4-FFF2-40B4-BE49-F238E27FC236}">
                <a16:creationId xmlns:a16="http://schemas.microsoft.com/office/drawing/2014/main" id="{C00E8189-84D8-8047-A0E9-68E5D0995C86}"/>
              </a:ext>
            </a:extLst>
          </p:cNvPr>
          <p:cNvSpPr txBox="1">
            <a:spLocks noChangeArrowheads="1"/>
          </p:cNvSpPr>
          <p:nvPr/>
        </p:nvSpPr>
        <p:spPr bwMode="auto">
          <a:xfrm>
            <a:off x="762000" y="2438400"/>
            <a:ext cx="2362200" cy="2746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1967    </a:t>
            </a:r>
            <a:r>
              <a:rPr lang="en-US" altLang="en-US" sz="1200" i="1">
                <a:solidFill>
                  <a:srgbClr val="FFFF00"/>
                </a:solidFill>
              </a:rPr>
              <a:t>GARP</a:t>
            </a:r>
          </a:p>
        </p:txBody>
      </p:sp>
      <p:sp>
        <p:nvSpPr>
          <p:cNvPr id="5145" name="Text Box 28">
            <a:extLst>
              <a:ext uri="{FF2B5EF4-FFF2-40B4-BE49-F238E27FC236}">
                <a16:creationId xmlns:a16="http://schemas.microsoft.com/office/drawing/2014/main" id="{09FFDFA8-D750-024A-9434-9205416123F1}"/>
              </a:ext>
            </a:extLst>
          </p:cNvPr>
          <p:cNvSpPr txBox="1">
            <a:spLocks noChangeArrowheads="1"/>
          </p:cNvSpPr>
          <p:nvPr/>
        </p:nvSpPr>
        <p:spPr bwMode="auto">
          <a:xfrm>
            <a:off x="762000" y="2590800"/>
            <a:ext cx="1600200" cy="2746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1969    </a:t>
            </a:r>
            <a:r>
              <a:rPr lang="en-US" altLang="en-US" sz="1200" i="1">
                <a:solidFill>
                  <a:srgbClr val="FFFF00"/>
                </a:solidFill>
              </a:rPr>
              <a:t>BOMEX</a:t>
            </a:r>
          </a:p>
        </p:txBody>
      </p:sp>
      <p:sp>
        <p:nvSpPr>
          <p:cNvPr id="5146" name="Text Box 29">
            <a:extLst>
              <a:ext uri="{FF2B5EF4-FFF2-40B4-BE49-F238E27FC236}">
                <a16:creationId xmlns:a16="http://schemas.microsoft.com/office/drawing/2014/main" id="{186D46F9-236F-9542-82E6-0D61477B6376}"/>
              </a:ext>
            </a:extLst>
          </p:cNvPr>
          <p:cNvSpPr txBox="1">
            <a:spLocks noChangeArrowheads="1"/>
          </p:cNvSpPr>
          <p:nvPr/>
        </p:nvSpPr>
        <p:spPr bwMode="auto">
          <a:xfrm>
            <a:off x="762000" y="3048000"/>
            <a:ext cx="20574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1974    </a:t>
            </a:r>
            <a:r>
              <a:rPr lang="en-US" altLang="en-US" sz="1200" i="1">
                <a:solidFill>
                  <a:srgbClr val="FFFF00"/>
                </a:solidFill>
              </a:rPr>
              <a:t>GATE</a:t>
            </a:r>
            <a:r>
              <a:rPr lang="en-US" altLang="en-US" sz="1200">
                <a:solidFill>
                  <a:srgbClr val="FFFF00"/>
                </a:solidFill>
              </a:rPr>
              <a:t>               1975    </a:t>
            </a:r>
            <a:r>
              <a:rPr lang="en-US" altLang="en-US" sz="1200" i="1">
                <a:solidFill>
                  <a:srgbClr val="FFFF00"/>
                </a:solidFill>
              </a:rPr>
              <a:t>GOES-1</a:t>
            </a:r>
          </a:p>
        </p:txBody>
      </p:sp>
      <p:sp>
        <p:nvSpPr>
          <p:cNvPr id="5147" name="Text Box 30">
            <a:extLst>
              <a:ext uri="{FF2B5EF4-FFF2-40B4-BE49-F238E27FC236}">
                <a16:creationId xmlns:a16="http://schemas.microsoft.com/office/drawing/2014/main" id="{A86DFA28-42B9-2B45-AFA7-65D10A383CB6}"/>
              </a:ext>
            </a:extLst>
          </p:cNvPr>
          <p:cNvSpPr txBox="1">
            <a:spLocks noChangeArrowheads="1"/>
          </p:cNvSpPr>
          <p:nvPr/>
        </p:nvSpPr>
        <p:spPr bwMode="auto">
          <a:xfrm>
            <a:off x="762000" y="3459163"/>
            <a:ext cx="26670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1977    </a:t>
            </a:r>
            <a:r>
              <a:rPr lang="en-US" altLang="en-US" sz="1200" i="1">
                <a:solidFill>
                  <a:srgbClr val="FFFF00"/>
                </a:solidFill>
              </a:rPr>
              <a:t>CRAY-1A; CLIMATE SHIFT</a:t>
            </a:r>
          </a:p>
        </p:txBody>
      </p:sp>
      <p:sp>
        <p:nvSpPr>
          <p:cNvPr id="5148" name="Text Box 31">
            <a:extLst>
              <a:ext uri="{FF2B5EF4-FFF2-40B4-BE49-F238E27FC236}">
                <a16:creationId xmlns:a16="http://schemas.microsoft.com/office/drawing/2014/main" id="{BECDB3F3-2A71-AA40-B16A-8BDB92574ABE}"/>
              </a:ext>
            </a:extLst>
          </p:cNvPr>
          <p:cNvSpPr txBox="1">
            <a:spLocks noChangeArrowheads="1"/>
          </p:cNvSpPr>
          <p:nvPr/>
        </p:nvSpPr>
        <p:spPr bwMode="auto">
          <a:xfrm>
            <a:off x="762000" y="3657600"/>
            <a:ext cx="2362200" cy="2746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1979    </a:t>
            </a:r>
            <a:r>
              <a:rPr lang="en-US" altLang="en-US" sz="1200" i="1">
                <a:solidFill>
                  <a:srgbClr val="FFFF00"/>
                </a:solidFill>
              </a:rPr>
              <a:t>WCRP; MONEX; FGGE</a:t>
            </a:r>
          </a:p>
        </p:txBody>
      </p:sp>
      <p:sp>
        <p:nvSpPr>
          <p:cNvPr id="5149" name="Text Box 32">
            <a:extLst>
              <a:ext uri="{FF2B5EF4-FFF2-40B4-BE49-F238E27FC236}">
                <a16:creationId xmlns:a16="http://schemas.microsoft.com/office/drawing/2014/main" id="{DD98131F-B52B-DF43-B515-54E5659BD00F}"/>
              </a:ext>
            </a:extLst>
          </p:cNvPr>
          <p:cNvSpPr txBox="1">
            <a:spLocks noChangeArrowheads="1"/>
          </p:cNvSpPr>
          <p:nvPr/>
        </p:nvSpPr>
        <p:spPr bwMode="auto">
          <a:xfrm>
            <a:off x="762000" y="792163"/>
            <a:ext cx="38100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1950    </a:t>
            </a:r>
            <a:r>
              <a:rPr lang="en-US" altLang="en-US" sz="1200" i="1">
                <a:solidFill>
                  <a:srgbClr val="FFFF00"/>
                </a:solidFill>
              </a:rPr>
              <a:t>WMO; NSF</a:t>
            </a:r>
          </a:p>
        </p:txBody>
      </p:sp>
      <p:sp>
        <p:nvSpPr>
          <p:cNvPr id="5150" name="Text Box 36">
            <a:extLst>
              <a:ext uri="{FF2B5EF4-FFF2-40B4-BE49-F238E27FC236}">
                <a16:creationId xmlns:a16="http://schemas.microsoft.com/office/drawing/2014/main" id="{88138634-480A-6341-9814-56B2CA982012}"/>
              </a:ext>
            </a:extLst>
          </p:cNvPr>
          <p:cNvSpPr txBox="1">
            <a:spLocks noChangeArrowheads="1"/>
          </p:cNvSpPr>
          <p:nvPr/>
        </p:nvSpPr>
        <p:spPr bwMode="auto">
          <a:xfrm>
            <a:off x="762000" y="4221163"/>
            <a:ext cx="22860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1985   </a:t>
            </a:r>
            <a:r>
              <a:rPr lang="en-US" altLang="en-US" sz="1200" i="1">
                <a:solidFill>
                  <a:srgbClr val="FFFF00"/>
                </a:solidFill>
              </a:rPr>
              <a:t>TOGA; TAO ARRAY</a:t>
            </a:r>
          </a:p>
        </p:txBody>
      </p:sp>
      <p:sp>
        <p:nvSpPr>
          <p:cNvPr id="5151" name="Text Box 37">
            <a:extLst>
              <a:ext uri="{FF2B5EF4-FFF2-40B4-BE49-F238E27FC236}">
                <a16:creationId xmlns:a16="http://schemas.microsoft.com/office/drawing/2014/main" id="{2406C7ED-7C62-B245-AE83-984E02F51E1F}"/>
              </a:ext>
            </a:extLst>
          </p:cNvPr>
          <p:cNvSpPr txBox="1">
            <a:spLocks noChangeArrowheads="1"/>
          </p:cNvSpPr>
          <p:nvPr/>
        </p:nvSpPr>
        <p:spPr bwMode="auto">
          <a:xfrm>
            <a:off x="762000" y="4495800"/>
            <a:ext cx="2667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1987   </a:t>
            </a:r>
            <a:r>
              <a:rPr lang="en-US" altLang="en-US" sz="1200" i="1">
                <a:solidFill>
                  <a:srgbClr val="FFFF00"/>
                </a:solidFill>
              </a:rPr>
              <a:t>MONTREAL PROTOCOL</a:t>
            </a:r>
            <a:r>
              <a:rPr lang="en-US" altLang="en-US" sz="1200">
                <a:solidFill>
                  <a:srgbClr val="FFFF00"/>
                </a:solidFill>
              </a:rPr>
              <a:t>  1988   </a:t>
            </a:r>
            <a:r>
              <a:rPr lang="en-US" altLang="en-US" sz="1200" i="1">
                <a:solidFill>
                  <a:srgbClr val="FFFF00"/>
                </a:solidFill>
              </a:rPr>
              <a:t>IPCC; HEAT WAVE</a:t>
            </a:r>
          </a:p>
        </p:txBody>
      </p:sp>
      <p:sp>
        <p:nvSpPr>
          <p:cNvPr id="5152" name="Text Box 38">
            <a:extLst>
              <a:ext uri="{FF2B5EF4-FFF2-40B4-BE49-F238E27FC236}">
                <a16:creationId xmlns:a16="http://schemas.microsoft.com/office/drawing/2014/main" id="{F9A15867-9329-8F40-BAAC-2986C0352F3A}"/>
              </a:ext>
            </a:extLst>
          </p:cNvPr>
          <p:cNvSpPr txBox="1">
            <a:spLocks noChangeArrowheads="1"/>
          </p:cNvSpPr>
          <p:nvPr/>
        </p:nvSpPr>
        <p:spPr bwMode="auto">
          <a:xfrm>
            <a:off x="762000" y="4983163"/>
            <a:ext cx="20574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1992-3  </a:t>
            </a:r>
            <a:r>
              <a:rPr lang="en-US" altLang="en-US" sz="1200" i="1">
                <a:solidFill>
                  <a:srgbClr val="FFFF00"/>
                </a:solidFill>
              </a:rPr>
              <a:t>TOGA COARE</a:t>
            </a:r>
          </a:p>
        </p:txBody>
      </p:sp>
      <p:sp>
        <p:nvSpPr>
          <p:cNvPr id="5153" name="Text Box 39">
            <a:extLst>
              <a:ext uri="{FF2B5EF4-FFF2-40B4-BE49-F238E27FC236}">
                <a16:creationId xmlns:a16="http://schemas.microsoft.com/office/drawing/2014/main" id="{120F5A33-2782-4546-8762-68A89E10422C}"/>
              </a:ext>
            </a:extLst>
          </p:cNvPr>
          <p:cNvSpPr txBox="1">
            <a:spLocks noChangeArrowheads="1"/>
          </p:cNvSpPr>
          <p:nvPr/>
        </p:nvSpPr>
        <p:spPr bwMode="auto">
          <a:xfrm>
            <a:off x="762000" y="5334000"/>
            <a:ext cx="22098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1996   </a:t>
            </a:r>
            <a:r>
              <a:rPr lang="en-US" altLang="en-US" sz="1200" i="1">
                <a:solidFill>
                  <a:srgbClr val="FFFF00"/>
                </a:solidFill>
              </a:rPr>
              <a:t>NCEP REANALYSIS</a:t>
            </a:r>
            <a:r>
              <a:rPr lang="en-US" altLang="en-US" sz="1200">
                <a:solidFill>
                  <a:srgbClr val="FFFF00"/>
                </a:solidFill>
              </a:rPr>
              <a:t> 1997   </a:t>
            </a:r>
            <a:r>
              <a:rPr lang="en-US" altLang="en-US" sz="1200" i="1">
                <a:solidFill>
                  <a:srgbClr val="FFFF00"/>
                </a:solidFill>
              </a:rPr>
              <a:t>TRMM, KYOTO P.</a:t>
            </a:r>
          </a:p>
        </p:txBody>
      </p:sp>
      <p:sp>
        <p:nvSpPr>
          <p:cNvPr id="5154" name="Text Box 40">
            <a:extLst>
              <a:ext uri="{FF2B5EF4-FFF2-40B4-BE49-F238E27FC236}">
                <a16:creationId xmlns:a16="http://schemas.microsoft.com/office/drawing/2014/main" id="{77FE6559-079C-D149-8DC0-E5E2E5BFCD50}"/>
              </a:ext>
            </a:extLst>
          </p:cNvPr>
          <p:cNvSpPr txBox="1">
            <a:spLocks noChangeArrowheads="1"/>
          </p:cNvSpPr>
          <p:nvPr/>
        </p:nvSpPr>
        <p:spPr bwMode="auto">
          <a:xfrm>
            <a:off x="762000" y="5745163"/>
            <a:ext cx="28956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1999   </a:t>
            </a:r>
            <a:r>
              <a:rPr lang="en-US" altLang="en-US" sz="1200" i="1">
                <a:solidFill>
                  <a:srgbClr val="FFFF00"/>
                </a:solidFill>
              </a:rPr>
              <a:t>JTWC HAWAII; QUIKSCAT</a:t>
            </a:r>
          </a:p>
        </p:txBody>
      </p:sp>
      <p:sp>
        <p:nvSpPr>
          <p:cNvPr id="5155" name="Text Box 41">
            <a:extLst>
              <a:ext uri="{FF2B5EF4-FFF2-40B4-BE49-F238E27FC236}">
                <a16:creationId xmlns:a16="http://schemas.microsoft.com/office/drawing/2014/main" id="{5EC73C8B-A3B0-7B40-A0AB-0A1A466BDEB1}"/>
              </a:ext>
            </a:extLst>
          </p:cNvPr>
          <p:cNvSpPr txBox="1">
            <a:spLocks noChangeArrowheads="1"/>
          </p:cNvSpPr>
          <p:nvPr/>
        </p:nvSpPr>
        <p:spPr bwMode="auto">
          <a:xfrm>
            <a:off x="762000" y="6126163"/>
            <a:ext cx="24384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2002    </a:t>
            </a:r>
            <a:r>
              <a:rPr lang="en-US" altLang="en-US" sz="1200" i="1">
                <a:solidFill>
                  <a:srgbClr val="FFFF00"/>
                </a:solidFill>
              </a:rPr>
              <a:t>EARTH SIMULATOR</a:t>
            </a:r>
          </a:p>
        </p:txBody>
      </p:sp>
      <p:sp>
        <p:nvSpPr>
          <p:cNvPr id="5156" name="Text Box 42">
            <a:extLst>
              <a:ext uri="{FF2B5EF4-FFF2-40B4-BE49-F238E27FC236}">
                <a16:creationId xmlns:a16="http://schemas.microsoft.com/office/drawing/2014/main" id="{A6310086-F69C-C84B-888A-CD3CF621EB4C}"/>
              </a:ext>
            </a:extLst>
          </p:cNvPr>
          <p:cNvSpPr txBox="1">
            <a:spLocks noChangeArrowheads="1"/>
          </p:cNvSpPr>
          <p:nvPr/>
        </p:nvSpPr>
        <p:spPr bwMode="auto">
          <a:xfrm>
            <a:off x="762000" y="6400800"/>
            <a:ext cx="2286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2005    </a:t>
            </a:r>
            <a:r>
              <a:rPr lang="en-US" altLang="en-US" sz="1200" i="1">
                <a:solidFill>
                  <a:srgbClr val="FFFF00"/>
                </a:solidFill>
              </a:rPr>
              <a:t>KATRINA </a:t>
            </a:r>
            <a:r>
              <a:rPr lang="en-US" altLang="en-US" sz="1200">
                <a:solidFill>
                  <a:srgbClr val="FFFF00"/>
                </a:solidFill>
              </a:rPr>
              <a:t>                2000s    </a:t>
            </a:r>
            <a:r>
              <a:rPr lang="en-US" altLang="en-US" sz="1200" i="1">
                <a:solidFill>
                  <a:srgbClr val="FFFF00"/>
                </a:solidFill>
              </a:rPr>
              <a:t>NASA’s A-TRAIN</a:t>
            </a:r>
          </a:p>
        </p:txBody>
      </p:sp>
      <p:sp>
        <p:nvSpPr>
          <p:cNvPr id="5157" name="Text Box 43">
            <a:extLst>
              <a:ext uri="{FF2B5EF4-FFF2-40B4-BE49-F238E27FC236}">
                <a16:creationId xmlns:a16="http://schemas.microsoft.com/office/drawing/2014/main" id="{2ACC815E-E1E2-3844-B5A5-A476104587ED}"/>
              </a:ext>
            </a:extLst>
          </p:cNvPr>
          <p:cNvSpPr txBox="1">
            <a:spLocks noChangeArrowheads="1"/>
          </p:cNvSpPr>
          <p:nvPr/>
        </p:nvSpPr>
        <p:spPr bwMode="auto">
          <a:xfrm>
            <a:off x="3581400" y="1782763"/>
            <a:ext cx="27432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1961   </a:t>
            </a:r>
            <a:r>
              <a:rPr lang="en-US" altLang="en-US" sz="1200" i="1">
                <a:solidFill>
                  <a:srgbClr val="CCFF99"/>
                </a:solidFill>
              </a:rPr>
              <a:t>QBO (REED, VERYARD)</a:t>
            </a:r>
          </a:p>
        </p:txBody>
      </p:sp>
      <p:sp>
        <p:nvSpPr>
          <p:cNvPr id="5158" name="Text Box 44">
            <a:extLst>
              <a:ext uri="{FF2B5EF4-FFF2-40B4-BE49-F238E27FC236}">
                <a16:creationId xmlns:a16="http://schemas.microsoft.com/office/drawing/2014/main" id="{1783BEFF-BF3A-6C46-B8B0-C0DB535312BE}"/>
              </a:ext>
            </a:extLst>
          </p:cNvPr>
          <p:cNvSpPr txBox="1">
            <a:spLocks noChangeArrowheads="1"/>
          </p:cNvSpPr>
          <p:nvPr/>
        </p:nvSpPr>
        <p:spPr bwMode="auto">
          <a:xfrm>
            <a:off x="3581400" y="2209800"/>
            <a:ext cx="24384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1966   </a:t>
            </a:r>
            <a:r>
              <a:rPr lang="en-US" altLang="en-US" sz="1200" i="1">
                <a:solidFill>
                  <a:srgbClr val="CCFF99"/>
                </a:solidFill>
              </a:rPr>
              <a:t>EQ WAVES (MATSUNO)</a:t>
            </a:r>
            <a:r>
              <a:rPr lang="en-US" altLang="en-US" sz="1200">
                <a:solidFill>
                  <a:srgbClr val="CCFF99"/>
                </a:solidFill>
              </a:rPr>
              <a:t>  1967   </a:t>
            </a:r>
            <a:r>
              <a:rPr lang="en-US" altLang="en-US" sz="1200" i="1">
                <a:solidFill>
                  <a:srgbClr val="CCFF99"/>
                </a:solidFill>
              </a:rPr>
              <a:t>TUTT (SADLER)</a:t>
            </a:r>
          </a:p>
        </p:txBody>
      </p:sp>
      <p:sp>
        <p:nvSpPr>
          <p:cNvPr id="5159" name="Text Box 45">
            <a:extLst>
              <a:ext uri="{FF2B5EF4-FFF2-40B4-BE49-F238E27FC236}">
                <a16:creationId xmlns:a16="http://schemas.microsoft.com/office/drawing/2014/main" id="{996C8D5B-28F9-4E42-A2A1-DA96302179AE}"/>
              </a:ext>
            </a:extLst>
          </p:cNvPr>
          <p:cNvSpPr txBox="1">
            <a:spLocks noChangeArrowheads="1"/>
          </p:cNvSpPr>
          <p:nvPr/>
        </p:nvSpPr>
        <p:spPr bwMode="auto">
          <a:xfrm>
            <a:off x="3581400" y="2590800"/>
            <a:ext cx="2133600" cy="2746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1969   </a:t>
            </a:r>
            <a:r>
              <a:rPr lang="en-US" altLang="en-US" sz="1200" i="1">
                <a:solidFill>
                  <a:srgbClr val="CCFF99"/>
                </a:solidFill>
              </a:rPr>
              <a:t>ENSO (BJERKNES)</a:t>
            </a:r>
          </a:p>
        </p:txBody>
      </p:sp>
      <p:sp>
        <p:nvSpPr>
          <p:cNvPr id="5160" name="Text Box 46">
            <a:extLst>
              <a:ext uri="{FF2B5EF4-FFF2-40B4-BE49-F238E27FC236}">
                <a16:creationId xmlns:a16="http://schemas.microsoft.com/office/drawing/2014/main" id="{2692AF3F-5A82-554D-9E20-7A608ED05E16}"/>
              </a:ext>
            </a:extLst>
          </p:cNvPr>
          <p:cNvSpPr txBox="1">
            <a:spLocks noChangeArrowheads="1"/>
          </p:cNvSpPr>
          <p:nvPr/>
        </p:nvSpPr>
        <p:spPr bwMode="auto">
          <a:xfrm>
            <a:off x="3581400" y="2971800"/>
            <a:ext cx="28194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1971-4  </a:t>
            </a:r>
            <a:r>
              <a:rPr lang="en-US" altLang="en-US" sz="1200" i="1">
                <a:solidFill>
                  <a:srgbClr val="CCFF99"/>
                </a:solidFill>
              </a:rPr>
              <a:t>CU PARAMETERIZATION (ARAKAWA, OOYAMA, YANAI)</a:t>
            </a:r>
          </a:p>
        </p:txBody>
      </p:sp>
      <p:sp>
        <p:nvSpPr>
          <p:cNvPr id="5161" name="Text Box 47">
            <a:extLst>
              <a:ext uri="{FF2B5EF4-FFF2-40B4-BE49-F238E27FC236}">
                <a16:creationId xmlns:a16="http://schemas.microsoft.com/office/drawing/2014/main" id="{45D592B5-A74E-9A46-B1C2-7E0B3B158105}"/>
              </a:ext>
            </a:extLst>
          </p:cNvPr>
          <p:cNvSpPr txBox="1">
            <a:spLocks noChangeArrowheads="1"/>
          </p:cNvSpPr>
          <p:nvPr/>
        </p:nvSpPr>
        <p:spPr bwMode="auto">
          <a:xfrm>
            <a:off x="3581400" y="3429000"/>
            <a:ext cx="25908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1977-  </a:t>
            </a:r>
            <a:r>
              <a:rPr lang="en-US" altLang="en-US" sz="1200" i="1">
                <a:solidFill>
                  <a:srgbClr val="CCFF99"/>
                </a:solidFill>
              </a:rPr>
              <a:t>TROPICAL CONVECTION (HOUZE, ZIPSER, BETTS)</a:t>
            </a:r>
          </a:p>
        </p:txBody>
      </p:sp>
      <p:sp>
        <p:nvSpPr>
          <p:cNvPr id="5162" name="Text Box 48">
            <a:extLst>
              <a:ext uri="{FF2B5EF4-FFF2-40B4-BE49-F238E27FC236}">
                <a16:creationId xmlns:a16="http://schemas.microsoft.com/office/drawing/2014/main" id="{9CFA0FB2-9495-0743-9CCF-A2E7FDC0AFD1}"/>
              </a:ext>
            </a:extLst>
          </p:cNvPr>
          <p:cNvSpPr txBox="1">
            <a:spLocks noChangeArrowheads="1"/>
          </p:cNvSpPr>
          <p:nvPr/>
        </p:nvSpPr>
        <p:spPr bwMode="auto">
          <a:xfrm>
            <a:off x="4495800" y="4297363"/>
            <a:ext cx="32004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 1985  </a:t>
            </a:r>
            <a:r>
              <a:rPr lang="en-US" altLang="en-US" sz="1200" i="1">
                <a:solidFill>
                  <a:srgbClr val="CCFF99"/>
                </a:solidFill>
              </a:rPr>
              <a:t>PV INVERTIBILITY (HOSKINS) – </a:t>
            </a:r>
          </a:p>
        </p:txBody>
      </p:sp>
      <p:sp>
        <p:nvSpPr>
          <p:cNvPr id="5163" name="Text Box 49">
            <a:extLst>
              <a:ext uri="{FF2B5EF4-FFF2-40B4-BE49-F238E27FC236}">
                <a16:creationId xmlns:a16="http://schemas.microsoft.com/office/drawing/2014/main" id="{6868F9C9-2D04-FF44-9B48-E25A79583AB7}"/>
              </a:ext>
            </a:extLst>
          </p:cNvPr>
          <p:cNvSpPr txBox="1">
            <a:spLocks noChangeArrowheads="1"/>
          </p:cNvSpPr>
          <p:nvPr/>
        </p:nvSpPr>
        <p:spPr bwMode="auto">
          <a:xfrm>
            <a:off x="3581400" y="4495800"/>
            <a:ext cx="25908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1987  </a:t>
            </a:r>
            <a:r>
              <a:rPr lang="en-US" altLang="en-US" sz="1200" i="1">
                <a:solidFill>
                  <a:srgbClr val="CCFF99"/>
                </a:solidFill>
              </a:rPr>
              <a:t>ENSO MODEL (CANE-ZEBIAK) ; WISHE (EMANUEL)</a:t>
            </a:r>
          </a:p>
        </p:txBody>
      </p:sp>
      <p:sp>
        <p:nvSpPr>
          <p:cNvPr id="5164" name="Text Box 50">
            <a:extLst>
              <a:ext uri="{FF2B5EF4-FFF2-40B4-BE49-F238E27FC236}">
                <a16:creationId xmlns:a16="http://schemas.microsoft.com/office/drawing/2014/main" id="{E790ABBE-38C8-474E-805F-3AF73583047D}"/>
              </a:ext>
            </a:extLst>
          </p:cNvPr>
          <p:cNvSpPr txBox="1">
            <a:spLocks noChangeArrowheads="1"/>
          </p:cNvSpPr>
          <p:nvPr/>
        </p:nvSpPr>
        <p:spPr bwMode="auto">
          <a:xfrm>
            <a:off x="3581400" y="2773363"/>
            <a:ext cx="25146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1971   </a:t>
            </a:r>
            <a:r>
              <a:rPr lang="en-US" altLang="en-US" sz="1200" i="1">
                <a:solidFill>
                  <a:srgbClr val="CCFF99"/>
                </a:solidFill>
              </a:rPr>
              <a:t>MJO (MADDEN-JULIAN)</a:t>
            </a:r>
          </a:p>
        </p:txBody>
      </p:sp>
      <p:sp>
        <p:nvSpPr>
          <p:cNvPr id="5165" name="Text Box 51">
            <a:extLst>
              <a:ext uri="{FF2B5EF4-FFF2-40B4-BE49-F238E27FC236}">
                <a16:creationId xmlns:a16="http://schemas.microsoft.com/office/drawing/2014/main" id="{2A0A9762-CB6F-2146-B2E1-43494D2D59AD}"/>
              </a:ext>
            </a:extLst>
          </p:cNvPr>
          <p:cNvSpPr txBox="1">
            <a:spLocks noChangeArrowheads="1"/>
          </p:cNvSpPr>
          <p:nvPr/>
        </p:nvSpPr>
        <p:spPr bwMode="auto">
          <a:xfrm>
            <a:off x="3581400" y="5791200"/>
            <a:ext cx="2590800" cy="6397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1999  </a:t>
            </a:r>
            <a:r>
              <a:rPr lang="en-US" altLang="en-US" sz="1200" i="1">
                <a:solidFill>
                  <a:srgbClr val="CCFF99"/>
                </a:solidFill>
              </a:rPr>
              <a:t>EQ WAVES (WHEELER-KILADIS); INDIAN OCEAN DIPOLE</a:t>
            </a:r>
          </a:p>
        </p:txBody>
      </p:sp>
      <p:sp>
        <p:nvSpPr>
          <p:cNvPr id="5166" name="Text Box 52">
            <a:extLst>
              <a:ext uri="{FF2B5EF4-FFF2-40B4-BE49-F238E27FC236}">
                <a16:creationId xmlns:a16="http://schemas.microsoft.com/office/drawing/2014/main" id="{046D5416-D77D-FD45-91B3-97F76B7DF17E}"/>
              </a:ext>
            </a:extLst>
          </p:cNvPr>
          <p:cNvSpPr txBox="1">
            <a:spLocks noChangeArrowheads="1"/>
          </p:cNvSpPr>
          <p:nvPr/>
        </p:nvSpPr>
        <p:spPr bwMode="auto">
          <a:xfrm>
            <a:off x="6553200" y="1143000"/>
            <a:ext cx="22098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1950s  </a:t>
            </a:r>
            <a:r>
              <a:rPr lang="en-US" altLang="en-US" sz="1200" i="1">
                <a:solidFill>
                  <a:srgbClr val="CCFF99"/>
                </a:solidFill>
              </a:rPr>
              <a:t>NWP (PHILLIPS, CHARNEY, VON NEUMAN)</a:t>
            </a:r>
          </a:p>
        </p:txBody>
      </p:sp>
      <p:sp>
        <p:nvSpPr>
          <p:cNvPr id="5167" name="Text Box 53">
            <a:extLst>
              <a:ext uri="{FF2B5EF4-FFF2-40B4-BE49-F238E27FC236}">
                <a16:creationId xmlns:a16="http://schemas.microsoft.com/office/drawing/2014/main" id="{07319EFC-BA65-6840-8358-40016EDDB230}"/>
              </a:ext>
            </a:extLst>
          </p:cNvPr>
          <p:cNvSpPr txBox="1">
            <a:spLocks noChangeArrowheads="1"/>
          </p:cNvSpPr>
          <p:nvPr/>
        </p:nvSpPr>
        <p:spPr bwMode="auto">
          <a:xfrm>
            <a:off x="6553200" y="1905000"/>
            <a:ext cx="2286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1963  </a:t>
            </a:r>
            <a:r>
              <a:rPr lang="en-US" altLang="en-US" sz="1200" i="1">
                <a:solidFill>
                  <a:srgbClr val="CCFF99"/>
                </a:solidFill>
              </a:rPr>
              <a:t>PREDICTABILITY LIMIT (LORENZ)</a:t>
            </a:r>
          </a:p>
        </p:txBody>
      </p:sp>
      <p:sp>
        <p:nvSpPr>
          <p:cNvPr id="5168" name="Text Box 54">
            <a:extLst>
              <a:ext uri="{FF2B5EF4-FFF2-40B4-BE49-F238E27FC236}">
                <a16:creationId xmlns:a16="http://schemas.microsoft.com/office/drawing/2014/main" id="{173F25BB-A987-6643-A019-6D4305F2FFBC}"/>
              </a:ext>
            </a:extLst>
          </p:cNvPr>
          <p:cNvSpPr txBox="1">
            <a:spLocks noChangeArrowheads="1"/>
          </p:cNvSpPr>
          <p:nvPr/>
        </p:nvSpPr>
        <p:spPr bwMode="auto">
          <a:xfrm>
            <a:off x="6553200" y="2362200"/>
            <a:ext cx="24384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1967  </a:t>
            </a:r>
            <a:r>
              <a:rPr lang="en-US" altLang="en-US" sz="1200" i="1">
                <a:solidFill>
                  <a:srgbClr val="CCFF99"/>
                </a:solidFill>
              </a:rPr>
              <a:t>GREENHOUSE THEORY (MANABE, WETHERALD)</a:t>
            </a:r>
          </a:p>
        </p:txBody>
      </p:sp>
      <p:sp>
        <p:nvSpPr>
          <p:cNvPr id="5169" name="Text Box 55">
            <a:extLst>
              <a:ext uri="{FF2B5EF4-FFF2-40B4-BE49-F238E27FC236}">
                <a16:creationId xmlns:a16="http://schemas.microsoft.com/office/drawing/2014/main" id="{2EE2A469-7C74-8547-B03B-8839292EE186}"/>
              </a:ext>
            </a:extLst>
          </p:cNvPr>
          <p:cNvSpPr txBox="1">
            <a:spLocks noChangeArrowheads="1"/>
          </p:cNvSpPr>
          <p:nvPr/>
        </p:nvSpPr>
        <p:spPr bwMode="auto">
          <a:xfrm>
            <a:off x="6553200" y="3429000"/>
            <a:ext cx="24384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1978-  </a:t>
            </a:r>
            <a:r>
              <a:rPr lang="en-US" altLang="en-US" sz="1200" i="1">
                <a:solidFill>
                  <a:srgbClr val="CCFF99"/>
                </a:solidFill>
              </a:rPr>
              <a:t>NAO RENEWED STUDY (VAN LOON, ROGERS,…)</a:t>
            </a:r>
          </a:p>
        </p:txBody>
      </p:sp>
      <p:sp>
        <p:nvSpPr>
          <p:cNvPr id="5170" name="Text Box 56">
            <a:extLst>
              <a:ext uri="{FF2B5EF4-FFF2-40B4-BE49-F238E27FC236}">
                <a16:creationId xmlns:a16="http://schemas.microsoft.com/office/drawing/2014/main" id="{5B92C7DB-A9B6-5D4E-A70B-67FAE79F1365}"/>
              </a:ext>
            </a:extLst>
          </p:cNvPr>
          <p:cNvSpPr txBox="1">
            <a:spLocks noChangeArrowheads="1"/>
          </p:cNvSpPr>
          <p:nvPr/>
        </p:nvSpPr>
        <p:spPr bwMode="auto">
          <a:xfrm>
            <a:off x="6553200" y="4419600"/>
            <a:ext cx="23622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1985  </a:t>
            </a:r>
            <a:r>
              <a:rPr lang="en-US" altLang="en-US" sz="1200" i="1">
                <a:solidFill>
                  <a:srgbClr val="CCFF99"/>
                </a:solidFill>
              </a:rPr>
              <a:t>OZONE HOLE; THC (BROECKER)</a:t>
            </a:r>
          </a:p>
        </p:txBody>
      </p:sp>
      <p:sp>
        <p:nvSpPr>
          <p:cNvPr id="5171" name="Text Box 57">
            <a:extLst>
              <a:ext uri="{FF2B5EF4-FFF2-40B4-BE49-F238E27FC236}">
                <a16:creationId xmlns:a16="http://schemas.microsoft.com/office/drawing/2014/main" id="{DAFA1D8D-565B-554B-9075-A37F0062DE9E}"/>
              </a:ext>
            </a:extLst>
          </p:cNvPr>
          <p:cNvSpPr txBox="1">
            <a:spLocks noChangeArrowheads="1"/>
          </p:cNvSpPr>
          <p:nvPr/>
        </p:nvSpPr>
        <p:spPr bwMode="auto">
          <a:xfrm>
            <a:off x="6553200" y="2789238"/>
            <a:ext cx="2362200" cy="63976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1970-74  </a:t>
            </a:r>
            <a:r>
              <a:rPr lang="en-US" altLang="en-US" sz="1200" i="1">
                <a:solidFill>
                  <a:srgbClr val="CCFF99"/>
                </a:solidFill>
              </a:rPr>
              <a:t>O</a:t>
            </a:r>
            <a:r>
              <a:rPr lang="en-US" altLang="en-US" sz="1200" i="1" baseline="-25000">
                <a:solidFill>
                  <a:srgbClr val="CCFF99"/>
                </a:solidFill>
              </a:rPr>
              <a:t>3</a:t>
            </a:r>
            <a:r>
              <a:rPr lang="en-US" altLang="en-US" sz="1200" i="1">
                <a:solidFill>
                  <a:srgbClr val="CCFF99"/>
                </a:solidFill>
              </a:rPr>
              <a:t> DEPLETION CHEMISTRY (CRUTZEN, ROWLAND, MOLINA)</a:t>
            </a:r>
          </a:p>
        </p:txBody>
      </p:sp>
      <p:sp>
        <p:nvSpPr>
          <p:cNvPr id="5172" name="Text Box 58">
            <a:extLst>
              <a:ext uri="{FF2B5EF4-FFF2-40B4-BE49-F238E27FC236}">
                <a16:creationId xmlns:a16="http://schemas.microsoft.com/office/drawing/2014/main" id="{4639E6FB-2A70-AC47-B329-02F51BCE6C65}"/>
              </a:ext>
            </a:extLst>
          </p:cNvPr>
          <p:cNvSpPr txBox="1">
            <a:spLocks noChangeArrowheads="1"/>
          </p:cNvSpPr>
          <p:nvPr/>
        </p:nvSpPr>
        <p:spPr bwMode="auto">
          <a:xfrm>
            <a:off x="6553200" y="5486400"/>
            <a:ext cx="2667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1997 </a:t>
            </a:r>
            <a:r>
              <a:rPr lang="en-US" altLang="en-US" sz="1200" i="1">
                <a:solidFill>
                  <a:srgbClr val="CCFF99"/>
                </a:solidFill>
              </a:rPr>
              <a:t>PDO (MANTUA ET AL.)</a:t>
            </a:r>
            <a:r>
              <a:rPr lang="en-US" altLang="en-US" sz="1200">
                <a:solidFill>
                  <a:srgbClr val="CCFF99"/>
                </a:solidFill>
              </a:rPr>
              <a:t>    1998 </a:t>
            </a:r>
            <a:r>
              <a:rPr lang="en-US" altLang="en-US" sz="1200" i="1">
                <a:solidFill>
                  <a:srgbClr val="CCFF99"/>
                </a:solidFill>
              </a:rPr>
              <a:t>AO (THOMPSON, WALLACE)</a:t>
            </a:r>
          </a:p>
        </p:txBody>
      </p:sp>
      <p:sp>
        <p:nvSpPr>
          <p:cNvPr id="5173" name="Text Box 59">
            <a:extLst>
              <a:ext uri="{FF2B5EF4-FFF2-40B4-BE49-F238E27FC236}">
                <a16:creationId xmlns:a16="http://schemas.microsoft.com/office/drawing/2014/main" id="{03838F5C-4DD9-A949-B604-FBEACE632F30}"/>
              </a:ext>
            </a:extLst>
          </p:cNvPr>
          <p:cNvSpPr txBox="1">
            <a:spLocks noChangeArrowheads="1"/>
          </p:cNvSpPr>
          <p:nvPr/>
        </p:nvSpPr>
        <p:spPr bwMode="auto">
          <a:xfrm>
            <a:off x="3657600" y="4144963"/>
            <a:ext cx="51816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200">
                <a:solidFill>
                  <a:srgbClr val="CCFF99"/>
                </a:solidFill>
              </a:rPr>
              <a:t> – 1981 </a:t>
            </a:r>
            <a:r>
              <a:rPr lang="en-US" altLang="en-US" sz="1200" i="1">
                <a:solidFill>
                  <a:srgbClr val="CCFF99"/>
                </a:solidFill>
              </a:rPr>
              <a:t>PNA PATTERN (HOSKINS, KAROLY, HOREL, WALLACE)</a:t>
            </a:r>
            <a:r>
              <a:rPr lang="en-US" altLang="en-US" sz="1200">
                <a:solidFill>
                  <a:srgbClr val="CCFF99"/>
                </a:solidFill>
              </a:rPr>
              <a:t> – </a:t>
            </a:r>
          </a:p>
        </p:txBody>
      </p:sp>
      <p:sp>
        <p:nvSpPr>
          <p:cNvPr id="5174" name="Text Box 60">
            <a:extLst>
              <a:ext uri="{FF2B5EF4-FFF2-40B4-BE49-F238E27FC236}">
                <a16:creationId xmlns:a16="http://schemas.microsoft.com/office/drawing/2014/main" id="{CCC7BAEB-E07A-D046-98B4-ADDA397862DC}"/>
              </a:ext>
            </a:extLst>
          </p:cNvPr>
          <p:cNvSpPr txBox="1">
            <a:spLocks noChangeArrowheads="1"/>
          </p:cNvSpPr>
          <p:nvPr/>
        </p:nvSpPr>
        <p:spPr bwMode="auto">
          <a:xfrm>
            <a:off x="762000" y="1066800"/>
            <a:ext cx="2133600" cy="2746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1954    </a:t>
            </a:r>
            <a:r>
              <a:rPr lang="en-US" altLang="en-US" sz="1200" i="1">
                <a:solidFill>
                  <a:srgbClr val="FFFF00"/>
                </a:solidFill>
              </a:rPr>
              <a:t>TROP MET (RIEHL)</a:t>
            </a:r>
          </a:p>
        </p:txBody>
      </p:sp>
      <p:sp>
        <p:nvSpPr>
          <p:cNvPr id="5175" name="Text Box 61">
            <a:extLst>
              <a:ext uri="{FF2B5EF4-FFF2-40B4-BE49-F238E27FC236}">
                <a16:creationId xmlns:a16="http://schemas.microsoft.com/office/drawing/2014/main" id="{342097C8-1F63-CF46-A1B9-7B0469886156}"/>
              </a:ext>
            </a:extLst>
          </p:cNvPr>
          <p:cNvSpPr txBox="1">
            <a:spLocks noChangeArrowheads="1"/>
          </p:cNvSpPr>
          <p:nvPr/>
        </p:nvSpPr>
        <p:spPr bwMode="auto">
          <a:xfrm>
            <a:off x="762000" y="2895600"/>
            <a:ext cx="2743200" cy="2746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1971    </a:t>
            </a:r>
            <a:r>
              <a:rPr lang="en-US" altLang="en-US" sz="1200" i="1">
                <a:solidFill>
                  <a:srgbClr val="FFFF00"/>
                </a:solidFill>
              </a:rPr>
              <a:t>MONSOON MET (RAMAGE)</a:t>
            </a:r>
          </a:p>
        </p:txBody>
      </p:sp>
      <p:sp>
        <p:nvSpPr>
          <p:cNvPr id="5176" name="Text Box 62">
            <a:extLst>
              <a:ext uri="{FF2B5EF4-FFF2-40B4-BE49-F238E27FC236}">
                <a16:creationId xmlns:a16="http://schemas.microsoft.com/office/drawing/2014/main" id="{23CE4CD7-0D16-5048-85D8-6E5EC60281C3}"/>
              </a:ext>
            </a:extLst>
          </p:cNvPr>
          <p:cNvSpPr txBox="1">
            <a:spLocks noChangeArrowheads="1"/>
          </p:cNvSpPr>
          <p:nvPr/>
        </p:nvSpPr>
        <p:spPr bwMode="auto">
          <a:xfrm>
            <a:off x="3581400" y="3810000"/>
            <a:ext cx="55626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1980s– </a:t>
            </a:r>
            <a:r>
              <a:rPr lang="en-US" altLang="en-US" sz="1200" i="1">
                <a:solidFill>
                  <a:srgbClr val="CCFF99"/>
                </a:solidFill>
              </a:rPr>
              <a:t>MONSOONS (KRISHNAMURTI, WEBSTER, SHUKLA, MURAKAMI, YANAI…)</a:t>
            </a:r>
          </a:p>
        </p:txBody>
      </p:sp>
      <p:sp>
        <p:nvSpPr>
          <p:cNvPr id="5177" name="Text Box 63">
            <a:extLst>
              <a:ext uri="{FF2B5EF4-FFF2-40B4-BE49-F238E27FC236}">
                <a16:creationId xmlns:a16="http://schemas.microsoft.com/office/drawing/2014/main" id="{E8C502DB-4343-F24D-A582-E18BCA829560}"/>
              </a:ext>
            </a:extLst>
          </p:cNvPr>
          <p:cNvSpPr txBox="1">
            <a:spLocks noChangeArrowheads="1"/>
          </p:cNvSpPr>
          <p:nvPr/>
        </p:nvSpPr>
        <p:spPr bwMode="auto">
          <a:xfrm>
            <a:off x="762000" y="3916363"/>
            <a:ext cx="21336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1982-3  </a:t>
            </a:r>
            <a:r>
              <a:rPr lang="en-US" altLang="en-US" sz="1200" i="1">
                <a:solidFill>
                  <a:srgbClr val="FFFF00"/>
                </a:solidFill>
              </a:rPr>
              <a:t>EL NI</a:t>
            </a:r>
            <a:r>
              <a:rPr lang="en-US" altLang="en-US" sz="1200" i="1">
                <a:solidFill>
                  <a:srgbClr val="FFFF00"/>
                </a:solidFill>
                <a:cs typeface="Arial" panose="020B0604020202020204" pitchFamily="34" charset="0"/>
              </a:rPr>
              <a:t>ÑO</a:t>
            </a:r>
          </a:p>
        </p:txBody>
      </p:sp>
      <p:sp>
        <p:nvSpPr>
          <p:cNvPr id="5178" name="Text Box 64">
            <a:extLst>
              <a:ext uri="{FF2B5EF4-FFF2-40B4-BE49-F238E27FC236}">
                <a16:creationId xmlns:a16="http://schemas.microsoft.com/office/drawing/2014/main" id="{363DD3B9-3458-0845-9F8E-2B7674D0F3D5}"/>
              </a:ext>
            </a:extLst>
          </p:cNvPr>
          <p:cNvSpPr txBox="1">
            <a:spLocks noChangeArrowheads="1"/>
          </p:cNvSpPr>
          <p:nvPr/>
        </p:nvSpPr>
        <p:spPr bwMode="auto">
          <a:xfrm>
            <a:off x="4267200" y="792163"/>
            <a:ext cx="38862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 1949, 1956  </a:t>
            </a:r>
            <a:r>
              <a:rPr lang="en-US" altLang="en-US" sz="1200" i="1">
                <a:solidFill>
                  <a:srgbClr val="CCFF99"/>
                </a:solidFill>
              </a:rPr>
              <a:t>BREWER-DOBSON CIRCULATION</a:t>
            </a:r>
            <a:r>
              <a:rPr lang="en-US" altLang="en-US" sz="1200">
                <a:solidFill>
                  <a:srgbClr val="CCFF99"/>
                </a:solidFill>
              </a:rPr>
              <a:t> – </a:t>
            </a:r>
          </a:p>
        </p:txBody>
      </p:sp>
      <p:sp>
        <p:nvSpPr>
          <p:cNvPr id="5179" name="Text Box 65">
            <a:extLst>
              <a:ext uri="{FF2B5EF4-FFF2-40B4-BE49-F238E27FC236}">
                <a16:creationId xmlns:a16="http://schemas.microsoft.com/office/drawing/2014/main" id="{94BEC0FA-7B20-7044-BB8C-DB0BF24DD76E}"/>
              </a:ext>
            </a:extLst>
          </p:cNvPr>
          <p:cNvSpPr txBox="1">
            <a:spLocks noChangeArrowheads="1"/>
          </p:cNvSpPr>
          <p:nvPr/>
        </p:nvSpPr>
        <p:spPr bwMode="auto">
          <a:xfrm>
            <a:off x="3581400" y="4922838"/>
            <a:ext cx="5257800" cy="63976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1980s-present  </a:t>
            </a:r>
            <a:r>
              <a:rPr lang="en-US" altLang="en-US" sz="1200" i="1">
                <a:solidFill>
                  <a:srgbClr val="CCFF99"/>
                </a:solidFill>
              </a:rPr>
              <a:t>CONTINUED ADVANCES: TROP CONVECTION, TROP DYNAMICS, EQ WAVES, MONSOONS, STRAT-TROP EXCHANGE, DIURNAL CYCLE, STRATOCUMULUS, HURRICANES, …</a:t>
            </a:r>
          </a:p>
        </p:txBody>
      </p:sp>
      <p:sp>
        <p:nvSpPr>
          <p:cNvPr id="5180" name="AutoShape 67">
            <a:extLst>
              <a:ext uri="{FF2B5EF4-FFF2-40B4-BE49-F238E27FC236}">
                <a16:creationId xmlns:a16="http://schemas.microsoft.com/office/drawing/2014/main" id="{81D936DA-E479-0349-87AC-D1D471655E8F}"/>
              </a:ext>
            </a:extLst>
          </p:cNvPr>
          <p:cNvSpPr>
            <a:spLocks noChangeArrowheads="1"/>
          </p:cNvSpPr>
          <p:nvPr/>
        </p:nvSpPr>
        <p:spPr bwMode="auto">
          <a:xfrm rot="5400000">
            <a:off x="5562600" y="5715000"/>
            <a:ext cx="1066800" cy="762000"/>
          </a:xfrm>
          <a:custGeom>
            <a:avLst/>
            <a:gdLst>
              <a:gd name="T0" fmla="*/ 800100 w 21600"/>
              <a:gd name="T1" fmla="*/ 0 h 21600"/>
              <a:gd name="T2" fmla="*/ 0 w 21600"/>
              <a:gd name="T3" fmla="*/ 381000 h 21600"/>
              <a:gd name="T4" fmla="*/ 800100 w 21600"/>
              <a:gd name="T5" fmla="*/ 762000 h 21600"/>
              <a:gd name="T6" fmla="*/ 1066800 w 21600"/>
              <a:gd name="T7" fmla="*/ 3810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19050">
            <a:solidFill>
              <a:srgbClr val="CC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p>
        </p:txBody>
      </p:sp>
      <p:sp>
        <p:nvSpPr>
          <p:cNvPr id="5181" name="Text Box 68">
            <a:extLst>
              <a:ext uri="{FF2B5EF4-FFF2-40B4-BE49-F238E27FC236}">
                <a16:creationId xmlns:a16="http://schemas.microsoft.com/office/drawing/2014/main" id="{30C96C16-941A-DA49-8ADE-C053AD267F00}"/>
              </a:ext>
            </a:extLst>
          </p:cNvPr>
          <p:cNvSpPr txBox="1">
            <a:spLocks noChangeArrowheads="1"/>
          </p:cNvSpPr>
          <p:nvPr/>
        </p:nvSpPr>
        <p:spPr bwMode="auto">
          <a:xfrm>
            <a:off x="4191000" y="1554163"/>
            <a:ext cx="50292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 – 1958  </a:t>
            </a:r>
            <a:r>
              <a:rPr lang="en-US" altLang="en-US" sz="1200" i="1">
                <a:solidFill>
                  <a:srgbClr val="CCFF99"/>
                </a:solidFill>
              </a:rPr>
              <a:t>CO</a:t>
            </a:r>
            <a:r>
              <a:rPr lang="en-US" altLang="en-US" sz="1200" i="1" baseline="-25000">
                <a:solidFill>
                  <a:srgbClr val="CCFF99"/>
                </a:solidFill>
              </a:rPr>
              <a:t>2</a:t>
            </a:r>
            <a:r>
              <a:rPr lang="en-US" altLang="en-US" sz="1200" i="1">
                <a:solidFill>
                  <a:srgbClr val="CCFF99"/>
                </a:solidFill>
              </a:rPr>
              <a:t> RECORD BEGAN, MAUNA LOA (KEELING) – </a:t>
            </a:r>
          </a:p>
        </p:txBody>
      </p:sp>
      <p:sp>
        <p:nvSpPr>
          <p:cNvPr id="5182" name="Text Box 69">
            <a:extLst>
              <a:ext uri="{FF2B5EF4-FFF2-40B4-BE49-F238E27FC236}">
                <a16:creationId xmlns:a16="http://schemas.microsoft.com/office/drawing/2014/main" id="{8FC07FA4-6B30-8A4B-ADD3-C5CE74D47687}"/>
              </a:ext>
            </a:extLst>
          </p:cNvPr>
          <p:cNvSpPr txBox="1">
            <a:spLocks noChangeArrowheads="1"/>
          </p:cNvSpPr>
          <p:nvPr/>
        </p:nvSpPr>
        <p:spPr bwMode="auto">
          <a:xfrm>
            <a:off x="762000" y="2286000"/>
            <a:ext cx="1371600" cy="2746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1966    ATS-1</a:t>
            </a:r>
          </a:p>
        </p:txBody>
      </p:sp>
      <p:sp>
        <p:nvSpPr>
          <p:cNvPr id="5183" name="Text Box 70">
            <a:extLst>
              <a:ext uri="{FF2B5EF4-FFF2-40B4-BE49-F238E27FC236}">
                <a16:creationId xmlns:a16="http://schemas.microsoft.com/office/drawing/2014/main" id="{FC12B72E-03A8-0746-A2AC-7B90A963026C}"/>
              </a:ext>
            </a:extLst>
          </p:cNvPr>
          <p:cNvSpPr txBox="1">
            <a:spLocks noChangeArrowheads="1"/>
          </p:cNvSpPr>
          <p:nvPr/>
        </p:nvSpPr>
        <p:spPr bwMode="auto">
          <a:xfrm>
            <a:off x="3581400" y="2011363"/>
            <a:ext cx="31242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1964   </a:t>
            </a:r>
            <a:r>
              <a:rPr lang="en-US" altLang="en-US" sz="1200" i="1">
                <a:solidFill>
                  <a:srgbClr val="CCFF99"/>
                </a:solidFill>
              </a:rPr>
              <a:t>CISK (CHARNEY, ELIASSEN)</a:t>
            </a:r>
          </a:p>
        </p:txBody>
      </p:sp>
      <p:sp>
        <p:nvSpPr>
          <p:cNvPr id="5184" name="Text Box 71">
            <a:extLst>
              <a:ext uri="{FF2B5EF4-FFF2-40B4-BE49-F238E27FC236}">
                <a16:creationId xmlns:a16="http://schemas.microsoft.com/office/drawing/2014/main" id="{4394BB67-CFFE-FE41-8732-5940BF6CA12B}"/>
              </a:ext>
            </a:extLst>
          </p:cNvPr>
          <p:cNvSpPr txBox="1">
            <a:spLocks noChangeArrowheads="1"/>
          </p:cNvSpPr>
          <p:nvPr/>
        </p:nvSpPr>
        <p:spPr bwMode="auto">
          <a:xfrm>
            <a:off x="762000" y="2743200"/>
            <a:ext cx="2667000" cy="2746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1970    NOAA</a:t>
            </a:r>
          </a:p>
        </p:txBody>
      </p:sp>
      <p:sp>
        <p:nvSpPr>
          <p:cNvPr id="5185" name="Text Box 72">
            <a:extLst>
              <a:ext uri="{FF2B5EF4-FFF2-40B4-BE49-F238E27FC236}">
                <a16:creationId xmlns:a16="http://schemas.microsoft.com/office/drawing/2014/main" id="{2B9557F6-763A-1A4E-9B8C-FF3873016376}"/>
              </a:ext>
            </a:extLst>
          </p:cNvPr>
          <p:cNvSpPr txBox="1">
            <a:spLocks noChangeArrowheads="1"/>
          </p:cNvSpPr>
          <p:nvPr/>
        </p:nvSpPr>
        <p:spPr bwMode="auto">
          <a:xfrm>
            <a:off x="3581400" y="1401763"/>
            <a:ext cx="30480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1958   HOT TOWERS (RIEHL, MALKUS)</a:t>
            </a:r>
          </a:p>
        </p:txBody>
      </p:sp>
      <p:sp>
        <p:nvSpPr>
          <p:cNvPr id="5186" name="Text Box 75">
            <a:extLst>
              <a:ext uri="{FF2B5EF4-FFF2-40B4-BE49-F238E27FC236}">
                <a16:creationId xmlns:a16="http://schemas.microsoft.com/office/drawing/2014/main" id="{917E2BEE-F214-2B4D-8056-4C39A913035F}"/>
              </a:ext>
            </a:extLst>
          </p:cNvPr>
          <p:cNvSpPr txBox="1">
            <a:spLocks noChangeArrowheads="1"/>
          </p:cNvSpPr>
          <p:nvPr/>
        </p:nvSpPr>
        <p:spPr bwMode="auto">
          <a:xfrm>
            <a:off x="3581400" y="990600"/>
            <a:ext cx="32004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CCFF99"/>
                </a:solidFill>
              </a:rPr>
              <a:t>1951  </a:t>
            </a:r>
            <a:r>
              <a:rPr lang="en-US" altLang="en-US" sz="1200" i="1">
                <a:solidFill>
                  <a:srgbClr val="CCFF99"/>
                </a:solidFill>
              </a:rPr>
              <a:t>TRADE WIND STRUCTUE (RIEHL, YEH, MALKUS, LA SEUR)</a:t>
            </a:r>
          </a:p>
        </p:txBody>
      </p:sp>
      <p:sp>
        <p:nvSpPr>
          <p:cNvPr id="5187" name="Text Box 78">
            <a:extLst>
              <a:ext uri="{FF2B5EF4-FFF2-40B4-BE49-F238E27FC236}">
                <a16:creationId xmlns:a16="http://schemas.microsoft.com/office/drawing/2014/main" id="{77547C65-5429-FD46-B535-496C2D18D1AF}"/>
              </a:ext>
            </a:extLst>
          </p:cNvPr>
          <p:cNvSpPr txBox="1">
            <a:spLocks noChangeArrowheads="1"/>
          </p:cNvSpPr>
          <p:nvPr/>
        </p:nvSpPr>
        <p:spPr bwMode="auto">
          <a:xfrm>
            <a:off x="762000" y="5135563"/>
            <a:ext cx="2057400" cy="2746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FFFF00"/>
                </a:solidFill>
              </a:rPr>
              <a:t>1993  </a:t>
            </a:r>
            <a:r>
              <a:rPr lang="en-US" altLang="en-US" sz="1200" i="1">
                <a:solidFill>
                  <a:srgbClr val="FFFF00"/>
                </a:solidFill>
              </a:rPr>
              <a:t>CEPEX</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a:extLst>
              <a:ext uri="{FF2B5EF4-FFF2-40B4-BE49-F238E27FC236}">
                <a16:creationId xmlns:a16="http://schemas.microsoft.com/office/drawing/2014/main" id="{1F01DC84-C8BE-CA4C-9089-AE9CE7D44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1488"/>
            <a:ext cx="9144000"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 Box 5">
            <a:extLst>
              <a:ext uri="{FF2B5EF4-FFF2-40B4-BE49-F238E27FC236}">
                <a16:creationId xmlns:a16="http://schemas.microsoft.com/office/drawing/2014/main" id="{B34A5CC4-E58A-C744-9DDC-CFD1427446EA}"/>
              </a:ext>
            </a:extLst>
          </p:cNvPr>
          <p:cNvSpPr txBox="1">
            <a:spLocks noChangeArrowheads="1"/>
          </p:cNvSpPr>
          <p:nvPr/>
        </p:nvSpPr>
        <p:spPr bwMode="auto">
          <a:xfrm>
            <a:off x="914400" y="457200"/>
            <a:ext cx="2057400" cy="3667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chemeClr val="bg1"/>
                </a:solidFill>
              </a:rPr>
              <a:t>C.-P. Chang</a:t>
            </a:r>
          </a:p>
        </p:txBody>
      </p:sp>
      <p:sp>
        <p:nvSpPr>
          <p:cNvPr id="60419" name="Text Box 6">
            <a:extLst>
              <a:ext uri="{FF2B5EF4-FFF2-40B4-BE49-F238E27FC236}">
                <a16:creationId xmlns:a16="http://schemas.microsoft.com/office/drawing/2014/main" id="{9806F5C2-49B3-064F-BDDC-F1790AA663B8}"/>
              </a:ext>
            </a:extLst>
          </p:cNvPr>
          <p:cNvSpPr txBox="1">
            <a:spLocks noChangeArrowheads="1"/>
          </p:cNvSpPr>
          <p:nvPr/>
        </p:nvSpPr>
        <p:spPr bwMode="auto">
          <a:xfrm>
            <a:off x="2971800" y="457200"/>
            <a:ext cx="2057400" cy="3667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chemeClr val="bg1"/>
                </a:solidFill>
              </a:rPr>
              <a:t>V. Kousky</a:t>
            </a:r>
          </a:p>
        </p:txBody>
      </p:sp>
      <p:sp>
        <p:nvSpPr>
          <p:cNvPr id="60420" name="Text Box 7">
            <a:extLst>
              <a:ext uri="{FF2B5EF4-FFF2-40B4-BE49-F238E27FC236}">
                <a16:creationId xmlns:a16="http://schemas.microsoft.com/office/drawing/2014/main" id="{66D6C6CA-EC75-B64A-A789-E3826648C316}"/>
              </a:ext>
            </a:extLst>
          </p:cNvPr>
          <p:cNvSpPr txBox="1">
            <a:spLocks noChangeArrowheads="1"/>
          </p:cNvSpPr>
          <p:nvPr/>
        </p:nvSpPr>
        <p:spPr bwMode="auto">
          <a:xfrm>
            <a:off x="4191000" y="471488"/>
            <a:ext cx="2057400" cy="36671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chemeClr val="bg1"/>
                </a:solidFill>
              </a:rPr>
              <a:t>R. Reed</a:t>
            </a:r>
          </a:p>
        </p:txBody>
      </p:sp>
      <p:sp>
        <p:nvSpPr>
          <p:cNvPr id="60421" name="Text Box 8">
            <a:extLst>
              <a:ext uri="{FF2B5EF4-FFF2-40B4-BE49-F238E27FC236}">
                <a16:creationId xmlns:a16="http://schemas.microsoft.com/office/drawing/2014/main" id="{3B2AEA14-F312-D041-85D2-66A2448AF961}"/>
              </a:ext>
            </a:extLst>
          </p:cNvPr>
          <p:cNvSpPr txBox="1">
            <a:spLocks noChangeArrowheads="1"/>
          </p:cNvSpPr>
          <p:nvPr/>
        </p:nvSpPr>
        <p:spPr bwMode="auto">
          <a:xfrm>
            <a:off x="5943600" y="457200"/>
            <a:ext cx="2057400" cy="3667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chemeClr val="bg1"/>
                </a:solidFill>
              </a:rPr>
              <a:t>M. Wallace</a:t>
            </a:r>
          </a:p>
        </p:txBody>
      </p:sp>
      <p:sp>
        <p:nvSpPr>
          <p:cNvPr id="60422" name="Text Box 9">
            <a:extLst>
              <a:ext uri="{FF2B5EF4-FFF2-40B4-BE49-F238E27FC236}">
                <a16:creationId xmlns:a16="http://schemas.microsoft.com/office/drawing/2014/main" id="{233988F8-6A23-0642-9BFC-63336C7AE98A}"/>
              </a:ext>
            </a:extLst>
          </p:cNvPr>
          <p:cNvSpPr txBox="1">
            <a:spLocks noChangeArrowheads="1"/>
          </p:cNvSpPr>
          <p:nvPr/>
        </p:nvSpPr>
        <p:spPr bwMode="auto">
          <a:xfrm>
            <a:off x="6400800" y="471488"/>
            <a:ext cx="2057400" cy="36671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i="1">
                <a:solidFill>
                  <a:schemeClr val="bg1"/>
                </a:solidFill>
              </a:rPr>
              <a:t>J. Holton</a:t>
            </a:r>
          </a:p>
        </p:txBody>
      </p:sp>
      <p:sp>
        <p:nvSpPr>
          <p:cNvPr id="60423" name="Text Box 10">
            <a:extLst>
              <a:ext uri="{FF2B5EF4-FFF2-40B4-BE49-F238E27FC236}">
                <a16:creationId xmlns:a16="http://schemas.microsoft.com/office/drawing/2014/main" id="{1183E45C-4E7A-8A4D-BEA9-C4C4F0A8DAA0}"/>
              </a:ext>
            </a:extLst>
          </p:cNvPr>
          <p:cNvSpPr txBox="1">
            <a:spLocks noChangeArrowheads="1"/>
          </p:cNvSpPr>
          <p:nvPr/>
        </p:nvSpPr>
        <p:spPr bwMode="auto">
          <a:xfrm>
            <a:off x="6445250" y="6262688"/>
            <a:ext cx="262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a:solidFill>
                  <a:schemeClr val="tx2"/>
                </a:solidFill>
              </a:rPr>
              <a:t>1969 Photo by M. Yanai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0">
            <a:extLst>
              <a:ext uri="{FF2B5EF4-FFF2-40B4-BE49-F238E27FC236}">
                <a16:creationId xmlns:a16="http://schemas.microsoft.com/office/drawing/2014/main" id="{66540757-76DA-AA4C-BD17-8AC7F8840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435350"/>
            <a:ext cx="54102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8" descr="ewc_015">
            <a:extLst>
              <a:ext uri="{FF2B5EF4-FFF2-40B4-BE49-F238E27FC236}">
                <a16:creationId xmlns:a16="http://schemas.microsoft.com/office/drawing/2014/main" id="{0167480E-A04D-0049-8D8C-04597FE3B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0"/>
            <a:ext cx="525780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2">
            <a:extLst>
              <a:ext uri="{FF2B5EF4-FFF2-40B4-BE49-F238E27FC236}">
                <a16:creationId xmlns:a16="http://schemas.microsoft.com/office/drawing/2014/main" id="{5B1C349E-99FB-754B-B44B-AAE86AD7C815}"/>
              </a:ext>
            </a:extLst>
          </p:cNvPr>
          <p:cNvSpPr txBox="1">
            <a:spLocks noChangeArrowheads="1"/>
          </p:cNvSpPr>
          <p:nvPr/>
        </p:nvSpPr>
        <p:spPr bwMode="auto">
          <a:xfrm>
            <a:off x="152400" y="609600"/>
            <a:ext cx="4724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i="1">
                <a:solidFill>
                  <a:srgbClr val="0000FF"/>
                </a:solidFill>
              </a:rPr>
              <a:t>1970s</a:t>
            </a:r>
            <a:r>
              <a:rPr lang="en-US" altLang="en-US" sz="2400"/>
              <a:t> </a:t>
            </a:r>
            <a:endParaRPr lang="en-US" altLang="en-US" sz="2400">
              <a:solidFill>
                <a:srgbClr val="0000FF"/>
              </a:solidFill>
            </a:endParaRPr>
          </a:p>
          <a:p>
            <a:pPr eaLnBrk="1" hangingPunct="1">
              <a:spcBef>
                <a:spcPct val="50000"/>
              </a:spcBef>
            </a:pPr>
            <a:r>
              <a:rPr lang="en-US" altLang="en-US" sz="2800" b="1" i="1">
                <a:solidFill>
                  <a:srgbClr val="FF0000"/>
                </a:solidFill>
              </a:rPr>
              <a:t>GATE/FGGE YEARS</a:t>
            </a:r>
            <a:r>
              <a:rPr lang="en-US" altLang="en-US" sz="2800" i="1">
                <a:solidFill>
                  <a:srgbClr val="FF0000"/>
                </a:solidFill>
              </a:rPr>
              <a:t> </a:t>
            </a:r>
          </a:p>
          <a:p>
            <a:pPr eaLnBrk="1" hangingPunct="1">
              <a:spcBef>
                <a:spcPct val="50000"/>
              </a:spcBef>
            </a:pPr>
            <a:r>
              <a:rPr lang="en-US" altLang="en-US" sz="2400" i="1"/>
              <a:t>TROPICAL FIELD EXPERIMENTS </a:t>
            </a:r>
          </a:p>
        </p:txBody>
      </p:sp>
      <p:sp>
        <p:nvSpPr>
          <p:cNvPr id="61444" name="Text Box 5">
            <a:extLst>
              <a:ext uri="{FF2B5EF4-FFF2-40B4-BE49-F238E27FC236}">
                <a16:creationId xmlns:a16="http://schemas.microsoft.com/office/drawing/2014/main" id="{0539E895-3DAB-FA4D-96DC-E8D4517DFE2B}"/>
              </a:ext>
            </a:extLst>
          </p:cNvPr>
          <p:cNvSpPr txBox="1">
            <a:spLocks noChangeArrowheads="1"/>
          </p:cNvSpPr>
          <p:nvPr/>
        </p:nvSpPr>
        <p:spPr bwMode="auto">
          <a:xfrm>
            <a:off x="2971800" y="3505200"/>
            <a:ext cx="3657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i="1"/>
              <a:t>29 November 1975 Tsunami</a:t>
            </a:r>
          </a:p>
        </p:txBody>
      </p:sp>
      <p:sp>
        <p:nvSpPr>
          <p:cNvPr id="61445" name="Text Box 6">
            <a:extLst>
              <a:ext uri="{FF2B5EF4-FFF2-40B4-BE49-F238E27FC236}">
                <a16:creationId xmlns:a16="http://schemas.microsoft.com/office/drawing/2014/main" id="{CE1C299E-7B78-574C-ACAB-42316B6028DD}"/>
              </a:ext>
            </a:extLst>
          </p:cNvPr>
          <p:cNvSpPr txBox="1">
            <a:spLocks noChangeArrowheads="1"/>
          </p:cNvSpPr>
          <p:nvPr/>
        </p:nvSpPr>
        <p:spPr bwMode="auto">
          <a:xfrm>
            <a:off x="7010400" y="152400"/>
            <a:ext cx="2133600" cy="5810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i="1">
                <a:solidFill>
                  <a:schemeClr val="bg1"/>
                </a:solidFill>
              </a:rPr>
              <a:t>East-West Center   4 May 1971</a:t>
            </a:r>
          </a:p>
        </p:txBody>
      </p:sp>
      <p:sp>
        <p:nvSpPr>
          <p:cNvPr id="61446" name="Rectangle 11">
            <a:extLst>
              <a:ext uri="{FF2B5EF4-FFF2-40B4-BE49-F238E27FC236}">
                <a16:creationId xmlns:a16="http://schemas.microsoft.com/office/drawing/2014/main" id="{AE63B206-5AF9-E343-8328-6047B44EB5B0}"/>
              </a:ext>
            </a:extLst>
          </p:cNvPr>
          <p:cNvSpPr>
            <a:spLocks noChangeArrowheads="1"/>
          </p:cNvSpPr>
          <p:nvPr/>
        </p:nvSpPr>
        <p:spPr bwMode="auto">
          <a:xfrm>
            <a:off x="3505200" y="3733800"/>
            <a:ext cx="1841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Punalu`u, Hawai`i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C62991BC-5099-0B46-AE55-34ACE80C2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441325"/>
            <a:ext cx="8696325"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 Box 5">
            <a:extLst>
              <a:ext uri="{FF2B5EF4-FFF2-40B4-BE49-F238E27FC236}">
                <a16:creationId xmlns:a16="http://schemas.microsoft.com/office/drawing/2014/main" id="{080177E8-1822-EC4F-9780-7B7922721CD2}"/>
              </a:ext>
            </a:extLst>
          </p:cNvPr>
          <p:cNvSpPr txBox="1">
            <a:spLocks noChangeArrowheads="1"/>
          </p:cNvSpPr>
          <p:nvPr/>
        </p:nvSpPr>
        <p:spPr bwMode="auto">
          <a:xfrm>
            <a:off x="1981200" y="60325"/>
            <a:ext cx="579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Tropical Conference, 1-6 June 1970, Honolulu</a:t>
            </a:r>
          </a:p>
        </p:txBody>
      </p:sp>
      <p:sp>
        <p:nvSpPr>
          <p:cNvPr id="63491" name="Oval 6">
            <a:extLst>
              <a:ext uri="{FF2B5EF4-FFF2-40B4-BE49-F238E27FC236}">
                <a16:creationId xmlns:a16="http://schemas.microsoft.com/office/drawing/2014/main" id="{D85CE0BC-A2CC-004E-A6FA-C29B61218803}"/>
              </a:ext>
            </a:extLst>
          </p:cNvPr>
          <p:cNvSpPr>
            <a:spLocks noChangeArrowheads="1"/>
          </p:cNvSpPr>
          <p:nvPr/>
        </p:nvSpPr>
        <p:spPr bwMode="auto">
          <a:xfrm>
            <a:off x="2667000" y="3352800"/>
            <a:ext cx="838200" cy="2971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3492" name="Oval 7">
            <a:extLst>
              <a:ext uri="{FF2B5EF4-FFF2-40B4-BE49-F238E27FC236}">
                <a16:creationId xmlns:a16="http://schemas.microsoft.com/office/drawing/2014/main" id="{73B7AEEC-533A-B44F-AFD3-FCE47202B70F}"/>
              </a:ext>
            </a:extLst>
          </p:cNvPr>
          <p:cNvSpPr>
            <a:spLocks noChangeArrowheads="1"/>
          </p:cNvSpPr>
          <p:nvPr/>
        </p:nvSpPr>
        <p:spPr bwMode="auto">
          <a:xfrm>
            <a:off x="4724400" y="2209800"/>
            <a:ext cx="3810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3493" name="Oval 8">
            <a:extLst>
              <a:ext uri="{FF2B5EF4-FFF2-40B4-BE49-F238E27FC236}">
                <a16:creationId xmlns:a16="http://schemas.microsoft.com/office/drawing/2014/main" id="{BCBE9E69-6A83-A446-9CB8-F389105168F1}"/>
              </a:ext>
            </a:extLst>
          </p:cNvPr>
          <p:cNvSpPr>
            <a:spLocks noChangeArrowheads="1"/>
          </p:cNvSpPr>
          <p:nvPr/>
        </p:nvSpPr>
        <p:spPr bwMode="auto">
          <a:xfrm>
            <a:off x="6858000" y="3124200"/>
            <a:ext cx="533400" cy="914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3494" name="Oval 10">
            <a:extLst>
              <a:ext uri="{FF2B5EF4-FFF2-40B4-BE49-F238E27FC236}">
                <a16:creationId xmlns:a16="http://schemas.microsoft.com/office/drawing/2014/main" id="{81981ABF-F4E7-A548-8735-E16968F89B4A}"/>
              </a:ext>
            </a:extLst>
          </p:cNvPr>
          <p:cNvSpPr>
            <a:spLocks noChangeArrowheads="1"/>
          </p:cNvSpPr>
          <p:nvPr/>
        </p:nvSpPr>
        <p:spPr bwMode="auto">
          <a:xfrm>
            <a:off x="4191000" y="1676400"/>
            <a:ext cx="381000" cy="4572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3495" name="Oval 11">
            <a:extLst>
              <a:ext uri="{FF2B5EF4-FFF2-40B4-BE49-F238E27FC236}">
                <a16:creationId xmlns:a16="http://schemas.microsoft.com/office/drawing/2014/main" id="{E9CB41CF-B68B-334D-86A8-8017990F6E2F}"/>
              </a:ext>
            </a:extLst>
          </p:cNvPr>
          <p:cNvSpPr>
            <a:spLocks noChangeArrowheads="1"/>
          </p:cNvSpPr>
          <p:nvPr/>
        </p:nvSpPr>
        <p:spPr bwMode="auto">
          <a:xfrm>
            <a:off x="914400" y="3048000"/>
            <a:ext cx="5334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3496" name="Oval 12">
            <a:extLst>
              <a:ext uri="{FF2B5EF4-FFF2-40B4-BE49-F238E27FC236}">
                <a16:creationId xmlns:a16="http://schemas.microsoft.com/office/drawing/2014/main" id="{237A4B68-59FE-D540-93DD-240C57EF4EEF}"/>
              </a:ext>
            </a:extLst>
          </p:cNvPr>
          <p:cNvSpPr>
            <a:spLocks noChangeArrowheads="1"/>
          </p:cNvSpPr>
          <p:nvPr/>
        </p:nvSpPr>
        <p:spPr bwMode="auto">
          <a:xfrm>
            <a:off x="6096000" y="1828800"/>
            <a:ext cx="3810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3497" name="Text Box 13">
            <a:extLst>
              <a:ext uri="{FF2B5EF4-FFF2-40B4-BE49-F238E27FC236}">
                <a16:creationId xmlns:a16="http://schemas.microsoft.com/office/drawing/2014/main" id="{07FCFB29-5640-5D44-BE29-82C381902865}"/>
              </a:ext>
            </a:extLst>
          </p:cNvPr>
          <p:cNvSpPr txBox="1">
            <a:spLocks noChangeArrowheads="1"/>
          </p:cNvSpPr>
          <p:nvPr/>
        </p:nvSpPr>
        <p:spPr bwMode="auto">
          <a:xfrm>
            <a:off x="7239000" y="38100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rgbClr val="FF0000"/>
                </a:solidFill>
              </a:rPr>
              <a:t>Takio Murakami</a:t>
            </a:r>
          </a:p>
        </p:txBody>
      </p:sp>
      <p:sp>
        <p:nvSpPr>
          <p:cNvPr id="63498" name="Text Box 14">
            <a:extLst>
              <a:ext uri="{FF2B5EF4-FFF2-40B4-BE49-F238E27FC236}">
                <a16:creationId xmlns:a16="http://schemas.microsoft.com/office/drawing/2014/main" id="{C4FBBD75-110A-6548-A3C4-557BA902CB26}"/>
              </a:ext>
            </a:extLst>
          </p:cNvPr>
          <p:cNvSpPr txBox="1">
            <a:spLocks noChangeArrowheads="1"/>
          </p:cNvSpPr>
          <p:nvPr/>
        </p:nvSpPr>
        <p:spPr bwMode="auto">
          <a:xfrm>
            <a:off x="5791200" y="2286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i="1">
                <a:solidFill>
                  <a:srgbClr val="FF0000"/>
                </a:solidFill>
              </a:rPr>
              <a:t>Ron Taylor</a:t>
            </a:r>
          </a:p>
        </p:txBody>
      </p:sp>
      <p:sp>
        <p:nvSpPr>
          <p:cNvPr id="63499" name="Text Box 15">
            <a:extLst>
              <a:ext uri="{FF2B5EF4-FFF2-40B4-BE49-F238E27FC236}">
                <a16:creationId xmlns:a16="http://schemas.microsoft.com/office/drawing/2014/main" id="{E5D74490-075E-DC40-A858-A3C47C0EB6C7}"/>
              </a:ext>
            </a:extLst>
          </p:cNvPr>
          <p:cNvSpPr txBox="1">
            <a:spLocks noChangeArrowheads="1"/>
          </p:cNvSpPr>
          <p:nvPr/>
        </p:nvSpPr>
        <p:spPr bwMode="auto">
          <a:xfrm>
            <a:off x="4114800" y="2057400"/>
            <a:ext cx="685800" cy="457200"/>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200" b="1" i="1">
                <a:solidFill>
                  <a:srgbClr val="FF0000"/>
                </a:solidFill>
              </a:rPr>
              <a:t>Jim Sadler</a:t>
            </a:r>
          </a:p>
        </p:txBody>
      </p:sp>
      <p:sp>
        <p:nvSpPr>
          <p:cNvPr id="63500" name="Text Box 16">
            <a:extLst>
              <a:ext uri="{FF2B5EF4-FFF2-40B4-BE49-F238E27FC236}">
                <a16:creationId xmlns:a16="http://schemas.microsoft.com/office/drawing/2014/main" id="{26C22127-DA38-4B44-8016-895E1CBE6E41}"/>
              </a:ext>
            </a:extLst>
          </p:cNvPr>
          <p:cNvSpPr txBox="1">
            <a:spLocks noChangeArrowheads="1"/>
          </p:cNvSpPr>
          <p:nvPr/>
        </p:nvSpPr>
        <p:spPr bwMode="auto">
          <a:xfrm>
            <a:off x="3276600" y="1447800"/>
            <a:ext cx="1371600" cy="2746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rgbClr val="FF0000"/>
                </a:solidFill>
              </a:rPr>
              <a:t>Adrian Gordon</a:t>
            </a:r>
          </a:p>
        </p:txBody>
      </p:sp>
      <p:sp>
        <p:nvSpPr>
          <p:cNvPr id="63501" name="Text Box 17">
            <a:extLst>
              <a:ext uri="{FF2B5EF4-FFF2-40B4-BE49-F238E27FC236}">
                <a16:creationId xmlns:a16="http://schemas.microsoft.com/office/drawing/2014/main" id="{850E1999-A84B-FE46-9B96-9E3EBB657875}"/>
              </a:ext>
            </a:extLst>
          </p:cNvPr>
          <p:cNvSpPr txBox="1">
            <a:spLocks noChangeArrowheads="1"/>
          </p:cNvSpPr>
          <p:nvPr/>
        </p:nvSpPr>
        <p:spPr bwMode="auto">
          <a:xfrm>
            <a:off x="2590800" y="3886200"/>
            <a:ext cx="990600" cy="4572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i="1">
                <a:solidFill>
                  <a:srgbClr val="FF0000"/>
                </a:solidFill>
              </a:rPr>
              <a:t>Colin Ramage</a:t>
            </a:r>
          </a:p>
        </p:txBody>
      </p:sp>
      <p:sp>
        <p:nvSpPr>
          <p:cNvPr id="63502" name="Text Box 18">
            <a:extLst>
              <a:ext uri="{FF2B5EF4-FFF2-40B4-BE49-F238E27FC236}">
                <a16:creationId xmlns:a16="http://schemas.microsoft.com/office/drawing/2014/main" id="{3A2F40B8-D529-9C49-AA6A-807C5644DF2D}"/>
              </a:ext>
            </a:extLst>
          </p:cNvPr>
          <p:cNvSpPr txBox="1">
            <a:spLocks noChangeArrowheads="1"/>
          </p:cNvSpPr>
          <p:nvPr/>
        </p:nvSpPr>
        <p:spPr bwMode="auto">
          <a:xfrm>
            <a:off x="228600" y="2438400"/>
            <a:ext cx="990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200" b="1" i="1">
                <a:solidFill>
                  <a:srgbClr val="FF0000"/>
                </a:solidFill>
              </a:rPr>
              <a:t>Wan Cheng Chiu</a:t>
            </a:r>
          </a:p>
        </p:txBody>
      </p:sp>
      <p:sp>
        <p:nvSpPr>
          <p:cNvPr id="4115" name="Text Box 19">
            <a:extLst>
              <a:ext uri="{FF2B5EF4-FFF2-40B4-BE49-F238E27FC236}">
                <a16:creationId xmlns:a16="http://schemas.microsoft.com/office/drawing/2014/main" id="{3AA0B9BD-6998-0042-9621-1836524CE620}"/>
              </a:ext>
            </a:extLst>
          </p:cNvPr>
          <p:cNvSpPr txBox="1">
            <a:spLocks noChangeArrowheads="1"/>
          </p:cNvSpPr>
          <p:nvPr/>
        </p:nvSpPr>
        <p:spPr bwMode="auto">
          <a:xfrm>
            <a:off x="7467600" y="2392363"/>
            <a:ext cx="1371600" cy="274637"/>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Holton</a:t>
            </a:r>
          </a:p>
        </p:txBody>
      </p:sp>
      <p:sp>
        <p:nvSpPr>
          <p:cNvPr id="4116" name="Text Box 20">
            <a:extLst>
              <a:ext uri="{FF2B5EF4-FFF2-40B4-BE49-F238E27FC236}">
                <a16:creationId xmlns:a16="http://schemas.microsoft.com/office/drawing/2014/main" id="{2C520BA9-B70E-B944-B99F-F945D0A23DE8}"/>
              </a:ext>
            </a:extLst>
          </p:cNvPr>
          <p:cNvSpPr txBox="1">
            <a:spLocks noChangeArrowheads="1"/>
          </p:cNvSpPr>
          <p:nvPr/>
        </p:nvSpPr>
        <p:spPr bwMode="auto">
          <a:xfrm>
            <a:off x="7010400" y="2286000"/>
            <a:ext cx="1371600" cy="2746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Zipser</a:t>
            </a:r>
          </a:p>
        </p:txBody>
      </p:sp>
      <p:sp>
        <p:nvSpPr>
          <p:cNvPr id="4117" name="Text Box 21">
            <a:extLst>
              <a:ext uri="{FF2B5EF4-FFF2-40B4-BE49-F238E27FC236}">
                <a16:creationId xmlns:a16="http://schemas.microsoft.com/office/drawing/2014/main" id="{91D62BDC-E50B-8244-8834-7607D473AB39}"/>
              </a:ext>
            </a:extLst>
          </p:cNvPr>
          <p:cNvSpPr txBox="1">
            <a:spLocks noChangeArrowheads="1"/>
          </p:cNvSpPr>
          <p:nvPr/>
        </p:nvSpPr>
        <p:spPr bwMode="auto">
          <a:xfrm>
            <a:off x="2286000" y="3200400"/>
            <a:ext cx="1371600" cy="2746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Krish</a:t>
            </a:r>
          </a:p>
        </p:txBody>
      </p:sp>
      <p:sp>
        <p:nvSpPr>
          <p:cNvPr id="4118" name="Text Box 22">
            <a:extLst>
              <a:ext uri="{FF2B5EF4-FFF2-40B4-BE49-F238E27FC236}">
                <a16:creationId xmlns:a16="http://schemas.microsoft.com/office/drawing/2014/main" id="{033F79D5-40AA-5145-A4AD-A3BA40BB5652}"/>
              </a:ext>
            </a:extLst>
          </p:cNvPr>
          <p:cNvSpPr txBox="1">
            <a:spLocks noChangeArrowheads="1"/>
          </p:cNvSpPr>
          <p:nvPr/>
        </p:nvSpPr>
        <p:spPr bwMode="auto">
          <a:xfrm>
            <a:off x="5715000" y="1524000"/>
            <a:ext cx="1371600" cy="2746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Reed</a:t>
            </a:r>
          </a:p>
        </p:txBody>
      </p:sp>
      <p:sp>
        <p:nvSpPr>
          <p:cNvPr id="4119" name="Text Box 23">
            <a:extLst>
              <a:ext uri="{FF2B5EF4-FFF2-40B4-BE49-F238E27FC236}">
                <a16:creationId xmlns:a16="http://schemas.microsoft.com/office/drawing/2014/main" id="{B0DB3812-6A22-9F4B-BCB5-F46C8EBC3454}"/>
              </a:ext>
            </a:extLst>
          </p:cNvPr>
          <p:cNvSpPr txBox="1">
            <a:spLocks noChangeArrowheads="1"/>
          </p:cNvSpPr>
          <p:nvPr/>
        </p:nvSpPr>
        <p:spPr bwMode="auto">
          <a:xfrm>
            <a:off x="2895600" y="3154363"/>
            <a:ext cx="1371600" cy="274637"/>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J. Simpson</a:t>
            </a:r>
          </a:p>
        </p:txBody>
      </p:sp>
      <p:sp>
        <p:nvSpPr>
          <p:cNvPr id="4120" name="Text Box 24">
            <a:extLst>
              <a:ext uri="{FF2B5EF4-FFF2-40B4-BE49-F238E27FC236}">
                <a16:creationId xmlns:a16="http://schemas.microsoft.com/office/drawing/2014/main" id="{B4AC53DA-748A-1340-99F8-DAA4A3519E30}"/>
              </a:ext>
            </a:extLst>
          </p:cNvPr>
          <p:cNvSpPr txBox="1">
            <a:spLocks noChangeArrowheads="1"/>
          </p:cNvSpPr>
          <p:nvPr/>
        </p:nvSpPr>
        <p:spPr bwMode="auto">
          <a:xfrm>
            <a:off x="3429000" y="3382963"/>
            <a:ext cx="1371600" cy="274637"/>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R. Simpson</a:t>
            </a:r>
          </a:p>
        </p:txBody>
      </p:sp>
      <p:sp>
        <p:nvSpPr>
          <p:cNvPr id="4121" name="Text Box 25">
            <a:extLst>
              <a:ext uri="{FF2B5EF4-FFF2-40B4-BE49-F238E27FC236}">
                <a16:creationId xmlns:a16="http://schemas.microsoft.com/office/drawing/2014/main" id="{BBDB8C13-FB4B-BE44-A48C-E54B794CB77A}"/>
              </a:ext>
            </a:extLst>
          </p:cNvPr>
          <p:cNvSpPr txBox="1">
            <a:spLocks noChangeArrowheads="1"/>
          </p:cNvSpPr>
          <p:nvPr/>
        </p:nvSpPr>
        <p:spPr bwMode="auto">
          <a:xfrm>
            <a:off x="4419600" y="1905000"/>
            <a:ext cx="1371600" cy="2746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Gray</a:t>
            </a:r>
          </a:p>
        </p:txBody>
      </p:sp>
      <p:sp>
        <p:nvSpPr>
          <p:cNvPr id="4122" name="Text Box 26">
            <a:extLst>
              <a:ext uri="{FF2B5EF4-FFF2-40B4-BE49-F238E27FC236}">
                <a16:creationId xmlns:a16="http://schemas.microsoft.com/office/drawing/2014/main" id="{58788EA8-185B-574C-92D1-C95CB66FDCDA}"/>
              </a:ext>
            </a:extLst>
          </p:cNvPr>
          <p:cNvSpPr txBox="1">
            <a:spLocks noChangeArrowheads="1"/>
          </p:cNvSpPr>
          <p:nvPr/>
        </p:nvSpPr>
        <p:spPr bwMode="auto">
          <a:xfrm>
            <a:off x="5029200" y="3230563"/>
            <a:ext cx="1371600" cy="274637"/>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N. Frank</a:t>
            </a:r>
          </a:p>
        </p:txBody>
      </p:sp>
      <p:sp>
        <p:nvSpPr>
          <p:cNvPr id="4123" name="Text Box 27">
            <a:extLst>
              <a:ext uri="{FF2B5EF4-FFF2-40B4-BE49-F238E27FC236}">
                <a16:creationId xmlns:a16="http://schemas.microsoft.com/office/drawing/2014/main" id="{04EE1B81-833C-E146-BDED-6756F027B83A}"/>
              </a:ext>
            </a:extLst>
          </p:cNvPr>
          <p:cNvSpPr txBox="1">
            <a:spLocks noChangeArrowheads="1"/>
          </p:cNvSpPr>
          <p:nvPr/>
        </p:nvSpPr>
        <p:spPr bwMode="auto">
          <a:xfrm>
            <a:off x="3124200" y="2667000"/>
            <a:ext cx="1371600" cy="2746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Hastenrath</a:t>
            </a:r>
          </a:p>
        </p:txBody>
      </p:sp>
      <p:sp>
        <p:nvSpPr>
          <p:cNvPr id="4124" name="Text Box 28">
            <a:extLst>
              <a:ext uri="{FF2B5EF4-FFF2-40B4-BE49-F238E27FC236}">
                <a16:creationId xmlns:a16="http://schemas.microsoft.com/office/drawing/2014/main" id="{8E3163B6-B217-0C4B-8314-D54B2EA142BF}"/>
              </a:ext>
            </a:extLst>
          </p:cNvPr>
          <p:cNvSpPr txBox="1">
            <a:spLocks noChangeArrowheads="1"/>
          </p:cNvSpPr>
          <p:nvPr/>
        </p:nvSpPr>
        <p:spPr bwMode="auto">
          <a:xfrm>
            <a:off x="2743200" y="2057400"/>
            <a:ext cx="1371600" cy="2746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Madden</a:t>
            </a:r>
          </a:p>
        </p:txBody>
      </p:sp>
      <p:sp>
        <p:nvSpPr>
          <p:cNvPr id="4125" name="Text Box 29">
            <a:extLst>
              <a:ext uri="{FF2B5EF4-FFF2-40B4-BE49-F238E27FC236}">
                <a16:creationId xmlns:a16="http://schemas.microsoft.com/office/drawing/2014/main" id="{E7BFDC75-AB59-AD44-8AE9-AAF89AAF78C4}"/>
              </a:ext>
            </a:extLst>
          </p:cNvPr>
          <p:cNvSpPr txBox="1">
            <a:spLocks noChangeArrowheads="1"/>
          </p:cNvSpPr>
          <p:nvPr/>
        </p:nvSpPr>
        <p:spPr bwMode="auto">
          <a:xfrm>
            <a:off x="3429000" y="2133600"/>
            <a:ext cx="1371600" cy="2746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La Seur</a:t>
            </a:r>
          </a:p>
        </p:txBody>
      </p:sp>
      <p:sp>
        <p:nvSpPr>
          <p:cNvPr id="4126" name="Text Box 30">
            <a:extLst>
              <a:ext uri="{FF2B5EF4-FFF2-40B4-BE49-F238E27FC236}">
                <a16:creationId xmlns:a16="http://schemas.microsoft.com/office/drawing/2014/main" id="{C14AC139-7E15-644A-957C-67B60AB48FCA}"/>
              </a:ext>
            </a:extLst>
          </p:cNvPr>
          <p:cNvSpPr txBox="1">
            <a:spLocks noChangeArrowheads="1"/>
          </p:cNvSpPr>
          <p:nvPr/>
        </p:nvSpPr>
        <p:spPr bwMode="auto">
          <a:xfrm>
            <a:off x="2743200" y="1371600"/>
            <a:ext cx="609600" cy="4572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i="1">
                <a:solidFill>
                  <a:schemeClr val="accent2"/>
                </a:solidFill>
              </a:rPr>
              <a:t>van Loon</a:t>
            </a:r>
          </a:p>
        </p:txBody>
      </p:sp>
      <p:sp>
        <p:nvSpPr>
          <p:cNvPr id="4127" name="Text Box 31">
            <a:extLst>
              <a:ext uri="{FF2B5EF4-FFF2-40B4-BE49-F238E27FC236}">
                <a16:creationId xmlns:a16="http://schemas.microsoft.com/office/drawing/2014/main" id="{86B5A0CD-5B7E-9747-ACFB-562BB07CAFCD}"/>
              </a:ext>
            </a:extLst>
          </p:cNvPr>
          <p:cNvSpPr txBox="1">
            <a:spLocks noChangeArrowheads="1"/>
          </p:cNvSpPr>
          <p:nvPr/>
        </p:nvSpPr>
        <p:spPr bwMode="auto">
          <a:xfrm>
            <a:off x="3200400" y="1600200"/>
            <a:ext cx="1371600" cy="2746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Julian</a:t>
            </a:r>
          </a:p>
        </p:txBody>
      </p:sp>
      <p:sp>
        <p:nvSpPr>
          <p:cNvPr id="4128" name="Text Box 32">
            <a:extLst>
              <a:ext uri="{FF2B5EF4-FFF2-40B4-BE49-F238E27FC236}">
                <a16:creationId xmlns:a16="http://schemas.microsoft.com/office/drawing/2014/main" id="{C97E75D3-40A8-FB43-865A-75D3535AEBE8}"/>
              </a:ext>
            </a:extLst>
          </p:cNvPr>
          <p:cNvSpPr txBox="1">
            <a:spLocks noChangeArrowheads="1"/>
          </p:cNvSpPr>
          <p:nvPr/>
        </p:nvSpPr>
        <p:spPr bwMode="auto">
          <a:xfrm>
            <a:off x="5334000" y="1447800"/>
            <a:ext cx="1371600" cy="2746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Dunn</a:t>
            </a:r>
          </a:p>
        </p:txBody>
      </p:sp>
      <p:sp>
        <p:nvSpPr>
          <p:cNvPr id="4129" name="Text Box 33">
            <a:extLst>
              <a:ext uri="{FF2B5EF4-FFF2-40B4-BE49-F238E27FC236}">
                <a16:creationId xmlns:a16="http://schemas.microsoft.com/office/drawing/2014/main" id="{B12781D3-E788-6045-8CEB-A5B6DC9390FE}"/>
              </a:ext>
            </a:extLst>
          </p:cNvPr>
          <p:cNvSpPr txBox="1">
            <a:spLocks noChangeArrowheads="1"/>
          </p:cNvSpPr>
          <p:nvPr/>
        </p:nvSpPr>
        <p:spPr bwMode="auto">
          <a:xfrm>
            <a:off x="5943600" y="1371600"/>
            <a:ext cx="1371600" cy="2746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Spengler</a:t>
            </a:r>
          </a:p>
        </p:txBody>
      </p:sp>
      <p:sp>
        <p:nvSpPr>
          <p:cNvPr id="4130" name="Text Box 34">
            <a:extLst>
              <a:ext uri="{FF2B5EF4-FFF2-40B4-BE49-F238E27FC236}">
                <a16:creationId xmlns:a16="http://schemas.microsoft.com/office/drawing/2014/main" id="{F97FBB28-9346-4C4B-A6A8-61D28681E7FB}"/>
              </a:ext>
            </a:extLst>
          </p:cNvPr>
          <p:cNvSpPr txBox="1">
            <a:spLocks noChangeArrowheads="1"/>
          </p:cNvSpPr>
          <p:nvPr/>
        </p:nvSpPr>
        <p:spPr bwMode="auto">
          <a:xfrm>
            <a:off x="1981200" y="3886200"/>
            <a:ext cx="1371600" cy="2746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V. Oliver</a:t>
            </a:r>
          </a:p>
        </p:txBody>
      </p:sp>
      <p:sp>
        <p:nvSpPr>
          <p:cNvPr id="4131" name="Text Box 35">
            <a:extLst>
              <a:ext uri="{FF2B5EF4-FFF2-40B4-BE49-F238E27FC236}">
                <a16:creationId xmlns:a16="http://schemas.microsoft.com/office/drawing/2014/main" id="{0E57EE97-8B5F-8743-972E-448C1EA3F102}"/>
              </a:ext>
            </a:extLst>
          </p:cNvPr>
          <p:cNvSpPr txBox="1">
            <a:spLocks noChangeArrowheads="1"/>
          </p:cNvSpPr>
          <p:nvPr/>
        </p:nvSpPr>
        <p:spPr bwMode="auto">
          <a:xfrm>
            <a:off x="3733800" y="3733800"/>
            <a:ext cx="1371600" cy="4572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i="1">
                <a:solidFill>
                  <a:schemeClr val="accent2"/>
                </a:solidFill>
              </a:rPr>
              <a:t>W. Sam Houston</a:t>
            </a:r>
          </a:p>
        </p:txBody>
      </p:sp>
      <p:sp>
        <p:nvSpPr>
          <p:cNvPr id="4132" name="Text Box 36">
            <a:extLst>
              <a:ext uri="{FF2B5EF4-FFF2-40B4-BE49-F238E27FC236}">
                <a16:creationId xmlns:a16="http://schemas.microsoft.com/office/drawing/2014/main" id="{8CF0CD8A-E5F9-034C-AACF-98AD9BFC6857}"/>
              </a:ext>
            </a:extLst>
          </p:cNvPr>
          <p:cNvSpPr txBox="1">
            <a:spLocks noChangeArrowheads="1"/>
          </p:cNvSpPr>
          <p:nvPr/>
        </p:nvSpPr>
        <p:spPr bwMode="auto">
          <a:xfrm>
            <a:off x="4724400" y="3886200"/>
            <a:ext cx="1371600" cy="2746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i="1">
                <a:solidFill>
                  <a:schemeClr val="accent2"/>
                </a:solidFill>
              </a:rPr>
              <a:t>E. Bollay</a:t>
            </a:r>
          </a:p>
        </p:txBody>
      </p:sp>
      <p:sp>
        <p:nvSpPr>
          <p:cNvPr id="4133" name="Text Box 37">
            <a:extLst>
              <a:ext uri="{FF2B5EF4-FFF2-40B4-BE49-F238E27FC236}">
                <a16:creationId xmlns:a16="http://schemas.microsoft.com/office/drawing/2014/main" id="{C3D42212-CF9A-C147-90AA-98743F406A11}"/>
              </a:ext>
            </a:extLst>
          </p:cNvPr>
          <p:cNvSpPr txBox="1">
            <a:spLocks noChangeArrowheads="1"/>
          </p:cNvSpPr>
          <p:nvPr/>
        </p:nvSpPr>
        <p:spPr bwMode="auto">
          <a:xfrm>
            <a:off x="3200400" y="4114800"/>
            <a:ext cx="1371600" cy="4572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i="1">
                <a:solidFill>
                  <a:schemeClr val="accent2"/>
                </a:solidFill>
              </a:rPr>
              <a:t>P. Kutschenreuter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5" grpId="0"/>
      <p:bldP spid="4116" grpId="0"/>
      <p:bldP spid="4117" grpId="0"/>
      <p:bldP spid="4118" grpId="0"/>
      <p:bldP spid="4119" grpId="0"/>
      <p:bldP spid="4120" grpId="0"/>
      <p:bldP spid="4121" grpId="0"/>
      <p:bldP spid="4122" grpId="0"/>
      <p:bldP spid="4123" grpId="0"/>
      <p:bldP spid="4124" grpId="0"/>
      <p:bldP spid="4125" grpId="0"/>
      <p:bldP spid="4126" grpId="0"/>
      <p:bldP spid="4127" grpId="0"/>
      <p:bldP spid="4128" grpId="0"/>
      <p:bldP spid="4129" grpId="0"/>
      <p:bldP spid="4130" grpId="0"/>
      <p:bldP spid="4131" grpId="0"/>
      <p:bldP spid="4132" grpId="0"/>
      <p:bldP spid="41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4">
            <a:extLst>
              <a:ext uri="{FF2B5EF4-FFF2-40B4-BE49-F238E27FC236}">
                <a16:creationId xmlns:a16="http://schemas.microsoft.com/office/drawing/2014/main" id="{72539F8F-7C3F-7A42-ACBF-F3C3E9F6A2B7}"/>
              </a:ext>
            </a:extLst>
          </p:cNvPr>
          <p:cNvSpPr txBox="1">
            <a:spLocks noChangeArrowheads="1"/>
          </p:cNvSpPr>
          <p:nvPr/>
        </p:nvSpPr>
        <p:spPr bwMode="auto">
          <a:xfrm>
            <a:off x="685800" y="304800"/>
            <a:ext cx="7696200" cy="608013"/>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FF0000"/>
                </a:solidFill>
              </a:rPr>
              <a:t>“Hot Topics”</a:t>
            </a:r>
            <a:r>
              <a:rPr lang="en-US" altLang="en-US" sz="3200">
                <a:solidFill>
                  <a:srgbClr val="0000FF"/>
                </a:solidFill>
              </a:rPr>
              <a:t> at 1970 Tropical Conference</a:t>
            </a:r>
          </a:p>
        </p:txBody>
      </p:sp>
      <p:sp>
        <p:nvSpPr>
          <p:cNvPr id="64514" name="Text Box 5">
            <a:extLst>
              <a:ext uri="{FF2B5EF4-FFF2-40B4-BE49-F238E27FC236}">
                <a16:creationId xmlns:a16="http://schemas.microsoft.com/office/drawing/2014/main" id="{704541A2-0C65-AF42-914D-B860451C8024}"/>
              </a:ext>
            </a:extLst>
          </p:cNvPr>
          <p:cNvSpPr txBox="1">
            <a:spLocks noChangeArrowheads="1"/>
          </p:cNvSpPr>
          <p:nvPr/>
        </p:nvSpPr>
        <p:spPr bwMode="auto">
          <a:xfrm>
            <a:off x="457200" y="1219200"/>
            <a:ext cx="8229600" cy="402113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3200"/>
              <a:t>  Planning for “GATE” in Pacific (switched to Atlantic in 1970; Japan pulled out)</a:t>
            </a:r>
          </a:p>
          <a:p>
            <a:pPr eaLnBrk="1" hangingPunct="1">
              <a:spcBef>
                <a:spcPct val="50000"/>
              </a:spcBef>
              <a:buFontTx/>
              <a:buChar char="•"/>
            </a:pPr>
            <a:r>
              <a:rPr lang="en-US" altLang="en-US" sz="3200"/>
              <a:t>  “Easterly wave” studies  (Reed, Holton)</a:t>
            </a:r>
          </a:p>
          <a:p>
            <a:pPr eaLnBrk="1" hangingPunct="1">
              <a:spcBef>
                <a:spcPct val="50000"/>
              </a:spcBef>
              <a:buFontTx/>
              <a:buChar char="•"/>
            </a:pPr>
            <a:r>
              <a:rPr lang="en-US" altLang="en-US" sz="3200"/>
              <a:t>  Results from Line Islands Experiment (1967), including analysis by Madden of 5-day tropical variations using Line Islands rawinsonde data</a:t>
            </a:r>
            <a:r>
              <a:rPr lang="en-US" altLang="en-US" sz="3200">
                <a:solidFill>
                  <a:srgbClr val="FF0000"/>
                </a:solidFill>
              </a:rPr>
              <a:t>**</a:t>
            </a:r>
            <a:endParaRPr lang="en-US" altLang="en-US" sz="3200" i="1">
              <a:solidFill>
                <a:srgbClr val="FF0000"/>
              </a:solidFill>
            </a:endParaRPr>
          </a:p>
        </p:txBody>
      </p:sp>
      <p:sp>
        <p:nvSpPr>
          <p:cNvPr id="69638" name="Rectangle 6">
            <a:extLst>
              <a:ext uri="{FF2B5EF4-FFF2-40B4-BE49-F238E27FC236}">
                <a16:creationId xmlns:a16="http://schemas.microsoft.com/office/drawing/2014/main" id="{877EDF5D-4052-7441-BE2C-178548CF0769}"/>
              </a:ext>
            </a:extLst>
          </p:cNvPr>
          <p:cNvSpPr>
            <a:spLocks noChangeArrowheads="1"/>
          </p:cNvSpPr>
          <p:nvPr/>
        </p:nvSpPr>
        <p:spPr bwMode="auto">
          <a:xfrm>
            <a:off x="457200" y="5410200"/>
            <a:ext cx="8229600" cy="1216025"/>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solidFill>
                  <a:srgbClr val="FF0000"/>
                </a:solidFill>
              </a:rPr>
              <a:t>**A question raised by Gary Atkinson led to further work by Madden using Canton Is. Data, and the eventual discovery of the MJO.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5">
            <a:extLst>
              <a:ext uri="{FF2B5EF4-FFF2-40B4-BE49-F238E27FC236}">
                <a16:creationId xmlns:a16="http://schemas.microsoft.com/office/drawing/2014/main" id="{91E80F45-A38D-F646-83EB-12C160811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225" y="0"/>
            <a:ext cx="32797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2" name="Picture 6">
            <a:extLst>
              <a:ext uri="{FF2B5EF4-FFF2-40B4-BE49-F238E27FC236}">
                <a16:creationId xmlns:a16="http://schemas.microsoft.com/office/drawing/2014/main" id="{99E559A6-333E-8641-B3B9-5A00D4897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4600"/>
            <a:ext cx="5257800" cy="158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7">
            <a:extLst>
              <a:ext uri="{FF2B5EF4-FFF2-40B4-BE49-F238E27FC236}">
                <a16:creationId xmlns:a16="http://schemas.microsoft.com/office/drawing/2014/main" id="{12B6390C-B50D-9D46-9950-7466623EB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257800"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9" name="Rectangle 9">
            <a:extLst>
              <a:ext uri="{FF2B5EF4-FFF2-40B4-BE49-F238E27FC236}">
                <a16:creationId xmlns:a16="http://schemas.microsoft.com/office/drawing/2014/main" id="{FCD51F9C-56B4-C94C-A054-3F36B79A8DDA}"/>
              </a:ext>
            </a:extLst>
          </p:cNvPr>
          <p:cNvSpPr>
            <a:spLocks noChangeArrowheads="1"/>
          </p:cNvSpPr>
          <p:nvPr/>
        </p:nvSpPr>
        <p:spPr bwMode="auto">
          <a:xfrm>
            <a:off x="381000" y="4956175"/>
            <a:ext cx="5257800" cy="75882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R. Swinbank, T.N. Palmer and M.K. Davey. 1988: </a:t>
            </a:r>
            <a:r>
              <a:rPr lang="en-US" altLang="en-US" sz="1400" b="1"/>
              <a:t>Numerical Simulations of the Madden and Julian Oscillation.</a:t>
            </a:r>
            <a:r>
              <a:rPr lang="en-US" altLang="en-US" sz="1400"/>
              <a:t> </a:t>
            </a:r>
            <a:r>
              <a:rPr lang="en-US" altLang="en-US" sz="1400" i="1"/>
              <a:t>Journal of the Atmospheric Sciences</a:t>
            </a:r>
            <a:r>
              <a:rPr lang="en-US" altLang="en-US" sz="1400"/>
              <a:t>: Vol. 45, No. 5, pp. 774–788.</a:t>
            </a:r>
          </a:p>
        </p:txBody>
      </p:sp>
      <p:sp>
        <p:nvSpPr>
          <p:cNvPr id="71691" name="Rectangle 11">
            <a:extLst>
              <a:ext uri="{FF2B5EF4-FFF2-40B4-BE49-F238E27FC236}">
                <a16:creationId xmlns:a16="http://schemas.microsoft.com/office/drawing/2014/main" id="{FC3AA4D2-87AB-7A48-A941-BECFF4F91B39}"/>
              </a:ext>
            </a:extLst>
          </p:cNvPr>
          <p:cNvSpPr>
            <a:spLocks noChangeArrowheads="1"/>
          </p:cNvSpPr>
          <p:nvPr/>
        </p:nvSpPr>
        <p:spPr bwMode="auto">
          <a:xfrm>
            <a:off x="381000" y="5795963"/>
            <a:ext cx="5257800" cy="97155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Ngar-Cheung Lau, Isaac M. Held and J. David Neelin. 1988: </a:t>
            </a:r>
            <a:r>
              <a:rPr lang="en-US" altLang="en-US" sz="1400" b="1"/>
              <a:t>The Madden-Julian Oscillation in an Idealized General Circulation Model.</a:t>
            </a:r>
            <a:r>
              <a:rPr lang="en-US" altLang="en-US" sz="1400"/>
              <a:t> </a:t>
            </a:r>
            <a:r>
              <a:rPr lang="en-US" altLang="en-US" sz="1400" i="1"/>
              <a:t>Journal of the Atmospheric Sciences</a:t>
            </a:r>
            <a:r>
              <a:rPr lang="en-US" altLang="en-US" sz="1400"/>
              <a:t>: Vol. 45, No. 24, pp. 3810–3832.</a:t>
            </a:r>
          </a:p>
        </p:txBody>
      </p:sp>
      <p:sp>
        <p:nvSpPr>
          <p:cNvPr id="71692" name="Text Box 12">
            <a:extLst>
              <a:ext uri="{FF2B5EF4-FFF2-40B4-BE49-F238E27FC236}">
                <a16:creationId xmlns:a16="http://schemas.microsoft.com/office/drawing/2014/main" id="{421DDC34-EB65-9E44-94E2-F7832CE6A068}"/>
              </a:ext>
            </a:extLst>
          </p:cNvPr>
          <p:cNvSpPr txBox="1">
            <a:spLocks noChangeArrowheads="1"/>
          </p:cNvSpPr>
          <p:nvPr/>
        </p:nvSpPr>
        <p:spPr bwMode="auto">
          <a:xfrm>
            <a:off x="381000" y="4038600"/>
            <a:ext cx="5257800" cy="85407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a:t>Webster, P.J., 1987: </a:t>
            </a:r>
            <a:r>
              <a:rPr lang="en-US" altLang="en-US" sz="1600" b="1"/>
              <a:t>The variable and interactive monsoon</a:t>
            </a:r>
            <a:r>
              <a:rPr lang="en-US" altLang="en-US" sz="1600"/>
              <a:t>.  </a:t>
            </a:r>
            <a:r>
              <a:rPr lang="en-US" altLang="en-US" sz="1600" i="1"/>
              <a:t>Monsoons</a:t>
            </a:r>
            <a:r>
              <a:rPr lang="en-US" altLang="en-US" sz="1600"/>
              <a:t>, J.S. Fein and P.L. Stephens, Eds.  </a:t>
            </a:r>
            <a:r>
              <a:rPr lang="en-US" altLang="en-US" sz="1600">
                <a:solidFill>
                  <a:srgbClr val="0000FF"/>
                </a:solidFill>
              </a:rPr>
              <a:t>(“Madden-Julian 40-50 day wave”)</a:t>
            </a:r>
          </a:p>
        </p:txBody>
      </p:sp>
      <p:sp>
        <p:nvSpPr>
          <p:cNvPr id="71693" name="Text Box 13">
            <a:extLst>
              <a:ext uri="{FF2B5EF4-FFF2-40B4-BE49-F238E27FC236}">
                <a16:creationId xmlns:a16="http://schemas.microsoft.com/office/drawing/2014/main" id="{2648DF3F-1B7F-C64F-A525-4F50C7E0F4B4}"/>
              </a:ext>
            </a:extLst>
          </p:cNvPr>
          <p:cNvSpPr txBox="1">
            <a:spLocks noChangeArrowheads="1"/>
          </p:cNvSpPr>
          <p:nvPr/>
        </p:nvSpPr>
        <p:spPr bwMode="auto">
          <a:xfrm>
            <a:off x="4800600" y="5378450"/>
            <a:ext cx="2667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a:solidFill>
                  <a:srgbClr val="0000FF"/>
                </a:solidFill>
              </a:rPr>
              <a:t>(“MJ oscillation”)</a:t>
            </a:r>
          </a:p>
        </p:txBody>
      </p:sp>
      <p:sp>
        <p:nvSpPr>
          <p:cNvPr id="71694" name="Text Box 14">
            <a:extLst>
              <a:ext uri="{FF2B5EF4-FFF2-40B4-BE49-F238E27FC236}">
                <a16:creationId xmlns:a16="http://schemas.microsoft.com/office/drawing/2014/main" id="{C3730697-1873-604A-854B-2FE50D68D601}"/>
              </a:ext>
            </a:extLst>
          </p:cNvPr>
          <p:cNvSpPr txBox="1">
            <a:spLocks noChangeArrowheads="1"/>
          </p:cNvSpPr>
          <p:nvPr/>
        </p:nvSpPr>
        <p:spPr bwMode="auto">
          <a:xfrm>
            <a:off x="2743200" y="6400800"/>
            <a:ext cx="3276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a:solidFill>
                  <a:srgbClr val="0000FF"/>
                </a:solidFill>
              </a:rPr>
              <a:t>(“Madden-Julian oscillation”)</a:t>
            </a:r>
          </a:p>
        </p:txBody>
      </p:sp>
      <p:sp>
        <p:nvSpPr>
          <p:cNvPr id="71695" name="Text Box 15">
            <a:extLst>
              <a:ext uri="{FF2B5EF4-FFF2-40B4-BE49-F238E27FC236}">
                <a16:creationId xmlns:a16="http://schemas.microsoft.com/office/drawing/2014/main" id="{B5E70ABE-C31F-C841-9D0D-DDE06359BDA8}"/>
              </a:ext>
            </a:extLst>
          </p:cNvPr>
          <p:cNvSpPr txBox="1">
            <a:spLocks noChangeArrowheads="1"/>
          </p:cNvSpPr>
          <p:nvPr/>
        </p:nvSpPr>
        <p:spPr bwMode="auto">
          <a:xfrm>
            <a:off x="1981200" y="457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solidFill>
                  <a:srgbClr val="FF0000"/>
                </a:solidFill>
              </a:rPr>
              <a:t>“MJO”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6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6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6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6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9" grpId="0" animBg="1"/>
      <p:bldP spid="71691" grpId="0" animBg="1"/>
      <p:bldP spid="71692" grpId="0" animBg="1"/>
      <p:bldP spid="71693" grpId="0"/>
      <p:bldP spid="71694" grpId="0"/>
      <p:bldP spid="7169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a:extLst>
              <a:ext uri="{FF2B5EF4-FFF2-40B4-BE49-F238E27FC236}">
                <a16:creationId xmlns:a16="http://schemas.microsoft.com/office/drawing/2014/main" id="{4111A1EA-B670-854A-AF67-EF40F7E87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38100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 Box 5">
            <a:extLst>
              <a:ext uri="{FF2B5EF4-FFF2-40B4-BE49-F238E27FC236}">
                <a16:creationId xmlns:a16="http://schemas.microsoft.com/office/drawing/2014/main" id="{B1E6DD25-E299-4142-9896-E46F1E23E867}"/>
              </a:ext>
            </a:extLst>
          </p:cNvPr>
          <p:cNvSpPr txBox="1">
            <a:spLocks noChangeArrowheads="1"/>
          </p:cNvSpPr>
          <p:nvPr/>
        </p:nvSpPr>
        <p:spPr bwMode="auto">
          <a:xfrm>
            <a:off x="4038600" y="1066800"/>
            <a:ext cx="4572000" cy="1582738"/>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Quote from 1970 Tropical Conference by Bill Gray:</a:t>
            </a:r>
          </a:p>
        </p:txBody>
      </p:sp>
      <p:sp>
        <p:nvSpPr>
          <p:cNvPr id="102406" name="Text Box 6">
            <a:extLst>
              <a:ext uri="{FF2B5EF4-FFF2-40B4-BE49-F238E27FC236}">
                <a16:creationId xmlns:a16="http://schemas.microsoft.com/office/drawing/2014/main" id="{22782DD0-C5E0-8B4B-8C04-BEE7100C115C}"/>
              </a:ext>
            </a:extLst>
          </p:cNvPr>
          <p:cNvSpPr txBox="1">
            <a:spLocks noChangeArrowheads="1"/>
          </p:cNvSpPr>
          <p:nvPr/>
        </p:nvSpPr>
        <p:spPr bwMode="auto">
          <a:xfrm>
            <a:off x="4038600" y="3429000"/>
            <a:ext cx="4572000" cy="207010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i="1"/>
              <a:t>“If little cumulus weren’t important, God wouldn’t have made so may of them”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4">
            <a:extLst>
              <a:ext uri="{FF2B5EF4-FFF2-40B4-BE49-F238E27FC236}">
                <a16:creationId xmlns:a16="http://schemas.microsoft.com/office/drawing/2014/main" id="{0E9271E8-8647-B746-8169-F2D2599B5F49}"/>
              </a:ext>
            </a:extLst>
          </p:cNvPr>
          <p:cNvSpPr txBox="1">
            <a:spLocks noChangeArrowheads="1"/>
          </p:cNvSpPr>
          <p:nvPr/>
        </p:nvSpPr>
        <p:spPr bwMode="auto">
          <a:xfrm>
            <a:off x="609600" y="755650"/>
            <a:ext cx="7848600" cy="2311400"/>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FF0000"/>
                </a:solidFill>
              </a:rPr>
              <a:t>BOMEX (1969) represented a major collaborative study on the interaction between the ocean and the atmosphere.  “Perhaps it was no accident that BOMEX occurred at the same time that President Johnson assembled a group of scientists to study the problems the nation faced in managing and protecting the sea.”</a:t>
            </a:r>
            <a:r>
              <a:rPr lang="en-US" altLang="en-US" sz="2400" baseline="30000">
                <a:solidFill>
                  <a:srgbClr val="FF0000"/>
                </a:solidFill>
              </a:rPr>
              <a:t>1</a:t>
            </a:r>
            <a:endParaRPr lang="en-US" altLang="en-US" sz="2400">
              <a:solidFill>
                <a:srgbClr val="FF0000"/>
              </a:solidFill>
            </a:endParaRPr>
          </a:p>
        </p:txBody>
      </p:sp>
      <p:sp>
        <p:nvSpPr>
          <p:cNvPr id="68610" name="AutoShape 5">
            <a:extLst>
              <a:ext uri="{FF2B5EF4-FFF2-40B4-BE49-F238E27FC236}">
                <a16:creationId xmlns:a16="http://schemas.microsoft.com/office/drawing/2014/main" id="{0328469C-96E5-C84F-AFBF-523BA9A2021F}"/>
              </a:ext>
            </a:extLst>
          </p:cNvPr>
          <p:cNvSpPr>
            <a:spLocks noChangeArrowheads="1"/>
          </p:cNvSpPr>
          <p:nvPr/>
        </p:nvSpPr>
        <p:spPr bwMode="auto">
          <a:xfrm>
            <a:off x="609600" y="3505200"/>
            <a:ext cx="990600" cy="381000"/>
          </a:xfrm>
          <a:custGeom>
            <a:avLst/>
            <a:gdLst>
              <a:gd name="T0" fmla="*/ 742950 w 21600"/>
              <a:gd name="T1" fmla="*/ 0 h 21600"/>
              <a:gd name="T2" fmla="*/ 0 w 21600"/>
              <a:gd name="T3" fmla="*/ 190500 h 21600"/>
              <a:gd name="T4" fmla="*/ 742950 w 21600"/>
              <a:gd name="T5" fmla="*/ 381000 h 21600"/>
              <a:gd name="T6" fmla="*/ 9906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1" name="Text Box 6">
            <a:extLst>
              <a:ext uri="{FF2B5EF4-FFF2-40B4-BE49-F238E27FC236}">
                <a16:creationId xmlns:a16="http://schemas.microsoft.com/office/drawing/2014/main" id="{5A368105-C436-4446-8D35-8E153B6F0260}"/>
              </a:ext>
            </a:extLst>
          </p:cNvPr>
          <p:cNvSpPr txBox="1">
            <a:spLocks noChangeArrowheads="1"/>
          </p:cNvSpPr>
          <p:nvPr/>
        </p:nvSpPr>
        <p:spPr bwMode="auto">
          <a:xfrm>
            <a:off x="1828800" y="3444875"/>
            <a:ext cx="6705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t>Stratton Commission report: </a:t>
            </a:r>
            <a:r>
              <a:rPr lang="en-US" altLang="en-US" sz="2400" i="1"/>
              <a:t>“Our Nation and the Sea”</a:t>
            </a:r>
          </a:p>
        </p:txBody>
      </p:sp>
      <p:sp>
        <p:nvSpPr>
          <p:cNvPr id="68612" name="AutoShape 7">
            <a:extLst>
              <a:ext uri="{FF2B5EF4-FFF2-40B4-BE49-F238E27FC236}">
                <a16:creationId xmlns:a16="http://schemas.microsoft.com/office/drawing/2014/main" id="{E62EFC69-F836-BB42-BD44-01366D6F1CE2}"/>
              </a:ext>
            </a:extLst>
          </p:cNvPr>
          <p:cNvSpPr>
            <a:spLocks noChangeArrowheads="1"/>
          </p:cNvSpPr>
          <p:nvPr/>
        </p:nvSpPr>
        <p:spPr bwMode="auto">
          <a:xfrm>
            <a:off x="609600" y="4343400"/>
            <a:ext cx="990600" cy="381000"/>
          </a:xfrm>
          <a:custGeom>
            <a:avLst/>
            <a:gdLst>
              <a:gd name="T0" fmla="*/ 742950 w 21600"/>
              <a:gd name="T1" fmla="*/ 0 h 21600"/>
              <a:gd name="T2" fmla="*/ 0 w 21600"/>
              <a:gd name="T3" fmla="*/ 190500 h 21600"/>
              <a:gd name="T4" fmla="*/ 742950 w 21600"/>
              <a:gd name="T5" fmla="*/ 381000 h 21600"/>
              <a:gd name="T6" fmla="*/ 9906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3" name="Text Box 8">
            <a:extLst>
              <a:ext uri="{FF2B5EF4-FFF2-40B4-BE49-F238E27FC236}">
                <a16:creationId xmlns:a16="http://schemas.microsoft.com/office/drawing/2014/main" id="{39D7BB21-BE1B-5740-B2B9-235566B9C80A}"/>
              </a:ext>
            </a:extLst>
          </p:cNvPr>
          <p:cNvSpPr txBox="1">
            <a:spLocks noChangeArrowheads="1"/>
          </p:cNvSpPr>
          <p:nvPr/>
        </p:nvSpPr>
        <p:spPr bwMode="auto">
          <a:xfrm>
            <a:off x="1905000" y="4267200"/>
            <a:ext cx="6324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t>Served as a blueprint for NOAA, founded on 3 October 1970</a:t>
            </a:r>
          </a:p>
        </p:txBody>
      </p:sp>
      <p:pic>
        <p:nvPicPr>
          <p:cNvPr id="68614" name="Picture 10" descr="Collage depicting fish, ships, satellites, ocean, maps, buoys, sun, hurricanes -- with the NOAA and Commerce Department Logos">
            <a:extLst>
              <a:ext uri="{FF2B5EF4-FFF2-40B4-BE49-F238E27FC236}">
                <a16:creationId xmlns:a16="http://schemas.microsoft.com/office/drawing/2014/main" id="{80C9D3C6-D05A-6F45-984A-57F0E9CED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0200"/>
            <a:ext cx="91440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 Box 11">
            <a:extLst>
              <a:ext uri="{FF2B5EF4-FFF2-40B4-BE49-F238E27FC236}">
                <a16:creationId xmlns:a16="http://schemas.microsoft.com/office/drawing/2014/main" id="{967058E0-25CA-6C41-B14C-794669DA8F61}"/>
              </a:ext>
            </a:extLst>
          </p:cNvPr>
          <p:cNvSpPr txBox="1">
            <a:spLocks noChangeArrowheads="1"/>
          </p:cNvSpPr>
          <p:nvPr/>
        </p:nvSpPr>
        <p:spPr bwMode="auto">
          <a:xfrm>
            <a:off x="457200" y="3062288"/>
            <a:ext cx="5486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aseline="30000">
                <a:solidFill>
                  <a:srgbClr val="FF0000"/>
                </a:solidFill>
              </a:rPr>
              <a:t>1</a:t>
            </a:r>
            <a:r>
              <a:rPr lang="en-US" altLang="en-US">
                <a:solidFill>
                  <a:srgbClr val="FF0000"/>
                </a:solidFill>
              </a:rPr>
              <a:t> NOAA </a:t>
            </a:r>
            <a:r>
              <a:rPr lang="en-US" altLang="en-US" i="1">
                <a:solidFill>
                  <a:srgbClr val="FF0000"/>
                </a:solidFill>
              </a:rPr>
              <a:t>Ocean Explorer</a:t>
            </a:r>
            <a:endParaRPr lang="en-US" altLang="en-US" i="1" baseline="30000">
              <a:solidFill>
                <a:srgbClr val="FF0000"/>
              </a:solidFill>
            </a:endParaRPr>
          </a:p>
        </p:txBody>
      </p:sp>
      <p:sp>
        <p:nvSpPr>
          <p:cNvPr id="68616" name="Text Box 12">
            <a:extLst>
              <a:ext uri="{FF2B5EF4-FFF2-40B4-BE49-F238E27FC236}">
                <a16:creationId xmlns:a16="http://schemas.microsoft.com/office/drawing/2014/main" id="{4596DBB5-E919-4F41-AEC5-4223C283BE08}"/>
              </a:ext>
            </a:extLst>
          </p:cNvPr>
          <p:cNvSpPr txBox="1">
            <a:spLocks noChangeArrowheads="1"/>
          </p:cNvSpPr>
          <p:nvPr/>
        </p:nvSpPr>
        <p:spPr bwMode="auto">
          <a:xfrm>
            <a:off x="2362200" y="152400"/>
            <a:ext cx="4267200" cy="485775"/>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 – ESSA becomes NOAA –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a:extLst>
              <a:ext uri="{FF2B5EF4-FFF2-40B4-BE49-F238E27FC236}">
                <a16:creationId xmlns:a16="http://schemas.microsoft.com/office/drawing/2014/main" id="{23F62EAD-BDC7-A345-B878-173994658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788" y="228600"/>
            <a:ext cx="4773612"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5">
            <a:extLst>
              <a:ext uri="{FF2B5EF4-FFF2-40B4-BE49-F238E27FC236}">
                <a16:creationId xmlns:a16="http://schemas.microsoft.com/office/drawing/2014/main" id="{02FAE3D6-3AA1-0D46-8B8F-0956618B0826}"/>
              </a:ext>
            </a:extLst>
          </p:cNvPr>
          <p:cNvSpPr txBox="1">
            <a:spLocks noChangeArrowheads="1"/>
          </p:cNvSpPr>
          <p:nvPr/>
        </p:nvSpPr>
        <p:spPr bwMode="auto">
          <a:xfrm>
            <a:off x="76200" y="609600"/>
            <a:ext cx="3581400" cy="1582738"/>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FF0000"/>
                </a:solidFill>
              </a:rPr>
              <a:t>1971</a:t>
            </a:r>
            <a:r>
              <a:rPr lang="en-US" altLang="en-US" sz="3200"/>
              <a:t> – </a:t>
            </a:r>
            <a:r>
              <a:rPr lang="en-US" altLang="en-US" sz="3200" i="1"/>
              <a:t>First text on Monsoon Meteorology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a:extLst>
              <a:ext uri="{FF2B5EF4-FFF2-40B4-BE49-F238E27FC236}">
                <a16:creationId xmlns:a16="http://schemas.microsoft.com/office/drawing/2014/main" id="{1E1AAA9F-01CA-CF4D-93D4-D8DF4845C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1828800"/>
            <a:ext cx="33131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5">
            <a:extLst>
              <a:ext uri="{FF2B5EF4-FFF2-40B4-BE49-F238E27FC236}">
                <a16:creationId xmlns:a16="http://schemas.microsoft.com/office/drawing/2014/main" id="{F08E20CF-9D16-2542-AA77-C0584CA1F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0"/>
            <a:ext cx="523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6">
            <a:extLst>
              <a:ext uri="{FF2B5EF4-FFF2-40B4-BE49-F238E27FC236}">
                <a16:creationId xmlns:a16="http://schemas.microsoft.com/office/drawing/2014/main" id="{86719B73-B8DA-5E4F-9015-285CE2C352B5}"/>
              </a:ext>
            </a:extLst>
          </p:cNvPr>
          <p:cNvSpPr txBox="1">
            <a:spLocks noChangeArrowheads="1"/>
          </p:cNvSpPr>
          <p:nvPr/>
        </p:nvSpPr>
        <p:spPr bwMode="auto">
          <a:xfrm>
            <a:off x="152400" y="304800"/>
            <a:ext cx="3810000" cy="118745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i="1">
                <a:solidFill>
                  <a:srgbClr val="FFFF00"/>
                </a:solidFill>
              </a:rPr>
              <a:t>My recollections of:             J. Sadler critique of Reed and Recker (1971)</a:t>
            </a:r>
          </a:p>
        </p:txBody>
      </p:sp>
      <p:sp>
        <p:nvSpPr>
          <p:cNvPr id="70660" name="Rectangle 2">
            <a:extLst>
              <a:ext uri="{FF2B5EF4-FFF2-40B4-BE49-F238E27FC236}">
                <a16:creationId xmlns:a16="http://schemas.microsoft.com/office/drawing/2014/main" id="{5EED9B23-EAC8-EE41-8B07-98B803B7D074}"/>
              </a:ext>
            </a:extLst>
          </p:cNvPr>
          <p:cNvSpPr>
            <a:spLocks noGrp="1" noChangeArrowheads="1"/>
          </p:cNvSpPr>
          <p:nvPr>
            <p:ph type="title"/>
          </p:nvPr>
        </p:nvSpPr>
        <p:spPr>
          <a:xfrm>
            <a:off x="3962400" y="-76200"/>
            <a:ext cx="5257800" cy="914400"/>
          </a:xfrm>
        </p:spPr>
        <p:txBody>
          <a:bodyPr/>
          <a:lstStyle/>
          <a:p>
            <a:pPr eaLnBrk="1" hangingPunct="1"/>
            <a:r>
              <a:rPr lang="en-US" altLang="en-US" sz="2400" i="1">
                <a:solidFill>
                  <a:srgbClr val="FF0000"/>
                </a:solidFill>
              </a:rPr>
              <a:t>Tropical Dynamics Colloquium</a:t>
            </a:r>
            <a:r>
              <a:rPr lang="en-US" altLang="en-US" sz="2400">
                <a:solidFill>
                  <a:srgbClr val="FF0000"/>
                </a:solidFill>
              </a:rPr>
              <a:t>  NCAR 1972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F500EA55-3BD5-9241-BA61-E78E9B35E363}"/>
              </a:ext>
            </a:extLst>
          </p:cNvPr>
          <p:cNvSpPr>
            <a:spLocks noGrp="1" noChangeArrowheads="1"/>
          </p:cNvSpPr>
          <p:nvPr>
            <p:ph type="title"/>
          </p:nvPr>
        </p:nvSpPr>
        <p:spPr>
          <a:solidFill>
            <a:schemeClr val="bg1"/>
          </a:solidFill>
          <a:ln w="28575">
            <a:solidFill>
              <a:schemeClr val="tx2"/>
            </a:solidFill>
            <a:miter lim="800000"/>
            <a:headEnd/>
            <a:tailEnd/>
          </a:ln>
        </p:spPr>
        <p:txBody>
          <a:bodyPr/>
          <a:lstStyle/>
          <a:p>
            <a:pPr eaLnBrk="1" hangingPunct="1"/>
            <a:r>
              <a:rPr lang="en-US" altLang="en-US" i="1">
                <a:solidFill>
                  <a:srgbClr val="FF0000"/>
                </a:solidFill>
              </a:rPr>
              <a:t>Taylor’s Rainfall Atlas</a:t>
            </a:r>
          </a:p>
        </p:txBody>
      </p:sp>
      <p:sp>
        <p:nvSpPr>
          <p:cNvPr id="71682" name="Rectangle 3">
            <a:extLst>
              <a:ext uri="{FF2B5EF4-FFF2-40B4-BE49-F238E27FC236}">
                <a16:creationId xmlns:a16="http://schemas.microsoft.com/office/drawing/2014/main" id="{4136589C-921A-0044-A061-34822E88BC34}"/>
              </a:ext>
            </a:extLst>
          </p:cNvPr>
          <p:cNvSpPr>
            <a:spLocks noGrp="1" noChangeArrowheads="1"/>
          </p:cNvSpPr>
          <p:nvPr>
            <p:ph type="body" idx="1"/>
          </p:nvPr>
        </p:nvSpPr>
        <p:spPr>
          <a:xfrm>
            <a:off x="457200" y="2514600"/>
            <a:ext cx="8229600" cy="1524000"/>
          </a:xfrm>
          <a:solidFill>
            <a:schemeClr val="bg1"/>
          </a:solidFill>
          <a:ln w="28575">
            <a:solidFill>
              <a:schemeClr val="tx2"/>
            </a:solidFill>
            <a:miter lim="800000"/>
            <a:headEnd/>
            <a:tailEnd/>
          </a:ln>
        </p:spPr>
        <p:txBody>
          <a:bodyPr/>
          <a:lstStyle/>
          <a:p>
            <a:pPr eaLnBrk="1" hangingPunct="1">
              <a:lnSpc>
                <a:spcPct val="90000"/>
              </a:lnSpc>
              <a:buFontTx/>
              <a:buNone/>
            </a:pPr>
            <a:r>
              <a:rPr lang="en-US" altLang="en-US"/>
              <a:t>Taylor, R.C., 1973:  </a:t>
            </a:r>
            <a:r>
              <a:rPr lang="en-US" altLang="en-US" i="1"/>
              <a:t>An Atlas of Pacific Islands Rainfall.</a:t>
            </a:r>
            <a:r>
              <a:rPr lang="en-US" altLang="en-US"/>
              <a:t>  Data Report 25, ONR Contract N00014-70-A-0016-0001, 7 pp.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4">
            <a:extLst>
              <a:ext uri="{FF2B5EF4-FFF2-40B4-BE49-F238E27FC236}">
                <a16:creationId xmlns:a16="http://schemas.microsoft.com/office/drawing/2014/main" id="{1D84FA4E-C686-114A-B09A-A61C0E21E3F3}"/>
              </a:ext>
            </a:extLst>
          </p:cNvPr>
          <p:cNvSpPr txBox="1">
            <a:spLocks noChangeArrowheads="1"/>
          </p:cNvSpPr>
          <p:nvPr/>
        </p:nvSpPr>
        <p:spPr bwMode="auto">
          <a:xfrm>
            <a:off x="152400" y="228600"/>
            <a:ext cx="594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FF"/>
                </a:solidFill>
              </a:rPr>
              <a:t>1950s</a:t>
            </a:r>
            <a:r>
              <a:rPr lang="en-US" altLang="en-US" sz="2400"/>
              <a:t> </a:t>
            </a:r>
            <a:endParaRPr lang="en-US" altLang="en-US" sz="2400">
              <a:solidFill>
                <a:srgbClr val="0000FF"/>
              </a:solidFill>
            </a:endParaRPr>
          </a:p>
          <a:p>
            <a:pPr eaLnBrk="1" hangingPunct="1">
              <a:spcBef>
                <a:spcPct val="50000"/>
              </a:spcBef>
            </a:pPr>
            <a:r>
              <a:rPr lang="en-US" altLang="en-US" sz="2800" b="1" i="1">
                <a:solidFill>
                  <a:srgbClr val="FF0000"/>
                </a:solidFill>
              </a:rPr>
              <a:t>THE FORMATIVE YEARS</a:t>
            </a:r>
          </a:p>
          <a:p>
            <a:pPr eaLnBrk="1" hangingPunct="1">
              <a:spcBef>
                <a:spcPct val="50000"/>
              </a:spcBef>
            </a:pPr>
            <a:r>
              <a:rPr lang="en-US" altLang="en-US" sz="2400" i="1"/>
              <a:t>NWP, EARLY DEVELOPMENTS IN TROPICAL METEOROLOGY</a:t>
            </a:r>
          </a:p>
        </p:txBody>
      </p:sp>
      <p:pic>
        <p:nvPicPr>
          <p:cNvPr id="7170" name="Picture 8" descr="Waikiki Beach 1940s">
            <a:extLst>
              <a:ext uri="{FF2B5EF4-FFF2-40B4-BE49-F238E27FC236}">
                <a16:creationId xmlns:a16="http://schemas.microsoft.com/office/drawing/2014/main" id="{B407E5B1-DE1A-004B-A59A-5DD068BC8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7250"/>
            <a:ext cx="502920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9">
            <a:extLst>
              <a:ext uri="{FF2B5EF4-FFF2-40B4-BE49-F238E27FC236}">
                <a16:creationId xmlns:a16="http://schemas.microsoft.com/office/drawing/2014/main" id="{1FD2B32A-0B41-4347-A509-0102B4DAB98C}"/>
              </a:ext>
            </a:extLst>
          </p:cNvPr>
          <p:cNvSpPr txBox="1">
            <a:spLocks noChangeArrowheads="1"/>
          </p:cNvSpPr>
          <p:nvPr/>
        </p:nvSpPr>
        <p:spPr bwMode="auto">
          <a:xfrm>
            <a:off x="3810000" y="6521450"/>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i="1">
                <a:solidFill>
                  <a:schemeClr val="bg1"/>
                </a:solidFill>
              </a:rPr>
              <a:t>(circa 1950)</a:t>
            </a:r>
          </a:p>
        </p:txBody>
      </p:sp>
      <p:pic>
        <p:nvPicPr>
          <p:cNvPr id="7172" name="Picture 11">
            <a:extLst>
              <a:ext uri="{FF2B5EF4-FFF2-40B4-BE49-F238E27FC236}">
                <a16:creationId xmlns:a16="http://schemas.microsoft.com/office/drawing/2014/main" id="{147EDFD7-787F-E24F-83A5-E480748F1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705225"/>
            <a:ext cx="41148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3">
            <a:extLst>
              <a:ext uri="{FF2B5EF4-FFF2-40B4-BE49-F238E27FC236}">
                <a16:creationId xmlns:a16="http://schemas.microsoft.com/office/drawing/2014/main" id="{8287B7EE-1B6F-6F46-9C48-76F8B78DF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600075"/>
            <a:ext cx="34290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14">
            <a:extLst>
              <a:ext uri="{FF2B5EF4-FFF2-40B4-BE49-F238E27FC236}">
                <a16:creationId xmlns:a16="http://schemas.microsoft.com/office/drawing/2014/main" id="{83BA3AF3-491F-A440-9505-3885308CAD55}"/>
              </a:ext>
            </a:extLst>
          </p:cNvPr>
          <p:cNvSpPr txBox="1">
            <a:spLocks noChangeArrowheads="1"/>
          </p:cNvSpPr>
          <p:nvPr/>
        </p:nvSpPr>
        <p:spPr bwMode="auto">
          <a:xfrm>
            <a:off x="5638800" y="609600"/>
            <a:ext cx="2514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i="1">
                <a:solidFill>
                  <a:schemeClr val="bg1"/>
                </a:solidFill>
              </a:rPr>
              <a:t>Hawaiian Statehood 1959</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a:extLst>
              <a:ext uri="{FF2B5EF4-FFF2-40B4-BE49-F238E27FC236}">
                <a16:creationId xmlns:a16="http://schemas.microsoft.com/office/drawing/2014/main" id="{9984E104-1877-054E-ACA2-2A23917D7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886200"/>
            <a:ext cx="14668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3">
            <a:extLst>
              <a:ext uri="{FF2B5EF4-FFF2-40B4-BE49-F238E27FC236}">
                <a16:creationId xmlns:a16="http://schemas.microsoft.com/office/drawing/2014/main" id="{7ACDE196-E11F-7444-BC80-593BB69B6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447800"/>
            <a:ext cx="14128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4">
            <a:extLst>
              <a:ext uri="{FF2B5EF4-FFF2-40B4-BE49-F238E27FC236}">
                <a16:creationId xmlns:a16="http://schemas.microsoft.com/office/drawing/2014/main" id="{4F5CB866-99CA-5941-A1AF-585B5702B94A}"/>
              </a:ext>
            </a:extLst>
          </p:cNvPr>
          <p:cNvSpPr txBox="1">
            <a:spLocks noChangeArrowheads="1"/>
          </p:cNvSpPr>
          <p:nvPr/>
        </p:nvSpPr>
        <p:spPr bwMode="auto">
          <a:xfrm>
            <a:off x="381000" y="304800"/>
            <a:ext cx="8458200" cy="850900"/>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i="1">
                <a:solidFill>
                  <a:srgbClr val="FF0000"/>
                </a:solidFill>
              </a:rPr>
              <a:t>Early 70s:</a:t>
            </a:r>
            <a:r>
              <a:rPr lang="en-US" altLang="en-US" sz="2400">
                <a:solidFill>
                  <a:schemeClr val="accent2"/>
                </a:solidFill>
              </a:rPr>
              <a:t>  Development of Ideas Related to the Problem of Cumulus Parameterization (Arakawa, Yanai, Ooyama, Gray)</a:t>
            </a:r>
          </a:p>
        </p:txBody>
      </p:sp>
      <p:pic>
        <p:nvPicPr>
          <p:cNvPr id="72708" name="Picture 13">
            <a:extLst>
              <a:ext uri="{FF2B5EF4-FFF2-40B4-BE49-F238E27FC236}">
                <a16:creationId xmlns:a16="http://schemas.microsoft.com/office/drawing/2014/main" id="{E52AA323-2EE5-CE4F-BBD9-D2EA5E04E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4495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9" name="Picture 14">
            <a:extLst>
              <a:ext uri="{FF2B5EF4-FFF2-40B4-BE49-F238E27FC236}">
                <a16:creationId xmlns:a16="http://schemas.microsoft.com/office/drawing/2014/main" id="{893309A6-6A39-584E-8CB1-55592A6C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225925"/>
            <a:ext cx="44958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0" name="Text Box 7">
            <a:extLst>
              <a:ext uri="{FF2B5EF4-FFF2-40B4-BE49-F238E27FC236}">
                <a16:creationId xmlns:a16="http://schemas.microsoft.com/office/drawing/2014/main" id="{103CE944-3FC9-B244-8359-5B630A39A68B}"/>
              </a:ext>
            </a:extLst>
          </p:cNvPr>
          <p:cNvSpPr txBox="1">
            <a:spLocks noChangeArrowheads="1"/>
          </p:cNvSpPr>
          <p:nvPr/>
        </p:nvSpPr>
        <p:spPr bwMode="auto">
          <a:xfrm>
            <a:off x="381000" y="1447800"/>
            <a:ext cx="4495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a:solidFill>
                  <a:srgbClr val="006600"/>
                </a:solidFill>
                <a:latin typeface="Comic Sans MS" panose="030F0902030302020204" pitchFamily="66" charset="0"/>
              </a:rPr>
              <a:t>Yanai, Esbensen, and Chu (1973)</a:t>
            </a:r>
          </a:p>
        </p:txBody>
      </p:sp>
      <p:sp>
        <p:nvSpPr>
          <p:cNvPr id="72711" name="Text Box 8">
            <a:extLst>
              <a:ext uri="{FF2B5EF4-FFF2-40B4-BE49-F238E27FC236}">
                <a16:creationId xmlns:a16="http://schemas.microsoft.com/office/drawing/2014/main" id="{BB14210D-E311-F14E-B64D-AB93AD0CC155}"/>
              </a:ext>
            </a:extLst>
          </p:cNvPr>
          <p:cNvSpPr txBox="1">
            <a:spLocks noChangeArrowheads="1"/>
          </p:cNvSpPr>
          <p:nvPr/>
        </p:nvSpPr>
        <p:spPr bwMode="auto">
          <a:xfrm>
            <a:off x="381000" y="3886200"/>
            <a:ext cx="4495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a:solidFill>
                  <a:srgbClr val="006600"/>
                </a:solidFill>
                <a:latin typeface="Comic Sans MS" panose="030F0902030302020204" pitchFamily="66" charset="0"/>
              </a:rPr>
              <a:t>Arakawa and Schubert (1974)</a:t>
            </a:r>
          </a:p>
        </p:txBody>
      </p:sp>
      <p:pic>
        <p:nvPicPr>
          <p:cNvPr id="72712" name="Picture 16">
            <a:extLst>
              <a:ext uri="{FF2B5EF4-FFF2-40B4-BE49-F238E27FC236}">
                <a16:creationId xmlns:a16="http://schemas.microsoft.com/office/drawing/2014/main" id="{259F4176-4865-2348-9D1C-A76B4712AA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2667000"/>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Line 17">
            <a:extLst>
              <a:ext uri="{FF2B5EF4-FFF2-40B4-BE49-F238E27FC236}">
                <a16:creationId xmlns:a16="http://schemas.microsoft.com/office/drawing/2014/main" id="{ED636E0C-4F8B-D743-A832-37688221CEEC}"/>
              </a:ext>
            </a:extLst>
          </p:cNvPr>
          <p:cNvSpPr>
            <a:spLocks noChangeShapeType="1"/>
          </p:cNvSpPr>
          <p:nvPr/>
        </p:nvSpPr>
        <p:spPr bwMode="auto">
          <a:xfrm>
            <a:off x="6705600" y="1447800"/>
            <a:ext cx="0" cy="4953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14" name="Text Box 18">
            <a:extLst>
              <a:ext uri="{FF2B5EF4-FFF2-40B4-BE49-F238E27FC236}">
                <a16:creationId xmlns:a16="http://schemas.microsoft.com/office/drawing/2014/main" id="{792E7962-CD12-8946-B3EB-A6978F28EE29}"/>
              </a:ext>
            </a:extLst>
          </p:cNvPr>
          <p:cNvSpPr txBox="1">
            <a:spLocks noChangeArrowheads="1"/>
          </p:cNvSpPr>
          <p:nvPr/>
        </p:nvSpPr>
        <p:spPr bwMode="auto">
          <a:xfrm>
            <a:off x="6934200" y="4800600"/>
            <a:ext cx="1981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i="1"/>
              <a:t>“Up moist – down dry”</a:t>
            </a:r>
          </a:p>
        </p:txBody>
      </p:sp>
      <p:sp>
        <p:nvSpPr>
          <p:cNvPr id="72715" name="Text Box 19">
            <a:extLst>
              <a:ext uri="{FF2B5EF4-FFF2-40B4-BE49-F238E27FC236}">
                <a16:creationId xmlns:a16="http://schemas.microsoft.com/office/drawing/2014/main" id="{B1E80A90-9B38-074E-9216-FAC47BEEA2F7}"/>
              </a:ext>
            </a:extLst>
          </p:cNvPr>
          <p:cNvSpPr txBox="1">
            <a:spLocks noChangeArrowheads="1"/>
          </p:cNvSpPr>
          <p:nvPr/>
        </p:nvSpPr>
        <p:spPr bwMode="auto">
          <a:xfrm>
            <a:off x="7010400" y="2133600"/>
            <a:ext cx="17526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a:solidFill>
                  <a:srgbClr val="006600"/>
                </a:solidFill>
                <a:latin typeface="Comic Sans MS" panose="030F0902030302020204" pitchFamily="66" charset="0"/>
              </a:rPr>
              <a:t>Gray (1973)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a:extLst>
              <a:ext uri="{FF2B5EF4-FFF2-40B4-BE49-F238E27FC236}">
                <a16:creationId xmlns:a16="http://schemas.microsoft.com/office/drawing/2014/main" id="{07B92018-D44C-FC4A-9665-295BDB3A1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69900"/>
            <a:ext cx="4191000" cy="407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0" name="Picture 6" descr="E-Mail GATE Project Leader">
            <a:extLst>
              <a:ext uri="{FF2B5EF4-FFF2-40B4-BE49-F238E27FC236}">
                <a16:creationId xmlns:a16="http://schemas.microsoft.com/office/drawing/2014/main" id="{AD5E71EB-39B0-B149-98A1-8950E9371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430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7">
            <a:extLst>
              <a:ext uri="{FF2B5EF4-FFF2-40B4-BE49-F238E27FC236}">
                <a16:creationId xmlns:a16="http://schemas.microsoft.com/office/drawing/2014/main" id="{ACF0E62F-5807-3145-B58E-A151125EAC1F}"/>
              </a:ext>
            </a:extLst>
          </p:cNvPr>
          <p:cNvSpPr txBox="1">
            <a:spLocks noChangeArrowheads="1"/>
          </p:cNvSpPr>
          <p:nvPr/>
        </p:nvSpPr>
        <p:spPr bwMode="auto">
          <a:xfrm>
            <a:off x="1219200" y="304800"/>
            <a:ext cx="3886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i="1">
                <a:solidFill>
                  <a:srgbClr val="FF0000"/>
                </a:solidFill>
              </a:rPr>
              <a:t>1974</a:t>
            </a:r>
            <a:r>
              <a:rPr lang="en-US" altLang="en-US" sz="2400" i="1"/>
              <a:t>  GARP Atlantic Tropical Experiment (GATE)</a:t>
            </a:r>
          </a:p>
        </p:txBody>
      </p:sp>
      <p:sp>
        <p:nvSpPr>
          <p:cNvPr id="73732" name="Text Box 8">
            <a:extLst>
              <a:ext uri="{FF2B5EF4-FFF2-40B4-BE49-F238E27FC236}">
                <a16:creationId xmlns:a16="http://schemas.microsoft.com/office/drawing/2014/main" id="{FF3F49AC-3AC2-CA48-827C-C9B13E13F4B2}"/>
              </a:ext>
            </a:extLst>
          </p:cNvPr>
          <p:cNvSpPr txBox="1">
            <a:spLocks noChangeArrowheads="1"/>
          </p:cNvSpPr>
          <p:nvPr/>
        </p:nvSpPr>
        <p:spPr bwMode="auto">
          <a:xfrm>
            <a:off x="457200" y="2014538"/>
            <a:ext cx="4038600" cy="2128837"/>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400" i="1">
                <a:solidFill>
                  <a:srgbClr val="0000FF"/>
                </a:solidFill>
              </a:rPr>
              <a:t>  20 countries</a:t>
            </a:r>
          </a:p>
          <a:p>
            <a:pPr eaLnBrk="1" hangingPunct="1">
              <a:spcBef>
                <a:spcPct val="50000"/>
              </a:spcBef>
              <a:buFontTx/>
              <a:buChar char="•"/>
            </a:pPr>
            <a:r>
              <a:rPr lang="en-US" altLang="en-US" sz="2400" i="1">
                <a:solidFill>
                  <a:srgbClr val="0000FF"/>
                </a:solidFill>
              </a:rPr>
              <a:t>  40 research ships</a:t>
            </a:r>
          </a:p>
          <a:p>
            <a:pPr eaLnBrk="1" hangingPunct="1">
              <a:spcBef>
                <a:spcPct val="50000"/>
              </a:spcBef>
              <a:buFontTx/>
              <a:buChar char="•"/>
            </a:pPr>
            <a:r>
              <a:rPr lang="en-US" altLang="en-US" sz="2400" i="1">
                <a:solidFill>
                  <a:srgbClr val="0000FF"/>
                </a:solidFill>
              </a:rPr>
              <a:t>  12 research aircraft</a:t>
            </a:r>
          </a:p>
          <a:p>
            <a:pPr eaLnBrk="1" hangingPunct="1">
              <a:spcBef>
                <a:spcPct val="50000"/>
              </a:spcBef>
              <a:buFontTx/>
              <a:buChar char="•"/>
            </a:pPr>
            <a:r>
              <a:rPr lang="en-US" altLang="en-US" sz="2400" i="1">
                <a:solidFill>
                  <a:srgbClr val="0000FF"/>
                </a:solidFill>
              </a:rPr>
              <a:t>  &gt; 1000 GATE papers</a:t>
            </a:r>
          </a:p>
        </p:txBody>
      </p:sp>
      <p:sp>
        <p:nvSpPr>
          <p:cNvPr id="72714" name="Text Box 10">
            <a:extLst>
              <a:ext uri="{FF2B5EF4-FFF2-40B4-BE49-F238E27FC236}">
                <a16:creationId xmlns:a16="http://schemas.microsoft.com/office/drawing/2014/main" id="{A06F9826-21F8-7348-9CAC-3E990E8BBDFB}"/>
              </a:ext>
            </a:extLst>
          </p:cNvPr>
          <p:cNvSpPr txBox="1">
            <a:spLocks noChangeArrowheads="1"/>
          </p:cNvSpPr>
          <p:nvPr/>
        </p:nvSpPr>
        <p:spPr bwMode="auto">
          <a:xfrm>
            <a:off x="685800" y="5029200"/>
            <a:ext cx="7696200" cy="1206500"/>
          </a:xfrm>
          <a:prstGeom prst="rect">
            <a:avLst/>
          </a:prstGeom>
          <a:solidFill>
            <a:schemeClr val="bg1"/>
          </a:solidFill>
          <a:ln w="1905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FF0000"/>
                </a:solidFill>
              </a:rPr>
              <a:t>Sadler, J.C., 1975: The monsoon circulation and cloudiness over the GATE area.  </a:t>
            </a:r>
            <a:r>
              <a:rPr lang="en-US" altLang="en-US" sz="2400" i="1">
                <a:solidFill>
                  <a:srgbClr val="FF0000"/>
                </a:solidFill>
              </a:rPr>
              <a:t>Mon. Wea. Rev</a:t>
            </a:r>
            <a:r>
              <a:rPr lang="en-US" altLang="en-US" sz="2400">
                <a:solidFill>
                  <a:srgbClr val="FF0000"/>
                </a:solidFill>
              </a:rPr>
              <a:t>., </a:t>
            </a:r>
            <a:r>
              <a:rPr lang="en-US" altLang="en-US" sz="2400" b="1">
                <a:solidFill>
                  <a:srgbClr val="FF0000"/>
                </a:solidFill>
              </a:rPr>
              <a:t>103</a:t>
            </a:r>
            <a:r>
              <a:rPr lang="en-US" altLang="en-US" sz="2400">
                <a:solidFill>
                  <a:srgbClr val="FF0000"/>
                </a:solidFill>
              </a:rPr>
              <a:t>, 369-387.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4">
            <a:extLst>
              <a:ext uri="{FF2B5EF4-FFF2-40B4-BE49-F238E27FC236}">
                <a16:creationId xmlns:a16="http://schemas.microsoft.com/office/drawing/2014/main" id="{8A9163AF-65F3-FB45-9994-ABF2C5E6C426}"/>
              </a:ext>
            </a:extLst>
          </p:cNvPr>
          <p:cNvSpPr txBox="1">
            <a:spLocks noChangeArrowheads="1"/>
          </p:cNvSpPr>
          <p:nvPr/>
        </p:nvSpPr>
        <p:spPr bwMode="auto">
          <a:xfrm>
            <a:off x="914400" y="228600"/>
            <a:ext cx="7391400" cy="1216025"/>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FF0000"/>
                </a:solidFill>
              </a:rPr>
              <a:t>The purpose of GATE was to understand the tropical atmosphere – in particular cumulus convection –  and its role in the general circulation.</a:t>
            </a:r>
          </a:p>
        </p:txBody>
      </p:sp>
      <p:sp>
        <p:nvSpPr>
          <p:cNvPr id="78853" name="Text Box 5">
            <a:extLst>
              <a:ext uri="{FF2B5EF4-FFF2-40B4-BE49-F238E27FC236}">
                <a16:creationId xmlns:a16="http://schemas.microsoft.com/office/drawing/2014/main" id="{7255122E-75CD-7D45-8357-9376D82DB5D2}"/>
              </a:ext>
            </a:extLst>
          </p:cNvPr>
          <p:cNvSpPr txBox="1">
            <a:spLocks noChangeArrowheads="1"/>
          </p:cNvSpPr>
          <p:nvPr/>
        </p:nvSpPr>
        <p:spPr bwMode="auto">
          <a:xfrm>
            <a:off x="609600" y="1600200"/>
            <a:ext cx="1828800" cy="608013"/>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chemeClr val="accent2"/>
                </a:solidFill>
              </a:rPr>
              <a:t>But…</a:t>
            </a:r>
          </a:p>
        </p:txBody>
      </p:sp>
      <p:sp>
        <p:nvSpPr>
          <p:cNvPr id="78854" name="Text Box 6">
            <a:extLst>
              <a:ext uri="{FF2B5EF4-FFF2-40B4-BE49-F238E27FC236}">
                <a16:creationId xmlns:a16="http://schemas.microsoft.com/office/drawing/2014/main" id="{B14C3CE1-6841-B948-A53C-E457D2C96341}"/>
              </a:ext>
            </a:extLst>
          </p:cNvPr>
          <p:cNvSpPr txBox="1">
            <a:spLocks noChangeArrowheads="1"/>
          </p:cNvSpPr>
          <p:nvPr/>
        </p:nvSpPr>
        <p:spPr bwMode="auto">
          <a:xfrm>
            <a:off x="914400" y="2362200"/>
            <a:ext cx="7772400" cy="4319588"/>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Font typeface="Wingdings" pitchFamily="2" charset="2"/>
              <a:buChar char="§"/>
            </a:pPr>
            <a:r>
              <a:rPr lang="en-US" altLang="en-US" sz="2400"/>
              <a:t>  Tropical eastern Atlantic is cooler than western Pacific warm pool – convection is different (e.g., lower level of peak heating)</a:t>
            </a:r>
          </a:p>
          <a:p>
            <a:pPr eaLnBrk="1" hangingPunct="1">
              <a:spcBef>
                <a:spcPct val="50000"/>
              </a:spcBef>
              <a:buClr>
                <a:srgbClr val="FF0000"/>
              </a:buClr>
              <a:buFont typeface="Wingdings" pitchFamily="2" charset="2"/>
              <a:buChar char="§"/>
            </a:pPr>
            <a:r>
              <a:rPr lang="en-US" altLang="en-US" sz="2400"/>
              <a:t>  The tropical eastern Atlantic is influenced by Africa; midlatitude teleconnections weaker than in Pacific</a:t>
            </a:r>
          </a:p>
          <a:p>
            <a:pPr eaLnBrk="1" hangingPunct="1">
              <a:spcBef>
                <a:spcPct val="50000"/>
              </a:spcBef>
              <a:buClr>
                <a:srgbClr val="FF0000"/>
              </a:buClr>
              <a:buFont typeface="Wingdings" pitchFamily="2" charset="2"/>
              <a:buChar char="§"/>
            </a:pPr>
            <a:r>
              <a:rPr lang="en-US" altLang="en-US" sz="2400"/>
              <a:t>  A new complication for parameterization arose: the frequent mesoscale organization of convection</a:t>
            </a:r>
          </a:p>
          <a:p>
            <a:pPr eaLnBrk="1" hangingPunct="1">
              <a:spcBef>
                <a:spcPct val="50000"/>
              </a:spcBef>
              <a:buClr>
                <a:srgbClr val="FF0000"/>
              </a:buClr>
              <a:buFont typeface="Wingdings" pitchFamily="2" charset="2"/>
              <a:buChar char="§"/>
            </a:pPr>
            <a:r>
              <a:rPr lang="en-US" altLang="en-US" sz="2400"/>
              <a:t>  Further complications, e.g., convective momentum transport, were clearly important and needed to be dealt with in the treatment of convection in models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animBg="1"/>
      <p:bldP spid="7885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4">
            <a:extLst>
              <a:ext uri="{FF2B5EF4-FFF2-40B4-BE49-F238E27FC236}">
                <a16:creationId xmlns:a16="http://schemas.microsoft.com/office/drawing/2014/main" id="{D21D193B-9213-CA43-953F-497E45BB832D}"/>
              </a:ext>
            </a:extLst>
          </p:cNvPr>
          <p:cNvSpPr txBox="1">
            <a:spLocks noChangeArrowheads="1"/>
          </p:cNvSpPr>
          <p:nvPr/>
        </p:nvSpPr>
        <p:spPr bwMode="auto">
          <a:xfrm>
            <a:off x="1219200" y="304800"/>
            <a:ext cx="6400800" cy="547688"/>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t>Important Findings from GATE</a:t>
            </a:r>
          </a:p>
        </p:txBody>
      </p:sp>
      <p:sp>
        <p:nvSpPr>
          <p:cNvPr id="75778" name="Text Box 5">
            <a:extLst>
              <a:ext uri="{FF2B5EF4-FFF2-40B4-BE49-F238E27FC236}">
                <a16:creationId xmlns:a16="http://schemas.microsoft.com/office/drawing/2014/main" id="{C818E47D-E594-CE49-BC3C-E77E11E50306}"/>
              </a:ext>
            </a:extLst>
          </p:cNvPr>
          <p:cNvSpPr txBox="1">
            <a:spLocks noChangeArrowheads="1"/>
          </p:cNvSpPr>
          <p:nvPr/>
        </p:nvSpPr>
        <p:spPr bwMode="auto">
          <a:xfrm>
            <a:off x="609600" y="1447800"/>
            <a:ext cx="8077200" cy="4606925"/>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Font typeface="Wingdings" pitchFamily="2" charset="2"/>
              <a:buChar char="§"/>
            </a:pPr>
            <a:r>
              <a:rPr lang="en-US" altLang="en-US" sz="2800" i="1">
                <a:solidFill>
                  <a:srgbClr val="0000FF"/>
                </a:solidFill>
              </a:rPr>
              <a:t>  </a:t>
            </a:r>
            <a:r>
              <a:rPr lang="en-US" altLang="en-US" sz="2800" i="1">
                <a:solidFill>
                  <a:srgbClr val="006600"/>
                </a:solidFill>
              </a:rPr>
              <a:t>Structure and properties of tropical mesoscale convective systems (Houze, Zipser, Betts)</a:t>
            </a:r>
          </a:p>
          <a:p>
            <a:pPr eaLnBrk="1" hangingPunct="1">
              <a:spcBef>
                <a:spcPct val="50000"/>
              </a:spcBef>
              <a:buClr>
                <a:srgbClr val="FF0000"/>
              </a:buClr>
              <a:buFont typeface="Wingdings" pitchFamily="2" charset="2"/>
              <a:buChar char="§"/>
            </a:pPr>
            <a:r>
              <a:rPr lang="en-US" altLang="en-US" sz="2800" i="1">
                <a:solidFill>
                  <a:srgbClr val="0000FF"/>
                </a:solidFill>
              </a:rPr>
              <a:t>  Characteristics of Atlantic easterly waves (Reed, Burpee,Thompson, </a:t>
            </a:r>
            <a:r>
              <a:rPr lang="en-US" altLang="en-US" sz="2800" i="1">
                <a:solidFill>
                  <a:srgbClr val="FF0000"/>
                </a:solidFill>
              </a:rPr>
              <a:t>Y.-L. Chen</a:t>
            </a:r>
            <a:r>
              <a:rPr lang="en-US" altLang="en-US" sz="2800" i="1">
                <a:solidFill>
                  <a:srgbClr val="0000FF"/>
                </a:solidFill>
              </a:rPr>
              <a:t>)</a:t>
            </a:r>
          </a:p>
          <a:p>
            <a:pPr eaLnBrk="1" hangingPunct="1">
              <a:spcBef>
                <a:spcPct val="50000"/>
              </a:spcBef>
              <a:buClr>
                <a:srgbClr val="FF0000"/>
              </a:buClr>
              <a:buFont typeface="Wingdings" pitchFamily="2" charset="2"/>
              <a:buChar char="§"/>
            </a:pPr>
            <a:r>
              <a:rPr lang="en-US" altLang="en-US" sz="2800" i="1">
                <a:solidFill>
                  <a:srgbClr val="0000FF"/>
                </a:solidFill>
              </a:rPr>
              <a:t>  </a:t>
            </a:r>
            <a:r>
              <a:rPr lang="en-US" altLang="en-US" sz="2800" i="1">
                <a:solidFill>
                  <a:srgbClr val="CC0066"/>
                </a:solidFill>
              </a:rPr>
              <a:t>Momentum transport by organized convection (LeMone</a:t>
            </a:r>
            <a:r>
              <a:rPr lang="en-US" altLang="en-US" sz="2800" i="1">
                <a:solidFill>
                  <a:srgbClr val="0000FF"/>
                </a:solidFill>
              </a:rPr>
              <a:t>, </a:t>
            </a:r>
            <a:r>
              <a:rPr lang="en-US" altLang="en-US" sz="2800" i="1">
                <a:solidFill>
                  <a:srgbClr val="FF0000"/>
                </a:solidFill>
              </a:rPr>
              <a:t>Barnes</a:t>
            </a:r>
            <a:r>
              <a:rPr lang="en-US" altLang="en-US" sz="2800" i="1">
                <a:solidFill>
                  <a:srgbClr val="CC0066"/>
                </a:solidFill>
              </a:rPr>
              <a:t>, Zipser,</a:t>
            </a:r>
            <a:r>
              <a:rPr lang="en-US" altLang="en-US" sz="2800" i="1">
                <a:solidFill>
                  <a:srgbClr val="0000FF"/>
                </a:solidFill>
              </a:rPr>
              <a:t> </a:t>
            </a:r>
            <a:r>
              <a:rPr lang="en-US" altLang="en-US" sz="2800" i="1">
                <a:solidFill>
                  <a:srgbClr val="FF0000"/>
                </a:solidFill>
              </a:rPr>
              <a:t>Stevens</a:t>
            </a:r>
            <a:r>
              <a:rPr lang="en-US" altLang="en-US" sz="2800" i="1">
                <a:solidFill>
                  <a:srgbClr val="CC0066"/>
                </a:solidFill>
              </a:rPr>
              <a:t>, Moncrieff)</a:t>
            </a:r>
          </a:p>
          <a:p>
            <a:pPr eaLnBrk="1" hangingPunct="1">
              <a:spcBef>
                <a:spcPct val="50000"/>
              </a:spcBef>
              <a:buClr>
                <a:srgbClr val="FF0000"/>
              </a:buClr>
              <a:buFont typeface="Wingdings" pitchFamily="2" charset="2"/>
              <a:buChar char="§"/>
            </a:pPr>
            <a:r>
              <a:rPr lang="en-US" altLang="en-US" sz="2800" i="1">
                <a:solidFill>
                  <a:srgbClr val="0000FF"/>
                </a:solidFill>
              </a:rPr>
              <a:t>  </a:t>
            </a:r>
            <a:r>
              <a:rPr lang="en-US" altLang="en-US" sz="2800" i="1">
                <a:solidFill>
                  <a:srgbClr val="000066"/>
                </a:solidFill>
              </a:rPr>
              <a:t>Effects of environment on organization and propagation characteristics of squall lines</a:t>
            </a:r>
            <a:r>
              <a:rPr lang="en-US" altLang="en-US" sz="2800" i="1">
                <a:solidFill>
                  <a:srgbClr val="0000FF"/>
                </a:solidFill>
              </a:rPr>
              <a:t> </a:t>
            </a:r>
            <a:r>
              <a:rPr lang="en-US" altLang="en-US" sz="2800" i="1">
                <a:solidFill>
                  <a:srgbClr val="000066"/>
                </a:solidFill>
              </a:rPr>
              <a:t>(</a:t>
            </a:r>
            <a:r>
              <a:rPr lang="en-US" altLang="en-US" sz="2800" i="1">
                <a:solidFill>
                  <a:srgbClr val="FF0000"/>
                </a:solidFill>
              </a:rPr>
              <a:t>Barnes</a:t>
            </a:r>
            <a:r>
              <a:rPr lang="en-US" altLang="en-US" sz="2800" i="1">
                <a:solidFill>
                  <a:srgbClr val="000066"/>
                </a:solidFill>
              </a:rPr>
              <a:t>, LeMone, Zipser)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2">
            <a:extLst>
              <a:ext uri="{FF2B5EF4-FFF2-40B4-BE49-F238E27FC236}">
                <a16:creationId xmlns:a16="http://schemas.microsoft.com/office/drawing/2014/main" id="{3228062A-B405-A845-9AC4-BE82819B9F7C}"/>
              </a:ext>
            </a:extLst>
          </p:cNvPr>
          <p:cNvSpPr txBox="1">
            <a:spLocks noChangeArrowheads="1"/>
          </p:cNvSpPr>
          <p:nvPr/>
        </p:nvSpPr>
        <p:spPr bwMode="auto">
          <a:xfrm>
            <a:off x="2209800" y="228600"/>
            <a:ext cx="5410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latin typeface="Comic Sans MS" panose="030F0902030302020204" pitchFamily="66" charset="0"/>
              </a:rPr>
              <a:t>Mesoscale Organization</a:t>
            </a:r>
          </a:p>
        </p:txBody>
      </p:sp>
      <p:sp>
        <p:nvSpPr>
          <p:cNvPr id="76802" name="Text Box 3">
            <a:extLst>
              <a:ext uri="{FF2B5EF4-FFF2-40B4-BE49-F238E27FC236}">
                <a16:creationId xmlns:a16="http://schemas.microsoft.com/office/drawing/2014/main" id="{260E1334-A7BF-744E-A0DC-4959601336B5}"/>
              </a:ext>
            </a:extLst>
          </p:cNvPr>
          <p:cNvSpPr txBox="1">
            <a:spLocks noChangeArrowheads="1"/>
          </p:cNvSpPr>
          <p:nvPr/>
        </p:nvSpPr>
        <p:spPr bwMode="auto">
          <a:xfrm>
            <a:off x="457200" y="990600"/>
            <a:ext cx="792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chemeClr val="accent2"/>
                </a:solidFill>
                <a:latin typeface="Comic Sans MS" panose="030F0902030302020204" pitchFamily="66" charset="0"/>
              </a:rPr>
              <a:t>Line Islands, GATE, etc. – convection observed with distinct mesoscale organization </a:t>
            </a:r>
          </a:p>
        </p:txBody>
      </p:sp>
      <p:pic>
        <p:nvPicPr>
          <p:cNvPr id="76803" name="Picture 4">
            <a:extLst>
              <a:ext uri="{FF2B5EF4-FFF2-40B4-BE49-F238E27FC236}">
                <a16:creationId xmlns:a16="http://schemas.microsoft.com/office/drawing/2014/main" id="{B0ED71EB-DC8B-414C-B634-B0F35E481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1828800"/>
            <a:ext cx="5508625"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 name="Text Box 5">
            <a:extLst>
              <a:ext uri="{FF2B5EF4-FFF2-40B4-BE49-F238E27FC236}">
                <a16:creationId xmlns:a16="http://schemas.microsoft.com/office/drawing/2014/main" id="{8C1BCBDA-579D-E440-8503-DE6121DCA62C}"/>
              </a:ext>
            </a:extLst>
          </p:cNvPr>
          <p:cNvSpPr txBox="1">
            <a:spLocks noChangeArrowheads="1"/>
          </p:cNvSpPr>
          <p:nvPr/>
        </p:nvSpPr>
        <p:spPr bwMode="auto">
          <a:xfrm>
            <a:off x="4267200" y="1752600"/>
            <a:ext cx="1276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i="1">
                <a:solidFill>
                  <a:srgbClr val="FF0000"/>
                </a:solidFill>
              </a:rPr>
              <a:t>(Houze 1977)</a:t>
            </a:r>
          </a:p>
        </p:txBody>
      </p:sp>
      <p:pic>
        <p:nvPicPr>
          <p:cNvPr id="76805" name="Picture 6">
            <a:extLst>
              <a:ext uri="{FF2B5EF4-FFF2-40B4-BE49-F238E27FC236}">
                <a16:creationId xmlns:a16="http://schemas.microsoft.com/office/drawing/2014/main" id="{9AEABD67-069F-FA47-99FB-00DD0A656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730625"/>
            <a:ext cx="4419600"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6" name="Text Box 7">
            <a:extLst>
              <a:ext uri="{FF2B5EF4-FFF2-40B4-BE49-F238E27FC236}">
                <a16:creationId xmlns:a16="http://schemas.microsoft.com/office/drawing/2014/main" id="{080A4157-9421-9D43-8C29-01107830F779}"/>
              </a:ext>
            </a:extLst>
          </p:cNvPr>
          <p:cNvSpPr txBox="1">
            <a:spLocks noChangeArrowheads="1"/>
          </p:cNvSpPr>
          <p:nvPr/>
        </p:nvSpPr>
        <p:spPr bwMode="auto">
          <a:xfrm>
            <a:off x="3641725" y="3473450"/>
            <a:ext cx="1438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i="1">
                <a:solidFill>
                  <a:srgbClr val="FF0000"/>
                </a:solidFill>
              </a:rPr>
              <a:t>(Zipser 1977)</a:t>
            </a:r>
          </a:p>
        </p:txBody>
      </p:sp>
      <p:sp>
        <p:nvSpPr>
          <p:cNvPr id="76807" name="Text Box 8">
            <a:extLst>
              <a:ext uri="{FF2B5EF4-FFF2-40B4-BE49-F238E27FC236}">
                <a16:creationId xmlns:a16="http://schemas.microsoft.com/office/drawing/2014/main" id="{1228F267-4CBD-9048-BED8-6DBDE8C7ADE9}"/>
              </a:ext>
            </a:extLst>
          </p:cNvPr>
          <p:cNvSpPr txBox="1">
            <a:spLocks noChangeArrowheads="1"/>
          </p:cNvSpPr>
          <p:nvPr/>
        </p:nvSpPr>
        <p:spPr bwMode="auto">
          <a:xfrm>
            <a:off x="5715000" y="1752600"/>
            <a:ext cx="327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latin typeface="Comic Sans MS" panose="030F0902030302020204" pitchFamily="66" charset="0"/>
              </a:rPr>
              <a:t>…and found that such systems (squall lines)</a:t>
            </a:r>
          </a:p>
        </p:txBody>
      </p:sp>
      <p:sp>
        <p:nvSpPr>
          <p:cNvPr id="76808" name="Text Box 9">
            <a:extLst>
              <a:ext uri="{FF2B5EF4-FFF2-40B4-BE49-F238E27FC236}">
                <a16:creationId xmlns:a16="http://schemas.microsoft.com/office/drawing/2014/main" id="{4CFFEEF5-82B3-634C-B780-E9A716284D58}"/>
              </a:ext>
            </a:extLst>
          </p:cNvPr>
          <p:cNvSpPr txBox="1">
            <a:spLocks noChangeArrowheads="1"/>
          </p:cNvSpPr>
          <p:nvPr/>
        </p:nvSpPr>
        <p:spPr bwMode="auto">
          <a:xfrm>
            <a:off x="5562600" y="2651125"/>
            <a:ext cx="344487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en-US" altLang="en-US" sz="2000">
                <a:solidFill>
                  <a:srgbClr val="008000"/>
                </a:solidFill>
                <a:latin typeface="Comic Sans MS" panose="030F0902030302020204" pitchFamily="66" charset="0"/>
              </a:rPr>
              <a:t>  were commonplace in the tropics</a:t>
            </a:r>
          </a:p>
          <a:p>
            <a:pPr eaLnBrk="1" hangingPunct="1">
              <a:buFontTx/>
              <a:buChar char="•"/>
            </a:pPr>
            <a:r>
              <a:rPr lang="en-US" altLang="en-US" sz="2000">
                <a:solidFill>
                  <a:srgbClr val="008000"/>
                </a:solidFill>
                <a:latin typeface="Comic Sans MS" panose="030F0902030302020204" pitchFamily="66" charset="0"/>
              </a:rPr>
              <a:t>  contained convective-scale and mesoscale downdrafts</a:t>
            </a:r>
          </a:p>
          <a:p>
            <a:pPr eaLnBrk="1" hangingPunct="1">
              <a:buFontTx/>
              <a:buChar char="•"/>
            </a:pPr>
            <a:r>
              <a:rPr lang="en-US" altLang="en-US" sz="2000">
                <a:solidFill>
                  <a:srgbClr val="008000"/>
                </a:solidFill>
                <a:latin typeface="Comic Sans MS" panose="030F0902030302020204" pitchFamily="66" charset="0"/>
              </a:rPr>
              <a:t>  enhanced the surface sensible and heat fluxes over large areas</a:t>
            </a:r>
          </a:p>
          <a:p>
            <a:pPr eaLnBrk="1" hangingPunct="1">
              <a:buFontTx/>
              <a:buChar char="•"/>
            </a:pPr>
            <a:r>
              <a:rPr lang="en-US" altLang="en-US" sz="2000">
                <a:solidFill>
                  <a:srgbClr val="008000"/>
                </a:solidFill>
                <a:latin typeface="Comic Sans MS" panose="030F0902030302020204" pitchFamily="66" charset="0"/>
              </a:rPr>
              <a:t>  contained stratiform “anvil” regions that contributed </a:t>
            </a:r>
            <a:r>
              <a:rPr lang="en-US" altLang="en-US" sz="2000">
                <a:solidFill>
                  <a:srgbClr val="008000"/>
                </a:solidFill>
                <a:latin typeface="Comic Sans MS" panose="030F0902030302020204" pitchFamily="66" charset="0"/>
                <a:cs typeface="Arial" panose="020B0604020202020204" pitchFamily="34" charset="0"/>
              </a:rPr>
              <a:t>~40% of the total precipitation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a:extLst>
              <a:ext uri="{FF2B5EF4-FFF2-40B4-BE49-F238E27FC236}">
                <a16:creationId xmlns:a16="http://schemas.microsoft.com/office/drawing/2014/main" id="{065C63C5-4BC6-BE4B-B1DE-8A9D34D5F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5" y="2590800"/>
            <a:ext cx="34226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6" name="Picture 5">
            <a:extLst>
              <a:ext uri="{FF2B5EF4-FFF2-40B4-BE49-F238E27FC236}">
                <a16:creationId xmlns:a16="http://schemas.microsoft.com/office/drawing/2014/main" id="{F516D540-0CD8-DB4A-B1A9-FF38A6085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90800"/>
            <a:ext cx="32178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7" name="Text Box 6">
            <a:extLst>
              <a:ext uri="{FF2B5EF4-FFF2-40B4-BE49-F238E27FC236}">
                <a16:creationId xmlns:a16="http://schemas.microsoft.com/office/drawing/2014/main" id="{2997F240-A70A-DD49-8DF7-6681543C98D3}"/>
              </a:ext>
            </a:extLst>
          </p:cNvPr>
          <p:cNvSpPr txBox="1">
            <a:spLocks noChangeArrowheads="1"/>
          </p:cNvSpPr>
          <p:nvPr/>
        </p:nvSpPr>
        <p:spPr bwMode="auto">
          <a:xfrm>
            <a:off x="381000" y="228600"/>
            <a:ext cx="4343400" cy="485775"/>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solidFill>
                  <a:srgbClr val="0000FF"/>
                </a:solidFill>
              </a:rPr>
              <a:t>Barnes and Sieckman (1984)</a:t>
            </a:r>
          </a:p>
        </p:txBody>
      </p:sp>
      <p:sp>
        <p:nvSpPr>
          <p:cNvPr id="77828" name="Text Box 7">
            <a:extLst>
              <a:ext uri="{FF2B5EF4-FFF2-40B4-BE49-F238E27FC236}">
                <a16:creationId xmlns:a16="http://schemas.microsoft.com/office/drawing/2014/main" id="{5B83826B-BDE8-E449-8579-B5E9E7333B24}"/>
              </a:ext>
            </a:extLst>
          </p:cNvPr>
          <p:cNvSpPr txBox="1">
            <a:spLocks noChangeArrowheads="1"/>
          </p:cNvSpPr>
          <p:nvPr/>
        </p:nvSpPr>
        <p:spPr bwMode="auto">
          <a:xfrm>
            <a:off x="685800" y="762000"/>
            <a:ext cx="81534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400" i="1"/>
              <a:t>  Fast lines have drier midlevels and are oriented normal to strong low-level shear</a:t>
            </a:r>
          </a:p>
          <a:p>
            <a:pPr eaLnBrk="1" hangingPunct="1">
              <a:spcBef>
                <a:spcPct val="50000"/>
              </a:spcBef>
              <a:buFontTx/>
              <a:buChar char="•"/>
            </a:pPr>
            <a:r>
              <a:rPr lang="en-US" altLang="en-US" sz="2400" i="1"/>
              <a:t>  Slow lines are approximately parallel to weaker low-level shear</a:t>
            </a:r>
            <a:endParaRPr lang="en-US" altLang="en-US" sz="2400" i="1">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5" descr="image of atlas cover">
            <a:extLst>
              <a:ext uri="{FF2B5EF4-FFF2-40B4-BE49-F238E27FC236}">
                <a16:creationId xmlns:a16="http://schemas.microsoft.com/office/drawing/2014/main" id="{D9512D00-DE11-A94E-92B7-F811FFD61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938" y="838200"/>
            <a:ext cx="34210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Text Box 6">
            <a:extLst>
              <a:ext uri="{FF2B5EF4-FFF2-40B4-BE49-F238E27FC236}">
                <a16:creationId xmlns:a16="http://schemas.microsoft.com/office/drawing/2014/main" id="{BFF9339C-C93A-364A-BD45-89F7B12977F1}"/>
              </a:ext>
            </a:extLst>
          </p:cNvPr>
          <p:cNvSpPr txBox="1">
            <a:spLocks noChangeArrowheads="1"/>
          </p:cNvSpPr>
          <p:nvPr/>
        </p:nvSpPr>
        <p:spPr bwMode="auto">
          <a:xfrm>
            <a:off x="1371600" y="152400"/>
            <a:ext cx="6019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a:t>Sadler’s Atlases</a:t>
            </a:r>
          </a:p>
        </p:txBody>
      </p:sp>
      <p:sp>
        <p:nvSpPr>
          <p:cNvPr id="78851" name="Text Box 7">
            <a:extLst>
              <a:ext uri="{FF2B5EF4-FFF2-40B4-BE49-F238E27FC236}">
                <a16:creationId xmlns:a16="http://schemas.microsoft.com/office/drawing/2014/main" id="{F1534448-899B-1C46-9FD1-67D5E881DB83}"/>
              </a:ext>
            </a:extLst>
          </p:cNvPr>
          <p:cNvSpPr txBox="1">
            <a:spLocks noChangeArrowheads="1"/>
          </p:cNvSpPr>
          <p:nvPr/>
        </p:nvSpPr>
        <p:spPr bwMode="auto">
          <a:xfrm>
            <a:off x="1981200" y="4267200"/>
            <a:ext cx="502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i="1"/>
              <a:t>(Co-authors: Harris, Oda, Hori, Lander, …)</a:t>
            </a:r>
          </a:p>
        </p:txBody>
      </p:sp>
      <p:sp>
        <p:nvSpPr>
          <p:cNvPr id="78852" name="Text Box 9">
            <a:extLst>
              <a:ext uri="{FF2B5EF4-FFF2-40B4-BE49-F238E27FC236}">
                <a16:creationId xmlns:a16="http://schemas.microsoft.com/office/drawing/2014/main" id="{23067BE9-06E3-AF46-92D5-00F73C01AF2A}"/>
              </a:ext>
            </a:extLst>
          </p:cNvPr>
          <p:cNvSpPr txBox="1">
            <a:spLocks noChangeArrowheads="1"/>
          </p:cNvSpPr>
          <p:nvPr/>
        </p:nvSpPr>
        <p:spPr bwMode="auto">
          <a:xfrm>
            <a:off x="609600" y="4956175"/>
            <a:ext cx="8077200" cy="1216025"/>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solidFill>
                  <a:srgbClr val="FF0000"/>
                </a:solidFill>
              </a:rPr>
              <a:t>Sadler’s atlases, many produced in the 1970s, became a staple of many tropical meteorology research groups in the decades of the 70s and 80s.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4">
            <a:extLst>
              <a:ext uri="{FF2B5EF4-FFF2-40B4-BE49-F238E27FC236}">
                <a16:creationId xmlns:a16="http://schemas.microsoft.com/office/drawing/2014/main" id="{11782B8C-3206-A34E-B3CE-AB8D92E5E1B9}"/>
              </a:ext>
            </a:extLst>
          </p:cNvPr>
          <p:cNvSpPr txBox="1">
            <a:spLocks noChangeArrowheads="1"/>
          </p:cNvSpPr>
          <p:nvPr/>
        </p:nvSpPr>
        <p:spPr bwMode="auto">
          <a:xfrm>
            <a:off x="1600200" y="304800"/>
            <a:ext cx="5715000" cy="608013"/>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i="1"/>
              <a:t>1976-77 Climate Regime Shift</a:t>
            </a:r>
          </a:p>
        </p:txBody>
      </p:sp>
      <p:pic>
        <p:nvPicPr>
          <p:cNvPr id="79874" name="Picture 7">
            <a:extLst>
              <a:ext uri="{FF2B5EF4-FFF2-40B4-BE49-F238E27FC236}">
                <a16:creationId xmlns:a16="http://schemas.microsoft.com/office/drawing/2014/main" id="{28FDD21C-0362-8041-90AB-E60FF9548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112838"/>
            <a:ext cx="5562600"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9">
            <a:extLst>
              <a:ext uri="{FF2B5EF4-FFF2-40B4-BE49-F238E27FC236}">
                <a16:creationId xmlns:a16="http://schemas.microsoft.com/office/drawing/2014/main" id="{DC676F0F-9742-244A-A67B-68FC78AF9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805238"/>
            <a:ext cx="5562600" cy="267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6" name="Text Box 10">
            <a:extLst>
              <a:ext uri="{FF2B5EF4-FFF2-40B4-BE49-F238E27FC236}">
                <a16:creationId xmlns:a16="http://schemas.microsoft.com/office/drawing/2014/main" id="{EFEA09F7-EFD5-D44C-9C72-0A575FE20EA3}"/>
              </a:ext>
            </a:extLst>
          </p:cNvPr>
          <p:cNvSpPr txBox="1">
            <a:spLocks noChangeArrowheads="1"/>
          </p:cNvSpPr>
          <p:nvPr/>
        </p:nvSpPr>
        <p:spPr bwMode="auto">
          <a:xfrm>
            <a:off x="5257800" y="6172200"/>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0000"/>
                </a:solidFill>
              </a:rPr>
              <a:t>Wu and Xie (2003)</a:t>
            </a:r>
          </a:p>
        </p:txBody>
      </p:sp>
      <p:sp>
        <p:nvSpPr>
          <p:cNvPr id="79877" name="Text Box 11">
            <a:extLst>
              <a:ext uri="{FF2B5EF4-FFF2-40B4-BE49-F238E27FC236}">
                <a16:creationId xmlns:a16="http://schemas.microsoft.com/office/drawing/2014/main" id="{F95926E9-0B11-8D49-8AF5-985510E5C4C3}"/>
              </a:ext>
            </a:extLst>
          </p:cNvPr>
          <p:cNvSpPr txBox="1">
            <a:spLocks noChangeArrowheads="1"/>
          </p:cNvSpPr>
          <p:nvPr/>
        </p:nvSpPr>
        <p:spPr bwMode="auto">
          <a:xfrm>
            <a:off x="6705600" y="3962400"/>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solidFill>
                  <a:srgbClr val="FF0000"/>
                </a:solidFill>
              </a:rPr>
              <a:t>L</a:t>
            </a:r>
          </a:p>
        </p:txBody>
      </p:sp>
      <p:sp>
        <p:nvSpPr>
          <p:cNvPr id="79878" name="Text Box 12">
            <a:extLst>
              <a:ext uri="{FF2B5EF4-FFF2-40B4-BE49-F238E27FC236}">
                <a16:creationId xmlns:a16="http://schemas.microsoft.com/office/drawing/2014/main" id="{5C09CAF8-274D-5241-849A-05722029D4C4}"/>
              </a:ext>
            </a:extLst>
          </p:cNvPr>
          <p:cNvSpPr txBox="1">
            <a:spLocks noChangeArrowheads="1"/>
          </p:cNvSpPr>
          <p:nvPr/>
        </p:nvSpPr>
        <p:spPr bwMode="auto">
          <a:xfrm>
            <a:off x="228600" y="1219200"/>
            <a:ext cx="2971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Font typeface="Wingdings" pitchFamily="2" charset="2"/>
              <a:buChar char="§"/>
            </a:pPr>
            <a:r>
              <a:rPr lang="en-US" altLang="en-US" sz="2800"/>
              <a:t> Warming in the eastern Pacific</a:t>
            </a:r>
          </a:p>
        </p:txBody>
      </p:sp>
      <p:sp>
        <p:nvSpPr>
          <p:cNvPr id="79879" name="Text Box 13">
            <a:extLst>
              <a:ext uri="{FF2B5EF4-FFF2-40B4-BE49-F238E27FC236}">
                <a16:creationId xmlns:a16="http://schemas.microsoft.com/office/drawing/2014/main" id="{59FDEE6B-9E90-CC4F-924A-F36906276A49}"/>
              </a:ext>
            </a:extLst>
          </p:cNvPr>
          <p:cNvSpPr txBox="1">
            <a:spLocks noChangeArrowheads="1"/>
          </p:cNvSpPr>
          <p:nvPr/>
        </p:nvSpPr>
        <p:spPr bwMode="auto">
          <a:xfrm>
            <a:off x="228600" y="2209800"/>
            <a:ext cx="3048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Font typeface="Wingdings" pitchFamily="2" charset="2"/>
              <a:buChar char="§"/>
            </a:pPr>
            <a:r>
              <a:rPr lang="en-US" altLang="en-US" sz="2800"/>
              <a:t> Deeper Aleutian low</a:t>
            </a:r>
          </a:p>
        </p:txBody>
      </p:sp>
      <p:sp>
        <p:nvSpPr>
          <p:cNvPr id="92174" name="Text Box 14">
            <a:extLst>
              <a:ext uri="{FF2B5EF4-FFF2-40B4-BE49-F238E27FC236}">
                <a16:creationId xmlns:a16="http://schemas.microsoft.com/office/drawing/2014/main" id="{8555D7D7-95EF-9B41-916B-D0FB005DA0F2}"/>
              </a:ext>
            </a:extLst>
          </p:cNvPr>
          <p:cNvSpPr txBox="1">
            <a:spLocks noChangeArrowheads="1"/>
          </p:cNvSpPr>
          <p:nvPr/>
        </p:nvSpPr>
        <p:spPr bwMode="auto">
          <a:xfrm>
            <a:off x="152400" y="3352800"/>
            <a:ext cx="3505200" cy="2897188"/>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Font typeface="Wingdings" pitchFamily="2" charset="2"/>
              <a:buChar char="§"/>
            </a:pPr>
            <a:r>
              <a:rPr lang="en-US" altLang="en-US" sz="2800"/>
              <a:t> Impacts on ENSO (Wang 1995; Wang and An 2002)</a:t>
            </a:r>
          </a:p>
          <a:p>
            <a:pPr eaLnBrk="1" hangingPunct="1">
              <a:spcBef>
                <a:spcPct val="50000"/>
              </a:spcBef>
              <a:buClr>
                <a:srgbClr val="FF0000"/>
              </a:buClr>
              <a:buFont typeface="Wingdings" pitchFamily="2" charset="2"/>
              <a:buChar char="§"/>
            </a:pPr>
            <a:r>
              <a:rPr lang="en-US" altLang="en-US" sz="2800"/>
              <a:t>  Weakening global monsoons (Wang and Ding 2006)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A9D5D690-9BE2-6442-A2C1-75A480AA61AF}"/>
              </a:ext>
            </a:extLst>
          </p:cNvPr>
          <p:cNvSpPr>
            <a:spLocks noGrp="1" noChangeArrowheads="1"/>
          </p:cNvSpPr>
          <p:nvPr>
            <p:ph type="title"/>
          </p:nvPr>
        </p:nvSpPr>
        <p:spPr>
          <a:xfrm>
            <a:off x="457200" y="304800"/>
            <a:ext cx="4419600" cy="808038"/>
          </a:xfrm>
        </p:spPr>
        <p:txBody>
          <a:bodyPr/>
          <a:lstStyle/>
          <a:p>
            <a:pPr eaLnBrk="1" hangingPunct="1"/>
            <a:r>
              <a:rPr lang="en-US" altLang="en-US" sz="4000" i="1"/>
              <a:t>Winter MONEX</a:t>
            </a:r>
            <a:r>
              <a:rPr lang="en-US" altLang="en-US" sz="4000"/>
              <a:t> </a:t>
            </a:r>
            <a:r>
              <a:rPr lang="en-US" altLang="en-US" sz="3600">
                <a:solidFill>
                  <a:srgbClr val="FF0000"/>
                </a:solidFill>
              </a:rPr>
              <a:t>(Dec 1978)</a:t>
            </a:r>
          </a:p>
        </p:txBody>
      </p:sp>
      <p:sp>
        <p:nvSpPr>
          <p:cNvPr id="81922" name="Text Box 4">
            <a:extLst>
              <a:ext uri="{FF2B5EF4-FFF2-40B4-BE49-F238E27FC236}">
                <a16:creationId xmlns:a16="http://schemas.microsoft.com/office/drawing/2014/main" id="{3B4816CD-7C51-434B-93FD-99AD05642450}"/>
              </a:ext>
            </a:extLst>
          </p:cNvPr>
          <p:cNvSpPr txBox="1">
            <a:spLocks noChangeArrowheads="1"/>
          </p:cNvSpPr>
          <p:nvPr/>
        </p:nvSpPr>
        <p:spPr bwMode="auto">
          <a:xfrm>
            <a:off x="228600" y="4114800"/>
            <a:ext cx="3124200" cy="669925"/>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a:t>WMONEX Planning Meeting 21-23 June 1977, NCAR</a:t>
            </a:r>
          </a:p>
        </p:txBody>
      </p:sp>
      <p:pic>
        <p:nvPicPr>
          <p:cNvPr id="81923" name="Picture 6">
            <a:extLst>
              <a:ext uri="{FF2B5EF4-FFF2-40B4-BE49-F238E27FC236}">
                <a16:creationId xmlns:a16="http://schemas.microsoft.com/office/drawing/2014/main" id="{FA72ED63-11BE-B740-AF22-237107E23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27241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7">
            <a:extLst>
              <a:ext uri="{FF2B5EF4-FFF2-40B4-BE49-F238E27FC236}">
                <a16:creationId xmlns:a16="http://schemas.microsoft.com/office/drawing/2014/main" id="{9F84FD89-1001-F644-8277-33D52746E733}"/>
              </a:ext>
            </a:extLst>
          </p:cNvPr>
          <p:cNvSpPr txBox="1">
            <a:spLocks noChangeArrowheads="1"/>
          </p:cNvSpPr>
          <p:nvPr/>
        </p:nvSpPr>
        <p:spPr bwMode="auto">
          <a:xfrm>
            <a:off x="381000" y="3429000"/>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a:t>Joach Kuettner</a:t>
            </a:r>
          </a:p>
        </p:txBody>
      </p:sp>
      <p:sp>
        <p:nvSpPr>
          <p:cNvPr id="81925" name="Text Box 8">
            <a:extLst>
              <a:ext uri="{FF2B5EF4-FFF2-40B4-BE49-F238E27FC236}">
                <a16:creationId xmlns:a16="http://schemas.microsoft.com/office/drawing/2014/main" id="{8F8F0EEB-F44D-0549-97B8-63D40EB054B1}"/>
              </a:ext>
            </a:extLst>
          </p:cNvPr>
          <p:cNvSpPr txBox="1">
            <a:spLocks noChangeArrowheads="1"/>
          </p:cNvSpPr>
          <p:nvPr/>
        </p:nvSpPr>
        <p:spPr bwMode="auto">
          <a:xfrm>
            <a:off x="228600" y="4889500"/>
            <a:ext cx="3733800" cy="1768475"/>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Invitees:</a:t>
            </a:r>
            <a:r>
              <a:rPr lang="en-US" altLang="en-US"/>
              <a:t> </a:t>
            </a:r>
            <a:r>
              <a:rPr lang="en-US" altLang="en-US" i="1"/>
              <a:t>C. Ramage, T. Murakami, H. Riehl, R. Simpson, P. Webster, R. Houze, C-P Chang, W. Washington, P. Crutzen, Krishnamurti, P. Julian, R. Johnson</a:t>
            </a:r>
          </a:p>
        </p:txBody>
      </p:sp>
      <p:pic>
        <p:nvPicPr>
          <p:cNvPr id="81926" name="Picture 9">
            <a:extLst>
              <a:ext uri="{FF2B5EF4-FFF2-40B4-BE49-F238E27FC236}">
                <a16:creationId xmlns:a16="http://schemas.microsoft.com/office/drawing/2014/main" id="{6B7888B2-647D-9441-8BA2-3FA2E59DC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3810000"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7" name="Picture 11">
            <a:extLst>
              <a:ext uri="{FF2B5EF4-FFF2-40B4-BE49-F238E27FC236}">
                <a16:creationId xmlns:a16="http://schemas.microsoft.com/office/drawing/2014/main" id="{275769C9-D3D0-A649-A1D9-653DB9E28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133600"/>
            <a:ext cx="48006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292B8661-2636-A247-8BC6-27E6F639160A}"/>
              </a:ext>
            </a:extLst>
          </p:cNvPr>
          <p:cNvSpPr>
            <a:spLocks noGrp="1" noChangeArrowheads="1"/>
          </p:cNvSpPr>
          <p:nvPr>
            <p:ph type="title"/>
          </p:nvPr>
        </p:nvSpPr>
        <p:spPr>
          <a:xfrm>
            <a:off x="1295400" y="304800"/>
            <a:ext cx="6781800" cy="884238"/>
          </a:xfrm>
          <a:solidFill>
            <a:schemeClr val="bg1"/>
          </a:solidFill>
          <a:ln w="28575">
            <a:solidFill>
              <a:schemeClr val="tx2"/>
            </a:solidFill>
            <a:miter lim="800000"/>
            <a:headEnd/>
            <a:tailEnd/>
          </a:ln>
        </p:spPr>
        <p:txBody>
          <a:bodyPr/>
          <a:lstStyle/>
          <a:p>
            <a:pPr eaLnBrk="1" hangingPunct="1"/>
            <a:r>
              <a:rPr lang="en-US" altLang="en-US" i="1">
                <a:solidFill>
                  <a:schemeClr val="accent2"/>
                </a:solidFill>
              </a:rPr>
              <a:t>WMONEX STUDIES</a:t>
            </a:r>
          </a:p>
        </p:txBody>
      </p:sp>
      <p:sp>
        <p:nvSpPr>
          <p:cNvPr id="82946" name="Rectangle 3">
            <a:extLst>
              <a:ext uri="{FF2B5EF4-FFF2-40B4-BE49-F238E27FC236}">
                <a16:creationId xmlns:a16="http://schemas.microsoft.com/office/drawing/2014/main" id="{0D63C3C1-F076-7145-8915-572A2D5C0F9F}"/>
              </a:ext>
            </a:extLst>
          </p:cNvPr>
          <p:cNvSpPr>
            <a:spLocks noGrp="1" noChangeArrowheads="1"/>
          </p:cNvSpPr>
          <p:nvPr>
            <p:ph type="body" idx="1"/>
          </p:nvPr>
        </p:nvSpPr>
        <p:spPr>
          <a:xfrm>
            <a:off x="457200" y="1447800"/>
            <a:ext cx="8382000" cy="4876800"/>
          </a:xfrm>
          <a:solidFill>
            <a:schemeClr val="bg1"/>
          </a:solidFill>
          <a:ln w="28575">
            <a:solidFill>
              <a:schemeClr val="tx2"/>
            </a:solidFill>
            <a:miter lim="800000"/>
            <a:headEnd/>
            <a:tailEnd/>
          </a:ln>
        </p:spPr>
        <p:txBody>
          <a:bodyPr/>
          <a:lstStyle/>
          <a:p>
            <a:pPr eaLnBrk="1" hangingPunct="1">
              <a:lnSpc>
                <a:spcPct val="90000"/>
              </a:lnSpc>
            </a:pPr>
            <a:r>
              <a:rPr lang="en-US" altLang="en-US" sz="2400">
                <a:solidFill>
                  <a:srgbClr val="FF0000"/>
                </a:solidFill>
              </a:rPr>
              <a:t>Sadler, J.C</a:t>
            </a:r>
            <a:r>
              <a:rPr lang="en-US" altLang="en-US" sz="2400"/>
              <a:t>., 1979:  Synoptic Scale Quick-Look for Winter MONEX – December 1978. UHMET 79-02.</a:t>
            </a:r>
          </a:p>
          <a:p>
            <a:pPr eaLnBrk="1" hangingPunct="1">
              <a:lnSpc>
                <a:spcPct val="90000"/>
              </a:lnSpc>
            </a:pPr>
            <a:r>
              <a:rPr lang="en-US" altLang="en-US" sz="2400">
                <a:solidFill>
                  <a:srgbClr val="FF0000"/>
                </a:solidFill>
              </a:rPr>
              <a:t>Murakami, T</a:t>
            </a:r>
            <a:r>
              <a:rPr lang="en-US" altLang="en-US" sz="2400"/>
              <a:t>., and A. Sumi, 1982:  Southern Hemisphere monsoon circulation during the 1978-79 WMONEX   Part I.  </a:t>
            </a:r>
            <a:r>
              <a:rPr lang="en-US" altLang="en-US" sz="2400" i="1"/>
              <a:t>J. Meteor. Soc. Japan.</a:t>
            </a:r>
          </a:p>
          <a:p>
            <a:pPr eaLnBrk="1" hangingPunct="1">
              <a:lnSpc>
                <a:spcPct val="90000"/>
              </a:lnSpc>
            </a:pPr>
            <a:r>
              <a:rPr lang="en-US" altLang="en-US" sz="2400"/>
              <a:t>Sumi, A., and </a:t>
            </a:r>
            <a:r>
              <a:rPr lang="en-US" altLang="en-US" sz="2400">
                <a:solidFill>
                  <a:srgbClr val="FF0000"/>
                </a:solidFill>
              </a:rPr>
              <a:t>T. Murakami</a:t>
            </a:r>
            <a:r>
              <a:rPr lang="en-US" altLang="en-US" sz="2400"/>
              <a:t>, 1982: ….Part II</a:t>
            </a:r>
          </a:p>
          <a:p>
            <a:pPr eaLnBrk="1" hangingPunct="1">
              <a:lnSpc>
                <a:spcPct val="90000"/>
              </a:lnSpc>
            </a:pPr>
            <a:r>
              <a:rPr lang="en-US" altLang="en-US" sz="2400">
                <a:solidFill>
                  <a:srgbClr val="FF0000"/>
                </a:solidFill>
              </a:rPr>
              <a:t>Chu, P.-S.</a:t>
            </a:r>
            <a:r>
              <a:rPr lang="en-US" altLang="en-US" sz="2400"/>
              <a:t>, and D. Sikdar, 1983:  Characteristics of sea-level pressure and surface temperature variations during Winter MONEX.  J. Meteor. Soc. Japan.</a:t>
            </a:r>
          </a:p>
          <a:p>
            <a:pPr eaLnBrk="1" hangingPunct="1">
              <a:lnSpc>
                <a:spcPct val="90000"/>
              </a:lnSpc>
            </a:pPr>
            <a:r>
              <a:rPr lang="en-US" altLang="en-US" sz="2400">
                <a:solidFill>
                  <a:srgbClr val="FF0000"/>
                </a:solidFill>
              </a:rPr>
              <a:t>Chu, P.-S</a:t>
            </a:r>
            <a:r>
              <a:rPr lang="en-US" altLang="en-US" sz="2400"/>
              <a:t>., and S.-U. Park, 1984:  Regional circulation characteristics associated with a cold surge event over East Asia during Winter MONEX.  </a:t>
            </a:r>
            <a:r>
              <a:rPr lang="en-US" altLang="en-US" sz="2400" i="1"/>
              <a:t>Mon. Wea. Rev</a:t>
            </a:r>
            <a:r>
              <a:rPr lang="en-US" altLang="en-US" sz="2400"/>
              <a:t>., </a:t>
            </a:r>
            <a:r>
              <a:rPr lang="en-US" altLang="en-US" sz="2400" b="1"/>
              <a:t>112</a:t>
            </a:r>
            <a:r>
              <a:rPr lang="en-US" altLang="en-US" sz="2400"/>
              <a:t>, 955-965</a:t>
            </a:r>
            <a:endParaRPr lang="en-US" altLang="en-US" sz="2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5" descr="Photo of NSF's first headquarters">
            <a:extLst>
              <a:ext uri="{FF2B5EF4-FFF2-40B4-BE49-F238E27FC236}">
                <a16:creationId xmlns:a16="http://schemas.microsoft.com/office/drawing/2014/main" id="{6F18B3AB-D9C1-6D41-B793-8E5991D7C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52475"/>
            <a:ext cx="28194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6">
            <a:extLst>
              <a:ext uri="{FF2B5EF4-FFF2-40B4-BE49-F238E27FC236}">
                <a16:creationId xmlns:a16="http://schemas.microsoft.com/office/drawing/2014/main" id="{821FB392-C08A-A14D-9489-58914BDA14C4}"/>
              </a:ext>
            </a:extLst>
          </p:cNvPr>
          <p:cNvSpPr>
            <a:spLocks noChangeArrowheads="1"/>
          </p:cNvSpPr>
          <p:nvPr/>
        </p:nvSpPr>
        <p:spPr bwMode="auto">
          <a:xfrm>
            <a:off x="3271838" y="2133600"/>
            <a:ext cx="40433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The National Science Foundation's first location at 901 16th Street, NW, Washington, DC. </a:t>
            </a:r>
          </a:p>
        </p:txBody>
      </p:sp>
      <p:sp>
        <p:nvSpPr>
          <p:cNvPr id="8195" name="Rectangle 7">
            <a:extLst>
              <a:ext uri="{FF2B5EF4-FFF2-40B4-BE49-F238E27FC236}">
                <a16:creationId xmlns:a16="http://schemas.microsoft.com/office/drawing/2014/main" id="{9B056A3E-824D-224F-BD2F-19C6BFA6D0D4}"/>
              </a:ext>
            </a:extLst>
          </p:cNvPr>
          <p:cNvSpPr>
            <a:spLocks noChangeArrowheads="1"/>
          </p:cNvSpPr>
          <p:nvPr/>
        </p:nvSpPr>
        <p:spPr bwMode="auto">
          <a:xfrm>
            <a:off x="1600200" y="228600"/>
            <a:ext cx="631031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National Science Foundation History </a:t>
            </a:r>
            <a:br>
              <a:rPr lang="en-US" altLang="en-US" sz="2800"/>
            </a:br>
            <a:endParaRPr lang="en-US" altLang="en-US" sz="2800"/>
          </a:p>
        </p:txBody>
      </p:sp>
      <p:sp>
        <p:nvSpPr>
          <p:cNvPr id="8196" name="Rectangle 8">
            <a:extLst>
              <a:ext uri="{FF2B5EF4-FFF2-40B4-BE49-F238E27FC236}">
                <a16:creationId xmlns:a16="http://schemas.microsoft.com/office/drawing/2014/main" id="{8EFA869A-7531-2444-BCF2-F52BD5F2EC15}"/>
              </a:ext>
            </a:extLst>
          </p:cNvPr>
          <p:cNvSpPr>
            <a:spLocks noChangeArrowheads="1"/>
          </p:cNvSpPr>
          <p:nvPr/>
        </p:nvSpPr>
        <p:spPr bwMode="auto">
          <a:xfrm>
            <a:off x="685800" y="3414713"/>
            <a:ext cx="7620000" cy="2254250"/>
          </a:xfrm>
          <a:prstGeom prst="rect">
            <a:avLst/>
          </a:prstGeom>
          <a:solidFill>
            <a:schemeClr val="bg1"/>
          </a:solidFill>
          <a:ln w="2857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t>"Penicillin, the proximity fuze, the atom bomb, among a host of other scientific contributions to American victory in the Second World War, brought home to many citizens the value of scientific research. In the continuing crisis after the war, there were few who opposed the proposition that </a:t>
            </a:r>
            <a:r>
              <a:rPr lang="en-US" altLang="en-US" sz="2000">
                <a:solidFill>
                  <a:srgbClr val="FF0000"/>
                </a:solidFill>
              </a:rPr>
              <a:t>sustained Federal support of science and research was essential to the defense and welfare of the United States</a:t>
            </a:r>
            <a:r>
              <a:rPr lang="en-US" altLang="en-US" sz="2000"/>
              <a:t>."</a:t>
            </a:r>
          </a:p>
        </p:txBody>
      </p:sp>
      <p:sp>
        <p:nvSpPr>
          <p:cNvPr id="8197" name="Rectangle 9">
            <a:extLst>
              <a:ext uri="{FF2B5EF4-FFF2-40B4-BE49-F238E27FC236}">
                <a16:creationId xmlns:a16="http://schemas.microsoft.com/office/drawing/2014/main" id="{4416B750-C64F-CB4D-AC1F-A82CF61F623D}"/>
              </a:ext>
            </a:extLst>
          </p:cNvPr>
          <p:cNvSpPr>
            <a:spLocks noChangeArrowheads="1"/>
          </p:cNvSpPr>
          <p:nvPr/>
        </p:nvSpPr>
        <p:spPr bwMode="auto">
          <a:xfrm>
            <a:off x="685800" y="2881313"/>
            <a:ext cx="784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u="sng"/>
              <a:t>Established 1950</a:t>
            </a:r>
          </a:p>
        </p:txBody>
      </p:sp>
      <p:sp>
        <p:nvSpPr>
          <p:cNvPr id="8198" name="Rectangle 10">
            <a:extLst>
              <a:ext uri="{FF2B5EF4-FFF2-40B4-BE49-F238E27FC236}">
                <a16:creationId xmlns:a16="http://schemas.microsoft.com/office/drawing/2014/main" id="{D65127D8-70C6-E949-BF60-343169D43B7C}"/>
              </a:ext>
            </a:extLst>
          </p:cNvPr>
          <p:cNvSpPr>
            <a:spLocks noChangeArrowheads="1"/>
          </p:cNvSpPr>
          <p:nvPr/>
        </p:nvSpPr>
        <p:spPr bwMode="auto">
          <a:xfrm>
            <a:off x="681038" y="5988050"/>
            <a:ext cx="7853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i="1"/>
              <a:t>– Excerpt from The First Annual Report of the National Science Foundation, 1950-51</a:t>
            </a:r>
            <a:r>
              <a:rPr lang="en-US" altLang="en-US" sz="1600"/>
              <a:t>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20056690-208E-8649-84EB-D224F2AE7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0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 Box 3">
            <a:extLst>
              <a:ext uri="{FF2B5EF4-FFF2-40B4-BE49-F238E27FC236}">
                <a16:creationId xmlns:a16="http://schemas.microsoft.com/office/drawing/2014/main" id="{AC5B7A3D-3D60-C348-B74F-5EF52F972764}"/>
              </a:ext>
            </a:extLst>
          </p:cNvPr>
          <p:cNvSpPr txBox="1">
            <a:spLocks noChangeArrowheads="1"/>
          </p:cNvSpPr>
          <p:nvPr/>
        </p:nvSpPr>
        <p:spPr bwMode="auto">
          <a:xfrm>
            <a:off x="4572000" y="4800600"/>
            <a:ext cx="212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a:solidFill>
                  <a:srgbClr val="FF0000"/>
                </a:solidFill>
              </a:rPr>
              <a:t>(Houze et al. 1981)</a:t>
            </a:r>
          </a:p>
        </p:txBody>
      </p:sp>
      <p:sp>
        <p:nvSpPr>
          <p:cNvPr id="83971" name="Text Box 4">
            <a:extLst>
              <a:ext uri="{FF2B5EF4-FFF2-40B4-BE49-F238E27FC236}">
                <a16:creationId xmlns:a16="http://schemas.microsoft.com/office/drawing/2014/main" id="{40E8BE7D-7CBA-D74B-B7DA-1E2ED715CB61}"/>
              </a:ext>
            </a:extLst>
          </p:cNvPr>
          <p:cNvSpPr txBox="1">
            <a:spLocks noChangeArrowheads="1"/>
          </p:cNvSpPr>
          <p:nvPr/>
        </p:nvSpPr>
        <p:spPr bwMode="auto">
          <a:xfrm>
            <a:off x="7010400" y="381000"/>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i="1">
                <a:solidFill>
                  <a:schemeClr val="accent2"/>
                </a:solidFill>
              </a:rPr>
              <a:t>WMONEX (DEC 1978)</a:t>
            </a:r>
          </a:p>
        </p:txBody>
      </p:sp>
      <p:pic>
        <p:nvPicPr>
          <p:cNvPr id="83972" name="Picture 5">
            <a:extLst>
              <a:ext uri="{FF2B5EF4-FFF2-40B4-BE49-F238E27FC236}">
                <a16:creationId xmlns:a16="http://schemas.microsoft.com/office/drawing/2014/main" id="{DF5D9395-C931-9146-AE4D-1EE0490D1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905000"/>
            <a:ext cx="3733800" cy="257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4">
            <a:extLst>
              <a:ext uri="{FF2B5EF4-FFF2-40B4-BE49-F238E27FC236}">
                <a16:creationId xmlns:a16="http://schemas.microsoft.com/office/drawing/2014/main" id="{E171F3E1-6C9A-E648-B533-35C8B60CB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1051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 Box 5">
            <a:extLst>
              <a:ext uri="{FF2B5EF4-FFF2-40B4-BE49-F238E27FC236}">
                <a16:creationId xmlns:a16="http://schemas.microsoft.com/office/drawing/2014/main" id="{CA08BAD2-B85F-B44F-A1E0-D1D2CD6B4048}"/>
              </a:ext>
            </a:extLst>
          </p:cNvPr>
          <p:cNvSpPr txBox="1">
            <a:spLocks noChangeArrowheads="1"/>
          </p:cNvSpPr>
          <p:nvPr/>
        </p:nvSpPr>
        <p:spPr bwMode="auto">
          <a:xfrm>
            <a:off x="2209800" y="152400"/>
            <a:ext cx="411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i="1">
                <a:solidFill>
                  <a:schemeClr val="bg1"/>
                </a:solidFill>
              </a:rPr>
              <a:t>Winter MONEX, Kuala Lumpur, December 1978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a:extLst>
              <a:ext uri="{FF2B5EF4-FFF2-40B4-BE49-F238E27FC236}">
                <a16:creationId xmlns:a16="http://schemas.microsoft.com/office/drawing/2014/main" id="{4388072B-A815-E242-AA75-3C9E0CABB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1051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 Box 5">
            <a:extLst>
              <a:ext uri="{FF2B5EF4-FFF2-40B4-BE49-F238E27FC236}">
                <a16:creationId xmlns:a16="http://schemas.microsoft.com/office/drawing/2014/main" id="{10BA58D3-AC20-2C4F-AD72-B283099F46C4}"/>
              </a:ext>
            </a:extLst>
          </p:cNvPr>
          <p:cNvSpPr txBox="1">
            <a:spLocks noChangeArrowheads="1"/>
          </p:cNvSpPr>
          <p:nvPr/>
        </p:nvSpPr>
        <p:spPr bwMode="auto">
          <a:xfrm>
            <a:off x="2209800" y="152400"/>
            <a:ext cx="411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i="1">
                <a:solidFill>
                  <a:schemeClr val="tx2"/>
                </a:solidFill>
              </a:rPr>
              <a:t>Winter MONEX, Kuala Lumpur, December 1978</a:t>
            </a:r>
          </a:p>
        </p:txBody>
      </p:sp>
      <p:sp>
        <p:nvSpPr>
          <p:cNvPr id="86019" name="Text Box 6">
            <a:extLst>
              <a:ext uri="{FF2B5EF4-FFF2-40B4-BE49-F238E27FC236}">
                <a16:creationId xmlns:a16="http://schemas.microsoft.com/office/drawing/2014/main" id="{F13FF346-D087-6541-8E27-3DAF100210E5}"/>
              </a:ext>
            </a:extLst>
          </p:cNvPr>
          <p:cNvSpPr txBox="1">
            <a:spLocks noChangeArrowheads="1"/>
          </p:cNvSpPr>
          <p:nvPr/>
        </p:nvSpPr>
        <p:spPr bwMode="auto">
          <a:xfrm>
            <a:off x="2590800" y="17526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Takio Murakami</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a:extLst>
              <a:ext uri="{FF2B5EF4-FFF2-40B4-BE49-F238E27FC236}">
                <a16:creationId xmlns:a16="http://schemas.microsoft.com/office/drawing/2014/main" id="{46074A52-4946-0847-8637-2C7C34AA5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3763"/>
            <a:ext cx="9144000" cy="59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5">
            <a:extLst>
              <a:ext uri="{FF2B5EF4-FFF2-40B4-BE49-F238E27FC236}">
                <a16:creationId xmlns:a16="http://schemas.microsoft.com/office/drawing/2014/main" id="{51E47A1F-B042-1A46-8371-9C268C0AE2D7}"/>
              </a:ext>
            </a:extLst>
          </p:cNvPr>
          <p:cNvSpPr>
            <a:spLocks noChangeArrowheads="1"/>
          </p:cNvSpPr>
          <p:nvPr/>
        </p:nvSpPr>
        <p:spPr bwMode="auto">
          <a:xfrm>
            <a:off x="7086600" y="2286000"/>
            <a:ext cx="139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a:t>Arnold Hori </a:t>
            </a:r>
          </a:p>
        </p:txBody>
      </p:sp>
      <p:sp>
        <p:nvSpPr>
          <p:cNvPr id="87043" name="Text Box 6">
            <a:extLst>
              <a:ext uri="{FF2B5EF4-FFF2-40B4-BE49-F238E27FC236}">
                <a16:creationId xmlns:a16="http://schemas.microsoft.com/office/drawing/2014/main" id="{8E7AB829-BC10-B94E-A401-33216668BD56}"/>
              </a:ext>
            </a:extLst>
          </p:cNvPr>
          <p:cNvSpPr txBox="1">
            <a:spLocks noChangeArrowheads="1"/>
          </p:cNvSpPr>
          <p:nvPr/>
        </p:nvSpPr>
        <p:spPr bwMode="auto">
          <a:xfrm>
            <a:off x="4114800" y="30480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Louis Oda</a:t>
            </a:r>
          </a:p>
        </p:txBody>
      </p:sp>
      <p:sp>
        <p:nvSpPr>
          <p:cNvPr id="87044" name="Text Box 7">
            <a:extLst>
              <a:ext uri="{FF2B5EF4-FFF2-40B4-BE49-F238E27FC236}">
                <a16:creationId xmlns:a16="http://schemas.microsoft.com/office/drawing/2014/main" id="{C45607AF-FE8F-5647-BD8B-973C97B94BF7}"/>
              </a:ext>
            </a:extLst>
          </p:cNvPr>
          <p:cNvSpPr txBox="1">
            <a:spLocks noChangeArrowheads="1"/>
          </p:cNvSpPr>
          <p:nvPr/>
        </p:nvSpPr>
        <p:spPr bwMode="auto">
          <a:xfrm>
            <a:off x="2209800" y="152400"/>
            <a:ext cx="411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i="1"/>
              <a:t>Winter MONEX, Kuala Lumpur, December 1978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9">
            <a:extLst>
              <a:ext uri="{FF2B5EF4-FFF2-40B4-BE49-F238E27FC236}">
                <a16:creationId xmlns:a16="http://schemas.microsoft.com/office/drawing/2014/main" id="{B39AC292-4B4D-AE4C-8B60-577774DA0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0"/>
            <a:ext cx="44196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 Box 4">
            <a:extLst>
              <a:ext uri="{FF2B5EF4-FFF2-40B4-BE49-F238E27FC236}">
                <a16:creationId xmlns:a16="http://schemas.microsoft.com/office/drawing/2014/main" id="{296F8FA3-41F2-704B-9E35-9541D9BBD9A2}"/>
              </a:ext>
            </a:extLst>
          </p:cNvPr>
          <p:cNvSpPr txBox="1">
            <a:spLocks noChangeArrowheads="1"/>
          </p:cNvSpPr>
          <p:nvPr/>
        </p:nvSpPr>
        <p:spPr bwMode="auto">
          <a:xfrm>
            <a:off x="152400" y="609600"/>
            <a:ext cx="4724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i="1">
                <a:solidFill>
                  <a:srgbClr val="0000FF"/>
                </a:solidFill>
              </a:rPr>
              <a:t>1980s</a:t>
            </a:r>
            <a:r>
              <a:rPr lang="en-US" altLang="en-US" sz="2400"/>
              <a:t> </a:t>
            </a:r>
            <a:endParaRPr lang="en-US" altLang="en-US" sz="2400">
              <a:solidFill>
                <a:srgbClr val="0000FF"/>
              </a:solidFill>
            </a:endParaRPr>
          </a:p>
          <a:p>
            <a:pPr eaLnBrk="1" hangingPunct="1">
              <a:spcBef>
                <a:spcPct val="50000"/>
              </a:spcBef>
            </a:pPr>
            <a:r>
              <a:rPr lang="en-US" altLang="en-US" sz="2800" b="1" i="1">
                <a:solidFill>
                  <a:srgbClr val="FF0000"/>
                </a:solidFill>
              </a:rPr>
              <a:t>ENSO/MONSOON YEARS</a:t>
            </a:r>
            <a:r>
              <a:rPr lang="en-US" altLang="en-US" sz="2800" i="1">
                <a:solidFill>
                  <a:srgbClr val="FF0000"/>
                </a:solidFill>
              </a:rPr>
              <a:t> </a:t>
            </a:r>
          </a:p>
          <a:p>
            <a:pPr eaLnBrk="1" hangingPunct="1">
              <a:spcBef>
                <a:spcPct val="50000"/>
              </a:spcBef>
            </a:pPr>
            <a:r>
              <a:rPr lang="en-US" altLang="en-US" sz="2400" i="1"/>
              <a:t>POST-FGGE/MONEX STUDIES, ’82-83 EL NI</a:t>
            </a:r>
            <a:r>
              <a:rPr lang="en-US" altLang="en-US" sz="2400" i="1">
                <a:cs typeface="Arial" panose="020B0604020202020204" pitchFamily="34" charset="0"/>
              </a:rPr>
              <a:t>ÑO</a:t>
            </a:r>
          </a:p>
        </p:txBody>
      </p:sp>
      <p:sp>
        <p:nvSpPr>
          <p:cNvPr id="88067" name="Text Box 6">
            <a:extLst>
              <a:ext uri="{FF2B5EF4-FFF2-40B4-BE49-F238E27FC236}">
                <a16:creationId xmlns:a16="http://schemas.microsoft.com/office/drawing/2014/main" id="{3CF04C18-5167-034C-919D-31FA2E066B44}"/>
              </a:ext>
            </a:extLst>
          </p:cNvPr>
          <p:cNvSpPr txBox="1">
            <a:spLocks noChangeArrowheads="1"/>
          </p:cNvSpPr>
          <p:nvPr/>
        </p:nvSpPr>
        <p:spPr bwMode="auto">
          <a:xfrm>
            <a:off x="5029200" y="0"/>
            <a:ext cx="2133600" cy="5810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i="1">
                <a:solidFill>
                  <a:schemeClr val="bg1"/>
                </a:solidFill>
              </a:rPr>
              <a:t>Hurricane Iwa       23 November 1982</a:t>
            </a:r>
          </a:p>
        </p:txBody>
      </p:sp>
      <p:sp>
        <p:nvSpPr>
          <p:cNvPr id="88068" name="Text Box 10">
            <a:extLst>
              <a:ext uri="{FF2B5EF4-FFF2-40B4-BE49-F238E27FC236}">
                <a16:creationId xmlns:a16="http://schemas.microsoft.com/office/drawing/2014/main" id="{2C24FF5A-1D85-0E4C-81EE-5D5B0E2D779E}"/>
              </a:ext>
            </a:extLst>
          </p:cNvPr>
          <p:cNvSpPr txBox="1">
            <a:spLocks noChangeArrowheads="1"/>
          </p:cNvSpPr>
          <p:nvPr/>
        </p:nvSpPr>
        <p:spPr bwMode="auto">
          <a:xfrm>
            <a:off x="5105400" y="22860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i="1">
                <a:solidFill>
                  <a:schemeClr val="bg1"/>
                </a:solidFill>
              </a:rPr>
              <a:t>Hit Kauai; $250M damage</a:t>
            </a:r>
          </a:p>
        </p:txBody>
      </p:sp>
      <p:pic>
        <p:nvPicPr>
          <p:cNvPr id="88069" name="Picture 12">
            <a:extLst>
              <a:ext uri="{FF2B5EF4-FFF2-40B4-BE49-F238E27FC236}">
                <a16:creationId xmlns:a16="http://schemas.microsoft.com/office/drawing/2014/main" id="{9D80A6FE-D25C-1241-B50F-FEAAE6380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9550" y="457200"/>
            <a:ext cx="1314450"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16">
            <a:extLst>
              <a:ext uri="{FF2B5EF4-FFF2-40B4-BE49-F238E27FC236}">
                <a16:creationId xmlns:a16="http://schemas.microsoft.com/office/drawing/2014/main" id="{B79D51D5-2C62-F84D-87C4-15262E550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684463"/>
            <a:ext cx="6629400"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Text Box 17">
            <a:extLst>
              <a:ext uri="{FF2B5EF4-FFF2-40B4-BE49-F238E27FC236}">
                <a16:creationId xmlns:a16="http://schemas.microsoft.com/office/drawing/2014/main" id="{2E6EDCF8-3EE4-CA47-80E7-13B40E82DDDE}"/>
              </a:ext>
            </a:extLst>
          </p:cNvPr>
          <p:cNvSpPr txBox="1">
            <a:spLocks noChangeArrowheads="1"/>
          </p:cNvSpPr>
          <p:nvPr/>
        </p:nvSpPr>
        <p:spPr bwMode="auto">
          <a:xfrm>
            <a:off x="5105400" y="2924175"/>
            <a:ext cx="2133600" cy="5810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i="1">
                <a:solidFill>
                  <a:schemeClr val="bg1"/>
                </a:solidFill>
              </a:rPr>
              <a:t>Kilauea Eruption       3 April 1983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5">
            <a:extLst>
              <a:ext uri="{FF2B5EF4-FFF2-40B4-BE49-F238E27FC236}">
                <a16:creationId xmlns:a16="http://schemas.microsoft.com/office/drawing/2014/main" id="{6D3D7990-65AC-3F4A-A587-98D03DE66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838200"/>
            <a:ext cx="6424612" cy="551815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9090" name="Rectangle 6">
            <a:extLst>
              <a:ext uri="{FF2B5EF4-FFF2-40B4-BE49-F238E27FC236}">
                <a16:creationId xmlns:a16="http://schemas.microsoft.com/office/drawing/2014/main" id="{07E55076-B9EE-7D42-9E8A-19E4192EE10A}"/>
              </a:ext>
            </a:extLst>
          </p:cNvPr>
          <p:cNvSpPr>
            <a:spLocks noChangeArrowheads="1"/>
          </p:cNvSpPr>
          <p:nvPr/>
        </p:nvSpPr>
        <p:spPr bwMode="auto">
          <a:xfrm>
            <a:off x="914400" y="6126163"/>
            <a:ext cx="7162800" cy="669925"/>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a:t>Gill, A., 1980: Some simple solutions for heat induced tropical circulation. </a:t>
            </a:r>
            <a:r>
              <a:rPr lang="en-US" altLang="en-US" i="1"/>
              <a:t>Quart. J. Royal Meteorol. Soc.</a:t>
            </a:r>
            <a:r>
              <a:rPr lang="en-US" altLang="en-US"/>
              <a:t>, </a:t>
            </a:r>
            <a:r>
              <a:rPr lang="en-US" altLang="en-US" b="1"/>
              <a:t>106</a:t>
            </a:r>
            <a:r>
              <a:rPr lang="en-US" altLang="en-US"/>
              <a:t>, 447-462. </a:t>
            </a:r>
          </a:p>
        </p:txBody>
      </p:sp>
      <p:sp>
        <p:nvSpPr>
          <p:cNvPr id="89091" name="Text Box 7">
            <a:extLst>
              <a:ext uri="{FF2B5EF4-FFF2-40B4-BE49-F238E27FC236}">
                <a16:creationId xmlns:a16="http://schemas.microsoft.com/office/drawing/2014/main" id="{8A2A6CFC-6A8E-E84E-9843-0A4CA10ECB62}"/>
              </a:ext>
            </a:extLst>
          </p:cNvPr>
          <p:cNvSpPr txBox="1">
            <a:spLocks noChangeArrowheads="1"/>
          </p:cNvSpPr>
          <p:nvPr/>
        </p:nvSpPr>
        <p:spPr bwMode="auto">
          <a:xfrm>
            <a:off x="3429000" y="152400"/>
            <a:ext cx="2133600" cy="547688"/>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i="1">
                <a:solidFill>
                  <a:schemeClr val="accent2"/>
                </a:solidFill>
              </a:rPr>
              <a:t>“Gill Model”</a:t>
            </a:r>
          </a:p>
        </p:txBody>
      </p:sp>
      <p:sp>
        <p:nvSpPr>
          <p:cNvPr id="89092" name="Text Box 8">
            <a:extLst>
              <a:ext uri="{FF2B5EF4-FFF2-40B4-BE49-F238E27FC236}">
                <a16:creationId xmlns:a16="http://schemas.microsoft.com/office/drawing/2014/main" id="{39707CB7-928B-7346-BD58-678304480E28}"/>
              </a:ext>
            </a:extLst>
          </p:cNvPr>
          <p:cNvSpPr txBox="1">
            <a:spLocks noChangeArrowheads="1"/>
          </p:cNvSpPr>
          <p:nvPr/>
        </p:nvSpPr>
        <p:spPr bwMode="auto">
          <a:xfrm>
            <a:off x="4876800" y="3671888"/>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0000"/>
                </a:solidFill>
              </a:rPr>
              <a:t>Kelvin wave</a:t>
            </a:r>
          </a:p>
        </p:txBody>
      </p:sp>
      <p:sp>
        <p:nvSpPr>
          <p:cNvPr id="89093" name="Text Box 9">
            <a:extLst>
              <a:ext uri="{FF2B5EF4-FFF2-40B4-BE49-F238E27FC236}">
                <a16:creationId xmlns:a16="http://schemas.microsoft.com/office/drawing/2014/main" id="{04069202-0EEE-9845-B843-18BF1FE7AB2A}"/>
              </a:ext>
            </a:extLst>
          </p:cNvPr>
          <p:cNvSpPr txBox="1">
            <a:spLocks noChangeArrowheads="1"/>
          </p:cNvSpPr>
          <p:nvPr/>
        </p:nvSpPr>
        <p:spPr bwMode="auto">
          <a:xfrm>
            <a:off x="1676400" y="2971800"/>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i="1">
                <a:solidFill>
                  <a:srgbClr val="009900"/>
                </a:solidFill>
              </a:rPr>
              <a:t>Rossby waves</a:t>
            </a:r>
          </a:p>
        </p:txBody>
      </p:sp>
      <p:sp>
        <p:nvSpPr>
          <p:cNvPr id="89094" name="Line 10">
            <a:extLst>
              <a:ext uri="{FF2B5EF4-FFF2-40B4-BE49-F238E27FC236}">
                <a16:creationId xmlns:a16="http://schemas.microsoft.com/office/drawing/2014/main" id="{AAD39FBB-4FC6-D743-8853-2183356F12E5}"/>
              </a:ext>
            </a:extLst>
          </p:cNvPr>
          <p:cNvSpPr>
            <a:spLocks noChangeShapeType="1"/>
          </p:cNvSpPr>
          <p:nvPr/>
        </p:nvSpPr>
        <p:spPr bwMode="auto">
          <a:xfrm>
            <a:off x="2895600" y="3276600"/>
            <a:ext cx="914400" cy="228600"/>
          </a:xfrm>
          <a:prstGeom prst="line">
            <a:avLst/>
          </a:prstGeom>
          <a:noFill/>
          <a:ln w="952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5" name="Line 11">
            <a:extLst>
              <a:ext uri="{FF2B5EF4-FFF2-40B4-BE49-F238E27FC236}">
                <a16:creationId xmlns:a16="http://schemas.microsoft.com/office/drawing/2014/main" id="{620D2224-CFA7-6245-AEB5-BC762FB46EBB}"/>
              </a:ext>
            </a:extLst>
          </p:cNvPr>
          <p:cNvSpPr>
            <a:spLocks noChangeShapeType="1"/>
          </p:cNvSpPr>
          <p:nvPr/>
        </p:nvSpPr>
        <p:spPr bwMode="auto">
          <a:xfrm>
            <a:off x="2667000" y="3581400"/>
            <a:ext cx="1143000" cy="609600"/>
          </a:xfrm>
          <a:prstGeom prst="line">
            <a:avLst/>
          </a:prstGeom>
          <a:noFill/>
          <a:ln w="952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6" name="Text Box 12">
            <a:extLst>
              <a:ext uri="{FF2B5EF4-FFF2-40B4-BE49-F238E27FC236}">
                <a16:creationId xmlns:a16="http://schemas.microsoft.com/office/drawing/2014/main" id="{B4FDAB12-ABB1-C741-9751-ECF8FBE77812}"/>
              </a:ext>
            </a:extLst>
          </p:cNvPr>
          <p:cNvSpPr txBox="1">
            <a:spLocks noChangeArrowheads="1"/>
          </p:cNvSpPr>
          <p:nvPr/>
        </p:nvSpPr>
        <p:spPr bwMode="auto">
          <a:xfrm>
            <a:off x="3810000" y="16764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a:solidFill>
                  <a:srgbClr val="FF9900"/>
                </a:solidFill>
              </a:rPr>
              <a:t>Heat Source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5" descr="path of the jet stream">
            <a:extLst>
              <a:ext uri="{FF2B5EF4-FFF2-40B4-BE49-F238E27FC236}">
                <a16:creationId xmlns:a16="http://schemas.microsoft.com/office/drawing/2014/main" id="{98DF2124-7AC1-FC4D-86DA-1C43D9C7A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1263"/>
            <a:ext cx="556260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 Box 6">
            <a:extLst>
              <a:ext uri="{FF2B5EF4-FFF2-40B4-BE49-F238E27FC236}">
                <a16:creationId xmlns:a16="http://schemas.microsoft.com/office/drawing/2014/main" id="{8B510B7D-31A1-5247-97E2-8F7DDD6BC880}"/>
              </a:ext>
            </a:extLst>
          </p:cNvPr>
          <p:cNvSpPr txBox="1">
            <a:spLocks noChangeArrowheads="1"/>
          </p:cNvSpPr>
          <p:nvPr/>
        </p:nvSpPr>
        <p:spPr bwMode="auto">
          <a:xfrm>
            <a:off x="3200400" y="304800"/>
            <a:ext cx="2514600" cy="547688"/>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i="1"/>
              <a:t>“PNA Pattern”</a:t>
            </a:r>
          </a:p>
        </p:txBody>
      </p:sp>
      <p:sp>
        <p:nvSpPr>
          <p:cNvPr id="90115" name="Text Box 7">
            <a:extLst>
              <a:ext uri="{FF2B5EF4-FFF2-40B4-BE49-F238E27FC236}">
                <a16:creationId xmlns:a16="http://schemas.microsoft.com/office/drawing/2014/main" id="{DC0C269E-FC3B-0B47-8732-29EC20324532}"/>
              </a:ext>
            </a:extLst>
          </p:cNvPr>
          <p:cNvSpPr txBox="1">
            <a:spLocks noChangeArrowheads="1"/>
          </p:cNvSpPr>
          <p:nvPr/>
        </p:nvSpPr>
        <p:spPr bwMode="auto">
          <a:xfrm>
            <a:off x="381000" y="6003925"/>
            <a:ext cx="8229600" cy="42545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i="1"/>
              <a:t>Hoskins and Karoly (1981); Horel and Wallace (1981); Webster (1981)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a:extLst>
              <a:ext uri="{FF2B5EF4-FFF2-40B4-BE49-F238E27FC236}">
                <a16:creationId xmlns:a16="http://schemas.microsoft.com/office/drawing/2014/main" id="{CDE01FA9-6D7F-F747-9FB4-91EEA3302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0" y="838200"/>
            <a:ext cx="474345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7">
            <a:extLst>
              <a:ext uri="{FF2B5EF4-FFF2-40B4-BE49-F238E27FC236}">
                <a16:creationId xmlns:a16="http://schemas.microsoft.com/office/drawing/2014/main" id="{21D66B4C-B192-1F4E-98FC-9D53069CE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84425"/>
            <a:ext cx="43053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8">
            <a:extLst>
              <a:ext uri="{FF2B5EF4-FFF2-40B4-BE49-F238E27FC236}">
                <a16:creationId xmlns:a16="http://schemas.microsoft.com/office/drawing/2014/main" id="{7E04A202-7634-614D-8801-287A91BCD8F3}"/>
              </a:ext>
            </a:extLst>
          </p:cNvPr>
          <p:cNvSpPr txBox="1">
            <a:spLocks noChangeArrowheads="1"/>
          </p:cNvSpPr>
          <p:nvPr/>
        </p:nvSpPr>
        <p:spPr bwMode="auto">
          <a:xfrm>
            <a:off x="228600" y="457200"/>
            <a:ext cx="3581400" cy="608013"/>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i="1"/>
              <a:t>1982-83 El Ni</a:t>
            </a:r>
            <a:r>
              <a:rPr lang="en-US" altLang="en-US" sz="3200" i="1">
                <a:cs typeface="Arial" panose="020B0604020202020204" pitchFamily="34" charset="0"/>
              </a:rPr>
              <a:t>ño</a:t>
            </a:r>
          </a:p>
        </p:txBody>
      </p:sp>
      <p:sp>
        <p:nvSpPr>
          <p:cNvPr id="91140" name="Text Box 9">
            <a:extLst>
              <a:ext uri="{FF2B5EF4-FFF2-40B4-BE49-F238E27FC236}">
                <a16:creationId xmlns:a16="http://schemas.microsoft.com/office/drawing/2014/main" id="{E4FD9583-0D26-4B4C-9B84-315F5CDE33DA}"/>
              </a:ext>
            </a:extLst>
          </p:cNvPr>
          <p:cNvSpPr txBox="1">
            <a:spLocks noChangeArrowheads="1"/>
          </p:cNvSpPr>
          <p:nvPr/>
        </p:nvSpPr>
        <p:spPr bwMode="auto">
          <a:xfrm>
            <a:off x="228600" y="1371600"/>
            <a:ext cx="4038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t>Cost:</a:t>
            </a:r>
            <a:r>
              <a:rPr lang="en-US" altLang="en-US" sz="2800"/>
              <a:t> 2000 lives lost, </a:t>
            </a:r>
            <a:r>
              <a:rPr lang="en-US" altLang="en-US" sz="2800">
                <a:cs typeface="Arial" panose="020B0604020202020204" pitchFamily="34" charset="0"/>
              </a:rPr>
              <a:t>~</a:t>
            </a:r>
            <a:r>
              <a:rPr lang="en-US" altLang="en-US" sz="2800"/>
              <a:t>$13B worldwide</a:t>
            </a:r>
          </a:p>
        </p:txBody>
      </p:sp>
      <p:pic>
        <p:nvPicPr>
          <p:cNvPr id="91141" name="Picture 11">
            <a:extLst>
              <a:ext uri="{FF2B5EF4-FFF2-40B4-BE49-F238E27FC236}">
                <a16:creationId xmlns:a16="http://schemas.microsoft.com/office/drawing/2014/main" id="{7C7A2E69-6273-B647-A207-A405163B6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510088"/>
            <a:ext cx="3352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ext Box 12">
            <a:extLst>
              <a:ext uri="{FF2B5EF4-FFF2-40B4-BE49-F238E27FC236}">
                <a16:creationId xmlns:a16="http://schemas.microsoft.com/office/drawing/2014/main" id="{660C50CA-74B4-8E44-A4DD-52C7F748C02C}"/>
              </a:ext>
            </a:extLst>
          </p:cNvPr>
          <p:cNvSpPr txBox="1">
            <a:spLocks noChangeArrowheads="1"/>
          </p:cNvSpPr>
          <p:nvPr/>
        </p:nvSpPr>
        <p:spPr bwMode="auto">
          <a:xfrm>
            <a:off x="2590800" y="65532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i="1">
                <a:solidFill>
                  <a:schemeClr val="bg1"/>
                </a:solidFill>
              </a:rPr>
              <a:t>Santa Barbara, CA</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5" descr="The TAO/TRITON array">
            <a:extLst>
              <a:ext uri="{FF2B5EF4-FFF2-40B4-BE49-F238E27FC236}">
                <a16:creationId xmlns:a16="http://schemas.microsoft.com/office/drawing/2014/main" id="{23981A8F-E411-E64A-832D-143396575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57150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62" name="Text Box 7">
            <a:extLst>
              <a:ext uri="{FF2B5EF4-FFF2-40B4-BE49-F238E27FC236}">
                <a16:creationId xmlns:a16="http://schemas.microsoft.com/office/drawing/2014/main" id="{8088B663-95BE-B946-9124-46C0046FF38B}"/>
              </a:ext>
            </a:extLst>
          </p:cNvPr>
          <p:cNvSpPr txBox="1">
            <a:spLocks noChangeArrowheads="1"/>
          </p:cNvSpPr>
          <p:nvPr/>
        </p:nvSpPr>
        <p:spPr bwMode="auto">
          <a:xfrm>
            <a:off x="609600" y="304800"/>
            <a:ext cx="7924800" cy="97472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0000FF"/>
              </a:buClr>
              <a:buFont typeface="Wingdings" pitchFamily="2" charset="2"/>
              <a:buChar char="§"/>
            </a:pPr>
            <a:r>
              <a:rPr lang="en-US" altLang="en-US" sz="2800"/>
              <a:t>  1982-83 El Ni</a:t>
            </a:r>
            <a:r>
              <a:rPr lang="en-US" altLang="en-US" sz="2800">
                <a:cs typeface="Arial" panose="020B0604020202020204" pitchFamily="34" charset="0"/>
              </a:rPr>
              <a:t>ño motivated the establishment of TOGA TAO Array, starting in 1984</a:t>
            </a:r>
          </a:p>
        </p:txBody>
      </p:sp>
      <p:sp>
        <p:nvSpPr>
          <p:cNvPr id="92163" name="Text Box 8">
            <a:extLst>
              <a:ext uri="{FF2B5EF4-FFF2-40B4-BE49-F238E27FC236}">
                <a16:creationId xmlns:a16="http://schemas.microsoft.com/office/drawing/2014/main" id="{1AC428C5-ACA1-B54F-8F8D-AF54B6A3BF80}"/>
              </a:ext>
            </a:extLst>
          </p:cNvPr>
          <p:cNvSpPr txBox="1">
            <a:spLocks noChangeArrowheads="1"/>
          </p:cNvSpPr>
          <p:nvPr/>
        </p:nvSpPr>
        <p:spPr bwMode="auto">
          <a:xfrm>
            <a:off x="6553200" y="1892300"/>
            <a:ext cx="2286000" cy="1946275"/>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First supported under EPOCS; operation transferred to NDBC in 2005</a:t>
            </a:r>
          </a:p>
        </p:txBody>
      </p:sp>
      <p:sp>
        <p:nvSpPr>
          <p:cNvPr id="93193" name="Text Box 9">
            <a:extLst>
              <a:ext uri="{FF2B5EF4-FFF2-40B4-BE49-F238E27FC236}">
                <a16:creationId xmlns:a16="http://schemas.microsoft.com/office/drawing/2014/main" id="{B4F2586A-3590-7C4D-9E78-D42BB505AEFA}"/>
              </a:ext>
            </a:extLst>
          </p:cNvPr>
          <p:cNvSpPr txBox="1">
            <a:spLocks noChangeArrowheads="1"/>
          </p:cNvSpPr>
          <p:nvPr/>
        </p:nvSpPr>
        <p:spPr bwMode="auto">
          <a:xfrm>
            <a:off x="609600" y="4283075"/>
            <a:ext cx="7924800" cy="182880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0000FF"/>
              </a:buClr>
              <a:buFont typeface="Wingdings" pitchFamily="2" charset="2"/>
              <a:buChar char="§"/>
            </a:pPr>
            <a:r>
              <a:rPr lang="en-US" altLang="en-US" sz="2800"/>
              <a:t>  Shortly thereafter, the </a:t>
            </a:r>
            <a:r>
              <a:rPr lang="en-US" altLang="en-US" sz="2800" i="1">
                <a:solidFill>
                  <a:srgbClr val="FF0000"/>
                </a:solidFill>
              </a:rPr>
              <a:t>TOGA (1985-1994)</a:t>
            </a:r>
            <a:r>
              <a:rPr lang="en-US" altLang="en-US" sz="2800"/>
              <a:t> program began </a:t>
            </a:r>
            <a:r>
              <a:rPr lang="en-US" altLang="en-US" sz="2800">
                <a:cs typeface="Arial" panose="020B0604020202020204" pitchFamily="34" charset="0"/>
              </a:rPr>
              <a:t>→</a:t>
            </a:r>
            <a:r>
              <a:rPr lang="en-US" altLang="en-US" sz="2800"/>
              <a:t> observations, predictability, and prediction of tropical ocean-atmosphere coupled system</a:t>
            </a:r>
            <a:endParaRPr lang="en-US" altLang="en-US" sz="280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a:extLst>
              <a:ext uri="{FF2B5EF4-FFF2-40B4-BE49-F238E27FC236}">
                <a16:creationId xmlns:a16="http://schemas.microsoft.com/office/drawing/2014/main" id="{472916C6-3A6E-8845-A6B4-4C363D99B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80975"/>
            <a:ext cx="55626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7">
            <a:extLst>
              <a:ext uri="{FF2B5EF4-FFF2-40B4-BE49-F238E27FC236}">
                <a16:creationId xmlns:a16="http://schemas.microsoft.com/office/drawing/2014/main" id="{CC3138A9-6CE8-AC4D-A0D8-2CE6D38D1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505200"/>
            <a:ext cx="55626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8">
            <a:extLst>
              <a:ext uri="{FF2B5EF4-FFF2-40B4-BE49-F238E27FC236}">
                <a16:creationId xmlns:a16="http://schemas.microsoft.com/office/drawing/2014/main" id="{D3560DD9-7D1D-4946-BA6A-A409AF6C555F}"/>
              </a:ext>
            </a:extLst>
          </p:cNvPr>
          <p:cNvSpPr txBox="1">
            <a:spLocks noChangeArrowheads="1"/>
          </p:cNvSpPr>
          <p:nvPr/>
        </p:nvSpPr>
        <p:spPr bwMode="auto">
          <a:xfrm>
            <a:off x="381000" y="228600"/>
            <a:ext cx="2438400" cy="946150"/>
          </a:xfrm>
          <a:prstGeom prst="rect">
            <a:avLst/>
          </a:prstGeom>
          <a:solidFill>
            <a:srgbClr val="FF0000"/>
          </a:solidFill>
          <a:ln>
            <a:noFill/>
          </a:ln>
          <a:effectLst>
            <a:outerShdw dist="53882" dir="2700000" algn="ctr" rotWithShape="0">
              <a:schemeClr val="tx2"/>
            </a:outerShdw>
          </a:effectLst>
          <a:extLst>
            <a:ext uri="{91240B29-F687-4F45-9708-019B960494DF}">
              <a14:hiddenLine xmlns:a14="http://schemas.microsoft.com/office/drawing/2010/main" w="28575">
                <a:solidFill>
                  <a:schemeClr val="tx2"/>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solidFill>
                  <a:schemeClr val="bg1"/>
                </a:solidFill>
              </a:rPr>
              <a:t>ENSO Impacts</a:t>
            </a:r>
          </a:p>
        </p:txBody>
      </p:sp>
      <p:sp>
        <p:nvSpPr>
          <p:cNvPr id="93188" name="Text Box 9">
            <a:extLst>
              <a:ext uri="{FF2B5EF4-FFF2-40B4-BE49-F238E27FC236}">
                <a16:creationId xmlns:a16="http://schemas.microsoft.com/office/drawing/2014/main" id="{8D286FC4-2577-2547-93DF-1B91E6A622B2}"/>
              </a:ext>
            </a:extLst>
          </p:cNvPr>
          <p:cNvSpPr txBox="1">
            <a:spLocks noChangeArrowheads="1"/>
          </p:cNvSpPr>
          <p:nvPr/>
        </p:nvSpPr>
        <p:spPr bwMode="auto">
          <a:xfrm>
            <a:off x="304800" y="2209800"/>
            <a:ext cx="2819400" cy="1430338"/>
          </a:xfrm>
          <a:prstGeom prst="rect">
            <a:avLst/>
          </a:prstGeom>
          <a:solidFill>
            <a:schemeClr val="bg1"/>
          </a:solidFill>
          <a:ln w="571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t>Precipitation anomalies during El Ni</a:t>
            </a:r>
            <a:r>
              <a:rPr lang="en-US" altLang="en-US" sz="2800" i="1">
                <a:cs typeface="Arial" panose="020B0604020202020204" pitchFamily="34" charset="0"/>
              </a:rPr>
              <a:t>ño</a:t>
            </a:r>
          </a:p>
        </p:txBody>
      </p:sp>
      <p:sp>
        <p:nvSpPr>
          <p:cNvPr id="93189" name="Text Box 10">
            <a:extLst>
              <a:ext uri="{FF2B5EF4-FFF2-40B4-BE49-F238E27FC236}">
                <a16:creationId xmlns:a16="http://schemas.microsoft.com/office/drawing/2014/main" id="{D6030F4C-0A9D-3E4F-AA9D-1E6FF18E0A55}"/>
              </a:ext>
            </a:extLst>
          </p:cNvPr>
          <p:cNvSpPr txBox="1">
            <a:spLocks noChangeArrowheads="1"/>
          </p:cNvSpPr>
          <p:nvPr/>
        </p:nvSpPr>
        <p:spPr bwMode="auto">
          <a:xfrm>
            <a:off x="7315200" y="2286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FF00"/>
                </a:solidFill>
              </a:rPr>
              <a:t>NOAA/PMEL</a:t>
            </a:r>
          </a:p>
        </p:txBody>
      </p:sp>
      <p:sp>
        <p:nvSpPr>
          <p:cNvPr id="117771" name="Text Box 11">
            <a:extLst>
              <a:ext uri="{FF2B5EF4-FFF2-40B4-BE49-F238E27FC236}">
                <a16:creationId xmlns:a16="http://schemas.microsoft.com/office/drawing/2014/main" id="{61F86B39-0CF9-B145-B76E-2C78C9B18BDC}"/>
              </a:ext>
            </a:extLst>
          </p:cNvPr>
          <p:cNvSpPr txBox="1">
            <a:spLocks noChangeArrowheads="1"/>
          </p:cNvSpPr>
          <p:nvPr/>
        </p:nvSpPr>
        <p:spPr bwMode="auto">
          <a:xfrm>
            <a:off x="304800" y="3886200"/>
            <a:ext cx="2819400" cy="2682875"/>
          </a:xfrm>
          <a:prstGeom prst="rect">
            <a:avLst/>
          </a:prstGeom>
          <a:solidFill>
            <a:schemeClr val="bg1"/>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t>Impacts on East Asian climate via WNP anticyclone  (Wang et al. 2000)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
            <a:extLst>
              <a:ext uri="{FF2B5EF4-FFF2-40B4-BE49-F238E27FC236}">
                <a16:creationId xmlns:a16="http://schemas.microsoft.com/office/drawing/2014/main" id="{3A961DF7-E16F-9C49-A9F5-A6692C532A0E}"/>
              </a:ext>
            </a:extLst>
          </p:cNvPr>
          <p:cNvSpPr>
            <a:spLocks noChangeArrowheads="1"/>
          </p:cNvSpPr>
          <p:nvPr/>
        </p:nvSpPr>
        <p:spPr bwMode="auto">
          <a:xfrm>
            <a:off x="914400" y="2362200"/>
            <a:ext cx="777240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rgbClr val="FF0000"/>
                </a:solidFill>
              </a:rPr>
              <a:t>…31 countries…endorsed the transformation of IMO into a new inter-governmental World Meteorological Organization (WMO)… 23 March 1950</a:t>
            </a:r>
          </a:p>
        </p:txBody>
      </p:sp>
      <p:pic>
        <p:nvPicPr>
          <p:cNvPr id="9218" name="Picture 8">
            <a:extLst>
              <a:ext uri="{FF2B5EF4-FFF2-40B4-BE49-F238E27FC236}">
                <a16:creationId xmlns:a16="http://schemas.microsoft.com/office/drawing/2014/main" id="{5ED56D23-E6F2-EC44-B0E3-C47109E00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365250"/>
            <a:ext cx="17430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4">
            <a:extLst>
              <a:ext uri="{FF2B5EF4-FFF2-40B4-BE49-F238E27FC236}">
                <a16:creationId xmlns:a16="http://schemas.microsoft.com/office/drawing/2014/main" id="{3DD751E1-7FDF-344F-9039-D9FBC8857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8600"/>
            <a:ext cx="5105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15">
            <a:extLst>
              <a:ext uri="{FF2B5EF4-FFF2-40B4-BE49-F238E27FC236}">
                <a16:creationId xmlns:a16="http://schemas.microsoft.com/office/drawing/2014/main" id="{43DBE86A-6E50-6C4E-8F31-27159442B782}"/>
              </a:ext>
            </a:extLst>
          </p:cNvPr>
          <p:cNvSpPr>
            <a:spLocks noChangeArrowheads="1"/>
          </p:cNvSpPr>
          <p:nvPr/>
        </p:nvSpPr>
        <p:spPr bwMode="auto">
          <a:xfrm>
            <a:off x="838200" y="3675063"/>
            <a:ext cx="7772400" cy="1216025"/>
          </a:xfrm>
          <a:prstGeom prst="rect">
            <a:avLst/>
          </a:prstGeom>
          <a:solidFill>
            <a:schemeClr val="bg1"/>
          </a:solidFill>
          <a:ln w="2857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a:solidFill>
                  <a:srgbClr val="0000CC"/>
                </a:solidFill>
              </a:rPr>
              <a:t>As weather, climate and water cycle knows no national boundaries, international cooperation at a global scale is essential…</a:t>
            </a:r>
          </a:p>
        </p:txBody>
      </p:sp>
      <p:sp>
        <p:nvSpPr>
          <p:cNvPr id="9221" name="Rectangle 16">
            <a:extLst>
              <a:ext uri="{FF2B5EF4-FFF2-40B4-BE49-F238E27FC236}">
                <a16:creationId xmlns:a16="http://schemas.microsoft.com/office/drawing/2014/main" id="{BCF2BBF1-A207-D248-80A5-C07942CDF76F}"/>
              </a:ext>
            </a:extLst>
          </p:cNvPr>
          <p:cNvSpPr>
            <a:spLocks noChangeArrowheads="1"/>
          </p:cNvSpPr>
          <p:nvPr/>
        </p:nvSpPr>
        <p:spPr bwMode="auto">
          <a:xfrm>
            <a:off x="838200" y="5137150"/>
            <a:ext cx="7772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rgbClr val="009900"/>
                </a:solidFill>
              </a:rPr>
              <a:t>WMO facilitates the free and unrestricted exchange of data and information, products and services in real- or near-real time…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4">
            <a:extLst>
              <a:ext uri="{FF2B5EF4-FFF2-40B4-BE49-F238E27FC236}">
                <a16:creationId xmlns:a16="http://schemas.microsoft.com/office/drawing/2014/main" id="{7E8CCEA8-4EF4-C145-921D-109DE7363B35}"/>
              </a:ext>
            </a:extLst>
          </p:cNvPr>
          <p:cNvSpPr txBox="1">
            <a:spLocks noChangeArrowheads="1"/>
          </p:cNvSpPr>
          <p:nvPr/>
        </p:nvSpPr>
        <p:spPr bwMode="auto">
          <a:xfrm>
            <a:off x="685800" y="533400"/>
            <a:ext cx="7848600" cy="1216025"/>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Results from Summer and Winter MONEX and FGGE led in the 1980s to a plethora of studies of the Asian Monsoon…and texts summarizing new results</a:t>
            </a:r>
          </a:p>
        </p:txBody>
      </p:sp>
      <p:sp>
        <p:nvSpPr>
          <p:cNvPr id="94210" name="Text Box 5">
            <a:extLst>
              <a:ext uri="{FF2B5EF4-FFF2-40B4-BE49-F238E27FC236}">
                <a16:creationId xmlns:a16="http://schemas.microsoft.com/office/drawing/2014/main" id="{6527C792-C858-6446-9C04-0E9675164789}"/>
              </a:ext>
            </a:extLst>
          </p:cNvPr>
          <p:cNvSpPr txBox="1">
            <a:spLocks noChangeArrowheads="1"/>
          </p:cNvSpPr>
          <p:nvPr/>
        </p:nvSpPr>
        <p:spPr bwMode="auto">
          <a:xfrm>
            <a:off x="609600" y="1876425"/>
            <a:ext cx="8001000" cy="48577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t>Fein and Stephens (1987)  </a:t>
            </a:r>
            <a:r>
              <a:rPr lang="en-US" altLang="en-US" sz="2400" i="1"/>
              <a:t> </a:t>
            </a:r>
            <a:r>
              <a:rPr lang="en-US" altLang="en-US" sz="2400" i="1" u="sng"/>
              <a:t>Monsoons</a:t>
            </a:r>
          </a:p>
        </p:txBody>
      </p:sp>
      <p:sp>
        <p:nvSpPr>
          <p:cNvPr id="94211" name="Text Box 6">
            <a:extLst>
              <a:ext uri="{FF2B5EF4-FFF2-40B4-BE49-F238E27FC236}">
                <a16:creationId xmlns:a16="http://schemas.microsoft.com/office/drawing/2014/main" id="{1AF37AF5-BF95-5545-AF81-97D9E6C2047B}"/>
              </a:ext>
            </a:extLst>
          </p:cNvPr>
          <p:cNvSpPr txBox="1">
            <a:spLocks noChangeArrowheads="1"/>
          </p:cNvSpPr>
          <p:nvPr/>
        </p:nvSpPr>
        <p:spPr bwMode="auto">
          <a:xfrm>
            <a:off x="609600" y="2590800"/>
            <a:ext cx="8001000" cy="48577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t>Chang and Krishnamurti (1987)  </a:t>
            </a:r>
            <a:r>
              <a:rPr lang="en-US" altLang="en-US" sz="2400" i="1"/>
              <a:t> </a:t>
            </a:r>
            <a:r>
              <a:rPr lang="en-US" altLang="en-US" sz="2400" i="1" u="sng"/>
              <a:t>Monsoon Meteorology</a:t>
            </a:r>
          </a:p>
        </p:txBody>
      </p:sp>
      <p:sp>
        <p:nvSpPr>
          <p:cNvPr id="94212" name="Text Box 7">
            <a:extLst>
              <a:ext uri="{FF2B5EF4-FFF2-40B4-BE49-F238E27FC236}">
                <a16:creationId xmlns:a16="http://schemas.microsoft.com/office/drawing/2014/main" id="{C4D28BA9-35FA-594F-AE2C-38CBFB5FCA46}"/>
              </a:ext>
            </a:extLst>
          </p:cNvPr>
          <p:cNvSpPr txBox="1">
            <a:spLocks noChangeArrowheads="1"/>
          </p:cNvSpPr>
          <p:nvPr/>
        </p:nvSpPr>
        <p:spPr bwMode="auto">
          <a:xfrm>
            <a:off x="685800" y="3352800"/>
            <a:ext cx="5410200" cy="3168650"/>
          </a:xfrm>
          <a:prstGeom prst="rect">
            <a:avLst/>
          </a:prstGeom>
          <a:solidFill>
            <a:schemeClr val="bg1"/>
          </a:solidFill>
          <a:ln w="28575">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000" i="1"/>
              <a:t>  Onset vortex</a:t>
            </a:r>
          </a:p>
          <a:p>
            <a:pPr eaLnBrk="1" hangingPunct="1">
              <a:spcBef>
                <a:spcPct val="50000"/>
              </a:spcBef>
              <a:buFontTx/>
              <a:buChar char="•"/>
            </a:pPr>
            <a:r>
              <a:rPr lang="en-US" altLang="en-US" sz="2000" i="1"/>
              <a:t>  Somali jet, Arabian Sea cooling</a:t>
            </a:r>
          </a:p>
          <a:p>
            <a:pPr eaLnBrk="1" hangingPunct="1">
              <a:spcBef>
                <a:spcPct val="50000"/>
              </a:spcBef>
              <a:buFontTx/>
              <a:buChar char="•"/>
            </a:pPr>
            <a:r>
              <a:rPr lang="en-US" altLang="en-US" sz="2000" i="1"/>
              <a:t>  Active-break mechanisms</a:t>
            </a:r>
          </a:p>
          <a:p>
            <a:pPr eaLnBrk="1" hangingPunct="1">
              <a:spcBef>
                <a:spcPct val="50000"/>
              </a:spcBef>
              <a:buFontTx/>
              <a:buChar char="•"/>
            </a:pPr>
            <a:r>
              <a:rPr lang="en-US" altLang="en-US" sz="2000" i="1"/>
              <a:t>  Monsoon depressions</a:t>
            </a:r>
          </a:p>
          <a:p>
            <a:pPr eaLnBrk="1" hangingPunct="1">
              <a:spcBef>
                <a:spcPct val="50000"/>
              </a:spcBef>
              <a:buFontTx/>
              <a:buChar char="•"/>
            </a:pPr>
            <a:r>
              <a:rPr lang="en-US" altLang="en-US" sz="2000" i="1"/>
              <a:t>  Cold surges</a:t>
            </a:r>
          </a:p>
          <a:p>
            <a:pPr eaLnBrk="1" hangingPunct="1">
              <a:spcBef>
                <a:spcPct val="50000"/>
              </a:spcBef>
              <a:buFontTx/>
              <a:buChar char="•"/>
            </a:pPr>
            <a:r>
              <a:rPr lang="en-US" altLang="en-US" sz="2000" i="1"/>
              <a:t>  Role of Tibetan Plateau</a:t>
            </a:r>
          </a:p>
          <a:p>
            <a:pPr eaLnBrk="1" hangingPunct="1">
              <a:spcBef>
                <a:spcPct val="50000"/>
              </a:spcBef>
              <a:buFontTx/>
              <a:buChar char="•"/>
            </a:pPr>
            <a:r>
              <a:rPr lang="en-US" altLang="en-US" sz="2000" i="1"/>
              <a:t>  Meiyu/Baiu fronts</a:t>
            </a:r>
          </a:p>
        </p:txBody>
      </p:sp>
      <p:sp>
        <p:nvSpPr>
          <p:cNvPr id="94216" name="Line 8">
            <a:extLst>
              <a:ext uri="{FF2B5EF4-FFF2-40B4-BE49-F238E27FC236}">
                <a16:creationId xmlns:a16="http://schemas.microsoft.com/office/drawing/2014/main" id="{2BCFCDE1-3734-A747-8615-62516BBDB073}"/>
              </a:ext>
            </a:extLst>
          </p:cNvPr>
          <p:cNvSpPr>
            <a:spLocks noChangeShapeType="1"/>
          </p:cNvSpPr>
          <p:nvPr/>
        </p:nvSpPr>
        <p:spPr bwMode="auto">
          <a:xfrm flipH="1" flipV="1">
            <a:off x="6553200" y="3200400"/>
            <a:ext cx="381000" cy="990600"/>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7" name="Text Box 9">
            <a:extLst>
              <a:ext uri="{FF2B5EF4-FFF2-40B4-BE49-F238E27FC236}">
                <a16:creationId xmlns:a16="http://schemas.microsoft.com/office/drawing/2014/main" id="{4D922661-4E3D-C542-96EB-490C6BED1077}"/>
              </a:ext>
            </a:extLst>
          </p:cNvPr>
          <p:cNvSpPr txBox="1">
            <a:spLocks noChangeArrowheads="1"/>
          </p:cNvSpPr>
          <p:nvPr/>
        </p:nvSpPr>
        <p:spPr bwMode="auto">
          <a:xfrm>
            <a:off x="6477000" y="4191000"/>
            <a:ext cx="2438400" cy="1581150"/>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T. Murakami chapters in both texts on Tibetan Plateau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42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 Box 4">
            <a:extLst>
              <a:ext uri="{FF2B5EF4-FFF2-40B4-BE49-F238E27FC236}">
                <a16:creationId xmlns:a16="http://schemas.microsoft.com/office/drawing/2014/main" id="{FA40498F-EB5A-4641-9D90-7FA9E667BD5B}"/>
              </a:ext>
            </a:extLst>
          </p:cNvPr>
          <p:cNvSpPr txBox="1">
            <a:spLocks noChangeArrowheads="1"/>
          </p:cNvSpPr>
          <p:nvPr/>
        </p:nvSpPr>
        <p:spPr bwMode="auto">
          <a:xfrm>
            <a:off x="1219200" y="228600"/>
            <a:ext cx="6781800" cy="485775"/>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Contributions on Monsoons by Takio Murakami</a:t>
            </a:r>
          </a:p>
        </p:txBody>
      </p:sp>
      <p:sp>
        <p:nvSpPr>
          <p:cNvPr id="95234" name="Rectangle 5">
            <a:extLst>
              <a:ext uri="{FF2B5EF4-FFF2-40B4-BE49-F238E27FC236}">
                <a16:creationId xmlns:a16="http://schemas.microsoft.com/office/drawing/2014/main" id="{9DFB3801-E90E-EE46-9620-1B803DD75E0E}"/>
              </a:ext>
            </a:extLst>
          </p:cNvPr>
          <p:cNvSpPr>
            <a:spLocks noChangeArrowheads="1"/>
          </p:cNvSpPr>
          <p:nvPr/>
        </p:nvSpPr>
        <p:spPr bwMode="auto">
          <a:xfrm>
            <a:off x="381000" y="793750"/>
            <a:ext cx="8534400" cy="5911850"/>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Murakami and Unninayar (1977)</a:t>
            </a:r>
            <a:r>
              <a:rPr lang="en-US" altLang="en-US" sz="2000"/>
              <a:t>   </a:t>
            </a:r>
            <a:r>
              <a:rPr lang="en-US" altLang="en-US" sz="2000" i="1">
                <a:solidFill>
                  <a:schemeClr val="accent2"/>
                </a:solidFill>
              </a:rPr>
              <a:t>Strong jet stream over Japan linked to intensified local Hadley Circulation</a:t>
            </a:r>
            <a:r>
              <a:rPr lang="en-US" altLang="en-US" sz="2000">
                <a:solidFill>
                  <a:schemeClr val="accent2"/>
                </a:solidFill>
              </a:rPr>
              <a:t>   </a:t>
            </a:r>
          </a:p>
          <a:p>
            <a:pPr eaLnBrk="1" hangingPunct="1"/>
            <a:endParaRPr lang="en-US" altLang="en-US" sz="2000">
              <a:solidFill>
                <a:schemeClr val="accent2"/>
              </a:solidFill>
            </a:endParaRPr>
          </a:p>
          <a:p>
            <a:pPr eaLnBrk="1" hangingPunct="1"/>
            <a:r>
              <a:rPr lang="en-US" altLang="en-US" sz="2000" b="1"/>
              <a:t>Murakami and Sumi (1982)</a:t>
            </a:r>
            <a:r>
              <a:rPr lang="en-US" altLang="en-US" sz="2000"/>
              <a:t>  </a:t>
            </a:r>
            <a:r>
              <a:rPr lang="en-US" altLang="en-US" sz="2000" i="1">
                <a:solidFill>
                  <a:schemeClr val="accent2"/>
                </a:solidFill>
              </a:rPr>
              <a:t>Southern Hemisphere monsoon circulation during the 1978-79 WMONEX</a:t>
            </a:r>
          </a:p>
          <a:p>
            <a:pPr eaLnBrk="1" hangingPunct="1"/>
            <a:endParaRPr lang="en-US" altLang="en-US" sz="2000" b="1" i="1">
              <a:solidFill>
                <a:schemeClr val="accent2"/>
              </a:solidFill>
            </a:endParaRPr>
          </a:p>
          <a:p>
            <a:pPr eaLnBrk="1" hangingPunct="1"/>
            <a:r>
              <a:rPr lang="en-US" altLang="en-US" sz="2000" b="1"/>
              <a:t>Murakami, Iwashima, and Nakazawa (1984)</a:t>
            </a:r>
            <a:r>
              <a:rPr lang="en-US" altLang="en-US" sz="2000"/>
              <a:t>  </a:t>
            </a:r>
            <a:r>
              <a:rPr lang="en-US" altLang="en-US" sz="2000" i="1">
                <a:solidFill>
                  <a:schemeClr val="accent2"/>
                </a:solidFill>
              </a:rPr>
              <a:t>Study of heat, moisture, and vorticity budgets during FGGE-year SH summer monsoon</a:t>
            </a:r>
          </a:p>
          <a:p>
            <a:pPr eaLnBrk="1" hangingPunct="1"/>
            <a:endParaRPr lang="en-US" altLang="en-US" sz="2000">
              <a:solidFill>
                <a:schemeClr val="accent2"/>
              </a:solidFill>
            </a:endParaRPr>
          </a:p>
          <a:p>
            <a:pPr eaLnBrk="1" hangingPunct="1"/>
            <a:r>
              <a:rPr lang="en-US" altLang="en-US" sz="2000" b="1"/>
              <a:t>Murakami, Nakazawa, and He (1984); Murakami and Nakazawa (1985)</a:t>
            </a:r>
            <a:r>
              <a:rPr lang="en-US" altLang="en-US" sz="2000"/>
              <a:t>  </a:t>
            </a:r>
            <a:r>
              <a:rPr lang="en-US" altLang="en-US" sz="2000" i="1">
                <a:solidFill>
                  <a:schemeClr val="accent2"/>
                </a:solidFill>
              </a:rPr>
              <a:t>Studies of the 40-50 day oscillation during the 1979 NH summer</a:t>
            </a:r>
          </a:p>
          <a:p>
            <a:pPr eaLnBrk="1" hangingPunct="1"/>
            <a:endParaRPr lang="en-US" altLang="en-US" sz="2000" i="1"/>
          </a:p>
          <a:p>
            <a:pPr eaLnBrk="1" hangingPunct="1"/>
            <a:r>
              <a:rPr lang="en-US" altLang="en-US" sz="2000" b="1"/>
              <a:t>Murakami, Chen, and Xie (1986)</a:t>
            </a:r>
            <a:r>
              <a:rPr lang="en-US" altLang="en-US" sz="2000" i="1"/>
              <a:t>  </a:t>
            </a:r>
            <a:r>
              <a:rPr lang="en-US" altLang="en-US" sz="2000" i="1">
                <a:solidFill>
                  <a:schemeClr val="accent2"/>
                </a:solidFill>
              </a:rPr>
              <a:t>Used OLR data to study the relationship between seasonal cycles, low-frequency oscillations, and transient disturbances</a:t>
            </a:r>
          </a:p>
          <a:p>
            <a:pPr eaLnBrk="1" hangingPunct="1"/>
            <a:endParaRPr lang="en-US" altLang="en-US" sz="2000" i="1">
              <a:solidFill>
                <a:schemeClr val="accent2"/>
              </a:solidFill>
            </a:endParaRPr>
          </a:p>
          <a:p>
            <a:pPr eaLnBrk="1" hangingPunct="1"/>
            <a:r>
              <a:rPr lang="en-US" altLang="en-US" sz="2000" b="1"/>
              <a:t>Murakami (1987)</a:t>
            </a:r>
            <a:r>
              <a:rPr lang="en-US" altLang="en-US" sz="2000" i="1"/>
              <a:t>  </a:t>
            </a:r>
            <a:r>
              <a:rPr lang="en-US" altLang="en-US" sz="2000" i="1">
                <a:solidFill>
                  <a:schemeClr val="accent2"/>
                </a:solidFill>
              </a:rPr>
              <a:t>Orography and monsoons. </a:t>
            </a:r>
            <a:r>
              <a:rPr lang="en-US" altLang="en-US" sz="2000" i="1" u="sng">
                <a:solidFill>
                  <a:schemeClr val="accent2"/>
                </a:solidFill>
              </a:rPr>
              <a:t>Monsoons  </a:t>
            </a:r>
            <a:r>
              <a:rPr lang="en-US" altLang="en-US" sz="2000" i="1">
                <a:solidFill>
                  <a:schemeClr val="accent2"/>
                </a:solidFill>
              </a:rPr>
              <a:t>(Fein/Stephens)</a:t>
            </a:r>
          </a:p>
          <a:p>
            <a:pPr eaLnBrk="1" hangingPunct="1"/>
            <a:endParaRPr lang="en-US" altLang="en-US" sz="2000" i="1"/>
          </a:p>
          <a:p>
            <a:pPr eaLnBrk="1" hangingPunct="1"/>
            <a:r>
              <a:rPr lang="en-US" altLang="en-US" sz="2000" b="1"/>
              <a:t>Murakami and Matsumoto (1994)</a:t>
            </a:r>
            <a:r>
              <a:rPr lang="en-US" altLang="en-US" sz="2000" i="1"/>
              <a:t>  </a:t>
            </a:r>
            <a:r>
              <a:rPr lang="en-US" altLang="en-US" sz="2000" i="1">
                <a:solidFill>
                  <a:schemeClr val="accent2"/>
                </a:solidFill>
              </a:rPr>
              <a:t>Western North Pacific Monsoon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4">
            <a:extLst>
              <a:ext uri="{FF2B5EF4-FFF2-40B4-BE49-F238E27FC236}">
                <a16:creationId xmlns:a16="http://schemas.microsoft.com/office/drawing/2014/main" id="{540D3340-7068-4C4B-8D1B-8E59A9880D30}"/>
              </a:ext>
            </a:extLst>
          </p:cNvPr>
          <p:cNvSpPr txBox="1">
            <a:spLocks noChangeArrowheads="1"/>
          </p:cNvSpPr>
          <p:nvPr/>
        </p:nvSpPr>
        <p:spPr bwMode="auto">
          <a:xfrm>
            <a:off x="914400" y="228600"/>
            <a:ext cx="7315200" cy="547688"/>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t>Tropical Field Experiments in the Mid-1980s</a:t>
            </a:r>
          </a:p>
        </p:txBody>
      </p:sp>
      <p:pic>
        <p:nvPicPr>
          <p:cNvPr id="96258" name="Picture 5">
            <a:extLst>
              <a:ext uri="{FF2B5EF4-FFF2-40B4-BE49-F238E27FC236}">
                <a16:creationId xmlns:a16="http://schemas.microsoft.com/office/drawing/2014/main" id="{125C0AEF-BA8E-AF44-B3F7-3412937A3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2038"/>
            <a:ext cx="1295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59" name="Text Box 6">
            <a:extLst>
              <a:ext uri="{FF2B5EF4-FFF2-40B4-BE49-F238E27FC236}">
                <a16:creationId xmlns:a16="http://schemas.microsoft.com/office/drawing/2014/main" id="{B6507DE4-ACF6-D442-9FBF-F052DF9B8FD3}"/>
              </a:ext>
            </a:extLst>
          </p:cNvPr>
          <p:cNvSpPr txBox="1">
            <a:spLocks noChangeArrowheads="1"/>
          </p:cNvSpPr>
          <p:nvPr/>
        </p:nvSpPr>
        <p:spPr bwMode="auto">
          <a:xfrm>
            <a:off x="1905000" y="1143000"/>
            <a:ext cx="6781800" cy="1035050"/>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Australian Monsoon Experiment (AMEX; 1986-87):</a:t>
            </a:r>
            <a:r>
              <a:rPr lang="en-US" altLang="en-US" sz="2000"/>
              <a:t>  </a:t>
            </a:r>
            <a:r>
              <a:rPr lang="en-US" altLang="en-US" sz="2000" i="1"/>
              <a:t> Improve understanding of physics and dynamics of tropical weather systems</a:t>
            </a:r>
          </a:p>
        </p:txBody>
      </p:sp>
      <p:sp>
        <p:nvSpPr>
          <p:cNvPr id="96260" name="Text Box 7">
            <a:extLst>
              <a:ext uri="{FF2B5EF4-FFF2-40B4-BE49-F238E27FC236}">
                <a16:creationId xmlns:a16="http://schemas.microsoft.com/office/drawing/2014/main" id="{85D9B371-8759-1543-B171-70C91D0A9EC2}"/>
              </a:ext>
            </a:extLst>
          </p:cNvPr>
          <p:cNvSpPr txBox="1">
            <a:spLocks noChangeArrowheads="1"/>
          </p:cNvSpPr>
          <p:nvPr/>
        </p:nvSpPr>
        <p:spPr bwMode="auto">
          <a:xfrm>
            <a:off x="1905000" y="2514600"/>
            <a:ext cx="6781800" cy="1035050"/>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Taiwan Area Mesoscale Experiment (TAMEX; 1987):</a:t>
            </a:r>
            <a:r>
              <a:rPr lang="en-US" altLang="en-US" sz="2000"/>
              <a:t>  </a:t>
            </a:r>
            <a:r>
              <a:rPr lang="en-US" altLang="en-US" sz="2000" i="1"/>
              <a:t>Study circulations, MCSs, and orographic effects associated with the Mei-Yu front </a:t>
            </a:r>
            <a:endParaRPr lang="en-US" altLang="en-US" sz="2000" i="1">
              <a:solidFill>
                <a:srgbClr val="FF0000"/>
              </a:solidFill>
            </a:endParaRPr>
          </a:p>
        </p:txBody>
      </p:sp>
      <p:pic>
        <p:nvPicPr>
          <p:cNvPr id="96261" name="Picture 8">
            <a:extLst>
              <a:ext uri="{FF2B5EF4-FFF2-40B4-BE49-F238E27FC236}">
                <a16:creationId xmlns:a16="http://schemas.microsoft.com/office/drawing/2014/main" id="{37B42169-8C52-F143-B703-852286542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1295400" cy="114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2" name="Picture 10" descr="EMEX logo">
            <a:extLst>
              <a:ext uri="{FF2B5EF4-FFF2-40B4-BE49-F238E27FC236}">
                <a16:creationId xmlns:a16="http://schemas.microsoft.com/office/drawing/2014/main" id="{F2F9938F-77C3-6847-AC86-4DC7DB8A5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60800"/>
            <a:ext cx="1295400" cy="124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6263" name="Text Box 11">
            <a:extLst>
              <a:ext uri="{FF2B5EF4-FFF2-40B4-BE49-F238E27FC236}">
                <a16:creationId xmlns:a16="http://schemas.microsoft.com/office/drawing/2014/main" id="{371634A2-6D36-E642-92BD-1EE7E43A031C}"/>
              </a:ext>
            </a:extLst>
          </p:cNvPr>
          <p:cNvSpPr txBox="1">
            <a:spLocks noChangeArrowheads="1"/>
          </p:cNvSpPr>
          <p:nvPr/>
        </p:nvSpPr>
        <p:spPr bwMode="auto">
          <a:xfrm>
            <a:off x="1905000" y="3962400"/>
            <a:ext cx="6781800" cy="1035050"/>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Equatorial Mesoscale Experiment (EMEX; 1987):</a:t>
            </a:r>
            <a:r>
              <a:rPr lang="en-US" altLang="en-US" sz="2000"/>
              <a:t>  </a:t>
            </a:r>
            <a:r>
              <a:rPr lang="en-US" altLang="en-US" sz="2000" i="1"/>
              <a:t>Investigate mesoscale convective systems in the Australian summer monsoon flow</a:t>
            </a:r>
          </a:p>
        </p:txBody>
      </p:sp>
      <p:sp>
        <p:nvSpPr>
          <p:cNvPr id="96264" name="Text Box 12">
            <a:extLst>
              <a:ext uri="{FF2B5EF4-FFF2-40B4-BE49-F238E27FC236}">
                <a16:creationId xmlns:a16="http://schemas.microsoft.com/office/drawing/2014/main" id="{CB40F45E-C2E2-C041-931F-32E3EB680AD4}"/>
              </a:ext>
            </a:extLst>
          </p:cNvPr>
          <p:cNvSpPr txBox="1">
            <a:spLocks noChangeArrowheads="1"/>
          </p:cNvSpPr>
          <p:nvPr/>
        </p:nvSpPr>
        <p:spPr bwMode="auto">
          <a:xfrm>
            <a:off x="1905000" y="5410200"/>
            <a:ext cx="6781800" cy="1035050"/>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Stratospheric Tropospheric Exchange Project (STEP; 1987):</a:t>
            </a:r>
            <a:r>
              <a:rPr lang="en-US" altLang="en-US" sz="2000"/>
              <a:t>  </a:t>
            </a:r>
            <a:r>
              <a:rPr lang="en-US" altLang="en-US" sz="2000" i="1"/>
              <a:t>Investigate stratospheric-tropospheric exchange and dehydration processes over N. Australia</a:t>
            </a:r>
          </a:p>
        </p:txBody>
      </p:sp>
      <p:pic>
        <p:nvPicPr>
          <p:cNvPr id="96265" name="Picture 14" descr="STEP Logo">
            <a:extLst>
              <a:ext uri="{FF2B5EF4-FFF2-40B4-BE49-F238E27FC236}">
                <a16:creationId xmlns:a16="http://schemas.microsoft.com/office/drawing/2014/main" id="{C57C6329-5647-AB41-BA75-AE8B25065A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0"/>
            <a:ext cx="1371600" cy="1146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6271" name="Text Box 15">
            <a:extLst>
              <a:ext uri="{FF2B5EF4-FFF2-40B4-BE49-F238E27FC236}">
                <a16:creationId xmlns:a16="http://schemas.microsoft.com/office/drawing/2014/main" id="{080C52B4-7AF3-6F4F-B86A-EF05CF6CB041}"/>
              </a:ext>
            </a:extLst>
          </p:cNvPr>
          <p:cNvSpPr txBox="1">
            <a:spLocks noChangeArrowheads="1"/>
          </p:cNvSpPr>
          <p:nvPr/>
        </p:nvSpPr>
        <p:spPr bwMode="auto">
          <a:xfrm>
            <a:off x="5715000" y="3124200"/>
            <a:ext cx="327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i="1">
                <a:solidFill>
                  <a:srgbClr val="FF0000"/>
                </a:solidFill>
              </a:rPr>
              <a:t>(papers by Y.-L. Chen)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7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4">
            <a:extLst>
              <a:ext uri="{FF2B5EF4-FFF2-40B4-BE49-F238E27FC236}">
                <a16:creationId xmlns:a16="http://schemas.microsoft.com/office/drawing/2014/main" id="{0B469750-5687-D242-BBF3-106A14D90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81000"/>
            <a:ext cx="7999413"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7" name="Line 7">
            <a:extLst>
              <a:ext uri="{FF2B5EF4-FFF2-40B4-BE49-F238E27FC236}">
                <a16:creationId xmlns:a16="http://schemas.microsoft.com/office/drawing/2014/main" id="{A0F05323-EE25-1746-8420-E4B25A269CCA}"/>
              </a:ext>
            </a:extLst>
          </p:cNvPr>
          <p:cNvSpPr>
            <a:spLocks noChangeShapeType="1"/>
          </p:cNvSpPr>
          <p:nvPr/>
        </p:nvSpPr>
        <p:spPr bwMode="auto">
          <a:xfrm flipH="1">
            <a:off x="3352800" y="2590800"/>
            <a:ext cx="609600" cy="762000"/>
          </a:xfrm>
          <a:prstGeom prst="line">
            <a:avLst/>
          </a:prstGeom>
          <a:noFill/>
          <a:ln w="57150">
            <a:solidFill>
              <a:srgbClr val="FF0000"/>
            </a:solidFill>
            <a:round/>
            <a:headEnd/>
            <a:tailEnd type="stealth" w="lg" len="lg"/>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288" name="Text Box 8">
            <a:extLst>
              <a:ext uri="{FF2B5EF4-FFF2-40B4-BE49-F238E27FC236}">
                <a16:creationId xmlns:a16="http://schemas.microsoft.com/office/drawing/2014/main" id="{F9C329F4-5006-634D-8F20-BBB97DB590ED}"/>
              </a:ext>
            </a:extLst>
          </p:cNvPr>
          <p:cNvSpPr txBox="1">
            <a:spLocks noChangeArrowheads="1"/>
          </p:cNvSpPr>
          <p:nvPr/>
        </p:nvSpPr>
        <p:spPr bwMode="auto">
          <a:xfrm>
            <a:off x="3429000" y="2133600"/>
            <a:ext cx="1981200" cy="7016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a:solidFill>
                  <a:srgbClr val="FF0000"/>
                </a:solidFill>
              </a:rPr>
              <a:t>1988 Heat Wave</a:t>
            </a:r>
          </a:p>
        </p:txBody>
      </p:sp>
      <p:sp>
        <p:nvSpPr>
          <p:cNvPr id="97289" name="Text Box 9">
            <a:extLst>
              <a:ext uri="{FF2B5EF4-FFF2-40B4-BE49-F238E27FC236}">
                <a16:creationId xmlns:a16="http://schemas.microsoft.com/office/drawing/2014/main" id="{17F9BDD0-7BB1-F344-81F2-859979F2588D}"/>
              </a:ext>
            </a:extLst>
          </p:cNvPr>
          <p:cNvSpPr txBox="1">
            <a:spLocks noChangeArrowheads="1"/>
          </p:cNvSpPr>
          <p:nvPr/>
        </p:nvSpPr>
        <p:spPr bwMode="auto">
          <a:xfrm>
            <a:off x="609600" y="5791200"/>
            <a:ext cx="7924800" cy="730250"/>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solidFill>
                  <a:schemeClr val="tx2"/>
                </a:solidFill>
              </a:rPr>
              <a:t>Causes:</a:t>
            </a:r>
            <a:r>
              <a:rPr lang="en-US" altLang="en-US" sz="2000">
                <a:solidFill>
                  <a:schemeClr val="tx2"/>
                </a:solidFill>
              </a:rPr>
              <a:t>  </a:t>
            </a:r>
            <a:r>
              <a:rPr lang="en-US" altLang="en-US" sz="2000" i="1">
                <a:solidFill>
                  <a:schemeClr val="tx2"/>
                </a:solidFill>
              </a:rPr>
              <a:t>La Ni</a:t>
            </a:r>
            <a:r>
              <a:rPr lang="en-US" altLang="en-US" sz="2000" i="1">
                <a:solidFill>
                  <a:schemeClr val="tx2"/>
                </a:solidFill>
                <a:cs typeface="Arial" panose="020B0604020202020204" pitchFamily="34" charset="0"/>
              </a:rPr>
              <a:t>ña-related Pacific SST anomaly teleconnections (Trenberth and Branstator 1992);  global warming (James Hansen)</a:t>
            </a:r>
          </a:p>
        </p:txBody>
      </p:sp>
      <p:sp>
        <p:nvSpPr>
          <p:cNvPr id="97290" name="Line 10">
            <a:extLst>
              <a:ext uri="{FF2B5EF4-FFF2-40B4-BE49-F238E27FC236}">
                <a16:creationId xmlns:a16="http://schemas.microsoft.com/office/drawing/2014/main" id="{4CB8EEDD-90D5-EE43-AC63-A284EAD9D7CB}"/>
              </a:ext>
            </a:extLst>
          </p:cNvPr>
          <p:cNvSpPr>
            <a:spLocks noChangeShapeType="1"/>
          </p:cNvSpPr>
          <p:nvPr/>
        </p:nvSpPr>
        <p:spPr bwMode="auto">
          <a:xfrm flipH="1">
            <a:off x="7924800" y="685800"/>
            <a:ext cx="152400" cy="609600"/>
          </a:xfrm>
          <a:prstGeom prst="line">
            <a:avLst/>
          </a:prstGeom>
          <a:noFill/>
          <a:ln w="57150">
            <a:solidFill>
              <a:srgbClr val="FF0000"/>
            </a:solidFill>
            <a:round/>
            <a:headEnd/>
            <a:tailEnd type="stealth" w="lg" len="lg"/>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291" name="Text Box 11">
            <a:extLst>
              <a:ext uri="{FF2B5EF4-FFF2-40B4-BE49-F238E27FC236}">
                <a16:creationId xmlns:a16="http://schemas.microsoft.com/office/drawing/2014/main" id="{FEA4CD0D-C98E-3E41-8FEB-84F1A48A1040}"/>
              </a:ext>
            </a:extLst>
          </p:cNvPr>
          <p:cNvSpPr txBox="1">
            <a:spLocks noChangeArrowheads="1"/>
          </p:cNvSpPr>
          <p:nvPr/>
        </p:nvSpPr>
        <p:spPr bwMode="auto">
          <a:xfrm>
            <a:off x="6858000" y="365125"/>
            <a:ext cx="1981200" cy="3968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2000" b="1">
                <a:solidFill>
                  <a:srgbClr val="FF0000"/>
                </a:solidFill>
              </a:rPr>
              <a:t>Katrina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8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2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72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8" grpId="0"/>
      <p:bldP spid="97289" grpId="0" animBg="1"/>
      <p:bldP spid="9729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3">
            <a:extLst>
              <a:ext uri="{FF2B5EF4-FFF2-40B4-BE49-F238E27FC236}">
                <a16:creationId xmlns:a16="http://schemas.microsoft.com/office/drawing/2014/main" id="{5B4784F7-FD34-D044-9831-B3DE5188A1ED}"/>
              </a:ext>
            </a:extLst>
          </p:cNvPr>
          <p:cNvSpPr txBox="1">
            <a:spLocks noChangeArrowheads="1"/>
          </p:cNvSpPr>
          <p:nvPr/>
        </p:nvSpPr>
        <p:spPr bwMode="auto">
          <a:xfrm>
            <a:off x="152400" y="609600"/>
            <a:ext cx="5410200" cy="249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i="1">
                <a:solidFill>
                  <a:srgbClr val="0000FF"/>
                </a:solidFill>
              </a:rPr>
              <a:t>1990s</a:t>
            </a:r>
            <a:r>
              <a:rPr lang="en-US" altLang="en-US" sz="2400"/>
              <a:t> </a:t>
            </a:r>
            <a:endParaRPr lang="en-US" altLang="en-US" sz="2400">
              <a:solidFill>
                <a:srgbClr val="0000FF"/>
              </a:solidFill>
            </a:endParaRPr>
          </a:p>
          <a:p>
            <a:pPr eaLnBrk="1" hangingPunct="1">
              <a:spcBef>
                <a:spcPct val="50000"/>
              </a:spcBef>
            </a:pPr>
            <a:r>
              <a:rPr lang="en-US" altLang="en-US" sz="2800" b="1" i="1">
                <a:solidFill>
                  <a:srgbClr val="FF0000"/>
                </a:solidFill>
              </a:rPr>
              <a:t>BROAD ADVANCES</a:t>
            </a:r>
            <a:r>
              <a:rPr lang="en-US" altLang="en-US" sz="2800" i="1">
                <a:solidFill>
                  <a:srgbClr val="FF0000"/>
                </a:solidFill>
              </a:rPr>
              <a:t> </a:t>
            </a:r>
          </a:p>
          <a:p>
            <a:pPr eaLnBrk="1" hangingPunct="1">
              <a:spcBef>
                <a:spcPct val="50000"/>
              </a:spcBef>
            </a:pPr>
            <a:r>
              <a:rPr lang="en-US" altLang="en-US" sz="2400" i="1"/>
              <a:t>CONVECTION, DYNAMICS, EQ. WAVES, HURRICANES, DIURNAL CYCLE, MONSOONS</a:t>
            </a:r>
            <a:endParaRPr lang="en-US" altLang="en-US" sz="2400" i="1">
              <a:cs typeface="Arial" panose="020B0604020202020204" pitchFamily="34" charset="0"/>
            </a:endParaRPr>
          </a:p>
        </p:txBody>
      </p:sp>
      <p:sp>
        <p:nvSpPr>
          <p:cNvPr id="98306" name="Text Box 5">
            <a:extLst>
              <a:ext uri="{FF2B5EF4-FFF2-40B4-BE49-F238E27FC236}">
                <a16:creationId xmlns:a16="http://schemas.microsoft.com/office/drawing/2014/main" id="{97345581-F7AC-5F42-876C-CDFC40EBF683}"/>
              </a:ext>
            </a:extLst>
          </p:cNvPr>
          <p:cNvSpPr txBox="1">
            <a:spLocks noChangeArrowheads="1"/>
          </p:cNvSpPr>
          <p:nvPr/>
        </p:nvSpPr>
        <p:spPr bwMode="auto">
          <a:xfrm>
            <a:off x="5105400" y="22860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i="1">
                <a:solidFill>
                  <a:schemeClr val="bg1"/>
                </a:solidFill>
              </a:rPr>
              <a:t>Hit Kauai; $250M damage</a:t>
            </a:r>
          </a:p>
        </p:txBody>
      </p:sp>
      <p:sp>
        <p:nvSpPr>
          <p:cNvPr id="98307" name="Text Box 8">
            <a:extLst>
              <a:ext uri="{FF2B5EF4-FFF2-40B4-BE49-F238E27FC236}">
                <a16:creationId xmlns:a16="http://schemas.microsoft.com/office/drawing/2014/main" id="{BC98D7C5-1B78-0344-804E-8330E69D351C}"/>
              </a:ext>
            </a:extLst>
          </p:cNvPr>
          <p:cNvSpPr txBox="1">
            <a:spLocks noChangeArrowheads="1"/>
          </p:cNvSpPr>
          <p:nvPr/>
        </p:nvSpPr>
        <p:spPr bwMode="auto">
          <a:xfrm>
            <a:off x="5105400" y="2924175"/>
            <a:ext cx="2133600" cy="5810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i="1">
                <a:solidFill>
                  <a:schemeClr val="bg1"/>
                </a:solidFill>
              </a:rPr>
              <a:t>Kilauea Eruption       3 April 1983</a:t>
            </a:r>
          </a:p>
        </p:txBody>
      </p:sp>
      <p:pic>
        <p:nvPicPr>
          <p:cNvPr id="98308" name="Picture 10">
            <a:extLst>
              <a:ext uri="{FF2B5EF4-FFF2-40B4-BE49-F238E27FC236}">
                <a16:creationId xmlns:a16="http://schemas.microsoft.com/office/drawing/2014/main" id="{DA70F522-7CB6-9B48-835E-9BC3320F1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57200"/>
            <a:ext cx="3452813"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 Box 4">
            <a:extLst>
              <a:ext uri="{FF2B5EF4-FFF2-40B4-BE49-F238E27FC236}">
                <a16:creationId xmlns:a16="http://schemas.microsoft.com/office/drawing/2014/main" id="{5E4EF769-AE29-3A48-A6BA-45B4A0F6122C}"/>
              </a:ext>
            </a:extLst>
          </p:cNvPr>
          <p:cNvSpPr txBox="1">
            <a:spLocks noChangeArrowheads="1"/>
          </p:cNvSpPr>
          <p:nvPr/>
        </p:nvSpPr>
        <p:spPr bwMode="auto">
          <a:xfrm>
            <a:off x="5410200" y="457200"/>
            <a:ext cx="2133600" cy="5810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i="1">
                <a:solidFill>
                  <a:schemeClr val="bg1"/>
                </a:solidFill>
              </a:rPr>
              <a:t>Hurricane Iniki      11 September 1992</a:t>
            </a:r>
          </a:p>
        </p:txBody>
      </p:sp>
      <p:sp>
        <p:nvSpPr>
          <p:cNvPr id="98310" name="Text Box 11">
            <a:extLst>
              <a:ext uri="{FF2B5EF4-FFF2-40B4-BE49-F238E27FC236}">
                <a16:creationId xmlns:a16="http://schemas.microsoft.com/office/drawing/2014/main" id="{AF9B549C-A3EC-854C-AD87-157971D9B35E}"/>
              </a:ext>
            </a:extLst>
          </p:cNvPr>
          <p:cNvSpPr txBox="1">
            <a:spLocks noChangeArrowheads="1"/>
          </p:cNvSpPr>
          <p:nvPr/>
        </p:nvSpPr>
        <p:spPr bwMode="auto">
          <a:xfrm>
            <a:off x="5638800" y="3505200"/>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i="1">
                <a:solidFill>
                  <a:srgbClr val="FFCC66"/>
                </a:solidFill>
              </a:rPr>
              <a:t>7 deaths; $1.8B damage</a:t>
            </a:r>
          </a:p>
        </p:txBody>
      </p:sp>
      <p:pic>
        <p:nvPicPr>
          <p:cNvPr id="98311" name="Picture 12">
            <a:extLst>
              <a:ext uri="{FF2B5EF4-FFF2-40B4-BE49-F238E27FC236}">
                <a16:creationId xmlns:a16="http://schemas.microsoft.com/office/drawing/2014/main" id="{D213E483-B4A1-AE46-BA73-F5F44042B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89288"/>
            <a:ext cx="4953000"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13">
            <a:extLst>
              <a:ext uri="{FF2B5EF4-FFF2-40B4-BE49-F238E27FC236}">
                <a16:creationId xmlns:a16="http://schemas.microsoft.com/office/drawing/2014/main" id="{1ACD7D38-55DE-8F4C-87B8-8BF765426417}"/>
              </a:ext>
            </a:extLst>
          </p:cNvPr>
          <p:cNvSpPr txBox="1">
            <a:spLocks noChangeArrowheads="1"/>
          </p:cNvSpPr>
          <p:nvPr/>
        </p:nvSpPr>
        <p:spPr bwMode="auto">
          <a:xfrm>
            <a:off x="1295400" y="6338888"/>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i="1">
                <a:solidFill>
                  <a:schemeClr val="bg1"/>
                </a:solidFill>
              </a:rPr>
              <a:t>1992-93 TOGA COARE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a:extLst>
              <a:ext uri="{FF2B5EF4-FFF2-40B4-BE49-F238E27FC236}">
                <a16:creationId xmlns:a16="http://schemas.microsoft.com/office/drawing/2014/main" id="{57CCCEBD-DA6A-B24F-9708-970476A43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95400"/>
            <a:ext cx="38100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5">
            <a:extLst>
              <a:ext uri="{FF2B5EF4-FFF2-40B4-BE49-F238E27FC236}">
                <a16:creationId xmlns:a16="http://schemas.microsoft.com/office/drawing/2014/main" id="{47992FA3-0CD7-934E-9ABF-55E656E86BAA}"/>
              </a:ext>
            </a:extLst>
          </p:cNvPr>
          <p:cNvSpPr txBox="1">
            <a:spLocks noChangeArrowheads="1"/>
          </p:cNvSpPr>
          <p:nvPr/>
        </p:nvSpPr>
        <p:spPr bwMode="auto">
          <a:xfrm>
            <a:off x="1295400" y="304800"/>
            <a:ext cx="6629400" cy="608013"/>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i="1"/>
              <a:t>1990  Hawaiian Rainband Project</a:t>
            </a:r>
          </a:p>
        </p:txBody>
      </p:sp>
      <p:sp>
        <p:nvSpPr>
          <p:cNvPr id="99331" name="Text Box 6">
            <a:extLst>
              <a:ext uri="{FF2B5EF4-FFF2-40B4-BE49-F238E27FC236}">
                <a16:creationId xmlns:a16="http://schemas.microsoft.com/office/drawing/2014/main" id="{5CDE8A68-A5A6-A24C-8269-0D258F0568AF}"/>
              </a:ext>
            </a:extLst>
          </p:cNvPr>
          <p:cNvSpPr txBox="1">
            <a:spLocks noChangeArrowheads="1"/>
          </p:cNvSpPr>
          <p:nvPr/>
        </p:nvSpPr>
        <p:spPr bwMode="auto">
          <a:xfrm>
            <a:off x="228600" y="1314450"/>
            <a:ext cx="4191000" cy="158115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Goal:</a:t>
            </a:r>
            <a:r>
              <a:rPr lang="en-US" altLang="en-US" sz="2400"/>
              <a:t>  To investigate the formation and dynamical/ microphysical structure of rainbands off the Big Island</a:t>
            </a:r>
          </a:p>
        </p:txBody>
      </p:sp>
      <p:sp>
        <p:nvSpPr>
          <p:cNvPr id="99332" name="Text Box 7">
            <a:extLst>
              <a:ext uri="{FF2B5EF4-FFF2-40B4-BE49-F238E27FC236}">
                <a16:creationId xmlns:a16="http://schemas.microsoft.com/office/drawing/2014/main" id="{8E6671F6-D6F7-6345-9B3D-51ECBDEF7DC8}"/>
              </a:ext>
            </a:extLst>
          </p:cNvPr>
          <p:cNvSpPr txBox="1">
            <a:spLocks noChangeArrowheads="1"/>
          </p:cNvSpPr>
          <p:nvPr/>
        </p:nvSpPr>
        <p:spPr bwMode="auto">
          <a:xfrm>
            <a:off x="228600" y="3276600"/>
            <a:ext cx="4267200" cy="1339850"/>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Hawaii served as a test bed for ideas about flow blocking, island breezes,  lee vortices and warm-rain processes</a:t>
            </a:r>
          </a:p>
        </p:txBody>
      </p:sp>
      <p:sp>
        <p:nvSpPr>
          <p:cNvPr id="99333" name="Text Box 8">
            <a:extLst>
              <a:ext uri="{FF2B5EF4-FFF2-40B4-BE49-F238E27FC236}">
                <a16:creationId xmlns:a16="http://schemas.microsoft.com/office/drawing/2014/main" id="{C253376C-E389-4B4C-B7C6-12911451881B}"/>
              </a:ext>
            </a:extLst>
          </p:cNvPr>
          <p:cNvSpPr txBox="1">
            <a:spLocks noChangeArrowheads="1"/>
          </p:cNvSpPr>
          <p:nvPr/>
        </p:nvSpPr>
        <p:spPr bwMode="auto">
          <a:xfrm>
            <a:off x="228600" y="4953000"/>
            <a:ext cx="8229600" cy="395288"/>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NCAR Group:</a:t>
            </a:r>
            <a:r>
              <a:rPr lang="en-US" altLang="en-US"/>
              <a:t> Smolarkiewicz, Rasmussen, Carbone, Rotunno, Grubisic, Smith</a:t>
            </a:r>
          </a:p>
        </p:txBody>
      </p:sp>
      <p:sp>
        <p:nvSpPr>
          <p:cNvPr id="99334" name="Text Box 9">
            <a:extLst>
              <a:ext uri="{FF2B5EF4-FFF2-40B4-BE49-F238E27FC236}">
                <a16:creationId xmlns:a16="http://schemas.microsoft.com/office/drawing/2014/main" id="{709DD28A-B6AA-7748-A9F1-C0F09EBB7074}"/>
              </a:ext>
            </a:extLst>
          </p:cNvPr>
          <p:cNvSpPr txBox="1">
            <a:spLocks noChangeArrowheads="1"/>
          </p:cNvSpPr>
          <p:nvPr/>
        </p:nvSpPr>
        <p:spPr bwMode="auto">
          <a:xfrm>
            <a:off x="228600" y="5715000"/>
            <a:ext cx="8229600" cy="395288"/>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U. Hawaii Studies:</a:t>
            </a:r>
            <a:r>
              <a:rPr lang="en-US" altLang="en-US"/>
              <a:t>  Schroeder, Chen, Takahashi, Ramage, and others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a:extLst>
              <a:ext uri="{FF2B5EF4-FFF2-40B4-BE49-F238E27FC236}">
                <a16:creationId xmlns:a16="http://schemas.microsoft.com/office/drawing/2014/main" id="{FD43EA74-2787-8344-BFD9-EFD392236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670050"/>
            <a:ext cx="4876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ext Box 5">
            <a:extLst>
              <a:ext uri="{FF2B5EF4-FFF2-40B4-BE49-F238E27FC236}">
                <a16:creationId xmlns:a16="http://schemas.microsoft.com/office/drawing/2014/main" id="{2E7312E5-1866-2D47-BBC0-9A33DD058129}"/>
              </a:ext>
            </a:extLst>
          </p:cNvPr>
          <p:cNvSpPr txBox="1">
            <a:spLocks noChangeArrowheads="1"/>
          </p:cNvSpPr>
          <p:nvPr/>
        </p:nvSpPr>
        <p:spPr bwMode="auto">
          <a:xfrm>
            <a:off x="2743200" y="152400"/>
            <a:ext cx="6172200" cy="1216025"/>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solidFill>
                  <a:srgbClr val="FF0000"/>
                </a:solidFill>
              </a:rPr>
              <a:t>1992-93</a:t>
            </a:r>
            <a:r>
              <a:rPr lang="en-US" altLang="en-US" sz="2400"/>
              <a:t> Tropical Ocean Global Atmosphere Coupled Ocean-Atmosphere Response Experiment (TOGA COARE)</a:t>
            </a:r>
          </a:p>
        </p:txBody>
      </p:sp>
      <p:pic>
        <p:nvPicPr>
          <p:cNvPr id="100355" name="Picture 7" descr="COARE Logo">
            <a:extLst>
              <a:ext uri="{FF2B5EF4-FFF2-40B4-BE49-F238E27FC236}">
                <a16:creationId xmlns:a16="http://schemas.microsoft.com/office/drawing/2014/main" id="{829774A1-89BF-CE4F-AF28-C68166F8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42875"/>
            <a:ext cx="19907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8">
            <a:extLst>
              <a:ext uri="{FF2B5EF4-FFF2-40B4-BE49-F238E27FC236}">
                <a16:creationId xmlns:a16="http://schemas.microsoft.com/office/drawing/2014/main" id="{432E9298-8C9C-EA4C-A96E-33C2EA0EF59F}"/>
              </a:ext>
            </a:extLst>
          </p:cNvPr>
          <p:cNvSpPr txBox="1">
            <a:spLocks noChangeArrowheads="1"/>
          </p:cNvSpPr>
          <p:nvPr/>
        </p:nvSpPr>
        <p:spPr bwMode="auto">
          <a:xfrm>
            <a:off x="228600" y="2286000"/>
            <a:ext cx="373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Project Leaders:</a:t>
            </a:r>
            <a:r>
              <a:rPr lang="en-US" altLang="en-US" sz="2000"/>
              <a:t>  Peter Webster and </a:t>
            </a:r>
            <a:r>
              <a:rPr lang="en-US" altLang="en-US" sz="2000">
                <a:solidFill>
                  <a:srgbClr val="FF0000"/>
                </a:solidFill>
              </a:rPr>
              <a:t>Roger Lukas</a:t>
            </a:r>
          </a:p>
        </p:txBody>
      </p:sp>
      <p:sp>
        <p:nvSpPr>
          <p:cNvPr id="100357" name="Text Box 9">
            <a:extLst>
              <a:ext uri="{FF2B5EF4-FFF2-40B4-BE49-F238E27FC236}">
                <a16:creationId xmlns:a16="http://schemas.microsoft.com/office/drawing/2014/main" id="{E5DBB56B-2A77-E640-BEF2-4C4BA61D6FB0}"/>
              </a:ext>
            </a:extLst>
          </p:cNvPr>
          <p:cNvSpPr txBox="1">
            <a:spLocks noChangeArrowheads="1"/>
          </p:cNvSpPr>
          <p:nvPr/>
        </p:nvSpPr>
        <p:spPr bwMode="auto">
          <a:xfrm>
            <a:off x="228600" y="3124200"/>
            <a:ext cx="3886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Objectives:</a:t>
            </a:r>
            <a:r>
              <a:rPr lang="en-US" altLang="en-US" sz="2000"/>
              <a:t>  Ocean-atmosphere coupling processes, organization of convection, oceanic response to forcing, and multiple-scale interactions</a:t>
            </a:r>
          </a:p>
        </p:txBody>
      </p:sp>
      <p:sp>
        <p:nvSpPr>
          <p:cNvPr id="100358" name="Text Box 10">
            <a:extLst>
              <a:ext uri="{FF2B5EF4-FFF2-40B4-BE49-F238E27FC236}">
                <a16:creationId xmlns:a16="http://schemas.microsoft.com/office/drawing/2014/main" id="{6CB49B76-5693-494B-B8F5-6FA98FD0B86E}"/>
              </a:ext>
            </a:extLst>
          </p:cNvPr>
          <p:cNvSpPr txBox="1">
            <a:spLocks noChangeArrowheads="1"/>
          </p:cNvSpPr>
          <p:nvPr/>
        </p:nvSpPr>
        <p:spPr bwMode="auto">
          <a:xfrm>
            <a:off x="304800" y="5029200"/>
            <a:ext cx="8534400" cy="1349375"/>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i="1"/>
              <a:t>COARE contributed to fundamental advances in understanding air-sea coupling and exchanges; maintenance of the warm pool; organization of convection; the diurnal cycle in the sea and atmosphere; structure and dynamics of the MJO; convective momentum transport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4">
            <a:extLst>
              <a:ext uri="{FF2B5EF4-FFF2-40B4-BE49-F238E27FC236}">
                <a16:creationId xmlns:a16="http://schemas.microsoft.com/office/drawing/2014/main" id="{9ACEE498-B6EE-9843-A08D-05157C7138F8}"/>
              </a:ext>
            </a:extLst>
          </p:cNvPr>
          <p:cNvSpPr txBox="1">
            <a:spLocks noChangeArrowheads="1"/>
          </p:cNvSpPr>
          <p:nvPr/>
        </p:nvSpPr>
        <p:spPr bwMode="auto">
          <a:xfrm>
            <a:off x="2667000" y="168275"/>
            <a:ext cx="3962400" cy="66992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i="1"/>
              <a:t>MJO Research</a:t>
            </a:r>
          </a:p>
        </p:txBody>
      </p:sp>
      <p:pic>
        <p:nvPicPr>
          <p:cNvPr id="101378" name="Picture 5">
            <a:extLst>
              <a:ext uri="{FF2B5EF4-FFF2-40B4-BE49-F238E27FC236}">
                <a16:creationId xmlns:a16="http://schemas.microsoft.com/office/drawing/2014/main" id="{DB900B32-2B6F-ED42-8DFD-29B2B1445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86000"/>
            <a:ext cx="2949575" cy="4267200"/>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79" name="Text Box 6">
            <a:extLst>
              <a:ext uri="{FF2B5EF4-FFF2-40B4-BE49-F238E27FC236}">
                <a16:creationId xmlns:a16="http://schemas.microsoft.com/office/drawing/2014/main" id="{76CD8E1D-7516-E04E-AF00-9AEFB0C58EDE}"/>
              </a:ext>
            </a:extLst>
          </p:cNvPr>
          <p:cNvSpPr txBox="1">
            <a:spLocks noChangeArrowheads="1"/>
          </p:cNvSpPr>
          <p:nvPr/>
        </p:nvSpPr>
        <p:spPr bwMode="auto">
          <a:xfrm>
            <a:off x="457200" y="2317750"/>
            <a:ext cx="4343400" cy="2711450"/>
          </a:xfrm>
          <a:prstGeom prst="rect">
            <a:avLst/>
          </a:prstGeom>
          <a:solidFill>
            <a:schemeClr val="bg1"/>
          </a:solidFill>
          <a:ln w="2857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Rui and Wang (1990); Wang and Rui (1990)</a:t>
            </a:r>
            <a:r>
              <a:rPr lang="en-US" altLang="en-US" sz="2000"/>
              <a:t> – </a:t>
            </a:r>
            <a:r>
              <a:rPr lang="en-US" altLang="en-US" sz="2000" i="1"/>
              <a:t>Studied structure and dynamics of “MJO”</a:t>
            </a:r>
          </a:p>
          <a:p>
            <a:pPr eaLnBrk="1" hangingPunct="1">
              <a:spcBef>
                <a:spcPct val="50000"/>
              </a:spcBef>
            </a:pPr>
            <a:r>
              <a:rPr lang="en-US" altLang="en-US" sz="2000" b="1"/>
              <a:t>Wang and Rui (1990)</a:t>
            </a:r>
            <a:r>
              <a:rPr lang="en-US" altLang="en-US" sz="2000"/>
              <a:t> – </a:t>
            </a:r>
            <a:r>
              <a:rPr lang="en-US" altLang="en-US" sz="2000" i="1"/>
              <a:t>Classified 122 Tropical Intraseasonal Convection Anomalies (TICAs), identifying eastward, northward, and westward-propagating systems</a:t>
            </a:r>
          </a:p>
        </p:txBody>
      </p:sp>
      <p:sp>
        <p:nvSpPr>
          <p:cNvPr id="101380" name="Text Box 7">
            <a:extLst>
              <a:ext uri="{FF2B5EF4-FFF2-40B4-BE49-F238E27FC236}">
                <a16:creationId xmlns:a16="http://schemas.microsoft.com/office/drawing/2014/main" id="{A33DF036-3BD0-3E4D-93B6-A9299518782D}"/>
              </a:ext>
            </a:extLst>
          </p:cNvPr>
          <p:cNvSpPr txBox="1">
            <a:spLocks noChangeArrowheads="1"/>
          </p:cNvSpPr>
          <p:nvPr/>
        </p:nvSpPr>
        <p:spPr bwMode="auto">
          <a:xfrm>
            <a:off x="457200" y="5213350"/>
            <a:ext cx="4343400" cy="1339850"/>
          </a:xfrm>
          <a:prstGeom prst="rect">
            <a:avLst/>
          </a:prstGeom>
          <a:solidFill>
            <a:schemeClr val="bg1"/>
          </a:solidFill>
          <a:ln w="2857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Wang and Xie (1998)</a:t>
            </a:r>
            <a:r>
              <a:rPr lang="en-US" altLang="en-US" sz="2000"/>
              <a:t> – </a:t>
            </a:r>
            <a:r>
              <a:rPr lang="en-US" altLang="en-US" sz="2000" i="1"/>
              <a:t>Ocean mixed layer coupled with atmosphere may play an important role in sustaining the MJO</a:t>
            </a:r>
          </a:p>
        </p:txBody>
      </p:sp>
      <p:sp>
        <p:nvSpPr>
          <p:cNvPr id="101381" name="Text Box 8">
            <a:extLst>
              <a:ext uri="{FF2B5EF4-FFF2-40B4-BE49-F238E27FC236}">
                <a16:creationId xmlns:a16="http://schemas.microsoft.com/office/drawing/2014/main" id="{43270108-3931-2848-A28F-11B640C6AC22}"/>
              </a:ext>
            </a:extLst>
          </p:cNvPr>
          <p:cNvSpPr txBox="1">
            <a:spLocks noChangeArrowheads="1"/>
          </p:cNvSpPr>
          <p:nvPr/>
        </p:nvSpPr>
        <p:spPr bwMode="auto">
          <a:xfrm>
            <a:off x="5638800" y="4205288"/>
            <a:ext cx="2667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0000"/>
                </a:solidFill>
              </a:rPr>
              <a:t>(Rui and Wang 1990)</a:t>
            </a:r>
          </a:p>
        </p:txBody>
      </p:sp>
      <p:sp>
        <p:nvSpPr>
          <p:cNvPr id="101382" name="Text Box 10">
            <a:extLst>
              <a:ext uri="{FF2B5EF4-FFF2-40B4-BE49-F238E27FC236}">
                <a16:creationId xmlns:a16="http://schemas.microsoft.com/office/drawing/2014/main" id="{7ABD53FA-DA19-DB4D-9BC4-E8D12565259A}"/>
              </a:ext>
            </a:extLst>
          </p:cNvPr>
          <p:cNvSpPr txBox="1">
            <a:spLocks noChangeArrowheads="1"/>
          </p:cNvSpPr>
          <p:nvPr/>
        </p:nvSpPr>
        <p:spPr bwMode="auto">
          <a:xfrm>
            <a:off x="304800" y="990600"/>
            <a:ext cx="8534400" cy="121602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Flurry of research in late-80s and 90s in recognition of MJO’s role in active-break periods of Asian Monsoon, and results emerging from TOGA COARE…and it continues today</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9">
            <a:extLst>
              <a:ext uri="{FF2B5EF4-FFF2-40B4-BE49-F238E27FC236}">
                <a16:creationId xmlns:a16="http://schemas.microsoft.com/office/drawing/2014/main" id="{4F399414-0725-D94E-BDD1-F3519E9D9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163050" cy="2251075"/>
          </a:xfrm>
          <a:prstGeom prst="rect">
            <a:avLst/>
          </a:prstGeom>
          <a:noFill/>
          <a:ln w="28575">
            <a:solidFill>
              <a:srgbClr val="F491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2" name="Text Box 4">
            <a:extLst>
              <a:ext uri="{FF2B5EF4-FFF2-40B4-BE49-F238E27FC236}">
                <a16:creationId xmlns:a16="http://schemas.microsoft.com/office/drawing/2014/main" id="{6772C3D9-EF80-C44B-ACBB-38457465F882}"/>
              </a:ext>
            </a:extLst>
          </p:cNvPr>
          <p:cNvSpPr txBox="1">
            <a:spLocks noChangeArrowheads="1"/>
          </p:cNvSpPr>
          <p:nvPr/>
        </p:nvSpPr>
        <p:spPr bwMode="auto">
          <a:xfrm>
            <a:off x="381000" y="304800"/>
            <a:ext cx="8305800" cy="519113"/>
          </a:xfrm>
          <a:prstGeom prst="rect">
            <a:avLst/>
          </a:prstGeom>
          <a:solidFill>
            <a:schemeClr val="accent2"/>
          </a:solidFill>
          <a:ln>
            <a:noFill/>
          </a:ln>
          <a:effectLst>
            <a:outerShdw dist="53882" dir="2700000" algn="ctr" rotWithShape="0">
              <a:schemeClr val="tx2"/>
            </a:outerShdw>
          </a:effectLst>
          <a:extLst>
            <a:ext uri="{91240B29-F687-4F45-9708-019B960494DF}">
              <a14:hiddenLine xmlns:a14="http://schemas.microsoft.com/office/drawing/2010/main" w="28575">
                <a:solidFill>
                  <a:srgbClr val="3333FF"/>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i="1">
                <a:solidFill>
                  <a:schemeClr val="bg1"/>
                </a:solidFill>
              </a:rPr>
              <a:t>Coupling Between Convection and Its Environment</a:t>
            </a:r>
          </a:p>
        </p:txBody>
      </p:sp>
      <p:pic>
        <p:nvPicPr>
          <p:cNvPr id="102403" name="Picture 5">
            <a:extLst>
              <a:ext uri="{FF2B5EF4-FFF2-40B4-BE49-F238E27FC236}">
                <a16:creationId xmlns:a16="http://schemas.microsoft.com/office/drawing/2014/main" id="{7B72BA4B-9C7C-1C41-8A20-AF8194B2A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2478088" cy="2590800"/>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4" name="Line 7">
            <a:extLst>
              <a:ext uri="{FF2B5EF4-FFF2-40B4-BE49-F238E27FC236}">
                <a16:creationId xmlns:a16="http://schemas.microsoft.com/office/drawing/2014/main" id="{687C4F86-A07D-6646-B1BF-E56C7C5751BF}"/>
              </a:ext>
            </a:extLst>
          </p:cNvPr>
          <p:cNvSpPr>
            <a:spLocks noChangeShapeType="1"/>
          </p:cNvSpPr>
          <p:nvPr/>
        </p:nvSpPr>
        <p:spPr bwMode="auto">
          <a:xfrm flipH="1">
            <a:off x="838200" y="2362200"/>
            <a:ext cx="304800" cy="2590800"/>
          </a:xfrm>
          <a:prstGeom prst="line">
            <a:avLst/>
          </a:prstGeom>
          <a:noFill/>
          <a:ln w="28575">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5" name="Text Box 8">
            <a:extLst>
              <a:ext uri="{FF2B5EF4-FFF2-40B4-BE49-F238E27FC236}">
                <a16:creationId xmlns:a16="http://schemas.microsoft.com/office/drawing/2014/main" id="{A68F911F-2C42-4341-AAC9-E8AA9CFD783E}"/>
              </a:ext>
            </a:extLst>
          </p:cNvPr>
          <p:cNvSpPr txBox="1">
            <a:spLocks noChangeArrowheads="1"/>
          </p:cNvSpPr>
          <p:nvPr/>
        </p:nvSpPr>
        <p:spPr bwMode="auto">
          <a:xfrm>
            <a:off x="2819400" y="1219200"/>
            <a:ext cx="5943600" cy="912813"/>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i="1">
                <a:solidFill>
                  <a:schemeClr val="tx2"/>
                </a:solidFill>
              </a:rPr>
              <a:t>“Gregarious Tropical Convection</a:t>
            </a:r>
            <a:r>
              <a:rPr lang="en-US" altLang="en-US" sz="2800">
                <a:solidFill>
                  <a:schemeClr val="tx2"/>
                </a:solidFill>
              </a:rPr>
              <a:t>”</a:t>
            </a:r>
            <a:r>
              <a:rPr lang="en-US" altLang="en-US" sz="2400">
                <a:solidFill>
                  <a:schemeClr val="tx2"/>
                </a:solidFill>
              </a:rPr>
              <a:t> (Mapes 1993; Nicholls et al. 1991)</a:t>
            </a:r>
          </a:p>
        </p:txBody>
      </p:sp>
      <p:sp>
        <p:nvSpPr>
          <p:cNvPr id="102406" name="Text Box 10">
            <a:extLst>
              <a:ext uri="{FF2B5EF4-FFF2-40B4-BE49-F238E27FC236}">
                <a16:creationId xmlns:a16="http://schemas.microsoft.com/office/drawing/2014/main" id="{72FEAB52-2D8D-FB4E-B6A4-32AE2246FEB9}"/>
              </a:ext>
            </a:extLst>
          </p:cNvPr>
          <p:cNvSpPr txBox="1">
            <a:spLocks noChangeArrowheads="1"/>
          </p:cNvSpPr>
          <p:nvPr/>
        </p:nvSpPr>
        <p:spPr bwMode="auto">
          <a:xfrm>
            <a:off x="2819400" y="2362200"/>
            <a:ext cx="5943600" cy="1581150"/>
          </a:xfrm>
          <a:prstGeom prst="rect">
            <a:avLst/>
          </a:prstGeom>
          <a:solidFill>
            <a:schemeClr val="bg1"/>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t>Dispersion of gravity waves from MCS heating; low-level ascent associated with “stratiform” component can lead to new convective growth near previous cells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9" descr="Channel 1 full disk">
            <a:extLst>
              <a:ext uri="{FF2B5EF4-FFF2-40B4-BE49-F238E27FC236}">
                <a16:creationId xmlns:a16="http://schemas.microsoft.com/office/drawing/2014/main" id="{3045CEA2-3544-0846-916A-477FDE2F3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0"/>
            <a:ext cx="42672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4">
            <a:extLst>
              <a:ext uri="{FF2B5EF4-FFF2-40B4-BE49-F238E27FC236}">
                <a16:creationId xmlns:a16="http://schemas.microsoft.com/office/drawing/2014/main" id="{059A601F-6F0C-8B4B-B8C8-69CD3AEE002E}"/>
              </a:ext>
            </a:extLst>
          </p:cNvPr>
          <p:cNvSpPr txBox="1">
            <a:spLocks noChangeArrowheads="1"/>
          </p:cNvSpPr>
          <p:nvPr/>
        </p:nvSpPr>
        <p:spPr bwMode="auto">
          <a:xfrm>
            <a:off x="381000" y="152400"/>
            <a:ext cx="4876800" cy="974725"/>
          </a:xfrm>
          <a:prstGeom prst="rect">
            <a:avLst/>
          </a:prstGeom>
          <a:solidFill>
            <a:schemeClr val="bg1"/>
          </a:solidFill>
          <a:ln w="2857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i="1"/>
              <a:t>What controls location of the ITCZ?</a:t>
            </a:r>
          </a:p>
        </p:txBody>
      </p:sp>
      <p:sp>
        <p:nvSpPr>
          <p:cNvPr id="103427" name="Text Box 5">
            <a:extLst>
              <a:ext uri="{FF2B5EF4-FFF2-40B4-BE49-F238E27FC236}">
                <a16:creationId xmlns:a16="http://schemas.microsoft.com/office/drawing/2014/main" id="{57CE00A0-3AE1-B043-8B68-55ECC5F2D246}"/>
              </a:ext>
            </a:extLst>
          </p:cNvPr>
          <p:cNvSpPr txBox="1">
            <a:spLocks noChangeArrowheads="1"/>
          </p:cNvSpPr>
          <p:nvPr/>
        </p:nvSpPr>
        <p:spPr bwMode="auto">
          <a:xfrm>
            <a:off x="381000" y="1371600"/>
            <a:ext cx="4953000" cy="103505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Going back to Charney (1971), there has been controversy over what controls the off-equatorial position of the ITCZ.</a:t>
            </a:r>
          </a:p>
        </p:txBody>
      </p:sp>
      <p:sp>
        <p:nvSpPr>
          <p:cNvPr id="103428" name="Text Box 6">
            <a:extLst>
              <a:ext uri="{FF2B5EF4-FFF2-40B4-BE49-F238E27FC236}">
                <a16:creationId xmlns:a16="http://schemas.microsoft.com/office/drawing/2014/main" id="{F66A8ABA-1C16-0B47-BD10-90A0E421CBDA}"/>
              </a:ext>
            </a:extLst>
          </p:cNvPr>
          <p:cNvSpPr txBox="1">
            <a:spLocks noChangeArrowheads="1"/>
          </p:cNvSpPr>
          <p:nvPr/>
        </p:nvSpPr>
        <p:spPr bwMode="auto">
          <a:xfrm>
            <a:off x="381000" y="2590800"/>
            <a:ext cx="4953000" cy="225425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Ideas:</a:t>
            </a:r>
            <a:r>
              <a:rPr lang="en-US" altLang="en-US" sz="2000"/>
              <a:t>  Ekman pumping, moisture availability, critical latitude, wave-CISK, off-equatorial maximum response to heating, position determined by SST maximum or gradients, earth’s rotation rate, ocean-atmosphere coupling, location of continents, Andes, etc.</a:t>
            </a:r>
          </a:p>
        </p:txBody>
      </p:sp>
      <p:sp>
        <p:nvSpPr>
          <p:cNvPr id="103429" name="Rectangle 7">
            <a:extLst>
              <a:ext uri="{FF2B5EF4-FFF2-40B4-BE49-F238E27FC236}">
                <a16:creationId xmlns:a16="http://schemas.microsoft.com/office/drawing/2014/main" id="{65C176E2-FB72-A848-8F38-361728B5E2A6}"/>
              </a:ext>
            </a:extLst>
          </p:cNvPr>
          <p:cNvSpPr>
            <a:spLocks noChangeArrowheads="1"/>
          </p:cNvSpPr>
          <p:nvPr/>
        </p:nvSpPr>
        <p:spPr bwMode="auto">
          <a:xfrm>
            <a:off x="381000" y="5060950"/>
            <a:ext cx="7620000" cy="1339850"/>
          </a:xfrm>
          <a:prstGeom prst="rect">
            <a:avLst/>
          </a:prstGeom>
          <a:solidFill>
            <a:schemeClr val="bg1"/>
          </a:solidFill>
          <a:ln w="2857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Xie and Philander (1994</a:t>
            </a:r>
            <a:r>
              <a:rPr lang="en-US" altLang="en-US" sz="2000"/>
              <a:t>) argued that dynamic oceanic upwelling near the equator is a critical element of this mechanism, but that surface processes such as mixing and evaporation are also important.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7">
            <a:extLst>
              <a:ext uri="{FF2B5EF4-FFF2-40B4-BE49-F238E27FC236}">
                <a16:creationId xmlns:a16="http://schemas.microsoft.com/office/drawing/2014/main" id="{D590BA39-1442-704B-8F5F-5F7DC7967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5438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8">
            <a:extLst>
              <a:ext uri="{FF2B5EF4-FFF2-40B4-BE49-F238E27FC236}">
                <a16:creationId xmlns:a16="http://schemas.microsoft.com/office/drawing/2014/main" id="{90C33B39-1184-8542-9056-0D5F9815265E}"/>
              </a:ext>
            </a:extLst>
          </p:cNvPr>
          <p:cNvSpPr>
            <a:spLocks noChangeArrowheads="1"/>
          </p:cNvSpPr>
          <p:nvPr/>
        </p:nvSpPr>
        <p:spPr bwMode="auto">
          <a:xfrm>
            <a:off x="533400" y="6035675"/>
            <a:ext cx="8610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i="1"/>
              <a:t>In front of the Eniac, Aberdeen Proving Ground, April 4, 1950, on the occasion of the first numerical weather computations carried out with the aid of a high-speed computer.</a:t>
            </a:r>
          </a:p>
        </p:txBody>
      </p:sp>
      <p:sp>
        <p:nvSpPr>
          <p:cNvPr id="10243" name="Text Box 9">
            <a:extLst>
              <a:ext uri="{FF2B5EF4-FFF2-40B4-BE49-F238E27FC236}">
                <a16:creationId xmlns:a16="http://schemas.microsoft.com/office/drawing/2014/main" id="{E4F238D5-63C1-E448-AAFD-A23A41633259}"/>
              </a:ext>
            </a:extLst>
          </p:cNvPr>
          <p:cNvSpPr txBox="1">
            <a:spLocks noChangeArrowheads="1"/>
          </p:cNvSpPr>
          <p:nvPr/>
        </p:nvSpPr>
        <p:spPr bwMode="auto">
          <a:xfrm>
            <a:off x="1295400" y="12954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i="1">
                <a:solidFill>
                  <a:schemeClr val="bg1"/>
                </a:solidFill>
              </a:rPr>
              <a:t>Wexler</a:t>
            </a:r>
          </a:p>
        </p:txBody>
      </p:sp>
      <p:sp>
        <p:nvSpPr>
          <p:cNvPr id="10244" name="Text Box 10">
            <a:extLst>
              <a:ext uri="{FF2B5EF4-FFF2-40B4-BE49-F238E27FC236}">
                <a16:creationId xmlns:a16="http://schemas.microsoft.com/office/drawing/2014/main" id="{4C3684CF-B88B-474E-BABD-8205413D65E9}"/>
              </a:ext>
            </a:extLst>
          </p:cNvPr>
          <p:cNvSpPr txBox="1">
            <a:spLocks noChangeArrowheads="1"/>
          </p:cNvSpPr>
          <p:nvPr/>
        </p:nvSpPr>
        <p:spPr bwMode="auto">
          <a:xfrm>
            <a:off x="3429000" y="1462088"/>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i="1">
                <a:solidFill>
                  <a:schemeClr val="bg1"/>
                </a:solidFill>
              </a:rPr>
              <a:t>Frankel</a:t>
            </a:r>
          </a:p>
        </p:txBody>
      </p:sp>
      <p:sp>
        <p:nvSpPr>
          <p:cNvPr id="10245" name="Text Box 11">
            <a:extLst>
              <a:ext uri="{FF2B5EF4-FFF2-40B4-BE49-F238E27FC236}">
                <a16:creationId xmlns:a16="http://schemas.microsoft.com/office/drawing/2014/main" id="{BEF29AE1-03A9-6345-86AB-D19C3BAD5628}"/>
              </a:ext>
            </a:extLst>
          </p:cNvPr>
          <p:cNvSpPr txBox="1">
            <a:spLocks noChangeArrowheads="1"/>
          </p:cNvSpPr>
          <p:nvPr/>
        </p:nvSpPr>
        <p:spPr bwMode="auto">
          <a:xfrm>
            <a:off x="2362200" y="1219200"/>
            <a:ext cx="1219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i="1">
                <a:solidFill>
                  <a:schemeClr val="bg1"/>
                </a:solidFill>
              </a:rPr>
              <a:t>von Neumann</a:t>
            </a:r>
          </a:p>
        </p:txBody>
      </p:sp>
      <p:sp>
        <p:nvSpPr>
          <p:cNvPr id="10246" name="Text Box 13">
            <a:extLst>
              <a:ext uri="{FF2B5EF4-FFF2-40B4-BE49-F238E27FC236}">
                <a16:creationId xmlns:a16="http://schemas.microsoft.com/office/drawing/2014/main" id="{ECFCDBD0-1B54-A346-873C-9A045380AD5C}"/>
              </a:ext>
            </a:extLst>
          </p:cNvPr>
          <p:cNvSpPr txBox="1">
            <a:spLocks noChangeArrowheads="1"/>
          </p:cNvSpPr>
          <p:nvPr/>
        </p:nvSpPr>
        <p:spPr bwMode="auto">
          <a:xfrm>
            <a:off x="4114800" y="12192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i="1">
                <a:solidFill>
                  <a:schemeClr val="bg1"/>
                </a:solidFill>
              </a:rPr>
              <a:t>Namias</a:t>
            </a:r>
          </a:p>
        </p:txBody>
      </p:sp>
      <p:sp>
        <p:nvSpPr>
          <p:cNvPr id="10247" name="Text Box 14">
            <a:extLst>
              <a:ext uri="{FF2B5EF4-FFF2-40B4-BE49-F238E27FC236}">
                <a16:creationId xmlns:a16="http://schemas.microsoft.com/office/drawing/2014/main" id="{981105D1-D75F-D94D-B99D-3A406026A431}"/>
              </a:ext>
            </a:extLst>
          </p:cNvPr>
          <p:cNvSpPr txBox="1">
            <a:spLocks noChangeArrowheads="1"/>
          </p:cNvSpPr>
          <p:nvPr/>
        </p:nvSpPr>
        <p:spPr bwMode="auto">
          <a:xfrm>
            <a:off x="4648200" y="156845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i="1">
                <a:solidFill>
                  <a:schemeClr val="bg1"/>
                </a:solidFill>
              </a:rPr>
              <a:t>Freeman</a:t>
            </a:r>
          </a:p>
        </p:txBody>
      </p:sp>
      <p:sp>
        <p:nvSpPr>
          <p:cNvPr id="10248" name="Text Box 15">
            <a:extLst>
              <a:ext uri="{FF2B5EF4-FFF2-40B4-BE49-F238E27FC236}">
                <a16:creationId xmlns:a16="http://schemas.microsoft.com/office/drawing/2014/main" id="{95EA7089-2425-E040-B678-72CD72AB8A5E}"/>
              </a:ext>
            </a:extLst>
          </p:cNvPr>
          <p:cNvSpPr txBox="1">
            <a:spLocks noChangeArrowheads="1"/>
          </p:cNvSpPr>
          <p:nvPr/>
        </p:nvSpPr>
        <p:spPr bwMode="auto">
          <a:xfrm>
            <a:off x="5334000" y="118745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i="1">
                <a:solidFill>
                  <a:schemeClr val="bg1"/>
                </a:solidFill>
              </a:rPr>
              <a:t>Fjortoft</a:t>
            </a:r>
          </a:p>
        </p:txBody>
      </p:sp>
      <p:sp>
        <p:nvSpPr>
          <p:cNvPr id="10249" name="Text Box 16">
            <a:extLst>
              <a:ext uri="{FF2B5EF4-FFF2-40B4-BE49-F238E27FC236}">
                <a16:creationId xmlns:a16="http://schemas.microsoft.com/office/drawing/2014/main" id="{7B3CF16D-D2A5-7442-9112-2A36031A5627}"/>
              </a:ext>
            </a:extLst>
          </p:cNvPr>
          <p:cNvSpPr txBox="1">
            <a:spLocks noChangeArrowheads="1"/>
          </p:cNvSpPr>
          <p:nvPr/>
        </p:nvSpPr>
        <p:spPr bwMode="auto">
          <a:xfrm>
            <a:off x="5943600" y="13716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i="1">
                <a:solidFill>
                  <a:schemeClr val="bg1"/>
                </a:solidFill>
              </a:rPr>
              <a:t>Reichelderfer</a:t>
            </a:r>
          </a:p>
        </p:txBody>
      </p:sp>
      <p:sp>
        <p:nvSpPr>
          <p:cNvPr id="10250" name="Text Box 17">
            <a:extLst>
              <a:ext uri="{FF2B5EF4-FFF2-40B4-BE49-F238E27FC236}">
                <a16:creationId xmlns:a16="http://schemas.microsoft.com/office/drawing/2014/main" id="{0E5691D0-19E3-384B-B56E-73D7CFDC712E}"/>
              </a:ext>
            </a:extLst>
          </p:cNvPr>
          <p:cNvSpPr txBox="1">
            <a:spLocks noChangeArrowheads="1"/>
          </p:cNvSpPr>
          <p:nvPr/>
        </p:nvSpPr>
        <p:spPr bwMode="auto">
          <a:xfrm>
            <a:off x="6858000" y="164465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600" i="1">
                <a:solidFill>
                  <a:schemeClr val="bg1"/>
                </a:solidFill>
              </a:rPr>
              <a:t>Charney</a:t>
            </a:r>
          </a:p>
        </p:txBody>
      </p:sp>
      <p:sp>
        <p:nvSpPr>
          <p:cNvPr id="10251" name="Text Box 18">
            <a:extLst>
              <a:ext uri="{FF2B5EF4-FFF2-40B4-BE49-F238E27FC236}">
                <a16:creationId xmlns:a16="http://schemas.microsoft.com/office/drawing/2014/main" id="{D2ED53E5-A13D-1643-B71F-0E3A2D1225FB}"/>
              </a:ext>
            </a:extLst>
          </p:cNvPr>
          <p:cNvSpPr txBox="1">
            <a:spLocks noChangeArrowheads="1"/>
          </p:cNvSpPr>
          <p:nvPr/>
        </p:nvSpPr>
        <p:spPr bwMode="auto">
          <a:xfrm>
            <a:off x="1676400" y="381000"/>
            <a:ext cx="5715000" cy="4667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solidFill>
                  <a:schemeClr val="tx2"/>
                </a:solidFill>
                <a:latin typeface="Comic Sans MS" panose="030F0902030302020204" pitchFamily="66" charset="0"/>
              </a:rPr>
              <a:t>first weather forecast – ENIAC, 1950</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5" descr="TRMM Tropical Rainfall Measuring Mission">
            <a:extLst>
              <a:ext uri="{FF2B5EF4-FFF2-40B4-BE49-F238E27FC236}">
                <a16:creationId xmlns:a16="http://schemas.microsoft.com/office/drawing/2014/main" id="{0B6C6529-69DA-BE46-ABF2-486E80734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9">
            <a:extLst>
              <a:ext uri="{FF2B5EF4-FFF2-40B4-BE49-F238E27FC236}">
                <a16:creationId xmlns:a16="http://schemas.microsoft.com/office/drawing/2014/main" id="{C2E4E8CA-0796-EA46-8091-7A1FCA1D33CB}"/>
              </a:ext>
            </a:extLst>
          </p:cNvPr>
          <p:cNvSpPr txBox="1">
            <a:spLocks noChangeArrowheads="1"/>
          </p:cNvSpPr>
          <p:nvPr/>
        </p:nvSpPr>
        <p:spPr bwMode="auto">
          <a:xfrm>
            <a:off x="152400" y="2133600"/>
            <a:ext cx="8839200" cy="485775"/>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Tropical Rainfall Measuring Mission (TRMM):</a:t>
            </a:r>
            <a:r>
              <a:rPr lang="en-US" altLang="en-US" sz="2400"/>
              <a:t> 1997– present</a:t>
            </a:r>
          </a:p>
        </p:txBody>
      </p:sp>
      <p:pic>
        <p:nvPicPr>
          <p:cNvPr id="104451" name="Picture 11">
            <a:extLst>
              <a:ext uri="{FF2B5EF4-FFF2-40B4-BE49-F238E27FC236}">
                <a16:creationId xmlns:a16="http://schemas.microsoft.com/office/drawing/2014/main" id="{B8484BB2-86AF-0640-B14A-78B09C360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3006725"/>
            <a:ext cx="802005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8">
            <a:extLst>
              <a:ext uri="{FF2B5EF4-FFF2-40B4-BE49-F238E27FC236}">
                <a16:creationId xmlns:a16="http://schemas.microsoft.com/office/drawing/2014/main" id="{3F17A1C2-3BDD-B949-8AF3-2240087651DD}"/>
              </a:ext>
            </a:extLst>
          </p:cNvPr>
          <p:cNvSpPr txBox="1">
            <a:spLocks noChangeArrowheads="1"/>
          </p:cNvSpPr>
          <p:nvPr/>
        </p:nvSpPr>
        <p:spPr bwMode="auto">
          <a:xfrm>
            <a:off x="2133600" y="3429000"/>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b="1" i="1">
                <a:solidFill>
                  <a:schemeClr val="bg1"/>
                </a:solidFill>
              </a:rPr>
              <a:t>TS Debby</a:t>
            </a:r>
            <a:r>
              <a:rPr lang="en-US" altLang="en-US" sz="1400" i="1">
                <a:solidFill>
                  <a:schemeClr val="bg1"/>
                </a:solidFill>
              </a:rPr>
              <a:t>                    25 Aug 2006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5">
            <a:extLst>
              <a:ext uri="{FF2B5EF4-FFF2-40B4-BE49-F238E27FC236}">
                <a16:creationId xmlns:a16="http://schemas.microsoft.com/office/drawing/2014/main" id="{9C9210FA-74CA-AD40-B21E-E481989B9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55713"/>
            <a:ext cx="7543800"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 Box 6">
            <a:extLst>
              <a:ext uri="{FF2B5EF4-FFF2-40B4-BE49-F238E27FC236}">
                <a16:creationId xmlns:a16="http://schemas.microsoft.com/office/drawing/2014/main" id="{29CEBE80-C65D-3846-8148-666A67EFC1E7}"/>
              </a:ext>
            </a:extLst>
          </p:cNvPr>
          <p:cNvSpPr txBox="1">
            <a:spLocks noChangeArrowheads="1"/>
          </p:cNvSpPr>
          <p:nvPr/>
        </p:nvSpPr>
        <p:spPr bwMode="auto">
          <a:xfrm>
            <a:off x="1143000" y="152400"/>
            <a:ext cx="6781800" cy="547688"/>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i="1"/>
              <a:t>The Pacific Decadal Oscillation (PDO)</a:t>
            </a:r>
          </a:p>
        </p:txBody>
      </p:sp>
      <p:sp>
        <p:nvSpPr>
          <p:cNvPr id="105475" name="Text Box 7">
            <a:extLst>
              <a:ext uri="{FF2B5EF4-FFF2-40B4-BE49-F238E27FC236}">
                <a16:creationId xmlns:a16="http://schemas.microsoft.com/office/drawing/2014/main" id="{176FB426-8D29-4C47-B04D-6C424F0D56C7}"/>
              </a:ext>
            </a:extLst>
          </p:cNvPr>
          <p:cNvSpPr txBox="1">
            <a:spLocks noChangeArrowheads="1"/>
          </p:cNvSpPr>
          <p:nvPr/>
        </p:nvSpPr>
        <p:spPr bwMode="auto">
          <a:xfrm>
            <a:off x="1600200" y="928688"/>
            <a:ext cx="2667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WARM PHASE</a:t>
            </a:r>
          </a:p>
        </p:txBody>
      </p:sp>
      <p:sp>
        <p:nvSpPr>
          <p:cNvPr id="105476" name="Text Box 8">
            <a:extLst>
              <a:ext uri="{FF2B5EF4-FFF2-40B4-BE49-F238E27FC236}">
                <a16:creationId xmlns:a16="http://schemas.microsoft.com/office/drawing/2014/main" id="{269461ED-E4B5-DB43-9CEF-811A25DC8664}"/>
              </a:ext>
            </a:extLst>
          </p:cNvPr>
          <p:cNvSpPr txBox="1">
            <a:spLocks noChangeArrowheads="1"/>
          </p:cNvSpPr>
          <p:nvPr/>
        </p:nvSpPr>
        <p:spPr bwMode="auto">
          <a:xfrm>
            <a:off x="5943600" y="9286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COOL PHASE</a:t>
            </a:r>
          </a:p>
        </p:txBody>
      </p:sp>
      <p:pic>
        <p:nvPicPr>
          <p:cNvPr id="105477" name="Picture 10">
            <a:extLst>
              <a:ext uri="{FF2B5EF4-FFF2-40B4-BE49-F238E27FC236}">
                <a16:creationId xmlns:a16="http://schemas.microsoft.com/office/drawing/2014/main" id="{8747FE65-4E80-6A45-B0E9-1EBE74C9B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0"/>
            <a:ext cx="7543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Text Box 11">
            <a:extLst>
              <a:ext uri="{FF2B5EF4-FFF2-40B4-BE49-F238E27FC236}">
                <a16:creationId xmlns:a16="http://schemas.microsoft.com/office/drawing/2014/main" id="{3F2F21F5-2443-0045-B18B-EDBEBA4B9D64}"/>
              </a:ext>
            </a:extLst>
          </p:cNvPr>
          <p:cNvSpPr txBox="1">
            <a:spLocks noChangeArrowheads="1"/>
          </p:cNvSpPr>
          <p:nvPr/>
        </p:nvSpPr>
        <p:spPr bwMode="auto">
          <a:xfrm>
            <a:off x="2895600" y="6858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rgbClr val="FF0000"/>
                </a:solidFill>
              </a:rPr>
              <a:t>(Hare 1996; Mantua et al. 1997)</a:t>
            </a:r>
          </a:p>
        </p:txBody>
      </p:sp>
      <p:sp>
        <p:nvSpPr>
          <p:cNvPr id="105479" name="Rectangle 12">
            <a:extLst>
              <a:ext uri="{FF2B5EF4-FFF2-40B4-BE49-F238E27FC236}">
                <a16:creationId xmlns:a16="http://schemas.microsoft.com/office/drawing/2014/main" id="{350F0B13-4234-F647-B164-02B7A6683F13}"/>
              </a:ext>
            </a:extLst>
          </p:cNvPr>
          <p:cNvSpPr>
            <a:spLocks noChangeArrowheads="1"/>
          </p:cNvSpPr>
          <p:nvPr/>
        </p:nvSpPr>
        <p:spPr bwMode="auto">
          <a:xfrm>
            <a:off x="838200" y="4191000"/>
            <a:ext cx="7543800" cy="26670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0605" name="Line 13">
            <a:extLst>
              <a:ext uri="{FF2B5EF4-FFF2-40B4-BE49-F238E27FC236}">
                <a16:creationId xmlns:a16="http://schemas.microsoft.com/office/drawing/2014/main" id="{4FB8686B-BB7E-764F-A4A9-4364BD13C1BE}"/>
              </a:ext>
            </a:extLst>
          </p:cNvPr>
          <p:cNvSpPr>
            <a:spLocks noChangeShapeType="1"/>
          </p:cNvSpPr>
          <p:nvPr/>
        </p:nvSpPr>
        <p:spPr bwMode="auto">
          <a:xfrm>
            <a:off x="6019800" y="4800600"/>
            <a:ext cx="0" cy="14478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06" name="Text Box 14">
            <a:extLst>
              <a:ext uri="{FF2B5EF4-FFF2-40B4-BE49-F238E27FC236}">
                <a16:creationId xmlns:a16="http://schemas.microsoft.com/office/drawing/2014/main" id="{A4B974EF-D487-9C44-8E67-1D27B8895203}"/>
              </a:ext>
            </a:extLst>
          </p:cNvPr>
          <p:cNvSpPr txBox="1">
            <a:spLocks noChangeArrowheads="1"/>
          </p:cNvSpPr>
          <p:nvPr/>
        </p:nvSpPr>
        <p:spPr bwMode="auto">
          <a:xfrm>
            <a:off x="5334000" y="4572000"/>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i="1"/>
              <a:t>CLIMATE REGIME SHIFT</a:t>
            </a:r>
          </a:p>
        </p:txBody>
      </p:sp>
      <p:sp>
        <p:nvSpPr>
          <p:cNvPr id="110607" name="Line 15">
            <a:extLst>
              <a:ext uri="{FF2B5EF4-FFF2-40B4-BE49-F238E27FC236}">
                <a16:creationId xmlns:a16="http://schemas.microsoft.com/office/drawing/2014/main" id="{5FE89869-09A2-264C-B6D0-70471234F804}"/>
              </a:ext>
            </a:extLst>
          </p:cNvPr>
          <p:cNvSpPr>
            <a:spLocks noChangeShapeType="1"/>
          </p:cNvSpPr>
          <p:nvPr/>
        </p:nvSpPr>
        <p:spPr bwMode="auto">
          <a:xfrm>
            <a:off x="7010400" y="4724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6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60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4">
            <a:extLst>
              <a:ext uri="{FF2B5EF4-FFF2-40B4-BE49-F238E27FC236}">
                <a16:creationId xmlns:a16="http://schemas.microsoft.com/office/drawing/2014/main" id="{E682AB1A-C485-F548-9403-58B4EEAA8D6F}"/>
              </a:ext>
            </a:extLst>
          </p:cNvPr>
          <p:cNvSpPr>
            <a:spLocks noChangeArrowheads="1"/>
          </p:cNvSpPr>
          <p:nvPr/>
        </p:nvSpPr>
        <p:spPr bwMode="auto">
          <a:xfrm>
            <a:off x="3581400" y="3733800"/>
            <a:ext cx="685800" cy="31242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6498" name="Rectangle 13">
            <a:extLst>
              <a:ext uri="{FF2B5EF4-FFF2-40B4-BE49-F238E27FC236}">
                <a16:creationId xmlns:a16="http://schemas.microsoft.com/office/drawing/2014/main" id="{105A7ECC-DB91-644A-A5DC-0AFA4B1369F5}"/>
              </a:ext>
            </a:extLst>
          </p:cNvPr>
          <p:cNvSpPr>
            <a:spLocks noChangeArrowheads="1"/>
          </p:cNvSpPr>
          <p:nvPr/>
        </p:nvSpPr>
        <p:spPr bwMode="auto">
          <a:xfrm>
            <a:off x="7772400" y="3581400"/>
            <a:ext cx="1371600" cy="327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6499" name="Picture 5">
            <a:extLst>
              <a:ext uri="{FF2B5EF4-FFF2-40B4-BE49-F238E27FC236}">
                <a16:creationId xmlns:a16="http://schemas.microsoft.com/office/drawing/2014/main" id="{2999D4BC-4C47-7D42-9ED5-EF393FD7A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0"/>
            <a:ext cx="5867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7" descr="Its-2/8/98">
            <a:extLst>
              <a:ext uri="{FF2B5EF4-FFF2-40B4-BE49-F238E27FC236}">
                <a16:creationId xmlns:a16="http://schemas.microsoft.com/office/drawing/2014/main" id="{57A4EB21-CBC9-5745-8DBF-E2A20D8F8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3743325"/>
            <a:ext cx="45339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8">
            <a:extLst>
              <a:ext uri="{FF2B5EF4-FFF2-40B4-BE49-F238E27FC236}">
                <a16:creationId xmlns:a16="http://schemas.microsoft.com/office/drawing/2014/main" id="{FD6E8854-3A3F-E44B-ADAE-8D2676A8FDF4}"/>
              </a:ext>
            </a:extLst>
          </p:cNvPr>
          <p:cNvSpPr txBox="1">
            <a:spLocks noChangeArrowheads="1"/>
          </p:cNvSpPr>
          <p:nvPr/>
        </p:nvSpPr>
        <p:spPr bwMode="auto">
          <a:xfrm>
            <a:off x="228600" y="457200"/>
            <a:ext cx="2895600" cy="528638"/>
          </a:xfrm>
          <a:prstGeom prst="rect">
            <a:avLst/>
          </a:prstGeom>
          <a:solidFill>
            <a:srgbClr val="FF0000"/>
          </a:solidFill>
          <a:ln w="9525">
            <a:solidFill>
              <a:srgbClr val="FF0000"/>
            </a:solidFill>
            <a:miter lim="800000"/>
            <a:headEnd/>
            <a:tailEnd/>
          </a:ln>
          <a:effectLst>
            <a:outerShdw dist="53882" dir="2700000" algn="ctr" rotWithShape="0">
              <a:schemeClr val="tx2"/>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i="1">
                <a:solidFill>
                  <a:schemeClr val="bg1"/>
                </a:solidFill>
              </a:rPr>
              <a:t>1997-98 El Ni</a:t>
            </a:r>
            <a:r>
              <a:rPr lang="en-US" altLang="en-US" sz="2800" i="1">
                <a:solidFill>
                  <a:schemeClr val="bg1"/>
                </a:solidFill>
                <a:cs typeface="Arial" panose="020B0604020202020204" pitchFamily="34" charset="0"/>
              </a:rPr>
              <a:t>ño</a:t>
            </a:r>
          </a:p>
        </p:txBody>
      </p:sp>
      <p:sp>
        <p:nvSpPr>
          <p:cNvPr id="106502" name="Text Box 9">
            <a:extLst>
              <a:ext uri="{FF2B5EF4-FFF2-40B4-BE49-F238E27FC236}">
                <a16:creationId xmlns:a16="http://schemas.microsoft.com/office/drawing/2014/main" id="{6777EEF8-21C5-B543-939F-F6BF9004885E}"/>
              </a:ext>
            </a:extLst>
          </p:cNvPr>
          <p:cNvSpPr txBox="1">
            <a:spLocks noChangeArrowheads="1"/>
          </p:cNvSpPr>
          <p:nvPr/>
        </p:nvSpPr>
        <p:spPr bwMode="auto">
          <a:xfrm>
            <a:off x="4191000" y="3810000"/>
            <a:ext cx="388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solidFill>
                  <a:schemeClr val="bg1"/>
                </a:solidFill>
              </a:rPr>
              <a:t>Santa Cruz, CA         8 FEB 1998</a:t>
            </a:r>
          </a:p>
        </p:txBody>
      </p:sp>
      <p:pic>
        <p:nvPicPr>
          <p:cNvPr id="106503" name="Picture 11" descr="Muti-sensor image of Pacific Ocean with El Niño SST, opens the event page.">
            <a:hlinkClick r:id="rId4"/>
            <a:extLst>
              <a:ext uri="{FF2B5EF4-FFF2-40B4-BE49-F238E27FC236}">
                <a16:creationId xmlns:a16="http://schemas.microsoft.com/office/drawing/2014/main" id="{1EED13E2-3143-1E4A-B9D0-2E3A2380B1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048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12">
            <a:extLst>
              <a:ext uri="{FF2B5EF4-FFF2-40B4-BE49-F238E27FC236}">
                <a16:creationId xmlns:a16="http://schemas.microsoft.com/office/drawing/2014/main" id="{573AA03F-FF10-524B-8946-1D9BF951CC5D}"/>
              </a:ext>
            </a:extLst>
          </p:cNvPr>
          <p:cNvSpPr txBox="1">
            <a:spLocks noChangeArrowheads="1"/>
          </p:cNvSpPr>
          <p:nvPr/>
        </p:nvSpPr>
        <p:spPr bwMode="auto">
          <a:xfrm>
            <a:off x="304800" y="1447800"/>
            <a:ext cx="2819400" cy="808038"/>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a:t>Lives lost:</a:t>
            </a:r>
            <a:r>
              <a:rPr lang="en-US" altLang="en-US" i="1"/>
              <a:t> 21,000</a:t>
            </a:r>
          </a:p>
          <a:p>
            <a:pPr eaLnBrk="1" hangingPunct="1">
              <a:spcBef>
                <a:spcPct val="50000"/>
              </a:spcBef>
            </a:pPr>
            <a:r>
              <a:rPr lang="en-US" altLang="en-US" b="1" i="1"/>
              <a:t>Economic loss:</a:t>
            </a:r>
            <a:r>
              <a:rPr lang="en-US" altLang="en-US" i="1"/>
              <a:t> &gt;$30B</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9">
            <a:extLst>
              <a:ext uri="{FF2B5EF4-FFF2-40B4-BE49-F238E27FC236}">
                <a16:creationId xmlns:a16="http://schemas.microsoft.com/office/drawing/2014/main" id="{A3096086-BF14-F746-BD42-9CB95AF05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900" y="0"/>
            <a:ext cx="5499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2" name="Picture 5" descr="TOMS Aerosol Index October 23, 1997">
            <a:hlinkClick r:id="rId3"/>
            <a:extLst>
              <a:ext uri="{FF2B5EF4-FFF2-40B4-BE49-F238E27FC236}">
                <a16:creationId xmlns:a16="http://schemas.microsoft.com/office/drawing/2014/main" id="{5EA19C1E-CAE1-2845-88F7-C686383BC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 y="4198938"/>
            <a:ext cx="4410075"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11">
            <a:extLst>
              <a:ext uri="{FF2B5EF4-FFF2-40B4-BE49-F238E27FC236}">
                <a16:creationId xmlns:a16="http://schemas.microsoft.com/office/drawing/2014/main" id="{9C51A809-55BD-E049-B0D4-6766F88C8F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7925" y="2066925"/>
            <a:ext cx="25050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12">
            <a:extLst>
              <a:ext uri="{FF2B5EF4-FFF2-40B4-BE49-F238E27FC236}">
                <a16:creationId xmlns:a16="http://schemas.microsoft.com/office/drawing/2014/main" id="{70CC8591-1131-694F-AC1B-90621DA286BA}"/>
              </a:ext>
            </a:extLst>
          </p:cNvPr>
          <p:cNvSpPr txBox="1">
            <a:spLocks noChangeArrowheads="1"/>
          </p:cNvSpPr>
          <p:nvPr/>
        </p:nvSpPr>
        <p:spPr bwMode="auto">
          <a:xfrm>
            <a:off x="304800" y="228600"/>
            <a:ext cx="2895600" cy="1581150"/>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i="1"/>
              <a:t>Drought over Maritime Continent in response to 1997-98 El Ni</a:t>
            </a:r>
            <a:r>
              <a:rPr lang="en-US" altLang="en-US" sz="2400" i="1">
                <a:cs typeface="Arial" panose="020B0604020202020204" pitchFamily="34" charset="0"/>
              </a:rPr>
              <a:t>ño</a:t>
            </a:r>
          </a:p>
        </p:txBody>
      </p:sp>
      <p:sp>
        <p:nvSpPr>
          <p:cNvPr id="107525" name="Text Box 13">
            <a:extLst>
              <a:ext uri="{FF2B5EF4-FFF2-40B4-BE49-F238E27FC236}">
                <a16:creationId xmlns:a16="http://schemas.microsoft.com/office/drawing/2014/main" id="{10DFC5C0-A1AF-9B4C-B9EF-3B4E0575615C}"/>
              </a:ext>
            </a:extLst>
          </p:cNvPr>
          <p:cNvSpPr txBox="1">
            <a:spLocks noChangeArrowheads="1"/>
          </p:cNvSpPr>
          <p:nvPr/>
        </p:nvSpPr>
        <p:spPr bwMode="auto">
          <a:xfrm>
            <a:off x="304800" y="2209800"/>
            <a:ext cx="1981200" cy="1581150"/>
          </a:xfrm>
          <a:prstGeom prst="rect">
            <a:avLst/>
          </a:prstGeom>
          <a:solidFill>
            <a:schemeClr val="bg1"/>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Suppression of precipitation by aerosols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2">
            <a:extLst>
              <a:ext uri="{FF2B5EF4-FFF2-40B4-BE49-F238E27FC236}">
                <a16:creationId xmlns:a16="http://schemas.microsoft.com/office/drawing/2014/main" id="{6E4CAAA1-F437-6849-8D85-924ACDD32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6" name="Picture 5">
            <a:extLst>
              <a:ext uri="{FF2B5EF4-FFF2-40B4-BE49-F238E27FC236}">
                <a16:creationId xmlns:a16="http://schemas.microsoft.com/office/drawing/2014/main" id="{F1288829-4E0B-FA4C-BD56-47484E011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2738438"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7">
            <a:extLst>
              <a:ext uri="{FF2B5EF4-FFF2-40B4-BE49-F238E27FC236}">
                <a16:creationId xmlns:a16="http://schemas.microsoft.com/office/drawing/2014/main" id="{338C4618-E2A8-024F-93B9-DEE4605D1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600200"/>
            <a:ext cx="28956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9" descr="NAO timeseries">
            <a:extLst>
              <a:ext uri="{FF2B5EF4-FFF2-40B4-BE49-F238E27FC236}">
                <a16:creationId xmlns:a16="http://schemas.microsoft.com/office/drawing/2014/main" id="{223A58D2-F55A-D54E-A423-0402AC210B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6325" y="3914775"/>
            <a:ext cx="425767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10">
            <a:extLst>
              <a:ext uri="{FF2B5EF4-FFF2-40B4-BE49-F238E27FC236}">
                <a16:creationId xmlns:a16="http://schemas.microsoft.com/office/drawing/2014/main" id="{16E131EB-1155-7244-A51B-0B1631547190}"/>
              </a:ext>
            </a:extLst>
          </p:cNvPr>
          <p:cNvSpPr txBox="1">
            <a:spLocks noChangeArrowheads="1"/>
          </p:cNvSpPr>
          <p:nvPr/>
        </p:nvSpPr>
        <p:spPr bwMode="auto">
          <a:xfrm>
            <a:off x="4953000" y="30480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chemeClr val="bg1"/>
                </a:solidFill>
              </a:rPr>
              <a:t>+</a:t>
            </a:r>
          </a:p>
        </p:txBody>
      </p:sp>
      <p:sp>
        <p:nvSpPr>
          <p:cNvPr id="108550" name="Text Box 11">
            <a:extLst>
              <a:ext uri="{FF2B5EF4-FFF2-40B4-BE49-F238E27FC236}">
                <a16:creationId xmlns:a16="http://schemas.microsoft.com/office/drawing/2014/main" id="{4E85BB6C-98EC-3045-9230-4E45A91FFB12}"/>
              </a:ext>
            </a:extLst>
          </p:cNvPr>
          <p:cNvSpPr txBox="1">
            <a:spLocks noChangeArrowheads="1"/>
          </p:cNvSpPr>
          <p:nvPr/>
        </p:nvSpPr>
        <p:spPr bwMode="auto">
          <a:xfrm>
            <a:off x="6248400" y="18288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chemeClr val="bg1"/>
                </a:solidFill>
              </a:rPr>
              <a:t> –</a:t>
            </a:r>
          </a:p>
        </p:txBody>
      </p:sp>
      <p:sp>
        <p:nvSpPr>
          <p:cNvPr id="108551" name="Text Box 13">
            <a:extLst>
              <a:ext uri="{FF2B5EF4-FFF2-40B4-BE49-F238E27FC236}">
                <a16:creationId xmlns:a16="http://schemas.microsoft.com/office/drawing/2014/main" id="{7D1D10BA-FA97-5443-8E9F-DC350B1A1F3C}"/>
              </a:ext>
            </a:extLst>
          </p:cNvPr>
          <p:cNvSpPr txBox="1">
            <a:spLocks noChangeArrowheads="1"/>
          </p:cNvSpPr>
          <p:nvPr/>
        </p:nvSpPr>
        <p:spPr bwMode="auto">
          <a:xfrm>
            <a:off x="1143000" y="228600"/>
            <a:ext cx="2895600" cy="48577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ANNULAR MODES</a:t>
            </a:r>
          </a:p>
        </p:txBody>
      </p:sp>
      <p:sp>
        <p:nvSpPr>
          <p:cNvPr id="108552" name="Text Box 14">
            <a:extLst>
              <a:ext uri="{FF2B5EF4-FFF2-40B4-BE49-F238E27FC236}">
                <a16:creationId xmlns:a16="http://schemas.microsoft.com/office/drawing/2014/main" id="{B3277356-21C6-0645-AE79-76DBAD152394}"/>
              </a:ext>
            </a:extLst>
          </p:cNvPr>
          <p:cNvSpPr txBox="1">
            <a:spLocks noChangeArrowheads="1"/>
          </p:cNvSpPr>
          <p:nvPr/>
        </p:nvSpPr>
        <p:spPr bwMode="auto">
          <a:xfrm>
            <a:off x="1066800" y="3443288"/>
            <a:ext cx="411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i="1"/>
              <a:t>(Thompson and Wallace 1998)</a:t>
            </a:r>
          </a:p>
        </p:txBody>
      </p:sp>
      <p:sp>
        <p:nvSpPr>
          <p:cNvPr id="108553" name="Text Box 15">
            <a:extLst>
              <a:ext uri="{FF2B5EF4-FFF2-40B4-BE49-F238E27FC236}">
                <a16:creationId xmlns:a16="http://schemas.microsoft.com/office/drawing/2014/main" id="{A0E2ECF4-8876-8C40-B501-EDF71C56B3C1}"/>
              </a:ext>
            </a:extLst>
          </p:cNvPr>
          <p:cNvSpPr txBox="1">
            <a:spLocks noChangeArrowheads="1"/>
          </p:cNvSpPr>
          <p:nvPr/>
        </p:nvSpPr>
        <p:spPr bwMode="auto">
          <a:xfrm>
            <a:off x="7696200" y="457200"/>
            <a:ext cx="121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i="1"/>
              <a:t>NAO</a:t>
            </a:r>
          </a:p>
        </p:txBody>
      </p:sp>
      <p:sp>
        <p:nvSpPr>
          <p:cNvPr id="108554" name="Text Box 16">
            <a:extLst>
              <a:ext uri="{FF2B5EF4-FFF2-40B4-BE49-F238E27FC236}">
                <a16:creationId xmlns:a16="http://schemas.microsoft.com/office/drawing/2014/main" id="{D76FA724-BB80-C44C-B27A-892F923234EB}"/>
              </a:ext>
            </a:extLst>
          </p:cNvPr>
          <p:cNvSpPr txBox="1">
            <a:spLocks noChangeArrowheads="1"/>
          </p:cNvSpPr>
          <p:nvPr/>
        </p:nvSpPr>
        <p:spPr bwMode="auto">
          <a:xfrm>
            <a:off x="4267200" y="6186488"/>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i="1"/>
              <a:t>(Hurrell)</a:t>
            </a:r>
          </a:p>
        </p:txBody>
      </p:sp>
      <p:sp>
        <p:nvSpPr>
          <p:cNvPr id="108555" name="Text Box 17">
            <a:extLst>
              <a:ext uri="{FF2B5EF4-FFF2-40B4-BE49-F238E27FC236}">
                <a16:creationId xmlns:a16="http://schemas.microsoft.com/office/drawing/2014/main" id="{CDBE8817-146B-5742-8695-6BCD19D1CF3D}"/>
              </a:ext>
            </a:extLst>
          </p:cNvPr>
          <p:cNvSpPr txBox="1">
            <a:spLocks noChangeArrowheads="1"/>
          </p:cNvSpPr>
          <p:nvPr/>
        </p:nvSpPr>
        <p:spPr bwMode="auto">
          <a:xfrm>
            <a:off x="6324600" y="3595688"/>
            <a:ext cx="289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i="1">
                <a:solidFill>
                  <a:schemeClr val="bg1"/>
                </a:solidFill>
              </a:rPr>
              <a:t>(Marshall and Czaja)</a:t>
            </a:r>
          </a:p>
        </p:txBody>
      </p:sp>
      <p:sp>
        <p:nvSpPr>
          <p:cNvPr id="108556" name="Text Box 18">
            <a:extLst>
              <a:ext uri="{FF2B5EF4-FFF2-40B4-BE49-F238E27FC236}">
                <a16:creationId xmlns:a16="http://schemas.microsoft.com/office/drawing/2014/main" id="{36CA43ED-DC28-194C-9F39-C6DF76BE4A2F}"/>
              </a:ext>
            </a:extLst>
          </p:cNvPr>
          <p:cNvSpPr txBox="1">
            <a:spLocks noChangeArrowheads="1"/>
          </p:cNvSpPr>
          <p:nvPr/>
        </p:nvSpPr>
        <p:spPr bwMode="auto">
          <a:xfrm>
            <a:off x="6553200" y="41148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NAO Index</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5" descr="Equatorial Waves!">
            <a:extLst>
              <a:ext uri="{FF2B5EF4-FFF2-40B4-BE49-F238E27FC236}">
                <a16:creationId xmlns:a16="http://schemas.microsoft.com/office/drawing/2014/main" id="{434B8DB0-DFBE-7D45-8888-7A1318C61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553200" cy="346075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09570" name="Rectangle 6">
            <a:extLst>
              <a:ext uri="{FF2B5EF4-FFF2-40B4-BE49-F238E27FC236}">
                <a16:creationId xmlns:a16="http://schemas.microsoft.com/office/drawing/2014/main" id="{8ABFF9E8-C730-3648-A576-ED1E66B829A8}"/>
              </a:ext>
            </a:extLst>
          </p:cNvPr>
          <p:cNvSpPr>
            <a:spLocks noChangeArrowheads="1"/>
          </p:cNvSpPr>
          <p:nvPr/>
        </p:nvSpPr>
        <p:spPr bwMode="auto">
          <a:xfrm>
            <a:off x="1066800" y="4648200"/>
            <a:ext cx="6553200" cy="669925"/>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Wavenumber-frequency power spectral peaks of  "convectively-coupled equatorial waves"</a:t>
            </a:r>
          </a:p>
        </p:txBody>
      </p:sp>
      <p:sp>
        <p:nvSpPr>
          <p:cNvPr id="109571" name="Text Box 7">
            <a:extLst>
              <a:ext uri="{FF2B5EF4-FFF2-40B4-BE49-F238E27FC236}">
                <a16:creationId xmlns:a16="http://schemas.microsoft.com/office/drawing/2014/main" id="{796EFAA8-5557-1C4F-B918-DF311ECC9037}"/>
              </a:ext>
            </a:extLst>
          </p:cNvPr>
          <p:cNvSpPr txBox="1">
            <a:spLocks noChangeArrowheads="1"/>
          </p:cNvSpPr>
          <p:nvPr/>
        </p:nvSpPr>
        <p:spPr bwMode="auto">
          <a:xfrm>
            <a:off x="1752600" y="228600"/>
            <a:ext cx="5334000" cy="547688"/>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i="1"/>
              <a:t>Wheeler-Kiladis Diagram (1999)</a:t>
            </a:r>
          </a:p>
        </p:txBody>
      </p:sp>
      <p:sp>
        <p:nvSpPr>
          <p:cNvPr id="109572" name="Rectangle 8">
            <a:extLst>
              <a:ext uri="{FF2B5EF4-FFF2-40B4-BE49-F238E27FC236}">
                <a16:creationId xmlns:a16="http://schemas.microsoft.com/office/drawing/2014/main" id="{8A843577-6603-9841-A161-20E9342C171E}"/>
              </a:ext>
            </a:extLst>
          </p:cNvPr>
          <p:cNvSpPr>
            <a:spLocks noChangeArrowheads="1"/>
          </p:cNvSpPr>
          <p:nvPr/>
        </p:nvSpPr>
        <p:spPr bwMode="auto">
          <a:xfrm>
            <a:off x="304800" y="5514975"/>
            <a:ext cx="8686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Matthew Wheeler and George N. Kiladis. 1999: </a:t>
            </a:r>
            <a:r>
              <a:rPr lang="en-US" altLang="en-US" b="1"/>
              <a:t>Convectively Coupled Equatorial Waves: Analysis of Clouds and Temperature in the Wavenumber–Frequency Domain.</a:t>
            </a:r>
            <a:r>
              <a:rPr lang="en-US" altLang="en-US"/>
              <a:t> </a:t>
            </a:r>
            <a:r>
              <a:rPr lang="en-US" altLang="en-US" i="1"/>
              <a:t>Journal of the Atmospheric Sciences</a:t>
            </a:r>
            <a:r>
              <a:rPr lang="en-US" altLang="en-US"/>
              <a:t>: </a:t>
            </a:r>
            <a:r>
              <a:rPr lang="en-US" altLang="en-US" b="1"/>
              <a:t>56</a:t>
            </a:r>
            <a:r>
              <a:rPr lang="en-US" altLang="en-US"/>
              <a:t>, 374–399.</a:t>
            </a:r>
            <a:br>
              <a:rPr lang="en-US" altLang="en-US"/>
            </a:br>
            <a:endParaRPr lang="en-US" alt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5" descr="Winds Website">
            <a:hlinkClick r:id="rId2"/>
            <a:extLst>
              <a:ext uri="{FF2B5EF4-FFF2-40B4-BE49-F238E27FC236}">
                <a16:creationId xmlns:a16="http://schemas.microsoft.com/office/drawing/2014/main" id="{0ACA58A4-6201-8542-9F11-7247D484F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382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4" name="Picture 7" descr="Side of slide show and bottom of Winds spacecraft">
            <a:extLst>
              <a:ext uri="{FF2B5EF4-FFF2-40B4-BE49-F238E27FC236}">
                <a16:creationId xmlns:a16="http://schemas.microsoft.com/office/drawing/2014/main" id="{BACE59D9-C96A-7B4E-8D1D-30EC761F7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2286000"/>
            <a:ext cx="26289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9" descr="Top of slide show and middle part of Winds spacecraft">
            <a:extLst>
              <a:ext uri="{FF2B5EF4-FFF2-40B4-BE49-F238E27FC236}">
                <a16:creationId xmlns:a16="http://schemas.microsoft.com/office/drawing/2014/main" id="{C880259A-078F-DB4C-A2E2-B599EE698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724025"/>
            <a:ext cx="5257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11" descr="pullquote">
            <a:extLst>
              <a:ext uri="{FF2B5EF4-FFF2-40B4-BE49-F238E27FC236}">
                <a16:creationId xmlns:a16="http://schemas.microsoft.com/office/drawing/2014/main" id="{7B0D9364-3585-674F-932E-F8BCD9011B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962400"/>
            <a:ext cx="21717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13">
            <a:extLst>
              <a:ext uri="{FF2B5EF4-FFF2-40B4-BE49-F238E27FC236}">
                <a16:creationId xmlns:a16="http://schemas.microsoft.com/office/drawing/2014/main" id="{91221481-6286-3949-9224-73C84BA52F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2894013"/>
            <a:ext cx="495300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Text Box 14">
            <a:extLst>
              <a:ext uri="{FF2B5EF4-FFF2-40B4-BE49-F238E27FC236}">
                <a16:creationId xmlns:a16="http://schemas.microsoft.com/office/drawing/2014/main" id="{56FB6B13-F9F1-E64F-AA11-F5D31632B784}"/>
              </a:ext>
            </a:extLst>
          </p:cNvPr>
          <p:cNvSpPr txBox="1">
            <a:spLocks noChangeArrowheads="1"/>
          </p:cNvSpPr>
          <p:nvPr/>
        </p:nvSpPr>
        <p:spPr bwMode="auto">
          <a:xfrm>
            <a:off x="381000" y="2286000"/>
            <a:ext cx="2057400" cy="121602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t>QuikSCAT:</a:t>
            </a:r>
            <a:r>
              <a:rPr lang="en-US" altLang="en-US" sz="2400" i="1"/>
              <a:t> 1999 -- present</a:t>
            </a:r>
          </a:p>
        </p:txBody>
      </p:sp>
      <p:sp>
        <p:nvSpPr>
          <p:cNvPr id="110599" name="Text Box 15">
            <a:extLst>
              <a:ext uri="{FF2B5EF4-FFF2-40B4-BE49-F238E27FC236}">
                <a16:creationId xmlns:a16="http://schemas.microsoft.com/office/drawing/2014/main" id="{C786CF46-B89B-574C-9B81-122C3580AE25}"/>
              </a:ext>
            </a:extLst>
          </p:cNvPr>
          <p:cNvSpPr txBox="1">
            <a:spLocks noChangeArrowheads="1"/>
          </p:cNvSpPr>
          <p:nvPr/>
        </p:nvSpPr>
        <p:spPr bwMode="auto">
          <a:xfrm>
            <a:off x="3886200" y="56388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a:t>W.T. Liu</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a:extLst>
              <a:ext uri="{FF2B5EF4-FFF2-40B4-BE49-F238E27FC236}">
                <a16:creationId xmlns:a16="http://schemas.microsoft.com/office/drawing/2014/main" id="{E7D0C4FD-B52E-584F-A95D-8E671F6EB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0100"/>
            <a:ext cx="9144000"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18" name="Picture 5">
            <a:extLst>
              <a:ext uri="{FF2B5EF4-FFF2-40B4-BE49-F238E27FC236}">
                <a16:creationId xmlns:a16="http://schemas.microsoft.com/office/drawing/2014/main" id="{3397B1A4-BBBF-5D40-9674-E94712459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38800"/>
            <a:ext cx="9144000"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19" name="Text Box 7">
            <a:extLst>
              <a:ext uri="{FF2B5EF4-FFF2-40B4-BE49-F238E27FC236}">
                <a16:creationId xmlns:a16="http://schemas.microsoft.com/office/drawing/2014/main" id="{31B9DC23-71EB-DA42-B62A-24BB16430DB0}"/>
              </a:ext>
            </a:extLst>
          </p:cNvPr>
          <p:cNvSpPr txBox="1">
            <a:spLocks noChangeArrowheads="1"/>
          </p:cNvSpPr>
          <p:nvPr/>
        </p:nvSpPr>
        <p:spPr bwMode="auto">
          <a:xfrm>
            <a:off x="609600" y="152400"/>
            <a:ext cx="7924800" cy="485775"/>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i="1"/>
              <a:t>QuikSCAT has yielded new insight on air-sea coupling</a:t>
            </a:r>
          </a:p>
        </p:txBody>
      </p:sp>
      <p:sp>
        <p:nvSpPr>
          <p:cNvPr id="111620" name="Rectangle 8">
            <a:extLst>
              <a:ext uri="{FF2B5EF4-FFF2-40B4-BE49-F238E27FC236}">
                <a16:creationId xmlns:a16="http://schemas.microsoft.com/office/drawing/2014/main" id="{AC84A54D-4FFA-CC47-8269-AAEBC9D0FD64}"/>
              </a:ext>
            </a:extLst>
          </p:cNvPr>
          <p:cNvSpPr>
            <a:spLocks noChangeArrowheads="1"/>
          </p:cNvSpPr>
          <p:nvPr/>
        </p:nvSpPr>
        <p:spPr bwMode="auto">
          <a:xfrm>
            <a:off x="0" y="5638800"/>
            <a:ext cx="8382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1621" name="Text Box 9">
            <a:extLst>
              <a:ext uri="{FF2B5EF4-FFF2-40B4-BE49-F238E27FC236}">
                <a16:creationId xmlns:a16="http://schemas.microsoft.com/office/drawing/2014/main" id="{9B2AED5A-79D5-454E-8808-1F3A792B25B1}"/>
              </a:ext>
            </a:extLst>
          </p:cNvPr>
          <p:cNvSpPr txBox="1">
            <a:spLocks noChangeArrowheads="1"/>
          </p:cNvSpPr>
          <p:nvPr/>
        </p:nvSpPr>
        <p:spPr bwMode="auto">
          <a:xfrm>
            <a:off x="3657600" y="6324600"/>
            <a:ext cx="495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a:solidFill>
                  <a:srgbClr val="FF0000"/>
                </a:solidFill>
              </a:rPr>
              <a:t>(from Xie 2004)</a:t>
            </a:r>
          </a:p>
        </p:txBody>
      </p:sp>
      <p:sp>
        <p:nvSpPr>
          <p:cNvPr id="111622" name="Text Box 10">
            <a:extLst>
              <a:ext uri="{FF2B5EF4-FFF2-40B4-BE49-F238E27FC236}">
                <a16:creationId xmlns:a16="http://schemas.microsoft.com/office/drawing/2014/main" id="{5EEAAF29-F148-084E-97AF-707041A68234}"/>
              </a:ext>
            </a:extLst>
          </p:cNvPr>
          <p:cNvSpPr txBox="1">
            <a:spLocks noChangeArrowheads="1"/>
          </p:cNvSpPr>
          <p:nvPr/>
        </p:nvSpPr>
        <p:spPr bwMode="auto">
          <a:xfrm>
            <a:off x="4724400" y="8382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a:solidFill>
                  <a:srgbClr val="008000"/>
                </a:solidFill>
              </a:rPr>
              <a:t>Tropical Instability Waves (TIWs)</a:t>
            </a:r>
          </a:p>
        </p:txBody>
      </p:sp>
      <p:sp>
        <p:nvSpPr>
          <p:cNvPr id="111623" name="Line 11">
            <a:extLst>
              <a:ext uri="{FF2B5EF4-FFF2-40B4-BE49-F238E27FC236}">
                <a16:creationId xmlns:a16="http://schemas.microsoft.com/office/drawing/2014/main" id="{5B3A4B2B-9A03-8742-91D4-1E206AC85235}"/>
              </a:ext>
            </a:extLst>
          </p:cNvPr>
          <p:cNvSpPr>
            <a:spLocks noChangeShapeType="1"/>
          </p:cNvSpPr>
          <p:nvPr/>
        </p:nvSpPr>
        <p:spPr bwMode="auto">
          <a:xfrm flipH="1">
            <a:off x="5334000" y="1143000"/>
            <a:ext cx="609600" cy="533400"/>
          </a:xfrm>
          <a:prstGeom prst="line">
            <a:avLst/>
          </a:prstGeom>
          <a:noFill/>
          <a:ln w="95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4">
            <a:extLst>
              <a:ext uri="{FF2B5EF4-FFF2-40B4-BE49-F238E27FC236}">
                <a16:creationId xmlns:a16="http://schemas.microsoft.com/office/drawing/2014/main" id="{2E55D75C-9C14-2F4A-89E1-C1B7566B5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458200"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2" name="Text Box 5">
            <a:extLst>
              <a:ext uri="{FF2B5EF4-FFF2-40B4-BE49-F238E27FC236}">
                <a16:creationId xmlns:a16="http://schemas.microsoft.com/office/drawing/2014/main" id="{1FCE8594-AF47-F142-A69B-26A4688B0223}"/>
              </a:ext>
            </a:extLst>
          </p:cNvPr>
          <p:cNvSpPr txBox="1">
            <a:spLocks noChangeArrowheads="1"/>
          </p:cNvSpPr>
          <p:nvPr/>
        </p:nvSpPr>
        <p:spPr bwMode="auto">
          <a:xfrm>
            <a:off x="381000" y="609600"/>
            <a:ext cx="8229600" cy="48577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SST and Wind Variations Induced by the Hawaiian Islands</a:t>
            </a:r>
          </a:p>
        </p:txBody>
      </p:sp>
      <p:sp>
        <p:nvSpPr>
          <p:cNvPr id="112643" name="Text Box 6">
            <a:extLst>
              <a:ext uri="{FF2B5EF4-FFF2-40B4-BE49-F238E27FC236}">
                <a16:creationId xmlns:a16="http://schemas.microsoft.com/office/drawing/2014/main" id="{BA2F2599-4BDC-3941-9FB9-022CC48D137D}"/>
              </a:ext>
            </a:extLst>
          </p:cNvPr>
          <p:cNvSpPr txBox="1">
            <a:spLocks noChangeArrowheads="1"/>
          </p:cNvSpPr>
          <p:nvPr/>
        </p:nvSpPr>
        <p:spPr bwMode="auto">
          <a:xfrm>
            <a:off x="5791200" y="5334000"/>
            <a:ext cx="2438400" cy="485775"/>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t>(Xie et al. 2001)</a:t>
            </a:r>
          </a:p>
        </p:txBody>
      </p:sp>
      <p:sp>
        <p:nvSpPr>
          <p:cNvPr id="112644" name="Text Box 7">
            <a:extLst>
              <a:ext uri="{FF2B5EF4-FFF2-40B4-BE49-F238E27FC236}">
                <a16:creationId xmlns:a16="http://schemas.microsoft.com/office/drawing/2014/main" id="{252FF84B-E6E6-0346-80F9-5B2624D04226}"/>
              </a:ext>
            </a:extLst>
          </p:cNvPr>
          <p:cNvSpPr txBox="1">
            <a:spLocks noChangeArrowheads="1"/>
          </p:cNvSpPr>
          <p:nvPr/>
        </p:nvSpPr>
        <p:spPr bwMode="auto">
          <a:xfrm>
            <a:off x="6553200" y="4419600"/>
            <a:ext cx="2286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600" i="1"/>
              <a:t>(background fields removed)</a:t>
            </a:r>
          </a:p>
        </p:txBody>
      </p:sp>
      <p:sp>
        <p:nvSpPr>
          <p:cNvPr id="112645" name="Text Box 8">
            <a:extLst>
              <a:ext uri="{FF2B5EF4-FFF2-40B4-BE49-F238E27FC236}">
                <a16:creationId xmlns:a16="http://schemas.microsoft.com/office/drawing/2014/main" id="{329FC4CC-4F09-0043-A7EC-32D6337415A0}"/>
              </a:ext>
            </a:extLst>
          </p:cNvPr>
          <p:cNvSpPr txBox="1">
            <a:spLocks noChangeArrowheads="1"/>
          </p:cNvSpPr>
          <p:nvPr/>
        </p:nvSpPr>
        <p:spPr bwMode="auto">
          <a:xfrm>
            <a:off x="6781800" y="47244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i="1"/>
              <a:t>m s</a:t>
            </a:r>
            <a:r>
              <a:rPr lang="en-US" altLang="en-US" sz="1400" i="1" baseline="30000"/>
              <a:t>-1</a:t>
            </a:r>
            <a:endParaRPr lang="en-US" altLang="en-US" sz="1400" i="1"/>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2">
            <a:extLst>
              <a:ext uri="{FF2B5EF4-FFF2-40B4-BE49-F238E27FC236}">
                <a16:creationId xmlns:a16="http://schemas.microsoft.com/office/drawing/2014/main" id="{7651BFF1-1C51-8940-AD11-B25150D30D74}"/>
              </a:ext>
            </a:extLst>
          </p:cNvPr>
          <p:cNvSpPr txBox="1">
            <a:spLocks noChangeArrowheads="1"/>
          </p:cNvSpPr>
          <p:nvPr/>
        </p:nvSpPr>
        <p:spPr bwMode="auto">
          <a:xfrm>
            <a:off x="152400" y="609600"/>
            <a:ext cx="5410200" cy="122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i="1">
                <a:solidFill>
                  <a:srgbClr val="0000FF"/>
                </a:solidFill>
              </a:rPr>
              <a:t>2000s</a:t>
            </a:r>
            <a:r>
              <a:rPr lang="en-US" altLang="en-US" sz="2400"/>
              <a:t> </a:t>
            </a:r>
            <a:endParaRPr lang="en-US" altLang="en-US" sz="2400">
              <a:solidFill>
                <a:srgbClr val="0000FF"/>
              </a:solidFill>
            </a:endParaRPr>
          </a:p>
          <a:p>
            <a:pPr eaLnBrk="1" hangingPunct="1">
              <a:spcBef>
                <a:spcPct val="50000"/>
              </a:spcBef>
            </a:pPr>
            <a:r>
              <a:rPr lang="en-US" altLang="en-US" sz="2800" b="1" i="1">
                <a:solidFill>
                  <a:srgbClr val="FF0000"/>
                </a:solidFill>
              </a:rPr>
              <a:t>GLOBAL CHANGE</a:t>
            </a:r>
            <a:r>
              <a:rPr lang="en-US" altLang="en-US" sz="2800" i="1">
                <a:solidFill>
                  <a:srgbClr val="FF0000"/>
                </a:solidFill>
              </a:rPr>
              <a:t> </a:t>
            </a:r>
          </a:p>
        </p:txBody>
      </p:sp>
      <p:pic>
        <p:nvPicPr>
          <p:cNvPr id="113666" name="Picture 11">
            <a:extLst>
              <a:ext uri="{FF2B5EF4-FFF2-40B4-BE49-F238E27FC236}">
                <a16:creationId xmlns:a16="http://schemas.microsoft.com/office/drawing/2014/main" id="{D18905A1-479A-0648-9628-394766368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3400"/>
            <a:ext cx="4953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13" descr="Coral Bleaching">
            <a:extLst>
              <a:ext uri="{FF2B5EF4-FFF2-40B4-BE49-F238E27FC236}">
                <a16:creationId xmlns:a16="http://schemas.microsoft.com/office/drawing/2014/main" id="{F46BDDC7-5DDC-D84D-8D3B-FC638E57C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7051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14">
            <a:extLst>
              <a:ext uri="{FF2B5EF4-FFF2-40B4-BE49-F238E27FC236}">
                <a16:creationId xmlns:a16="http://schemas.microsoft.com/office/drawing/2014/main" id="{07383778-0190-584E-AEBA-DD9E54687645}"/>
              </a:ext>
            </a:extLst>
          </p:cNvPr>
          <p:cNvSpPr txBox="1">
            <a:spLocks noChangeArrowheads="1"/>
          </p:cNvSpPr>
          <p:nvPr/>
        </p:nvSpPr>
        <p:spPr bwMode="auto">
          <a:xfrm>
            <a:off x="5181600" y="3062288"/>
            <a:ext cx="3429000" cy="64135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i="1">
                <a:solidFill>
                  <a:schemeClr val="tx2"/>
                </a:solidFill>
              </a:rPr>
              <a:t>Coral Bleaching                 Great Barrier Reef 2002</a:t>
            </a:r>
          </a:p>
        </p:txBody>
      </p:sp>
      <p:pic>
        <p:nvPicPr>
          <p:cNvPr id="113669" name="Picture 16">
            <a:extLst>
              <a:ext uri="{FF2B5EF4-FFF2-40B4-BE49-F238E27FC236}">
                <a16:creationId xmlns:a16="http://schemas.microsoft.com/office/drawing/2014/main" id="{38169E03-9B17-2746-BEFE-51C0F305B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0"/>
            <a:ext cx="43434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ohnson_50th Anniversary copy  -  Compatibility Mode" id="{C2721AD8-5BBD-084A-B0F9-1E3C7C8DBC23}" vid="{1F7A7FB1-8844-414A-A091-D028A1CC81D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Design</Template>
  <TotalTime>7</TotalTime>
  <Words>7422</Words>
  <Application>Microsoft Macintosh PowerPoint</Application>
  <PresentationFormat>On-screen Show (4:3)</PresentationFormat>
  <Paragraphs>732</Paragraphs>
  <Slides>111</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111</vt:i4>
      </vt:variant>
    </vt:vector>
  </HeadingPairs>
  <TitlesOfParts>
    <vt:vector size="115" baseType="lpstr">
      <vt:lpstr>Arial</vt:lpstr>
      <vt:lpstr>Comic Sans MS</vt:lpstr>
      <vt:lpstr>Wingdings</vt:lpstr>
      <vt:lpstr>Default Design</vt:lpstr>
      <vt:lpstr>Fifty Years of Progress in Tropical Meteorology: A Personal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Warm-Rain Studies in Hawaii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Tropical Dynamics Colloquium  NCAR 1972</vt:lpstr>
      <vt:lpstr>Taylor’s Rainfall Atlas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Winter MONEX (Dec 1978)</vt:lpstr>
      <vt:lpstr>WMONEX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Fifty Years of Progress in Tropical Meteorology: A Personal View</dc:title>
  <dc:creator>Johnson,Richard</dc:creator>
  <cp:lastModifiedBy>Johnson,Richard</cp:lastModifiedBy>
  <cp:revision>1</cp:revision>
  <dcterms:created xsi:type="dcterms:W3CDTF">2021-02-01T16:54:17Z</dcterms:created>
  <dcterms:modified xsi:type="dcterms:W3CDTF">2021-02-01T17:01:31Z</dcterms:modified>
</cp:coreProperties>
</file>