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69" r:id="rId4"/>
    <p:sldId id="282" r:id="rId5"/>
    <p:sldId id="289" r:id="rId6"/>
    <p:sldId id="262" r:id="rId7"/>
    <p:sldId id="264" r:id="rId8"/>
    <p:sldId id="263" r:id="rId9"/>
    <p:sldId id="295" r:id="rId10"/>
    <p:sldId id="271" r:id="rId11"/>
    <p:sldId id="274" r:id="rId12"/>
    <p:sldId id="286" r:id="rId13"/>
    <p:sldId id="294" r:id="rId14"/>
    <p:sldId id="275" r:id="rId15"/>
    <p:sldId id="299" r:id="rId16"/>
    <p:sldId id="298" r:id="rId17"/>
    <p:sldId id="277" r:id="rId18"/>
    <p:sldId id="279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EE34B-D659-1142-BE7F-0E592DCEA161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A4837-2D6D-B542-84AB-9A23F5B3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62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Horizontal</a:t>
            </a:r>
            <a:r>
              <a:rPr lang="en-US" baseline="0" dirty="0" smtClean="0"/>
              <a:t> dimension of Line Islands MCS ~ 600 km.  </a:t>
            </a:r>
            <a:r>
              <a:rPr lang="en-US" baseline="0" dirty="0" err="1" smtClean="0"/>
              <a:t>Zipser</a:t>
            </a:r>
            <a:r>
              <a:rPr lang="en-US" baseline="0" dirty="0" smtClean="0"/>
              <a:t> (1969) indicates system is similar to </a:t>
            </a:r>
            <a:r>
              <a:rPr lang="en-US" baseline="0" dirty="0" err="1" smtClean="0"/>
              <a:t>midlatitude</a:t>
            </a:r>
            <a:r>
              <a:rPr lang="en-US" baseline="0" dirty="0" smtClean="0"/>
              <a:t> squall lines (e.g., Newton 1963) and West Africa squall lines (Hamilton and </a:t>
            </a:r>
            <a:r>
              <a:rPr lang="en-US" baseline="0" dirty="0" err="1" smtClean="0"/>
              <a:t>Archbold</a:t>
            </a:r>
            <a:r>
              <a:rPr lang="en-US" baseline="0" dirty="0" smtClean="0"/>
              <a:t> 1945).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A4837-2D6D-B542-84AB-9A23F5B3D7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58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Scientific objectives</a:t>
            </a:r>
            <a:r>
              <a:rPr lang="en-US" baseline="0" dirty="0" smtClean="0"/>
              <a:t> were mostly related to cold surges, </a:t>
            </a:r>
            <a:r>
              <a:rPr lang="en-US" baseline="0" dirty="0" err="1" smtClean="0"/>
              <a:t>interhemispheric</a:t>
            </a:r>
            <a:r>
              <a:rPr lang="en-US" baseline="0" dirty="0" smtClean="0"/>
              <a:t> exchanges, and near-equatorial depression in southern SCS.  Nevertheless, a major finding had to do with near-equatorial convection and its diurnal cycle.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A4837-2D6D-B542-84AB-9A23F5B3D7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7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“Top-heavy” coined by </a:t>
            </a:r>
            <a:r>
              <a:rPr lang="en-US" dirty="0" err="1" smtClean="0"/>
              <a:t>Mapes</a:t>
            </a:r>
            <a:r>
              <a:rPr lang="en-US" baseline="0" dirty="0" smtClean="0"/>
              <a:t> (2000).  Subtle indentation in Q1 profile below melting level is indication of great prevalence of </a:t>
            </a:r>
            <a:r>
              <a:rPr lang="en-US" baseline="0" dirty="0" err="1" smtClean="0"/>
              <a:t>stratiform</a:t>
            </a:r>
            <a:r>
              <a:rPr lang="en-US" baseline="0" dirty="0" smtClean="0"/>
              <a:t> precipitation systems in tropics.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A4837-2D6D-B542-84AB-9A23F5B3D7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69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Data: aircraft</a:t>
            </a:r>
            <a:r>
              <a:rPr lang="en-US" baseline="0" dirty="0" smtClean="0"/>
              <a:t> and shipboard Doppler radar data.  </a:t>
            </a:r>
            <a:r>
              <a:rPr lang="en-US" dirty="0" smtClean="0"/>
              <a:t> Circulation</a:t>
            </a:r>
            <a:r>
              <a:rPr lang="en-US" baseline="0" dirty="0" smtClean="0"/>
              <a:t> features based on Gill’s Kelvin-</a:t>
            </a:r>
            <a:r>
              <a:rPr lang="en-US" baseline="0" smtClean="0"/>
              <a:t>Rossby </a:t>
            </a:r>
            <a:r>
              <a:rPr lang="en-US" baseline="0" dirty="0" smtClean="0"/>
              <a:t>wave model.  </a:t>
            </a:r>
            <a:r>
              <a:rPr lang="en-US" dirty="0" smtClean="0"/>
              <a:t>MJO wasn’t coined</a:t>
            </a:r>
            <a:r>
              <a:rPr lang="en-US" baseline="0" dirty="0" smtClean="0"/>
              <a:t> until 1988 (</a:t>
            </a:r>
            <a:r>
              <a:rPr lang="en-US" baseline="0" dirty="0" err="1" smtClean="0"/>
              <a:t>Swinbank</a:t>
            </a:r>
            <a:r>
              <a:rPr lang="en-US" baseline="0" dirty="0" smtClean="0"/>
              <a:t> et al. 1988; Lau et al. 1988), and also as Madden-Julian 40-50 day wave by Webster (1987).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A4837-2D6D-B542-84AB-9A23F5B3D7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5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Convection and Precipitation/Electrification Experiment (</a:t>
            </a:r>
            <a:r>
              <a:rPr lang="en-US" dirty="0" err="1" smtClean="0"/>
              <a:t>CaPE</a:t>
            </a:r>
            <a:r>
              <a:rPr lang="en-US" dirty="0" smtClean="0"/>
              <a:t>) was conducted in the central Florida region during the period 8 July through 18 August, 1991.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A4837-2D6D-B542-84AB-9A23F5B3D7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7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3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3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5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9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7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5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0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7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5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7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D2641-0004-C942-B1D0-CFC70F5B859E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C89E6-048C-AB4E-B5ED-7EFC24E99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3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29" y="392463"/>
            <a:ext cx="8331097" cy="2205447"/>
          </a:xfrm>
          <a:prstGeom prst="rect">
            <a:avLst/>
          </a:prstGeom>
          <a:solidFill>
            <a:schemeClr val="bg1">
              <a:lumMod val="50000"/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2529" y="392463"/>
            <a:ext cx="65802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/>
              <a:t>WMONEX to TOGA COARE </a:t>
            </a:r>
          </a:p>
          <a:p>
            <a:r>
              <a:rPr lang="en-US" sz="2800" i="1" dirty="0" smtClean="0"/>
              <a:t>A Tribute to Bob </a:t>
            </a:r>
            <a:r>
              <a:rPr lang="en-US" sz="2800" i="1" dirty="0" err="1" smtClean="0"/>
              <a:t>Houze</a:t>
            </a:r>
            <a:r>
              <a:rPr lang="en-US" sz="2800" i="1" dirty="0" smtClean="0"/>
              <a:t> and His Lifelong Pursuit of Earth’s Precipitation Systems</a:t>
            </a: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748" y="547569"/>
            <a:ext cx="1462270" cy="1900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569" y="2916350"/>
            <a:ext cx="4771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Richard H. Johnson</a:t>
            </a:r>
          </a:p>
          <a:p>
            <a:r>
              <a:rPr lang="en-US" sz="2400" i="1" dirty="0" smtClean="0"/>
              <a:t>Colorado State University</a:t>
            </a:r>
            <a:endParaRPr lang="en-US" sz="2400" i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42529" y="6177251"/>
            <a:ext cx="83310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2730" y="6177251"/>
            <a:ext cx="810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Robert A. </a:t>
            </a:r>
            <a:r>
              <a:rPr lang="en-US" i="1" dirty="0" err="1" smtClean="0"/>
              <a:t>Houze</a:t>
            </a:r>
            <a:r>
              <a:rPr lang="en-US" i="1" dirty="0" smtClean="0"/>
              <a:t>, Jr. Symposium, AMS Annual Meeting, Seattle, 24 January 2017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9072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980009" y="4233630"/>
            <a:ext cx="177417" cy="127008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creen Shot 2017-01-10 at 10.33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89" y="3714194"/>
            <a:ext cx="595154" cy="2362581"/>
          </a:xfrm>
          <a:prstGeom prst="rect">
            <a:avLst/>
          </a:prstGeom>
        </p:spPr>
      </p:pic>
      <p:pic>
        <p:nvPicPr>
          <p:cNvPr id="5" name="Picture 4" descr="Screen Shot 2016-12-07 at 10.41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81" y="3740142"/>
            <a:ext cx="1447918" cy="2783497"/>
          </a:xfrm>
          <a:prstGeom prst="rect">
            <a:avLst/>
          </a:prstGeom>
          <a:ln w="28575" cmpd="sng">
            <a:noFill/>
          </a:ln>
        </p:spPr>
      </p:pic>
      <p:sp>
        <p:nvSpPr>
          <p:cNvPr id="22" name="Rectangle 21"/>
          <p:cNvSpPr/>
          <p:nvPr/>
        </p:nvSpPr>
        <p:spPr>
          <a:xfrm>
            <a:off x="6980010" y="3701654"/>
            <a:ext cx="1865376" cy="282549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14637" y="6485151"/>
            <a:ext cx="273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(Johnson et al. 2015)</a:t>
            </a:r>
            <a:endParaRPr lang="en-US" i="1" dirty="0"/>
          </a:p>
        </p:txBody>
      </p:sp>
      <p:pic>
        <p:nvPicPr>
          <p:cNvPr id="2" name="Picture 1" descr="Screen Shot 2016-12-07 at 10.07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" y="2074348"/>
            <a:ext cx="4377335" cy="250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734" y="625274"/>
            <a:ext cx="35787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Total Heating</a:t>
            </a:r>
            <a:endParaRPr lang="en-US" sz="32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54174" y="1428017"/>
            <a:ext cx="3751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Heating of Large-Scale Area by Mature Cloud Cluster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942" y="509810"/>
            <a:ext cx="4317398" cy="30826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496" y="3720899"/>
            <a:ext cx="2382982" cy="280274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56667" y="153948"/>
            <a:ext cx="273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Yanai</a:t>
            </a:r>
            <a:r>
              <a:rPr lang="en-US" i="1" dirty="0" smtClean="0"/>
              <a:t> et al. 1973)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724" y="6473680"/>
            <a:ext cx="273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(Katsumata et al. 2011)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003002" y="4060436"/>
            <a:ext cx="1383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Q</a:t>
            </a:r>
            <a:r>
              <a:rPr lang="en-US" b="1" i="1" baseline="-25000" dirty="0" smtClean="0"/>
              <a:t>1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64522" y="5022625"/>
            <a:ext cx="119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TOGA COARE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464774" y="4945650"/>
            <a:ext cx="115443" cy="15395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93382" y="5765176"/>
            <a:ext cx="109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MISMO</a:t>
            </a:r>
            <a:endParaRPr lang="en-US" i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022242" y="5503719"/>
            <a:ext cx="442532" cy="365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42237" y="4445302"/>
            <a:ext cx="109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DYNAMO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8215644" y="4964893"/>
            <a:ext cx="44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Q</a:t>
            </a:r>
            <a:r>
              <a:rPr lang="en-US" b="1" i="1" baseline="-25000" dirty="0" smtClean="0">
                <a:solidFill>
                  <a:srgbClr val="FF0000"/>
                </a:solidFill>
              </a:rPr>
              <a:t>1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53141" y="115464"/>
            <a:ext cx="4771619" cy="6689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717" y="4791697"/>
            <a:ext cx="44927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“Top-heavy” heating (</a:t>
            </a:r>
            <a:r>
              <a:rPr lang="en-US" sz="2400" i="1" dirty="0" err="1" smtClean="0"/>
              <a:t>Mapes</a:t>
            </a:r>
            <a:r>
              <a:rPr lang="en-US" sz="2400" i="1" dirty="0" smtClean="0"/>
              <a:t>  2000)</a:t>
            </a:r>
            <a:r>
              <a:rPr lang="en-US" sz="2400" i="1" dirty="0"/>
              <a:t> </a:t>
            </a:r>
            <a:r>
              <a:rPr lang="en-US" sz="2400" i="1" dirty="0" smtClean="0"/>
              <a:t>due to combined effects of convective and </a:t>
            </a:r>
            <a:r>
              <a:rPr lang="en-US" sz="2400" i="1" dirty="0" err="1" smtClean="0"/>
              <a:t>stratiform</a:t>
            </a:r>
            <a:r>
              <a:rPr lang="en-US" sz="2400" i="1" dirty="0" smtClean="0"/>
              <a:t> regions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82248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2-07 at 3.19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520"/>
            <a:ext cx="9144000" cy="44143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654" y="5364133"/>
            <a:ext cx="7888564" cy="923330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Houze</a:t>
            </a:r>
            <a:r>
              <a:rPr lang="en-US" dirty="0">
                <a:solidFill>
                  <a:srgbClr val="FF0000"/>
                </a:solidFill>
              </a:rPr>
              <a:t>, R. A., Jr., C.-P. Cheng, C. A. Leary, and J. F. </a:t>
            </a:r>
            <a:r>
              <a:rPr lang="en-US" dirty="0" err="1">
                <a:solidFill>
                  <a:srgbClr val="FF0000"/>
                </a:solidFill>
              </a:rPr>
              <a:t>Gamache</a:t>
            </a:r>
            <a:r>
              <a:rPr lang="en-US" dirty="0">
                <a:solidFill>
                  <a:srgbClr val="FF0000"/>
                </a:solidFill>
              </a:rPr>
              <a:t>, 1980: Diagnosis of cloud mass and heat fluxes from radar and synoptic data</a:t>
            </a:r>
            <a:r>
              <a:rPr lang="en-US" i="1" dirty="0">
                <a:solidFill>
                  <a:srgbClr val="FF0000"/>
                </a:solidFill>
              </a:rPr>
              <a:t>. J. Atmos. Sci</a:t>
            </a:r>
            <a:r>
              <a:rPr lang="en-US" dirty="0">
                <a:solidFill>
                  <a:srgbClr val="FF0000"/>
                </a:solidFill>
              </a:rPr>
              <a:t>., </a:t>
            </a:r>
            <a:r>
              <a:rPr lang="en-US" b="1" dirty="0">
                <a:solidFill>
                  <a:srgbClr val="FF0000"/>
                </a:solidFill>
              </a:rPr>
              <a:t>37</a:t>
            </a:r>
            <a:r>
              <a:rPr lang="en-US" dirty="0">
                <a:solidFill>
                  <a:srgbClr val="FF0000"/>
                </a:solidFill>
              </a:rPr>
              <a:t>, 754-773.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0378" y="115460"/>
            <a:ext cx="7696160" cy="95410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And radar data were then used to diagnose mass and heat fluxes by convective clouds in GATE… 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3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 rot="16200000">
            <a:off x="661385" y="3656775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TOGA COARE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788856" y="1501014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88856" y="3346865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88856" y="5252000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8856" y="1385553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6573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3526" y="515578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14127" y="138555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12603" y="3212160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252608" y="5117295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81487" y="1374380"/>
            <a:ext cx="0" cy="250169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81487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81487" y="5136539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35683" y="148176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1970s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35683" y="332761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1990s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5683" y="5215656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2010s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5272" y="144949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1980s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905272" y="300883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2000s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905272" y="5202634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2020s?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334393" y="738212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CYCLES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519060" y="142767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GATE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135683" y="1072690"/>
            <a:ext cx="673415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3470073" y="1825579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WMONEX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3666248" y="1724186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dirty="0" smtClean="0">
                <a:solidFill>
                  <a:srgbClr val="FF0000"/>
                </a:solidFill>
              </a:rPr>
              <a:t>MONEX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308535" y="1923984"/>
            <a:ext cx="144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ATLANTIC HURRICANES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354901" y="1818831"/>
            <a:ext cx="55037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5574330" y="577307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PRE-STORM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6385363" y="1412567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EMEX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496278" y="320150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CaPE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662905" y="3658327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TOGA COARE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71275" y="2431302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1662232" y="2438706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488538" y="2426278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MAP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2252324" y="2969761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TEPPS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3956317" y="2417910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IMPROVE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3539861" y="3626130"/>
            <a:ext cx="110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JASMINE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814197" y="3660434"/>
            <a:ext cx="99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KWAJEX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5336486" y="3093589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RAINEX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5604326" y="307279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AMMA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350908" y="5227908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DYNAMO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1785496" y="4363091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OLYMPEX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90562" y="4466057"/>
            <a:ext cx="1316992" cy="777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60532" y="4281391"/>
            <a:ext cx="305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TRMM, </a:t>
            </a:r>
            <a:r>
              <a:rPr lang="en-US" b="1" i="1" dirty="0" err="1" smtClean="0">
                <a:solidFill>
                  <a:srgbClr val="FF0000"/>
                </a:solidFill>
              </a:rPr>
              <a:t>CloudSat</a:t>
            </a:r>
            <a:r>
              <a:rPr lang="en-US" b="1" i="1" dirty="0" smtClean="0">
                <a:solidFill>
                  <a:srgbClr val="FF0000"/>
                </a:solidFill>
              </a:rPr>
              <a:t>, GPM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375733" y="4343338"/>
            <a:ext cx="0" cy="2881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75733" y="4466057"/>
            <a:ext cx="384799" cy="77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6200000">
            <a:off x="452445" y="5463039"/>
            <a:ext cx="67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GRIP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733388" y="522369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HS3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25543" y="5584988"/>
            <a:ext cx="3693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123584" y="5444527"/>
            <a:ext cx="0" cy="282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484517" y="4473831"/>
            <a:ext cx="651126" cy="0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9366" y="1692630"/>
            <a:ext cx="149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TROPICS</a:t>
            </a:r>
            <a:endParaRPr 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9087" y="680195"/>
            <a:ext cx="1496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0000FF"/>
                </a:solidFill>
              </a:rPr>
              <a:t>MID-LATITUDES</a:t>
            </a:r>
            <a:endParaRPr lang="en-US" sz="2000" b="1" i="1" u="sng" dirty="0">
              <a:solidFill>
                <a:srgbClr val="00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9097" y="961367"/>
            <a:ext cx="0" cy="234643"/>
          </a:xfrm>
          <a:prstGeom prst="line">
            <a:avLst/>
          </a:prstGeom>
          <a:ln w="190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280" y="1520258"/>
            <a:ext cx="342293" cy="0"/>
          </a:xfrm>
          <a:prstGeom prst="line">
            <a:avLst/>
          </a:prstGeom>
          <a:ln w="19050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435179" y="1384002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451256" y="56084"/>
            <a:ext cx="396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smtClean="0"/>
              <a:t>Bob </a:t>
            </a:r>
            <a:r>
              <a:rPr lang="en-US" sz="2400" b="1" i="1" u="sng" dirty="0" err="1" smtClean="0"/>
              <a:t>Houze</a:t>
            </a:r>
            <a:r>
              <a:rPr lang="en-US" sz="2400" b="1" i="1" u="sng" dirty="0" smtClean="0"/>
              <a:t> Field Campaign Time Line</a:t>
            </a:r>
            <a:endParaRPr lang="en-US" sz="2400" b="1" i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4377459" y="1274063"/>
            <a:ext cx="1035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34" name="Oval 33"/>
          <p:cNvSpPr/>
          <p:nvPr/>
        </p:nvSpPr>
        <p:spPr>
          <a:xfrm>
            <a:off x="3905802" y="1274063"/>
            <a:ext cx="394697" cy="1464962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397357" y="3008839"/>
            <a:ext cx="476698" cy="2108456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6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4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77800"/>
            <a:ext cx="8255000" cy="648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4925" y="2521118"/>
            <a:ext cx="2270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Easterly momentum transported downward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60726" y="3444448"/>
            <a:ext cx="269366" cy="5197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5831" y="4925040"/>
            <a:ext cx="2270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Downward transport of westerly momentum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038478" y="4002705"/>
            <a:ext cx="925046" cy="9608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75632" y="6061601"/>
            <a:ext cx="3422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(</a:t>
            </a:r>
            <a:r>
              <a:rPr lang="en-US" sz="2400" b="1" i="1" dirty="0" err="1" smtClean="0"/>
              <a:t>Houze</a:t>
            </a:r>
            <a:r>
              <a:rPr lang="en-US" sz="2400" b="1" i="1" dirty="0" smtClean="0"/>
              <a:t> et al. 2000)</a:t>
            </a:r>
            <a:endParaRPr lang="en-US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77673" y="2644540"/>
            <a:ext cx="3017520" cy="1154162"/>
          </a:xfrm>
          <a:prstGeom prst="rect">
            <a:avLst/>
          </a:prstGeom>
          <a:solidFill>
            <a:srgbClr val="FFFFFF">
              <a:alpha val="7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300" b="1" i="1" dirty="0" smtClean="0">
                <a:solidFill>
                  <a:srgbClr val="0000FF"/>
                </a:solidFill>
              </a:rPr>
              <a:t>Momentum Transports in Large MCSs in TOGA COARE</a:t>
            </a:r>
            <a:endParaRPr lang="en-US" sz="23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7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1235" y="6269492"/>
            <a:ext cx="313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Photo by R. Johnson </a:t>
            </a:r>
          </a:p>
          <a:p>
            <a:pPr algn="r"/>
            <a:r>
              <a:rPr lang="en-US" i="1" dirty="0" err="1" smtClean="0"/>
              <a:t>Addu</a:t>
            </a:r>
            <a:r>
              <a:rPr lang="en-US" i="1" dirty="0" smtClean="0"/>
              <a:t> Atoll, 2011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88606" y="423368"/>
            <a:ext cx="37711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P</a:t>
            </a:r>
            <a:r>
              <a:rPr lang="en-US" sz="2400" b="1" i="1" dirty="0" smtClean="0"/>
              <a:t>robably no one in our field has more adeptly, comprehensibly, and accurately synthesized findings from field campaigns than Bob </a:t>
            </a:r>
            <a:r>
              <a:rPr lang="en-US" sz="2400" b="1" i="1" dirty="0" err="1" smtClean="0"/>
              <a:t>Houze</a:t>
            </a:r>
            <a:endParaRPr lang="en-US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88606" y="5446621"/>
            <a:ext cx="361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FF"/>
                </a:solidFill>
              </a:rPr>
              <a:t>Thanks, Bob!</a:t>
            </a:r>
            <a:endParaRPr lang="en-US" sz="32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7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4340" y="2623090"/>
            <a:ext cx="3658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END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47088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smonographs-d-15-0002.1-f1-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124"/>
            <a:ext cx="9144000" cy="4087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683" y="690287"/>
            <a:ext cx="779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Static stability </a:t>
            </a:r>
            <a:r>
              <a:rPr lang="en-US" sz="2000" b="1" i="1" dirty="0" err="1"/>
              <a:t>dT</a:t>
            </a:r>
            <a:r>
              <a:rPr lang="en-US" sz="2000" b="1" i="1" dirty="0"/>
              <a:t>/</a:t>
            </a:r>
            <a:r>
              <a:rPr lang="en-US" sz="2000" b="1" i="1" dirty="0" err="1"/>
              <a:t>dz</a:t>
            </a:r>
            <a:r>
              <a:rPr lang="en-US" sz="2000" b="1" i="1" dirty="0"/>
              <a:t> (K </a:t>
            </a:r>
            <a:r>
              <a:rPr lang="en-US" sz="2000" b="1" i="1" dirty="0" smtClean="0"/>
              <a:t>km</a:t>
            </a:r>
            <a:r>
              <a:rPr lang="en-US" sz="2000" b="1" i="1" baseline="30000" dirty="0" smtClean="0"/>
              <a:t>-1</a:t>
            </a:r>
            <a:r>
              <a:rPr lang="en-US" sz="2000" b="1" i="1" dirty="0" smtClean="0"/>
              <a:t>) </a:t>
            </a:r>
            <a:r>
              <a:rPr lang="en-US" sz="2000" b="1" i="1" dirty="0"/>
              <a:t>as a function of </a:t>
            </a:r>
            <a:r>
              <a:rPr lang="en-US" sz="2000" b="1" i="1" dirty="0" err="1"/>
              <a:t>stratiform</a:t>
            </a:r>
            <a:r>
              <a:rPr lang="en-US" sz="2000" b="1" i="1" dirty="0"/>
              <a:t> </a:t>
            </a:r>
            <a:r>
              <a:rPr lang="en-US" sz="2000" b="1" i="1" dirty="0" smtClean="0"/>
              <a:t>rain fraction over MIT radar coverage area during TOGA COARE</a:t>
            </a:r>
            <a:endParaRPr lang="en-US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463316" y="6046913"/>
            <a:ext cx="670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(Johnson, </a:t>
            </a:r>
            <a:r>
              <a:rPr lang="en-US" i="1" dirty="0" err="1" smtClean="0"/>
              <a:t>Ciesielski</a:t>
            </a:r>
            <a:r>
              <a:rPr lang="en-US" i="1" dirty="0" smtClean="0"/>
              <a:t>, and </a:t>
            </a:r>
            <a:r>
              <a:rPr lang="en-US" i="1" dirty="0" err="1" smtClean="0"/>
              <a:t>Rickenbach</a:t>
            </a:r>
            <a:r>
              <a:rPr lang="en-US" i="1" dirty="0" smtClean="0"/>
              <a:t> 2016; </a:t>
            </a:r>
            <a:r>
              <a:rPr lang="en-US" i="1" dirty="0" err="1" smtClean="0"/>
              <a:t>Yanai</a:t>
            </a:r>
            <a:r>
              <a:rPr lang="en-US" i="1" dirty="0"/>
              <a:t> </a:t>
            </a:r>
            <a:r>
              <a:rPr lang="en-US" i="1" dirty="0" smtClean="0"/>
              <a:t>AMS Monograph)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9071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788856" y="1501014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88856" y="3346865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88856" y="5252000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8856" y="1385553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6573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3526" y="515578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14127" y="138555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12603" y="3212160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252608" y="5117295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81487" y="1374380"/>
            <a:ext cx="0" cy="250169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81487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81487" y="5136539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35683" y="148176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1970s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35683" y="332761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1990s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5683" y="5215656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2010s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5272" y="144949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1980s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905272" y="300883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2000s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905272" y="5202634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2020s?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334393" y="738212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CYCLES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519060" y="142767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GATE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135683" y="1072690"/>
            <a:ext cx="673415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3470073" y="1825579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WMONEX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3666248" y="1724186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dirty="0" smtClean="0">
                <a:solidFill>
                  <a:srgbClr val="FF0000"/>
                </a:solidFill>
              </a:rPr>
              <a:t>MONEX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308535" y="1923984"/>
            <a:ext cx="144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ATLANTIC HURRICANES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354901" y="1818831"/>
            <a:ext cx="55037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5574330" y="577307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PRE-STORM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6385363" y="1412567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EMEX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496278" y="320150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008000"/>
                </a:solidFill>
              </a:rPr>
              <a:t>CaPE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662905" y="3658327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TOGA COARE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71275" y="2431302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1662232" y="2438706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488538" y="2426278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MAP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2252324" y="2969761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TEPPS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3956317" y="2417910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IMPROVE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3539861" y="3626130"/>
            <a:ext cx="110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JASMINE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814197" y="3660434"/>
            <a:ext cx="99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KWAJEX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5336486" y="3093589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RAINEX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5604326" y="307279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AMMA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350908" y="5227908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DYNAMO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1785496" y="4363091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OLYMPEX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90562" y="4466057"/>
            <a:ext cx="1316992" cy="777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60532" y="4281391"/>
            <a:ext cx="305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TRMM, </a:t>
            </a:r>
            <a:r>
              <a:rPr lang="en-US" b="1" i="1" dirty="0" err="1" smtClean="0">
                <a:solidFill>
                  <a:srgbClr val="FF0000"/>
                </a:solidFill>
              </a:rPr>
              <a:t>CloudSat</a:t>
            </a:r>
            <a:r>
              <a:rPr lang="en-US" b="1" i="1" dirty="0" smtClean="0">
                <a:solidFill>
                  <a:srgbClr val="FF0000"/>
                </a:solidFill>
              </a:rPr>
              <a:t>, GPM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375733" y="4343338"/>
            <a:ext cx="0" cy="2881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75733" y="4466057"/>
            <a:ext cx="384799" cy="77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6200000">
            <a:off x="452445" y="5463039"/>
            <a:ext cx="67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GRIP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670640" y="471006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HS3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25543" y="5584988"/>
            <a:ext cx="3693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123584" y="5444527"/>
            <a:ext cx="0" cy="282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484517" y="4473831"/>
            <a:ext cx="651126" cy="0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9366" y="1692630"/>
            <a:ext cx="149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TROPICS</a:t>
            </a:r>
            <a:endParaRPr 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9087" y="680195"/>
            <a:ext cx="1496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0000FF"/>
                </a:solidFill>
              </a:rPr>
              <a:t>MID-LATITUDES</a:t>
            </a:r>
            <a:endParaRPr lang="en-US" sz="2000" b="1" i="1" u="sng" dirty="0">
              <a:solidFill>
                <a:srgbClr val="00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9097" y="961367"/>
            <a:ext cx="0" cy="234643"/>
          </a:xfrm>
          <a:prstGeom prst="line">
            <a:avLst/>
          </a:prstGeom>
          <a:ln w="190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280" y="1520258"/>
            <a:ext cx="342293" cy="0"/>
          </a:xfrm>
          <a:prstGeom prst="line">
            <a:avLst/>
          </a:prstGeom>
          <a:ln w="19050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435179" y="1384002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451256" y="56084"/>
            <a:ext cx="396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smtClean="0"/>
              <a:t>Bob </a:t>
            </a:r>
            <a:r>
              <a:rPr lang="en-US" sz="2400" b="1" i="1" u="sng" dirty="0" err="1" smtClean="0"/>
              <a:t>Houze</a:t>
            </a:r>
            <a:r>
              <a:rPr lang="en-US" sz="2400" b="1" i="1" u="sng" dirty="0" smtClean="0"/>
              <a:t> Field Campaign Time Line</a:t>
            </a:r>
            <a:endParaRPr lang="en-US" sz="2400" b="1" i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4377459" y="1274063"/>
            <a:ext cx="1035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4" name="Oval 13"/>
          <p:cNvSpPr/>
          <p:nvPr/>
        </p:nvSpPr>
        <p:spPr>
          <a:xfrm>
            <a:off x="928233" y="3143547"/>
            <a:ext cx="416083" cy="105265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905802" y="1274063"/>
            <a:ext cx="394697" cy="1464962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1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2-16 at 11.39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18" y="1938439"/>
            <a:ext cx="7349833" cy="4857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4898" y="5063733"/>
            <a:ext cx="2097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“CFAD”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502" y="300315"/>
            <a:ext cx="7349832" cy="1200329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Yuter</a:t>
            </a:r>
            <a:r>
              <a:rPr lang="en-US" dirty="0">
                <a:solidFill>
                  <a:srgbClr val="FF0000"/>
                </a:solidFill>
              </a:rPr>
              <a:t>, S. E., and R. A. </a:t>
            </a:r>
            <a:r>
              <a:rPr lang="en-US" dirty="0" err="1">
                <a:solidFill>
                  <a:srgbClr val="FF0000"/>
                </a:solidFill>
              </a:rPr>
              <a:t>Houze</a:t>
            </a:r>
            <a:r>
              <a:rPr lang="en-US" dirty="0">
                <a:solidFill>
                  <a:srgbClr val="FF0000"/>
                </a:solidFill>
              </a:rPr>
              <a:t>, Jr., 1995: Three-dimensional kinematic and microphysical evolution of Florida cumulonimbus. Part II: Frequency distribution of vertical velocity, reflectivity, and differential reflectivity. </a:t>
            </a:r>
            <a:r>
              <a:rPr lang="en-US" i="1" dirty="0">
                <a:solidFill>
                  <a:srgbClr val="FF0000"/>
                </a:solidFill>
              </a:rPr>
              <a:t>Mon. </a:t>
            </a:r>
            <a:r>
              <a:rPr lang="en-US" i="1" dirty="0" err="1">
                <a:solidFill>
                  <a:srgbClr val="FF0000"/>
                </a:solidFill>
              </a:rPr>
              <a:t>Wea</a:t>
            </a:r>
            <a:r>
              <a:rPr lang="en-US" i="1" dirty="0">
                <a:solidFill>
                  <a:srgbClr val="FF0000"/>
                </a:solidFill>
              </a:rPr>
              <a:t>. Rev.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123</a:t>
            </a:r>
            <a:r>
              <a:rPr lang="en-US" dirty="0">
                <a:solidFill>
                  <a:srgbClr val="FF0000"/>
                </a:solidFill>
              </a:rPr>
              <a:t>, 1941-1963.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0344" y="5436951"/>
            <a:ext cx="2236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Contour by Frequency Altitude Diagram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0344" y="3831836"/>
            <a:ext cx="2236696" cy="101566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FFFF"/>
                </a:solidFill>
              </a:rPr>
              <a:t>“CFAD” used since 1995 in 161 AMS publications alone!</a:t>
            </a:r>
          </a:p>
        </p:txBody>
      </p:sp>
    </p:spTree>
    <p:extLst>
      <p:ext uri="{BB962C8B-B14F-4D97-AF65-F5344CB8AC3E}">
        <p14:creationId xmlns:p14="http://schemas.microsoft.com/office/powerpoint/2010/main" val="111530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788856" y="1501014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88856" y="3346865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88856" y="5252000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8856" y="1385553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6573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3526" y="515578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14127" y="138555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12603" y="3212160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252608" y="5117295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81487" y="1374380"/>
            <a:ext cx="0" cy="250169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81487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81487" y="5136539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35683" y="148176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1970s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35683" y="332761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1990s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5683" y="5215656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2010s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5272" y="144949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1980s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905272" y="300883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2000s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905272" y="5202634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2020s?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334393" y="738212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CYCLES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519060" y="142767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GATE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135683" y="1072690"/>
            <a:ext cx="673415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3470073" y="1825579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WMONEX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3666248" y="1724186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dirty="0" smtClean="0">
                <a:solidFill>
                  <a:srgbClr val="FF0000"/>
                </a:solidFill>
              </a:rPr>
              <a:t>MONEX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308535" y="1923984"/>
            <a:ext cx="144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ATLANTIC HURRICANES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354901" y="1818831"/>
            <a:ext cx="55037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5574330" y="577307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PRE-STORM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6385363" y="1412567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EMEX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496278" y="320150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008000"/>
                </a:solidFill>
              </a:rPr>
              <a:t>CaPE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671361" y="3645895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TOGA COARE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71275" y="2431302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1662232" y="2438706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488538" y="2426278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MAP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2252324" y="2969761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TEPPS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3956317" y="2417910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IMPROVE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3539861" y="3626130"/>
            <a:ext cx="110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JASMINE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814197" y="3660434"/>
            <a:ext cx="99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KWAJEX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5336486" y="3093589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RAINEX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5604326" y="307279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AMMA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158508" y="5170176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DYNAMO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1785496" y="4363091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OLYMPEX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90562" y="4466057"/>
            <a:ext cx="1316992" cy="777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60532" y="4281391"/>
            <a:ext cx="305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TRMM, </a:t>
            </a:r>
            <a:r>
              <a:rPr lang="en-US" b="1" i="1" dirty="0" err="1" smtClean="0">
                <a:solidFill>
                  <a:srgbClr val="FF0000"/>
                </a:solidFill>
              </a:rPr>
              <a:t>CloudSat</a:t>
            </a:r>
            <a:r>
              <a:rPr lang="en-US" b="1" i="1" dirty="0" smtClean="0">
                <a:solidFill>
                  <a:srgbClr val="FF0000"/>
                </a:solidFill>
              </a:rPr>
              <a:t>, GPM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375733" y="4343338"/>
            <a:ext cx="0" cy="2881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75733" y="4466057"/>
            <a:ext cx="384799" cy="77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6200000">
            <a:off x="452445" y="5463039"/>
            <a:ext cx="67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GRIP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733388" y="522369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HS3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25543" y="5584988"/>
            <a:ext cx="3693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123584" y="5444527"/>
            <a:ext cx="0" cy="282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484517" y="4473831"/>
            <a:ext cx="651126" cy="0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9366" y="1692630"/>
            <a:ext cx="149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TROPICS</a:t>
            </a:r>
            <a:endParaRPr 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9087" y="680195"/>
            <a:ext cx="1496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0000FF"/>
                </a:solidFill>
              </a:rPr>
              <a:t>MID-LATITUDES</a:t>
            </a:r>
            <a:endParaRPr lang="en-US" sz="2000" b="1" i="1" u="sng" dirty="0">
              <a:solidFill>
                <a:srgbClr val="00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9097" y="961367"/>
            <a:ext cx="0" cy="234643"/>
          </a:xfrm>
          <a:prstGeom prst="line">
            <a:avLst/>
          </a:prstGeom>
          <a:ln w="190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280" y="1520258"/>
            <a:ext cx="342293" cy="0"/>
          </a:xfrm>
          <a:prstGeom prst="line">
            <a:avLst/>
          </a:prstGeom>
          <a:ln w="19050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435179" y="1384002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464280" y="4076584"/>
            <a:ext cx="8138689" cy="2341273"/>
          </a:xfrm>
          <a:custGeom>
            <a:avLst/>
            <a:gdLst>
              <a:gd name="connsiteX0" fmla="*/ 7984766 w 8138689"/>
              <a:gd name="connsiteY0" fmla="*/ 994209 h 2341273"/>
              <a:gd name="connsiteX1" fmla="*/ 7984766 w 8138689"/>
              <a:gd name="connsiteY1" fmla="*/ 994209 h 2341273"/>
              <a:gd name="connsiteX2" fmla="*/ 7927044 w 8138689"/>
              <a:gd name="connsiteY2" fmla="*/ 493871 h 2341273"/>
              <a:gd name="connsiteX3" fmla="*/ 7850083 w 8138689"/>
              <a:gd name="connsiteY3" fmla="*/ 436140 h 2341273"/>
              <a:gd name="connsiteX4" fmla="*/ 7830842 w 8138689"/>
              <a:gd name="connsiteY4" fmla="*/ 359165 h 2341273"/>
              <a:gd name="connsiteX5" fmla="*/ 5849081 w 8138689"/>
              <a:gd name="connsiteY5" fmla="*/ 224458 h 2341273"/>
              <a:gd name="connsiteX6" fmla="*/ 4636936 w 8138689"/>
              <a:gd name="connsiteY6" fmla="*/ 262946 h 2341273"/>
              <a:gd name="connsiteX7" fmla="*/ 4579215 w 8138689"/>
              <a:gd name="connsiteY7" fmla="*/ 282190 h 2341273"/>
              <a:gd name="connsiteX8" fmla="*/ 4252128 w 8138689"/>
              <a:gd name="connsiteY8" fmla="*/ 301433 h 2341273"/>
              <a:gd name="connsiteX9" fmla="*/ 4059724 w 8138689"/>
              <a:gd name="connsiteY9" fmla="*/ 282190 h 2341273"/>
              <a:gd name="connsiteX10" fmla="*/ 4002003 w 8138689"/>
              <a:gd name="connsiteY10" fmla="*/ 262946 h 2341273"/>
              <a:gd name="connsiteX11" fmla="*/ 3809599 w 8138689"/>
              <a:gd name="connsiteY11" fmla="*/ 282190 h 2341273"/>
              <a:gd name="connsiteX12" fmla="*/ 3347829 w 8138689"/>
              <a:gd name="connsiteY12" fmla="*/ 262946 h 2341273"/>
              <a:gd name="connsiteX13" fmla="*/ 3270868 w 8138689"/>
              <a:gd name="connsiteY13" fmla="*/ 243702 h 2341273"/>
              <a:gd name="connsiteX14" fmla="*/ 3001502 w 8138689"/>
              <a:gd name="connsiteY14" fmla="*/ 224458 h 2341273"/>
              <a:gd name="connsiteX15" fmla="*/ 2308848 w 8138689"/>
              <a:gd name="connsiteY15" fmla="*/ 224458 h 2341273"/>
              <a:gd name="connsiteX16" fmla="*/ 2251126 w 8138689"/>
              <a:gd name="connsiteY16" fmla="*/ 205215 h 2341273"/>
              <a:gd name="connsiteX17" fmla="*/ 2077963 w 8138689"/>
              <a:gd name="connsiteY17" fmla="*/ 185971 h 2341273"/>
              <a:gd name="connsiteX18" fmla="*/ 1847078 w 8138689"/>
              <a:gd name="connsiteY18" fmla="*/ 262946 h 2341273"/>
              <a:gd name="connsiteX19" fmla="*/ 1827838 w 8138689"/>
              <a:gd name="connsiteY19" fmla="*/ 320677 h 2341273"/>
              <a:gd name="connsiteX20" fmla="*/ 1808597 w 8138689"/>
              <a:gd name="connsiteY20" fmla="*/ 705553 h 2341273"/>
              <a:gd name="connsiteX21" fmla="*/ 1750876 w 8138689"/>
              <a:gd name="connsiteY21" fmla="*/ 763284 h 2341273"/>
              <a:gd name="connsiteX22" fmla="*/ 1712395 w 8138689"/>
              <a:gd name="connsiteY22" fmla="*/ 897990 h 2341273"/>
              <a:gd name="connsiteX23" fmla="*/ 1539232 w 8138689"/>
              <a:gd name="connsiteY23" fmla="*/ 955722 h 2341273"/>
              <a:gd name="connsiteX24" fmla="*/ 1327587 w 8138689"/>
              <a:gd name="connsiteY24" fmla="*/ 994209 h 2341273"/>
              <a:gd name="connsiteX25" fmla="*/ 1231385 w 8138689"/>
              <a:gd name="connsiteY25" fmla="*/ 1032697 h 2341273"/>
              <a:gd name="connsiteX26" fmla="*/ 1038981 w 8138689"/>
              <a:gd name="connsiteY26" fmla="*/ 1071184 h 2341273"/>
              <a:gd name="connsiteX27" fmla="*/ 673414 w 8138689"/>
              <a:gd name="connsiteY27" fmla="*/ 1032697 h 2341273"/>
              <a:gd name="connsiteX28" fmla="*/ 615692 w 8138689"/>
              <a:gd name="connsiteY28" fmla="*/ 994209 h 2341273"/>
              <a:gd name="connsiteX29" fmla="*/ 538731 w 8138689"/>
              <a:gd name="connsiteY29" fmla="*/ 974965 h 2341273"/>
              <a:gd name="connsiteX30" fmla="*/ 481010 w 8138689"/>
              <a:gd name="connsiteY30" fmla="*/ 955722 h 2341273"/>
              <a:gd name="connsiteX31" fmla="*/ 211644 w 8138689"/>
              <a:gd name="connsiteY31" fmla="*/ 974965 h 2341273"/>
              <a:gd name="connsiteX32" fmla="*/ 153923 w 8138689"/>
              <a:gd name="connsiteY32" fmla="*/ 994209 h 2341273"/>
              <a:gd name="connsiteX33" fmla="*/ 96202 w 8138689"/>
              <a:gd name="connsiteY33" fmla="*/ 1051941 h 2341273"/>
              <a:gd name="connsiteX34" fmla="*/ 57721 w 8138689"/>
              <a:gd name="connsiteY34" fmla="*/ 1148159 h 2341273"/>
              <a:gd name="connsiteX35" fmla="*/ 19240 w 8138689"/>
              <a:gd name="connsiteY35" fmla="*/ 1263622 h 2341273"/>
              <a:gd name="connsiteX36" fmla="*/ 0 w 8138689"/>
              <a:gd name="connsiteY36" fmla="*/ 1533035 h 2341273"/>
              <a:gd name="connsiteX37" fmla="*/ 19240 w 8138689"/>
              <a:gd name="connsiteY37" fmla="*/ 1802448 h 2341273"/>
              <a:gd name="connsiteX38" fmla="*/ 57721 w 8138689"/>
              <a:gd name="connsiteY38" fmla="*/ 1917910 h 2341273"/>
              <a:gd name="connsiteX39" fmla="*/ 115442 w 8138689"/>
              <a:gd name="connsiteY39" fmla="*/ 2071861 h 2341273"/>
              <a:gd name="connsiteX40" fmla="*/ 192404 w 8138689"/>
              <a:gd name="connsiteY40" fmla="*/ 2206567 h 2341273"/>
              <a:gd name="connsiteX41" fmla="*/ 250125 w 8138689"/>
              <a:gd name="connsiteY41" fmla="*/ 2245055 h 2341273"/>
              <a:gd name="connsiteX42" fmla="*/ 327086 w 8138689"/>
              <a:gd name="connsiteY42" fmla="*/ 2283542 h 2341273"/>
              <a:gd name="connsiteX43" fmla="*/ 673414 w 8138689"/>
              <a:gd name="connsiteY43" fmla="*/ 2302786 h 2341273"/>
              <a:gd name="connsiteX44" fmla="*/ 827337 w 8138689"/>
              <a:gd name="connsiteY44" fmla="*/ 2341273 h 2341273"/>
              <a:gd name="connsiteX45" fmla="*/ 1885559 w 8138689"/>
              <a:gd name="connsiteY45" fmla="*/ 2302786 h 2341273"/>
              <a:gd name="connsiteX46" fmla="*/ 1962520 w 8138689"/>
              <a:gd name="connsiteY46" fmla="*/ 2283542 h 2341273"/>
              <a:gd name="connsiteX47" fmla="*/ 2135684 w 8138689"/>
              <a:gd name="connsiteY47" fmla="*/ 2264298 h 2341273"/>
              <a:gd name="connsiteX48" fmla="*/ 2270367 w 8138689"/>
              <a:gd name="connsiteY48" fmla="*/ 2245055 h 2341273"/>
              <a:gd name="connsiteX49" fmla="*/ 2751377 w 8138689"/>
              <a:gd name="connsiteY49" fmla="*/ 2206567 h 2341273"/>
              <a:gd name="connsiteX50" fmla="*/ 3097704 w 8138689"/>
              <a:gd name="connsiteY50" fmla="*/ 2168079 h 2341273"/>
              <a:gd name="connsiteX51" fmla="*/ 3732637 w 8138689"/>
              <a:gd name="connsiteY51" fmla="*/ 2206567 h 2341273"/>
              <a:gd name="connsiteX52" fmla="*/ 4002003 w 8138689"/>
              <a:gd name="connsiteY52" fmla="*/ 2245055 h 2341273"/>
              <a:gd name="connsiteX53" fmla="*/ 4483013 w 8138689"/>
              <a:gd name="connsiteY53" fmla="*/ 2302786 h 2341273"/>
              <a:gd name="connsiteX54" fmla="*/ 5425792 w 8138689"/>
              <a:gd name="connsiteY54" fmla="*/ 2341273 h 2341273"/>
              <a:gd name="connsiteX55" fmla="*/ 6387812 w 8138689"/>
              <a:gd name="connsiteY55" fmla="*/ 2322030 h 2341273"/>
              <a:gd name="connsiteX56" fmla="*/ 6657178 w 8138689"/>
              <a:gd name="connsiteY56" fmla="*/ 2245055 h 2341273"/>
              <a:gd name="connsiteX57" fmla="*/ 6714899 w 8138689"/>
              <a:gd name="connsiteY57" fmla="*/ 2225811 h 2341273"/>
              <a:gd name="connsiteX58" fmla="*/ 7003505 w 8138689"/>
              <a:gd name="connsiteY58" fmla="*/ 2206567 h 2341273"/>
              <a:gd name="connsiteX59" fmla="*/ 7195909 w 8138689"/>
              <a:gd name="connsiteY59" fmla="*/ 2148836 h 2341273"/>
              <a:gd name="connsiteX60" fmla="*/ 7676919 w 8138689"/>
              <a:gd name="connsiteY60" fmla="*/ 2129592 h 2341273"/>
              <a:gd name="connsiteX61" fmla="*/ 7869323 w 8138689"/>
              <a:gd name="connsiteY61" fmla="*/ 1956398 h 2341273"/>
              <a:gd name="connsiteX62" fmla="*/ 8042487 w 8138689"/>
              <a:gd name="connsiteY62" fmla="*/ 1821692 h 2341273"/>
              <a:gd name="connsiteX63" fmla="*/ 8061727 w 8138689"/>
              <a:gd name="connsiteY63" fmla="*/ 1706229 h 2341273"/>
              <a:gd name="connsiteX64" fmla="*/ 8080968 w 8138689"/>
              <a:gd name="connsiteY64" fmla="*/ 1513791 h 2341273"/>
              <a:gd name="connsiteX65" fmla="*/ 8119448 w 8138689"/>
              <a:gd name="connsiteY65" fmla="*/ 1398329 h 2341273"/>
              <a:gd name="connsiteX66" fmla="*/ 8138689 w 8138689"/>
              <a:gd name="connsiteY66" fmla="*/ 1340597 h 2341273"/>
              <a:gd name="connsiteX67" fmla="*/ 8061727 w 8138689"/>
              <a:gd name="connsiteY67" fmla="*/ 1167403 h 2341273"/>
              <a:gd name="connsiteX68" fmla="*/ 8023246 w 8138689"/>
              <a:gd name="connsiteY68" fmla="*/ 1051941 h 2341273"/>
              <a:gd name="connsiteX69" fmla="*/ 7984766 w 8138689"/>
              <a:gd name="connsiteY69" fmla="*/ 994209 h 234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138689" h="2341273">
                <a:moveTo>
                  <a:pt x="7984766" y="994209"/>
                </a:moveTo>
                <a:lnTo>
                  <a:pt x="7984766" y="994209"/>
                </a:lnTo>
                <a:cubicBezTo>
                  <a:pt x="7984246" y="982771"/>
                  <a:pt x="8024627" y="607738"/>
                  <a:pt x="7927044" y="493871"/>
                </a:cubicBezTo>
                <a:cubicBezTo>
                  <a:pt x="7906176" y="469520"/>
                  <a:pt x="7875737" y="455384"/>
                  <a:pt x="7850083" y="436140"/>
                </a:cubicBezTo>
                <a:cubicBezTo>
                  <a:pt x="7843669" y="410482"/>
                  <a:pt x="7838440" y="384498"/>
                  <a:pt x="7830842" y="359165"/>
                </a:cubicBezTo>
                <a:cubicBezTo>
                  <a:pt x="7611946" y="-370618"/>
                  <a:pt x="7443354" y="240246"/>
                  <a:pt x="5849081" y="224458"/>
                </a:cubicBezTo>
                <a:cubicBezTo>
                  <a:pt x="5358642" y="306213"/>
                  <a:pt x="5907136" y="220598"/>
                  <a:pt x="4636936" y="262946"/>
                </a:cubicBezTo>
                <a:cubicBezTo>
                  <a:pt x="4616666" y="263622"/>
                  <a:pt x="4599396" y="280172"/>
                  <a:pt x="4579215" y="282190"/>
                </a:cubicBezTo>
                <a:cubicBezTo>
                  <a:pt x="4470540" y="293059"/>
                  <a:pt x="4361157" y="295019"/>
                  <a:pt x="4252128" y="301433"/>
                </a:cubicBezTo>
                <a:cubicBezTo>
                  <a:pt x="4187993" y="295019"/>
                  <a:pt x="4123429" y="291992"/>
                  <a:pt x="4059724" y="282190"/>
                </a:cubicBezTo>
                <a:cubicBezTo>
                  <a:pt x="4039678" y="279106"/>
                  <a:pt x="4022284" y="262946"/>
                  <a:pt x="4002003" y="262946"/>
                </a:cubicBezTo>
                <a:cubicBezTo>
                  <a:pt x="3937548" y="262946"/>
                  <a:pt x="3873734" y="275775"/>
                  <a:pt x="3809599" y="282190"/>
                </a:cubicBezTo>
                <a:cubicBezTo>
                  <a:pt x="3655676" y="275775"/>
                  <a:pt x="3501494" y="273924"/>
                  <a:pt x="3347829" y="262946"/>
                </a:cubicBezTo>
                <a:cubicBezTo>
                  <a:pt x="3321453" y="261062"/>
                  <a:pt x="3297150" y="246623"/>
                  <a:pt x="3270868" y="243702"/>
                </a:cubicBezTo>
                <a:cubicBezTo>
                  <a:pt x="3181401" y="233759"/>
                  <a:pt x="3091291" y="230873"/>
                  <a:pt x="3001502" y="224458"/>
                </a:cubicBezTo>
                <a:cubicBezTo>
                  <a:pt x="2672712" y="251862"/>
                  <a:pt x="2736828" y="256165"/>
                  <a:pt x="2308848" y="224458"/>
                </a:cubicBezTo>
                <a:cubicBezTo>
                  <a:pt x="2288622" y="222960"/>
                  <a:pt x="2271132" y="208550"/>
                  <a:pt x="2251126" y="205215"/>
                </a:cubicBezTo>
                <a:cubicBezTo>
                  <a:pt x="2193840" y="195666"/>
                  <a:pt x="2135684" y="192386"/>
                  <a:pt x="2077963" y="185971"/>
                </a:cubicBezTo>
                <a:cubicBezTo>
                  <a:pt x="1916990" y="202071"/>
                  <a:pt x="1901773" y="153537"/>
                  <a:pt x="1847078" y="262946"/>
                </a:cubicBezTo>
                <a:cubicBezTo>
                  <a:pt x="1838008" y="281089"/>
                  <a:pt x="1834251" y="301433"/>
                  <a:pt x="1827838" y="320677"/>
                </a:cubicBezTo>
                <a:cubicBezTo>
                  <a:pt x="1821424" y="448969"/>
                  <a:pt x="1830603" y="579000"/>
                  <a:pt x="1808597" y="705553"/>
                </a:cubicBezTo>
                <a:cubicBezTo>
                  <a:pt x="1803935" y="732363"/>
                  <a:pt x="1764375" y="739656"/>
                  <a:pt x="1750876" y="763284"/>
                </a:cubicBezTo>
                <a:cubicBezTo>
                  <a:pt x="1743959" y="775391"/>
                  <a:pt x="1726775" y="880012"/>
                  <a:pt x="1712395" y="897990"/>
                </a:cubicBezTo>
                <a:cubicBezTo>
                  <a:pt x="1671164" y="949538"/>
                  <a:pt x="1594912" y="947155"/>
                  <a:pt x="1539232" y="955722"/>
                </a:cubicBezTo>
                <a:cubicBezTo>
                  <a:pt x="1464829" y="967170"/>
                  <a:pt x="1398131" y="970690"/>
                  <a:pt x="1327587" y="994209"/>
                </a:cubicBezTo>
                <a:cubicBezTo>
                  <a:pt x="1294822" y="1005133"/>
                  <a:pt x="1264150" y="1021773"/>
                  <a:pt x="1231385" y="1032697"/>
                </a:cubicBezTo>
                <a:cubicBezTo>
                  <a:pt x="1173977" y="1051837"/>
                  <a:pt x="1095826" y="1061709"/>
                  <a:pt x="1038981" y="1071184"/>
                </a:cubicBezTo>
                <a:cubicBezTo>
                  <a:pt x="1029708" y="1070522"/>
                  <a:pt x="751544" y="1062001"/>
                  <a:pt x="673414" y="1032697"/>
                </a:cubicBezTo>
                <a:cubicBezTo>
                  <a:pt x="651761" y="1024576"/>
                  <a:pt x="636947" y="1003320"/>
                  <a:pt x="615692" y="994209"/>
                </a:cubicBezTo>
                <a:cubicBezTo>
                  <a:pt x="591387" y="983791"/>
                  <a:pt x="564157" y="982231"/>
                  <a:pt x="538731" y="974965"/>
                </a:cubicBezTo>
                <a:cubicBezTo>
                  <a:pt x="519230" y="969392"/>
                  <a:pt x="500250" y="962136"/>
                  <a:pt x="481010" y="955722"/>
                </a:cubicBezTo>
                <a:cubicBezTo>
                  <a:pt x="391221" y="962136"/>
                  <a:pt x="301045" y="964446"/>
                  <a:pt x="211644" y="974965"/>
                </a:cubicBezTo>
                <a:cubicBezTo>
                  <a:pt x="191501" y="977335"/>
                  <a:pt x="170797" y="982957"/>
                  <a:pt x="153923" y="994209"/>
                </a:cubicBezTo>
                <a:cubicBezTo>
                  <a:pt x="131282" y="1009306"/>
                  <a:pt x="115442" y="1032697"/>
                  <a:pt x="96202" y="1051941"/>
                </a:cubicBezTo>
                <a:cubicBezTo>
                  <a:pt x="83375" y="1084014"/>
                  <a:pt x="69524" y="1115696"/>
                  <a:pt x="57721" y="1148159"/>
                </a:cubicBezTo>
                <a:cubicBezTo>
                  <a:pt x="43859" y="1186286"/>
                  <a:pt x="19240" y="1263622"/>
                  <a:pt x="19240" y="1263622"/>
                </a:cubicBezTo>
                <a:cubicBezTo>
                  <a:pt x="12827" y="1353426"/>
                  <a:pt x="0" y="1443002"/>
                  <a:pt x="0" y="1533035"/>
                </a:cubicBezTo>
                <a:cubicBezTo>
                  <a:pt x="0" y="1623068"/>
                  <a:pt x="5887" y="1713411"/>
                  <a:pt x="19240" y="1802448"/>
                </a:cubicBezTo>
                <a:cubicBezTo>
                  <a:pt x="25257" y="1842568"/>
                  <a:pt x="44894" y="1879423"/>
                  <a:pt x="57721" y="1917910"/>
                </a:cubicBezTo>
                <a:cubicBezTo>
                  <a:pt x="101401" y="2048975"/>
                  <a:pt x="46407" y="1887734"/>
                  <a:pt x="115442" y="2071861"/>
                </a:cubicBezTo>
                <a:cubicBezTo>
                  <a:pt x="141858" y="2142317"/>
                  <a:pt x="127199" y="2141350"/>
                  <a:pt x="192404" y="2206567"/>
                </a:cubicBezTo>
                <a:cubicBezTo>
                  <a:pt x="208755" y="2222921"/>
                  <a:pt x="230047" y="2233580"/>
                  <a:pt x="250125" y="2245055"/>
                </a:cubicBezTo>
                <a:cubicBezTo>
                  <a:pt x="275027" y="2259288"/>
                  <a:pt x="298666" y="2279666"/>
                  <a:pt x="327086" y="2283542"/>
                </a:cubicBezTo>
                <a:cubicBezTo>
                  <a:pt x="441646" y="2299166"/>
                  <a:pt x="557971" y="2296371"/>
                  <a:pt x="673414" y="2302786"/>
                </a:cubicBezTo>
                <a:cubicBezTo>
                  <a:pt x="724722" y="2315615"/>
                  <a:pt x="774450" y="2341273"/>
                  <a:pt x="827337" y="2341273"/>
                </a:cubicBezTo>
                <a:cubicBezTo>
                  <a:pt x="1180311" y="2341273"/>
                  <a:pt x="1533041" y="2320714"/>
                  <a:pt x="1885559" y="2302786"/>
                </a:cubicBezTo>
                <a:cubicBezTo>
                  <a:pt x="1911968" y="2301443"/>
                  <a:pt x="1936384" y="2287564"/>
                  <a:pt x="1962520" y="2283542"/>
                </a:cubicBezTo>
                <a:cubicBezTo>
                  <a:pt x="2019921" y="2274709"/>
                  <a:pt x="2078056" y="2271503"/>
                  <a:pt x="2135684" y="2264298"/>
                </a:cubicBezTo>
                <a:cubicBezTo>
                  <a:pt x="2180684" y="2258672"/>
                  <a:pt x="2225415" y="2251050"/>
                  <a:pt x="2270367" y="2245055"/>
                </a:cubicBezTo>
                <a:cubicBezTo>
                  <a:pt x="2588033" y="2202693"/>
                  <a:pt x="2255720" y="2249060"/>
                  <a:pt x="2751377" y="2206567"/>
                </a:cubicBezTo>
                <a:cubicBezTo>
                  <a:pt x="2867106" y="2196646"/>
                  <a:pt x="3097704" y="2168079"/>
                  <a:pt x="3097704" y="2168079"/>
                </a:cubicBezTo>
                <a:cubicBezTo>
                  <a:pt x="3309348" y="2180908"/>
                  <a:pt x="3521368" y="2188583"/>
                  <a:pt x="3732637" y="2206567"/>
                </a:cubicBezTo>
                <a:cubicBezTo>
                  <a:pt x="3823011" y="2214260"/>
                  <a:pt x="3911949" y="2234247"/>
                  <a:pt x="4002003" y="2245055"/>
                </a:cubicBezTo>
                <a:cubicBezTo>
                  <a:pt x="4162340" y="2264299"/>
                  <a:pt x="4322160" y="2288485"/>
                  <a:pt x="4483013" y="2302786"/>
                </a:cubicBezTo>
                <a:cubicBezTo>
                  <a:pt x="4645793" y="2317258"/>
                  <a:pt x="5330530" y="2337988"/>
                  <a:pt x="5425792" y="2341273"/>
                </a:cubicBezTo>
                <a:cubicBezTo>
                  <a:pt x="5746465" y="2334859"/>
                  <a:pt x="6068049" y="2347016"/>
                  <a:pt x="6387812" y="2322030"/>
                </a:cubicBezTo>
                <a:cubicBezTo>
                  <a:pt x="6480911" y="2314755"/>
                  <a:pt x="6568589" y="2274590"/>
                  <a:pt x="6657178" y="2245055"/>
                </a:cubicBezTo>
                <a:cubicBezTo>
                  <a:pt x="6676418" y="2238640"/>
                  <a:pt x="6694742" y="2228051"/>
                  <a:pt x="6714899" y="2225811"/>
                </a:cubicBezTo>
                <a:cubicBezTo>
                  <a:pt x="6810725" y="2215162"/>
                  <a:pt x="6907303" y="2212982"/>
                  <a:pt x="7003505" y="2206567"/>
                </a:cubicBezTo>
                <a:cubicBezTo>
                  <a:pt x="7067640" y="2187323"/>
                  <a:pt x="7129383" y="2156440"/>
                  <a:pt x="7195909" y="2148836"/>
                </a:cubicBezTo>
                <a:cubicBezTo>
                  <a:pt x="7355336" y="2130613"/>
                  <a:pt x="7519948" y="2162895"/>
                  <a:pt x="7676919" y="2129592"/>
                </a:cubicBezTo>
                <a:cubicBezTo>
                  <a:pt x="7903074" y="2081611"/>
                  <a:pt x="7775894" y="2038162"/>
                  <a:pt x="7869323" y="1956398"/>
                </a:cubicBezTo>
                <a:cubicBezTo>
                  <a:pt x="8237534" y="1634160"/>
                  <a:pt x="7816666" y="2047552"/>
                  <a:pt x="8042487" y="1821692"/>
                </a:cubicBezTo>
                <a:cubicBezTo>
                  <a:pt x="8048900" y="1783204"/>
                  <a:pt x="8056888" y="1744946"/>
                  <a:pt x="8061727" y="1706229"/>
                </a:cubicBezTo>
                <a:cubicBezTo>
                  <a:pt x="8069722" y="1642261"/>
                  <a:pt x="8069090" y="1577153"/>
                  <a:pt x="8080968" y="1513791"/>
                </a:cubicBezTo>
                <a:cubicBezTo>
                  <a:pt x="8088443" y="1473917"/>
                  <a:pt x="8106621" y="1436816"/>
                  <a:pt x="8119448" y="1398329"/>
                </a:cubicBezTo>
                <a:lnTo>
                  <a:pt x="8138689" y="1340597"/>
                </a:lnTo>
                <a:cubicBezTo>
                  <a:pt x="8091676" y="1058477"/>
                  <a:pt x="8163285" y="1350240"/>
                  <a:pt x="8061727" y="1167403"/>
                </a:cubicBezTo>
                <a:cubicBezTo>
                  <a:pt x="8042028" y="1131938"/>
                  <a:pt x="8036073" y="1090428"/>
                  <a:pt x="8023246" y="1051941"/>
                </a:cubicBezTo>
                <a:lnTo>
                  <a:pt x="7984766" y="9942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2451256" y="56084"/>
            <a:ext cx="396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smtClean="0"/>
              <a:t>Bob </a:t>
            </a:r>
            <a:r>
              <a:rPr lang="en-US" sz="2400" b="1" i="1" u="sng" dirty="0" err="1" smtClean="0"/>
              <a:t>Houze</a:t>
            </a:r>
            <a:r>
              <a:rPr lang="en-US" sz="2400" b="1" i="1" u="sng" dirty="0" smtClean="0"/>
              <a:t> Field Campaign Time Line</a:t>
            </a:r>
            <a:endParaRPr lang="en-US" sz="2400" b="1" i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4377459" y="1274063"/>
            <a:ext cx="1035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4" name="Oval 13"/>
          <p:cNvSpPr/>
          <p:nvPr/>
        </p:nvSpPr>
        <p:spPr>
          <a:xfrm>
            <a:off x="928233" y="3143547"/>
            <a:ext cx="416083" cy="105265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905802" y="1274063"/>
            <a:ext cx="394697" cy="1464962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397357" y="3008839"/>
            <a:ext cx="476698" cy="2108456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1871730" y="3377943"/>
            <a:ext cx="390823" cy="125353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100971" y="4502996"/>
            <a:ext cx="5651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008000"/>
                </a:solidFill>
              </a:rPr>
              <a:t>Cloud Dynamics</a:t>
            </a:r>
            <a:r>
              <a:rPr lang="en-US" sz="2400" b="1" i="1" dirty="0" smtClean="0">
                <a:solidFill>
                  <a:srgbClr val="008000"/>
                </a:solidFill>
              </a:rPr>
              <a:t> (</a:t>
            </a:r>
            <a:r>
              <a:rPr lang="en-US" sz="2400" b="1" i="1" smtClean="0">
                <a:solidFill>
                  <a:srgbClr val="008000"/>
                </a:solidFill>
              </a:rPr>
              <a:t>1993)!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0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788856" y="1501014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88856" y="3346865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88856" y="5252000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8856" y="1385553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6573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3526" y="515578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14127" y="138555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12603" y="3212160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252608" y="5117295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81487" y="1374380"/>
            <a:ext cx="0" cy="250169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81487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81487" y="5136539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35683" y="148176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1970s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35683" y="332761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1990s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5683" y="5215656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2010s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5272" y="144949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1980s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905272" y="300883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2000s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905272" y="5202634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2020s?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334393" y="738212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CYCLES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519060" y="142767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GATE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135683" y="1072690"/>
            <a:ext cx="673415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3470073" y="1825579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WMONEX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3666248" y="1724186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dirty="0" smtClean="0">
                <a:solidFill>
                  <a:srgbClr val="FF0000"/>
                </a:solidFill>
              </a:rPr>
              <a:t>MONEX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308535" y="1923984"/>
            <a:ext cx="144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ATLANTIC HURRICANES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354901" y="1818831"/>
            <a:ext cx="55037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5574330" y="577307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PRE-STORM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6385363" y="1412567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EMEX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496278" y="320150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CaPE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662905" y="3658327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TOGA COARE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71275" y="2431302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1662232" y="2438706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488538" y="2426278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MAP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2252324" y="2969761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TEPPS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3956317" y="2417910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IMPROVE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3539861" y="3626130"/>
            <a:ext cx="110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JASMINE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814197" y="3660434"/>
            <a:ext cx="99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KWAJEX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5336486" y="3093589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RAINEX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5604326" y="307279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AMMA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350908" y="5227908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DYNAMO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1785496" y="4363091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OLYMPEX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90562" y="4466057"/>
            <a:ext cx="1316992" cy="777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60532" y="4281391"/>
            <a:ext cx="305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TRMM, </a:t>
            </a:r>
            <a:r>
              <a:rPr lang="en-US" b="1" i="1" dirty="0" err="1" smtClean="0">
                <a:solidFill>
                  <a:srgbClr val="FF0000"/>
                </a:solidFill>
              </a:rPr>
              <a:t>CloudSat</a:t>
            </a:r>
            <a:r>
              <a:rPr lang="en-US" b="1" i="1" dirty="0" smtClean="0">
                <a:solidFill>
                  <a:srgbClr val="FF0000"/>
                </a:solidFill>
              </a:rPr>
              <a:t>, GPM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375733" y="4343338"/>
            <a:ext cx="0" cy="2881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75733" y="4466057"/>
            <a:ext cx="384799" cy="77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6200000">
            <a:off x="452445" y="5463039"/>
            <a:ext cx="67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GRIP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670640" y="471006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HS3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25543" y="5584988"/>
            <a:ext cx="3693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123584" y="5444527"/>
            <a:ext cx="0" cy="282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484517" y="4473831"/>
            <a:ext cx="651126" cy="0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9366" y="1692630"/>
            <a:ext cx="149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TROPICS</a:t>
            </a:r>
            <a:endParaRPr 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9087" y="680195"/>
            <a:ext cx="1496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0000FF"/>
                </a:solidFill>
              </a:rPr>
              <a:t>MID-LATITUDES</a:t>
            </a:r>
            <a:endParaRPr lang="en-US" sz="2000" b="1" i="1" u="sng" dirty="0">
              <a:solidFill>
                <a:srgbClr val="00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9097" y="961367"/>
            <a:ext cx="0" cy="234643"/>
          </a:xfrm>
          <a:prstGeom prst="line">
            <a:avLst/>
          </a:prstGeom>
          <a:ln w="190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280" y="1520258"/>
            <a:ext cx="342293" cy="0"/>
          </a:xfrm>
          <a:prstGeom prst="line">
            <a:avLst/>
          </a:prstGeom>
          <a:ln w="19050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435179" y="1384002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4126052" y="199247"/>
            <a:ext cx="4310568" cy="2771103"/>
          </a:xfrm>
          <a:custGeom>
            <a:avLst/>
            <a:gdLst>
              <a:gd name="connsiteX0" fmla="*/ 0 w 4310568"/>
              <a:gd name="connsiteY0" fmla="*/ 288657 h 2771103"/>
              <a:gd name="connsiteX1" fmla="*/ 0 w 4310568"/>
              <a:gd name="connsiteY1" fmla="*/ 288657 h 2771103"/>
              <a:gd name="connsiteX2" fmla="*/ 134683 w 4310568"/>
              <a:gd name="connsiteY2" fmla="*/ 384875 h 2771103"/>
              <a:gd name="connsiteX3" fmla="*/ 173164 w 4310568"/>
              <a:gd name="connsiteY3" fmla="*/ 442607 h 2771103"/>
              <a:gd name="connsiteX4" fmla="*/ 192404 w 4310568"/>
              <a:gd name="connsiteY4" fmla="*/ 500338 h 2771103"/>
              <a:gd name="connsiteX5" fmla="*/ 307846 w 4310568"/>
              <a:gd name="connsiteY5" fmla="*/ 577313 h 2771103"/>
              <a:gd name="connsiteX6" fmla="*/ 404048 w 4310568"/>
              <a:gd name="connsiteY6" fmla="*/ 635045 h 2771103"/>
              <a:gd name="connsiteX7" fmla="*/ 519491 w 4310568"/>
              <a:gd name="connsiteY7" fmla="*/ 712020 h 2771103"/>
              <a:gd name="connsiteX8" fmla="*/ 577212 w 4310568"/>
              <a:gd name="connsiteY8" fmla="*/ 769751 h 2771103"/>
              <a:gd name="connsiteX9" fmla="*/ 596452 w 4310568"/>
              <a:gd name="connsiteY9" fmla="*/ 846726 h 2771103"/>
              <a:gd name="connsiteX10" fmla="*/ 615693 w 4310568"/>
              <a:gd name="connsiteY10" fmla="*/ 904457 h 2771103"/>
              <a:gd name="connsiteX11" fmla="*/ 596452 w 4310568"/>
              <a:gd name="connsiteY11" fmla="*/ 1154626 h 2771103"/>
              <a:gd name="connsiteX12" fmla="*/ 577212 w 4310568"/>
              <a:gd name="connsiteY12" fmla="*/ 1212358 h 2771103"/>
              <a:gd name="connsiteX13" fmla="*/ 538731 w 4310568"/>
              <a:gd name="connsiteY13" fmla="*/ 1154626 h 2771103"/>
              <a:gd name="connsiteX14" fmla="*/ 461770 w 4310568"/>
              <a:gd name="connsiteY14" fmla="*/ 1116139 h 2771103"/>
              <a:gd name="connsiteX15" fmla="*/ 307846 w 4310568"/>
              <a:gd name="connsiteY15" fmla="*/ 1212358 h 2771103"/>
              <a:gd name="connsiteX16" fmla="*/ 365568 w 4310568"/>
              <a:gd name="connsiteY16" fmla="*/ 1770427 h 2771103"/>
              <a:gd name="connsiteX17" fmla="*/ 423289 w 4310568"/>
              <a:gd name="connsiteY17" fmla="*/ 1885890 h 2771103"/>
              <a:gd name="connsiteX18" fmla="*/ 481010 w 4310568"/>
              <a:gd name="connsiteY18" fmla="*/ 1905134 h 2771103"/>
              <a:gd name="connsiteX19" fmla="*/ 500250 w 4310568"/>
              <a:gd name="connsiteY19" fmla="*/ 1962865 h 2771103"/>
              <a:gd name="connsiteX20" fmla="*/ 557972 w 4310568"/>
              <a:gd name="connsiteY20" fmla="*/ 2001352 h 2771103"/>
              <a:gd name="connsiteX21" fmla="*/ 596452 w 4310568"/>
              <a:gd name="connsiteY21" fmla="*/ 2116815 h 2771103"/>
              <a:gd name="connsiteX22" fmla="*/ 654174 w 4310568"/>
              <a:gd name="connsiteY22" fmla="*/ 2232278 h 2771103"/>
              <a:gd name="connsiteX23" fmla="*/ 692654 w 4310568"/>
              <a:gd name="connsiteY23" fmla="*/ 2520934 h 2771103"/>
              <a:gd name="connsiteX24" fmla="*/ 711895 w 4310568"/>
              <a:gd name="connsiteY24" fmla="*/ 2578666 h 2771103"/>
              <a:gd name="connsiteX25" fmla="*/ 885058 w 4310568"/>
              <a:gd name="connsiteY25" fmla="*/ 2655641 h 2771103"/>
              <a:gd name="connsiteX26" fmla="*/ 942780 w 4310568"/>
              <a:gd name="connsiteY26" fmla="*/ 2674885 h 2771103"/>
              <a:gd name="connsiteX27" fmla="*/ 1115943 w 4310568"/>
              <a:gd name="connsiteY27" fmla="*/ 2771103 h 2771103"/>
              <a:gd name="connsiteX28" fmla="*/ 1423790 w 4310568"/>
              <a:gd name="connsiteY28" fmla="*/ 2732616 h 2771103"/>
              <a:gd name="connsiteX29" fmla="*/ 1558472 w 4310568"/>
              <a:gd name="connsiteY29" fmla="*/ 2674885 h 2771103"/>
              <a:gd name="connsiteX30" fmla="*/ 1712396 w 4310568"/>
              <a:gd name="connsiteY30" fmla="*/ 2636397 h 2771103"/>
              <a:gd name="connsiteX31" fmla="*/ 1808598 w 4310568"/>
              <a:gd name="connsiteY31" fmla="*/ 2597909 h 2771103"/>
              <a:gd name="connsiteX32" fmla="*/ 2174165 w 4310568"/>
              <a:gd name="connsiteY32" fmla="*/ 2559422 h 2771103"/>
              <a:gd name="connsiteX33" fmla="*/ 2270367 w 4310568"/>
              <a:gd name="connsiteY33" fmla="*/ 2540178 h 2771103"/>
              <a:gd name="connsiteX34" fmla="*/ 2443531 w 4310568"/>
              <a:gd name="connsiteY34" fmla="*/ 2501691 h 2771103"/>
              <a:gd name="connsiteX35" fmla="*/ 2597454 w 4310568"/>
              <a:gd name="connsiteY35" fmla="*/ 2482447 h 2771103"/>
              <a:gd name="connsiteX36" fmla="*/ 2693656 w 4310568"/>
              <a:gd name="connsiteY36" fmla="*/ 2463203 h 2771103"/>
              <a:gd name="connsiteX37" fmla="*/ 2963022 w 4310568"/>
              <a:gd name="connsiteY37" fmla="*/ 2443959 h 2771103"/>
              <a:gd name="connsiteX38" fmla="*/ 3232387 w 4310568"/>
              <a:gd name="connsiteY38" fmla="*/ 2405472 h 2771103"/>
              <a:gd name="connsiteX39" fmla="*/ 3367070 w 4310568"/>
              <a:gd name="connsiteY39" fmla="*/ 2328497 h 2771103"/>
              <a:gd name="connsiteX40" fmla="*/ 3559474 w 4310568"/>
              <a:gd name="connsiteY40" fmla="*/ 2232278 h 2771103"/>
              <a:gd name="connsiteX41" fmla="*/ 3848080 w 4310568"/>
              <a:gd name="connsiteY41" fmla="*/ 2039840 h 2771103"/>
              <a:gd name="connsiteX42" fmla="*/ 4002003 w 4310568"/>
              <a:gd name="connsiteY42" fmla="*/ 1982109 h 2771103"/>
              <a:gd name="connsiteX43" fmla="*/ 4117446 w 4310568"/>
              <a:gd name="connsiteY43" fmla="*/ 1924377 h 2771103"/>
              <a:gd name="connsiteX44" fmla="*/ 4155926 w 4310568"/>
              <a:gd name="connsiteY44" fmla="*/ 1866646 h 2771103"/>
              <a:gd name="connsiteX45" fmla="*/ 4232888 w 4310568"/>
              <a:gd name="connsiteY45" fmla="*/ 1808915 h 2771103"/>
              <a:gd name="connsiteX46" fmla="*/ 4290609 w 4310568"/>
              <a:gd name="connsiteY46" fmla="*/ 1674208 h 2771103"/>
              <a:gd name="connsiteX47" fmla="*/ 4309850 w 4310568"/>
              <a:gd name="connsiteY47" fmla="*/ 1116139 h 2771103"/>
              <a:gd name="connsiteX48" fmla="*/ 4213648 w 4310568"/>
              <a:gd name="connsiteY48" fmla="*/ 808238 h 2771103"/>
              <a:gd name="connsiteX49" fmla="*/ 4155926 w 4310568"/>
              <a:gd name="connsiteY49" fmla="*/ 712020 h 2771103"/>
              <a:gd name="connsiteX50" fmla="*/ 4040484 w 4310568"/>
              <a:gd name="connsiteY50" fmla="*/ 615801 h 2771103"/>
              <a:gd name="connsiteX51" fmla="*/ 3905801 w 4310568"/>
              <a:gd name="connsiteY51" fmla="*/ 538826 h 2771103"/>
              <a:gd name="connsiteX52" fmla="*/ 3713397 w 4310568"/>
              <a:gd name="connsiteY52" fmla="*/ 461851 h 2771103"/>
              <a:gd name="connsiteX53" fmla="*/ 3424791 w 4310568"/>
              <a:gd name="connsiteY53" fmla="*/ 384875 h 2771103"/>
              <a:gd name="connsiteX54" fmla="*/ 3328589 w 4310568"/>
              <a:gd name="connsiteY54" fmla="*/ 365632 h 2771103"/>
              <a:gd name="connsiteX55" fmla="*/ 3059224 w 4310568"/>
              <a:gd name="connsiteY55" fmla="*/ 346388 h 2771103"/>
              <a:gd name="connsiteX56" fmla="*/ 2809098 w 4310568"/>
              <a:gd name="connsiteY56" fmla="*/ 307900 h 2771103"/>
              <a:gd name="connsiteX57" fmla="*/ 2751377 w 4310568"/>
              <a:gd name="connsiteY57" fmla="*/ 288657 h 2771103"/>
              <a:gd name="connsiteX58" fmla="*/ 2693656 w 4310568"/>
              <a:gd name="connsiteY58" fmla="*/ 230925 h 2771103"/>
              <a:gd name="connsiteX59" fmla="*/ 2635935 w 4310568"/>
              <a:gd name="connsiteY59" fmla="*/ 192438 h 2771103"/>
              <a:gd name="connsiteX60" fmla="*/ 2539733 w 4310568"/>
              <a:gd name="connsiteY60" fmla="*/ 76975 h 2771103"/>
              <a:gd name="connsiteX61" fmla="*/ 2424290 w 4310568"/>
              <a:gd name="connsiteY61" fmla="*/ 38488 h 2771103"/>
              <a:gd name="connsiteX62" fmla="*/ 2366569 w 4310568"/>
              <a:gd name="connsiteY62" fmla="*/ 19244 h 2771103"/>
              <a:gd name="connsiteX63" fmla="*/ 2308848 w 4310568"/>
              <a:gd name="connsiteY63" fmla="*/ 0 h 2771103"/>
              <a:gd name="connsiteX64" fmla="*/ 2020242 w 4310568"/>
              <a:gd name="connsiteY64" fmla="*/ 19244 h 2771103"/>
              <a:gd name="connsiteX65" fmla="*/ 1924040 w 4310568"/>
              <a:gd name="connsiteY65" fmla="*/ 38488 h 2771103"/>
              <a:gd name="connsiteX66" fmla="*/ 1789357 w 4310568"/>
              <a:gd name="connsiteY66" fmla="*/ 57731 h 2771103"/>
              <a:gd name="connsiteX67" fmla="*/ 1712396 w 4310568"/>
              <a:gd name="connsiteY67" fmla="*/ 76975 h 2771103"/>
              <a:gd name="connsiteX68" fmla="*/ 1519992 w 4310568"/>
              <a:gd name="connsiteY68" fmla="*/ 96219 h 2771103"/>
              <a:gd name="connsiteX69" fmla="*/ 1423790 w 4310568"/>
              <a:gd name="connsiteY69" fmla="*/ 115463 h 2771103"/>
              <a:gd name="connsiteX70" fmla="*/ 1308347 w 4310568"/>
              <a:gd name="connsiteY70" fmla="*/ 134706 h 2771103"/>
              <a:gd name="connsiteX71" fmla="*/ 1115943 w 4310568"/>
              <a:gd name="connsiteY71" fmla="*/ 173194 h 2771103"/>
              <a:gd name="connsiteX72" fmla="*/ 923539 w 4310568"/>
              <a:gd name="connsiteY72" fmla="*/ 211681 h 2771103"/>
              <a:gd name="connsiteX73" fmla="*/ 115442 w 4310568"/>
              <a:gd name="connsiteY73" fmla="*/ 230925 h 2771103"/>
              <a:gd name="connsiteX74" fmla="*/ 96202 w 4310568"/>
              <a:gd name="connsiteY74" fmla="*/ 365632 h 2771103"/>
              <a:gd name="connsiteX75" fmla="*/ 96202 w 4310568"/>
              <a:gd name="connsiteY75" fmla="*/ 365632 h 277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310568" h="2771103">
                <a:moveTo>
                  <a:pt x="0" y="288657"/>
                </a:moveTo>
                <a:lnTo>
                  <a:pt x="0" y="288657"/>
                </a:lnTo>
                <a:cubicBezTo>
                  <a:pt x="44894" y="320730"/>
                  <a:pt x="93449" y="348216"/>
                  <a:pt x="134683" y="384875"/>
                </a:cubicBezTo>
                <a:cubicBezTo>
                  <a:pt x="151967" y="400241"/>
                  <a:pt x="162823" y="421921"/>
                  <a:pt x="173164" y="442607"/>
                </a:cubicBezTo>
                <a:cubicBezTo>
                  <a:pt x="182234" y="460750"/>
                  <a:pt x="178062" y="485994"/>
                  <a:pt x="192404" y="500338"/>
                </a:cubicBezTo>
                <a:cubicBezTo>
                  <a:pt x="225105" y="533045"/>
                  <a:pt x="268828" y="552479"/>
                  <a:pt x="307846" y="577313"/>
                </a:cubicBezTo>
                <a:cubicBezTo>
                  <a:pt x="339396" y="597394"/>
                  <a:pt x="377605" y="608598"/>
                  <a:pt x="404048" y="635045"/>
                </a:cubicBezTo>
                <a:cubicBezTo>
                  <a:pt x="476110" y="707118"/>
                  <a:pt x="435954" y="684169"/>
                  <a:pt x="519491" y="712020"/>
                </a:cubicBezTo>
                <a:cubicBezTo>
                  <a:pt x="538731" y="731264"/>
                  <a:pt x="563713" y="746123"/>
                  <a:pt x="577212" y="769751"/>
                </a:cubicBezTo>
                <a:cubicBezTo>
                  <a:pt x="590332" y="792715"/>
                  <a:pt x="589187" y="821296"/>
                  <a:pt x="596452" y="846726"/>
                </a:cubicBezTo>
                <a:cubicBezTo>
                  <a:pt x="602024" y="866230"/>
                  <a:pt x="609279" y="885213"/>
                  <a:pt x="615693" y="904457"/>
                </a:cubicBezTo>
                <a:cubicBezTo>
                  <a:pt x="609279" y="987847"/>
                  <a:pt x="606824" y="1071636"/>
                  <a:pt x="596452" y="1154626"/>
                </a:cubicBezTo>
                <a:cubicBezTo>
                  <a:pt x="593936" y="1174754"/>
                  <a:pt x="597497" y="1212358"/>
                  <a:pt x="577212" y="1212358"/>
                </a:cubicBezTo>
                <a:cubicBezTo>
                  <a:pt x="554085" y="1212358"/>
                  <a:pt x="556496" y="1169433"/>
                  <a:pt x="538731" y="1154626"/>
                </a:cubicBezTo>
                <a:cubicBezTo>
                  <a:pt x="516698" y="1136262"/>
                  <a:pt x="487424" y="1128968"/>
                  <a:pt x="461770" y="1116139"/>
                </a:cubicBezTo>
                <a:cubicBezTo>
                  <a:pt x="324387" y="1161940"/>
                  <a:pt x="368825" y="1120874"/>
                  <a:pt x="307846" y="1212358"/>
                </a:cubicBezTo>
                <a:cubicBezTo>
                  <a:pt x="328850" y="1695511"/>
                  <a:pt x="280395" y="1514862"/>
                  <a:pt x="365568" y="1770427"/>
                </a:cubicBezTo>
                <a:cubicBezTo>
                  <a:pt x="378242" y="1808457"/>
                  <a:pt x="389380" y="1858758"/>
                  <a:pt x="423289" y="1885890"/>
                </a:cubicBezTo>
                <a:cubicBezTo>
                  <a:pt x="439125" y="1898561"/>
                  <a:pt x="461770" y="1898719"/>
                  <a:pt x="481010" y="1905134"/>
                </a:cubicBezTo>
                <a:cubicBezTo>
                  <a:pt x="487423" y="1924378"/>
                  <a:pt x="487580" y="1947025"/>
                  <a:pt x="500250" y="1962865"/>
                </a:cubicBezTo>
                <a:cubicBezTo>
                  <a:pt x="514695" y="1980924"/>
                  <a:pt x="545717" y="1981741"/>
                  <a:pt x="557972" y="2001352"/>
                </a:cubicBezTo>
                <a:cubicBezTo>
                  <a:pt x="579471" y="2035756"/>
                  <a:pt x="573951" y="2083058"/>
                  <a:pt x="596452" y="2116815"/>
                </a:cubicBezTo>
                <a:cubicBezTo>
                  <a:pt x="646184" y="2191425"/>
                  <a:pt x="627621" y="2152606"/>
                  <a:pt x="654174" y="2232278"/>
                </a:cubicBezTo>
                <a:cubicBezTo>
                  <a:pt x="666195" y="2352510"/>
                  <a:pt x="666087" y="2414649"/>
                  <a:pt x="692654" y="2520934"/>
                </a:cubicBezTo>
                <a:cubicBezTo>
                  <a:pt x="697573" y="2540613"/>
                  <a:pt x="699225" y="2562825"/>
                  <a:pt x="711895" y="2578666"/>
                </a:cubicBezTo>
                <a:cubicBezTo>
                  <a:pt x="745156" y="2620249"/>
                  <a:pt x="849780" y="2643879"/>
                  <a:pt x="885058" y="2655641"/>
                </a:cubicBezTo>
                <a:cubicBezTo>
                  <a:pt x="904299" y="2662056"/>
                  <a:pt x="925905" y="2663633"/>
                  <a:pt x="942780" y="2674885"/>
                </a:cubicBezTo>
                <a:cubicBezTo>
                  <a:pt x="1075096" y="2763111"/>
                  <a:pt x="1014346" y="2737232"/>
                  <a:pt x="1115943" y="2771103"/>
                </a:cubicBezTo>
                <a:cubicBezTo>
                  <a:pt x="1218559" y="2758274"/>
                  <a:pt x="1321641" y="2748747"/>
                  <a:pt x="1423790" y="2732616"/>
                </a:cubicBezTo>
                <a:cubicBezTo>
                  <a:pt x="1487669" y="2722528"/>
                  <a:pt x="1493143" y="2696665"/>
                  <a:pt x="1558472" y="2674885"/>
                </a:cubicBezTo>
                <a:cubicBezTo>
                  <a:pt x="1902917" y="2560050"/>
                  <a:pt x="1482027" y="2722801"/>
                  <a:pt x="1712396" y="2636397"/>
                </a:cubicBezTo>
                <a:cubicBezTo>
                  <a:pt x="1744735" y="2624268"/>
                  <a:pt x="1774530" y="2603588"/>
                  <a:pt x="1808598" y="2597909"/>
                </a:cubicBezTo>
                <a:cubicBezTo>
                  <a:pt x="1929459" y="2577762"/>
                  <a:pt x="2054016" y="2583456"/>
                  <a:pt x="2174165" y="2559422"/>
                </a:cubicBezTo>
                <a:cubicBezTo>
                  <a:pt x="2206232" y="2553007"/>
                  <a:pt x="2238443" y="2547273"/>
                  <a:pt x="2270367" y="2540178"/>
                </a:cubicBezTo>
                <a:cubicBezTo>
                  <a:pt x="2356557" y="2521021"/>
                  <a:pt x="2349222" y="2516202"/>
                  <a:pt x="2443531" y="2501691"/>
                </a:cubicBezTo>
                <a:cubicBezTo>
                  <a:pt x="2494637" y="2493827"/>
                  <a:pt x="2546348" y="2490311"/>
                  <a:pt x="2597454" y="2482447"/>
                </a:cubicBezTo>
                <a:cubicBezTo>
                  <a:pt x="2629776" y="2477473"/>
                  <a:pt x="2661133" y="2466627"/>
                  <a:pt x="2693656" y="2463203"/>
                </a:cubicBezTo>
                <a:cubicBezTo>
                  <a:pt x="2783179" y="2453778"/>
                  <a:pt x="2873374" y="2452110"/>
                  <a:pt x="2963022" y="2443959"/>
                </a:cubicBezTo>
                <a:cubicBezTo>
                  <a:pt x="3068984" y="2434325"/>
                  <a:pt x="3131333" y="2422318"/>
                  <a:pt x="3232387" y="2405472"/>
                </a:cubicBezTo>
                <a:cubicBezTo>
                  <a:pt x="3277281" y="2379814"/>
                  <a:pt x="3321372" y="2352694"/>
                  <a:pt x="3367070" y="2328497"/>
                </a:cubicBezTo>
                <a:cubicBezTo>
                  <a:pt x="3430442" y="2294941"/>
                  <a:pt x="3497988" y="2269176"/>
                  <a:pt x="3559474" y="2232278"/>
                </a:cubicBezTo>
                <a:cubicBezTo>
                  <a:pt x="3658618" y="2172781"/>
                  <a:pt x="3751878" y="2103986"/>
                  <a:pt x="3848080" y="2039840"/>
                </a:cubicBezTo>
                <a:cubicBezTo>
                  <a:pt x="3893672" y="2009440"/>
                  <a:pt x="3952118" y="2004788"/>
                  <a:pt x="4002003" y="1982109"/>
                </a:cubicBezTo>
                <a:cubicBezTo>
                  <a:pt x="4207144" y="1888847"/>
                  <a:pt x="3923293" y="1989106"/>
                  <a:pt x="4117446" y="1924377"/>
                </a:cubicBezTo>
                <a:cubicBezTo>
                  <a:pt x="4130273" y="1905133"/>
                  <a:pt x="4139574" y="1883000"/>
                  <a:pt x="4155926" y="1866646"/>
                </a:cubicBezTo>
                <a:cubicBezTo>
                  <a:pt x="4178601" y="1843968"/>
                  <a:pt x="4212020" y="1833266"/>
                  <a:pt x="4232888" y="1808915"/>
                </a:cubicBezTo>
                <a:cubicBezTo>
                  <a:pt x="4258826" y="1778648"/>
                  <a:pt x="4277582" y="1713296"/>
                  <a:pt x="4290609" y="1674208"/>
                </a:cubicBezTo>
                <a:cubicBezTo>
                  <a:pt x="4297023" y="1488185"/>
                  <a:pt x="4314280" y="1302220"/>
                  <a:pt x="4309850" y="1116139"/>
                </a:cubicBezTo>
                <a:cubicBezTo>
                  <a:pt x="4301453" y="763394"/>
                  <a:pt x="4319985" y="950044"/>
                  <a:pt x="4213648" y="808238"/>
                </a:cubicBezTo>
                <a:cubicBezTo>
                  <a:pt x="4191210" y="778315"/>
                  <a:pt x="4180944" y="739822"/>
                  <a:pt x="4155926" y="712020"/>
                </a:cubicBezTo>
                <a:cubicBezTo>
                  <a:pt x="4122418" y="674782"/>
                  <a:pt x="4080023" y="646559"/>
                  <a:pt x="4040484" y="615801"/>
                </a:cubicBezTo>
                <a:cubicBezTo>
                  <a:pt x="4000957" y="585052"/>
                  <a:pt x="3951280" y="558320"/>
                  <a:pt x="3905801" y="538826"/>
                </a:cubicBezTo>
                <a:cubicBezTo>
                  <a:pt x="3842311" y="511611"/>
                  <a:pt x="3777532" y="487509"/>
                  <a:pt x="3713397" y="461851"/>
                </a:cubicBezTo>
                <a:cubicBezTo>
                  <a:pt x="3556469" y="399068"/>
                  <a:pt x="3651064" y="430137"/>
                  <a:pt x="3424791" y="384875"/>
                </a:cubicBezTo>
                <a:cubicBezTo>
                  <a:pt x="3392724" y="378460"/>
                  <a:pt x="3361208" y="367962"/>
                  <a:pt x="3328589" y="365632"/>
                </a:cubicBezTo>
                <a:lnTo>
                  <a:pt x="3059224" y="346388"/>
                </a:lnTo>
                <a:cubicBezTo>
                  <a:pt x="2985783" y="339710"/>
                  <a:pt x="2884578" y="326773"/>
                  <a:pt x="2809098" y="307900"/>
                </a:cubicBezTo>
                <a:cubicBezTo>
                  <a:pt x="2789422" y="302980"/>
                  <a:pt x="2770617" y="295071"/>
                  <a:pt x="2751377" y="288657"/>
                </a:cubicBezTo>
                <a:cubicBezTo>
                  <a:pt x="2732137" y="269413"/>
                  <a:pt x="2714560" y="248348"/>
                  <a:pt x="2693656" y="230925"/>
                </a:cubicBezTo>
                <a:cubicBezTo>
                  <a:pt x="2675892" y="216119"/>
                  <a:pt x="2652286" y="208791"/>
                  <a:pt x="2635935" y="192438"/>
                </a:cubicBezTo>
                <a:cubicBezTo>
                  <a:pt x="2585043" y="141537"/>
                  <a:pt x="2610650" y="116380"/>
                  <a:pt x="2539733" y="76975"/>
                </a:cubicBezTo>
                <a:cubicBezTo>
                  <a:pt x="2504276" y="57273"/>
                  <a:pt x="2462771" y="51317"/>
                  <a:pt x="2424290" y="38488"/>
                </a:cubicBezTo>
                <a:lnTo>
                  <a:pt x="2366569" y="19244"/>
                </a:lnTo>
                <a:lnTo>
                  <a:pt x="2308848" y="0"/>
                </a:lnTo>
                <a:cubicBezTo>
                  <a:pt x="2212646" y="6415"/>
                  <a:pt x="2116179" y="9649"/>
                  <a:pt x="2020242" y="19244"/>
                </a:cubicBezTo>
                <a:cubicBezTo>
                  <a:pt x="1987702" y="22499"/>
                  <a:pt x="1956298" y="33111"/>
                  <a:pt x="1924040" y="38488"/>
                </a:cubicBezTo>
                <a:cubicBezTo>
                  <a:pt x="1879307" y="45945"/>
                  <a:pt x="1833976" y="49617"/>
                  <a:pt x="1789357" y="57731"/>
                </a:cubicBezTo>
                <a:cubicBezTo>
                  <a:pt x="1763340" y="62462"/>
                  <a:pt x="1738574" y="73235"/>
                  <a:pt x="1712396" y="76975"/>
                </a:cubicBezTo>
                <a:cubicBezTo>
                  <a:pt x="1648589" y="86092"/>
                  <a:pt x="1583881" y="87699"/>
                  <a:pt x="1519992" y="96219"/>
                </a:cubicBezTo>
                <a:cubicBezTo>
                  <a:pt x="1487576" y="100542"/>
                  <a:pt x="1455965" y="109612"/>
                  <a:pt x="1423790" y="115463"/>
                </a:cubicBezTo>
                <a:cubicBezTo>
                  <a:pt x="1385408" y="122443"/>
                  <a:pt x="1346691" y="127515"/>
                  <a:pt x="1308347" y="134706"/>
                </a:cubicBezTo>
                <a:cubicBezTo>
                  <a:pt x="1244062" y="146761"/>
                  <a:pt x="1179395" y="157328"/>
                  <a:pt x="1115943" y="173194"/>
                </a:cubicBezTo>
                <a:cubicBezTo>
                  <a:pt x="1058689" y="187510"/>
                  <a:pt x="980157" y="209322"/>
                  <a:pt x="923539" y="211681"/>
                </a:cubicBezTo>
                <a:cubicBezTo>
                  <a:pt x="654331" y="222900"/>
                  <a:pt x="384808" y="224510"/>
                  <a:pt x="115442" y="230925"/>
                </a:cubicBezTo>
                <a:cubicBezTo>
                  <a:pt x="88090" y="312999"/>
                  <a:pt x="96202" y="268372"/>
                  <a:pt x="96202" y="365632"/>
                </a:cubicBezTo>
                <a:lnTo>
                  <a:pt x="96202" y="365632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264960" y="2288458"/>
            <a:ext cx="4598456" cy="2617153"/>
          </a:xfrm>
          <a:custGeom>
            <a:avLst/>
            <a:gdLst>
              <a:gd name="connsiteX0" fmla="*/ 0 w 4598456"/>
              <a:gd name="connsiteY0" fmla="*/ 384876 h 2617153"/>
              <a:gd name="connsiteX1" fmla="*/ 0 w 4598456"/>
              <a:gd name="connsiteY1" fmla="*/ 384876 h 2617153"/>
              <a:gd name="connsiteX2" fmla="*/ 96202 w 4598456"/>
              <a:gd name="connsiteY2" fmla="*/ 1520258 h 2617153"/>
              <a:gd name="connsiteX3" fmla="*/ 115443 w 4598456"/>
              <a:gd name="connsiteY3" fmla="*/ 1654965 h 2617153"/>
              <a:gd name="connsiteX4" fmla="*/ 134683 w 4598456"/>
              <a:gd name="connsiteY4" fmla="*/ 1770427 h 2617153"/>
              <a:gd name="connsiteX5" fmla="*/ 269366 w 4598456"/>
              <a:gd name="connsiteY5" fmla="*/ 1847402 h 2617153"/>
              <a:gd name="connsiteX6" fmla="*/ 423289 w 4598456"/>
              <a:gd name="connsiteY6" fmla="*/ 1962865 h 2617153"/>
              <a:gd name="connsiteX7" fmla="*/ 481010 w 4598456"/>
              <a:gd name="connsiteY7" fmla="*/ 2001353 h 2617153"/>
              <a:gd name="connsiteX8" fmla="*/ 538731 w 4598456"/>
              <a:gd name="connsiteY8" fmla="*/ 2020596 h 2617153"/>
              <a:gd name="connsiteX9" fmla="*/ 654174 w 4598456"/>
              <a:gd name="connsiteY9" fmla="*/ 2001353 h 2617153"/>
              <a:gd name="connsiteX10" fmla="*/ 711895 w 4598456"/>
              <a:gd name="connsiteY10" fmla="*/ 1982109 h 2617153"/>
              <a:gd name="connsiteX11" fmla="*/ 788857 w 4598456"/>
              <a:gd name="connsiteY11" fmla="*/ 2020596 h 2617153"/>
              <a:gd name="connsiteX12" fmla="*/ 808097 w 4598456"/>
              <a:gd name="connsiteY12" fmla="*/ 2155303 h 2617153"/>
              <a:gd name="connsiteX13" fmla="*/ 885059 w 4598456"/>
              <a:gd name="connsiteY13" fmla="*/ 2174546 h 2617153"/>
              <a:gd name="connsiteX14" fmla="*/ 942780 w 4598456"/>
              <a:gd name="connsiteY14" fmla="*/ 2213034 h 2617153"/>
              <a:gd name="connsiteX15" fmla="*/ 962020 w 4598456"/>
              <a:gd name="connsiteY15" fmla="*/ 2347740 h 2617153"/>
              <a:gd name="connsiteX16" fmla="*/ 1000501 w 4598456"/>
              <a:gd name="connsiteY16" fmla="*/ 2405472 h 2617153"/>
              <a:gd name="connsiteX17" fmla="*/ 1058222 w 4598456"/>
              <a:gd name="connsiteY17" fmla="*/ 2443959 h 2617153"/>
              <a:gd name="connsiteX18" fmla="*/ 1231386 w 4598456"/>
              <a:gd name="connsiteY18" fmla="*/ 2482447 h 2617153"/>
              <a:gd name="connsiteX19" fmla="*/ 1366069 w 4598456"/>
              <a:gd name="connsiteY19" fmla="*/ 2617153 h 2617153"/>
              <a:gd name="connsiteX20" fmla="*/ 1635434 w 4598456"/>
              <a:gd name="connsiteY20" fmla="*/ 2578666 h 2617153"/>
              <a:gd name="connsiteX21" fmla="*/ 1693155 w 4598456"/>
              <a:gd name="connsiteY21" fmla="*/ 2540178 h 2617153"/>
              <a:gd name="connsiteX22" fmla="*/ 1731636 w 4598456"/>
              <a:gd name="connsiteY22" fmla="*/ 2482447 h 2617153"/>
              <a:gd name="connsiteX23" fmla="*/ 1789357 w 4598456"/>
              <a:gd name="connsiteY23" fmla="*/ 2463203 h 2617153"/>
              <a:gd name="connsiteX24" fmla="*/ 1847079 w 4598456"/>
              <a:gd name="connsiteY24" fmla="*/ 2424716 h 2617153"/>
              <a:gd name="connsiteX25" fmla="*/ 1924040 w 4598456"/>
              <a:gd name="connsiteY25" fmla="*/ 2309253 h 2617153"/>
              <a:gd name="connsiteX26" fmla="*/ 1943281 w 4598456"/>
              <a:gd name="connsiteY26" fmla="*/ 2213034 h 2617153"/>
              <a:gd name="connsiteX27" fmla="*/ 2020242 w 4598456"/>
              <a:gd name="connsiteY27" fmla="*/ 2097571 h 2617153"/>
              <a:gd name="connsiteX28" fmla="*/ 2058723 w 4598456"/>
              <a:gd name="connsiteY28" fmla="*/ 2039840 h 2617153"/>
              <a:gd name="connsiteX29" fmla="*/ 2077963 w 4598456"/>
              <a:gd name="connsiteY29" fmla="*/ 1982109 h 2617153"/>
              <a:gd name="connsiteX30" fmla="*/ 2251127 w 4598456"/>
              <a:gd name="connsiteY30" fmla="*/ 1789671 h 2617153"/>
              <a:gd name="connsiteX31" fmla="*/ 2328089 w 4598456"/>
              <a:gd name="connsiteY31" fmla="*/ 1751183 h 2617153"/>
              <a:gd name="connsiteX32" fmla="*/ 2443531 w 4598456"/>
              <a:gd name="connsiteY32" fmla="*/ 1712696 h 2617153"/>
              <a:gd name="connsiteX33" fmla="*/ 2674416 w 4598456"/>
              <a:gd name="connsiteY33" fmla="*/ 1751183 h 2617153"/>
              <a:gd name="connsiteX34" fmla="*/ 2732137 w 4598456"/>
              <a:gd name="connsiteY34" fmla="*/ 1789671 h 2617153"/>
              <a:gd name="connsiteX35" fmla="*/ 2847579 w 4598456"/>
              <a:gd name="connsiteY35" fmla="*/ 1885890 h 2617153"/>
              <a:gd name="connsiteX36" fmla="*/ 2905301 w 4598456"/>
              <a:gd name="connsiteY36" fmla="*/ 1924377 h 2617153"/>
              <a:gd name="connsiteX37" fmla="*/ 2963022 w 4598456"/>
              <a:gd name="connsiteY37" fmla="*/ 1943621 h 2617153"/>
              <a:gd name="connsiteX38" fmla="*/ 3597955 w 4598456"/>
              <a:gd name="connsiteY38" fmla="*/ 1982109 h 2617153"/>
              <a:gd name="connsiteX39" fmla="*/ 3732638 w 4598456"/>
              <a:gd name="connsiteY39" fmla="*/ 2020596 h 2617153"/>
              <a:gd name="connsiteX40" fmla="*/ 3790359 w 4598456"/>
              <a:gd name="connsiteY40" fmla="*/ 2059084 h 2617153"/>
              <a:gd name="connsiteX41" fmla="*/ 3905801 w 4598456"/>
              <a:gd name="connsiteY41" fmla="*/ 2097571 h 2617153"/>
              <a:gd name="connsiteX42" fmla="*/ 4406052 w 4598456"/>
              <a:gd name="connsiteY42" fmla="*/ 2039840 h 2617153"/>
              <a:gd name="connsiteX43" fmla="*/ 4463773 w 4598456"/>
              <a:gd name="connsiteY43" fmla="*/ 2001353 h 2617153"/>
              <a:gd name="connsiteX44" fmla="*/ 4502254 w 4598456"/>
              <a:gd name="connsiteY44" fmla="*/ 1943621 h 2617153"/>
              <a:gd name="connsiteX45" fmla="*/ 4579215 w 4598456"/>
              <a:gd name="connsiteY45" fmla="*/ 1885890 h 2617153"/>
              <a:gd name="connsiteX46" fmla="*/ 4598456 w 4598456"/>
              <a:gd name="connsiteY46" fmla="*/ 1828159 h 2617153"/>
              <a:gd name="connsiteX47" fmla="*/ 4579215 w 4598456"/>
              <a:gd name="connsiteY47" fmla="*/ 1597233 h 2617153"/>
              <a:gd name="connsiteX48" fmla="*/ 4521494 w 4598456"/>
              <a:gd name="connsiteY48" fmla="*/ 1558746 h 2617153"/>
              <a:gd name="connsiteX49" fmla="*/ 4483013 w 4598456"/>
              <a:gd name="connsiteY49" fmla="*/ 1501014 h 2617153"/>
              <a:gd name="connsiteX50" fmla="*/ 4425292 w 4598456"/>
              <a:gd name="connsiteY50" fmla="*/ 1385552 h 2617153"/>
              <a:gd name="connsiteX51" fmla="*/ 4367571 w 4598456"/>
              <a:gd name="connsiteY51" fmla="*/ 1366308 h 2617153"/>
              <a:gd name="connsiteX52" fmla="*/ 4271369 w 4598456"/>
              <a:gd name="connsiteY52" fmla="*/ 654288 h 2617153"/>
              <a:gd name="connsiteX53" fmla="*/ 4136686 w 4598456"/>
              <a:gd name="connsiteY53" fmla="*/ 519582 h 2617153"/>
              <a:gd name="connsiteX54" fmla="*/ 4078965 w 4598456"/>
              <a:gd name="connsiteY54" fmla="*/ 500338 h 2617153"/>
              <a:gd name="connsiteX55" fmla="*/ 3309349 w 4598456"/>
              <a:gd name="connsiteY55" fmla="*/ 461851 h 2617153"/>
              <a:gd name="connsiteX56" fmla="*/ 2963022 w 4598456"/>
              <a:gd name="connsiteY56" fmla="*/ 307900 h 2617153"/>
              <a:gd name="connsiteX57" fmla="*/ 2847579 w 4598456"/>
              <a:gd name="connsiteY57" fmla="*/ 269413 h 2617153"/>
              <a:gd name="connsiteX58" fmla="*/ 2751377 w 4598456"/>
              <a:gd name="connsiteY58" fmla="*/ 250169 h 2617153"/>
              <a:gd name="connsiteX59" fmla="*/ 2578214 w 4598456"/>
              <a:gd name="connsiteY59" fmla="*/ 211682 h 2617153"/>
              <a:gd name="connsiteX60" fmla="*/ 2443531 w 4598456"/>
              <a:gd name="connsiteY60" fmla="*/ 134706 h 2617153"/>
              <a:gd name="connsiteX61" fmla="*/ 2366569 w 4598456"/>
              <a:gd name="connsiteY61" fmla="*/ 96219 h 2617153"/>
              <a:gd name="connsiteX62" fmla="*/ 2308848 w 4598456"/>
              <a:gd name="connsiteY62" fmla="*/ 57731 h 2617153"/>
              <a:gd name="connsiteX63" fmla="*/ 2174165 w 4598456"/>
              <a:gd name="connsiteY63" fmla="*/ 19244 h 2617153"/>
              <a:gd name="connsiteX64" fmla="*/ 2116444 w 4598456"/>
              <a:gd name="connsiteY64" fmla="*/ 0 h 2617153"/>
              <a:gd name="connsiteX65" fmla="*/ 1770117 w 4598456"/>
              <a:gd name="connsiteY65" fmla="*/ 19244 h 2617153"/>
              <a:gd name="connsiteX66" fmla="*/ 1693155 w 4598456"/>
              <a:gd name="connsiteY66" fmla="*/ 57731 h 2617153"/>
              <a:gd name="connsiteX67" fmla="*/ 1616194 w 4598456"/>
              <a:gd name="connsiteY67" fmla="*/ 76975 h 2617153"/>
              <a:gd name="connsiteX68" fmla="*/ 1500751 w 4598456"/>
              <a:gd name="connsiteY68" fmla="*/ 96219 h 2617153"/>
              <a:gd name="connsiteX69" fmla="*/ 1269867 w 4598456"/>
              <a:gd name="connsiteY69" fmla="*/ 153950 h 2617153"/>
              <a:gd name="connsiteX70" fmla="*/ 1038982 w 4598456"/>
              <a:gd name="connsiteY70" fmla="*/ 211682 h 2617153"/>
              <a:gd name="connsiteX71" fmla="*/ 962020 w 4598456"/>
              <a:gd name="connsiteY71" fmla="*/ 250169 h 2617153"/>
              <a:gd name="connsiteX72" fmla="*/ 846578 w 4598456"/>
              <a:gd name="connsiteY72" fmla="*/ 288657 h 2617153"/>
              <a:gd name="connsiteX73" fmla="*/ 942780 w 4598456"/>
              <a:gd name="connsiteY73" fmla="*/ 346388 h 2617153"/>
              <a:gd name="connsiteX74" fmla="*/ 1327588 w 4598456"/>
              <a:gd name="connsiteY74" fmla="*/ 365632 h 2617153"/>
              <a:gd name="connsiteX75" fmla="*/ 1404549 w 4598456"/>
              <a:gd name="connsiteY75" fmla="*/ 384876 h 2617153"/>
              <a:gd name="connsiteX76" fmla="*/ 1308347 w 4598456"/>
              <a:gd name="connsiteY76" fmla="*/ 307900 h 2617153"/>
              <a:gd name="connsiteX77" fmla="*/ 1250626 w 4598456"/>
              <a:gd name="connsiteY77" fmla="*/ 250169 h 2617153"/>
              <a:gd name="connsiteX78" fmla="*/ 1096703 w 4598456"/>
              <a:gd name="connsiteY78" fmla="*/ 192438 h 2617153"/>
              <a:gd name="connsiteX79" fmla="*/ 904299 w 4598456"/>
              <a:gd name="connsiteY79" fmla="*/ 153950 h 2617153"/>
              <a:gd name="connsiteX80" fmla="*/ 442529 w 4598456"/>
              <a:gd name="connsiteY80" fmla="*/ 173194 h 2617153"/>
              <a:gd name="connsiteX81" fmla="*/ 307847 w 4598456"/>
              <a:gd name="connsiteY81" fmla="*/ 230925 h 2617153"/>
              <a:gd name="connsiteX82" fmla="*/ 250125 w 4598456"/>
              <a:gd name="connsiteY82" fmla="*/ 250169 h 2617153"/>
              <a:gd name="connsiteX83" fmla="*/ 192404 w 4598456"/>
              <a:gd name="connsiteY83" fmla="*/ 288657 h 2617153"/>
              <a:gd name="connsiteX84" fmla="*/ 38481 w 4598456"/>
              <a:gd name="connsiteY84" fmla="*/ 346388 h 2617153"/>
              <a:gd name="connsiteX85" fmla="*/ 0 w 4598456"/>
              <a:gd name="connsiteY85" fmla="*/ 384876 h 261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598456" h="2617153">
                <a:moveTo>
                  <a:pt x="0" y="384876"/>
                </a:moveTo>
                <a:lnTo>
                  <a:pt x="0" y="384876"/>
                </a:lnTo>
                <a:cubicBezTo>
                  <a:pt x="31146" y="1506304"/>
                  <a:pt x="-25356" y="669222"/>
                  <a:pt x="96202" y="1520258"/>
                </a:cubicBezTo>
                <a:cubicBezTo>
                  <a:pt x="102616" y="1565160"/>
                  <a:pt x="108547" y="1610134"/>
                  <a:pt x="115443" y="1654965"/>
                </a:cubicBezTo>
                <a:cubicBezTo>
                  <a:pt x="121375" y="1693529"/>
                  <a:pt x="117236" y="1735527"/>
                  <a:pt x="134683" y="1770427"/>
                </a:cubicBezTo>
                <a:cubicBezTo>
                  <a:pt x="144525" y="1790114"/>
                  <a:pt x="260706" y="1841628"/>
                  <a:pt x="269366" y="1847402"/>
                </a:cubicBezTo>
                <a:cubicBezTo>
                  <a:pt x="322730" y="1882984"/>
                  <a:pt x="369925" y="1927283"/>
                  <a:pt x="423289" y="1962865"/>
                </a:cubicBezTo>
                <a:cubicBezTo>
                  <a:pt x="442529" y="1975694"/>
                  <a:pt x="460327" y="1991010"/>
                  <a:pt x="481010" y="2001353"/>
                </a:cubicBezTo>
                <a:cubicBezTo>
                  <a:pt x="499150" y="2010424"/>
                  <a:pt x="519491" y="2014182"/>
                  <a:pt x="538731" y="2020596"/>
                </a:cubicBezTo>
                <a:cubicBezTo>
                  <a:pt x="577212" y="2014182"/>
                  <a:pt x="616091" y="2009817"/>
                  <a:pt x="654174" y="2001353"/>
                </a:cubicBezTo>
                <a:cubicBezTo>
                  <a:pt x="673972" y="1996953"/>
                  <a:pt x="691817" y="1979240"/>
                  <a:pt x="711895" y="1982109"/>
                </a:cubicBezTo>
                <a:cubicBezTo>
                  <a:pt x="740290" y="1986166"/>
                  <a:pt x="763203" y="2007767"/>
                  <a:pt x="788857" y="2020596"/>
                </a:cubicBezTo>
                <a:cubicBezTo>
                  <a:pt x="795270" y="2065498"/>
                  <a:pt x="784060" y="2116838"/>
                  <a:pt x="808097" y="2155303"/>
                </a:cubicBezTo>
                <a:cubicBezTo>
                  <a:pt x="822110" y="2177728"/>
                  <a:pt x="860754" y="2164128"/>
                  <a:pt x="885059" y="2174546"/>
                </a:cubicBezTo>
                <a:cubicBezTo>
                  <a:pt x="906314" y="2183657"/>
                  <a:pt x="923540" y="2200205"/>
                  <a:pt x="942780" y="2213034"/>
                </a:cubicBezTo>
                <a:cubicBezTo>
                  <a:pt x="949193" y="2257936"/>
                  <a:pt x="948989" y="2304295"/>
                  <a:pt x="962020" y="2347740"/>
                </a:cubicBezTo>
                <a:cubicBezTo>
                  <a:pt x="968664" y="2369892"/>
                  <a:pt x="984149" y="2389117"/>
                  <a:pt x="1000501" y="2405472"/>
                </a:cubicBezTo>
                <a:cubicBezTo>
                  <a:pt x="1016852" y="2421825"/>
                  <a:pt x="1037539" y="2433616"/>
                  <a:pt x="1058222" y="2443959"/>
                </a:cubicBezTo>
                <a:cubicBezTo>
                  <a:pt x="1105589" y="2467646"/>
                  <a:pt x="1187043" y="2475055"/>
                  <a:pt x="1231386" y="2482447"/>
                </a:cubicBezTo>
                <a:cubicBezTo>
                  <a:pt x="1319596" y="2614786"/>
                  <a:pt x="1264467" y="2583282"/>
                  <a:pt x="1366069" y="2617153"/>
                </a:cubicBezTo>
                <a:cubicBezTo>
                  <a:pt x="1420148" y="2612236"/>
                  <a:pt x="1561405" y="2615688"/>
                  <a:pt x="1635434" y="2578666"/>
                </a:cubicBezTo>
                <a:cubicBezTo>
                  <a:pt x="1656117" y="2568322"/>
                  <a:pt x="1673915" y="2553007"/>
                  <a:pt x="1693155" y="2540178"/>
                </a:cubicBezTo>
                <a:cubicBezTo>
                  <a:pt x="1705982" y="2520934"/>
                  <a:pt x="1713578" y="2496896"/>
                  <a:pt x="1731636" y="2482447"/>
                </a:cubicBezTo>
                <a:cubicBezTo>
                  <a:pt x="1747472" y="2469776"/>
                  <a:pt x="1771217" y="2472274"/>
                  <a:pt x="1789357" y="2463203"/>
                </a:cubicBezTo>
                <a:cubicBezTo>
                  <a:pt x="1810040" y="2452860"/>
                  <a:pt x="1827838" y="2437545"/>
                  <a:pt x="1847079" y="2424716"/>
                </a:cubicBezTo>
                <a:cubicBezTo>
                  <a:pt x="1872733" y="2386228"/>
                  <a:pt x="1914970" y="2354609"/>
                  <a:pt x="1924040" y="2309253"/>
                </a:cubicBezTo>
                <a:cubicBezTo>
                  <a:pt x="1930454" y="2277180"/>
                  <a:pt x="1929748" y="2242811"/>
                  <a:pt x="1943281" y="2213034"/>
                </a:cubicBezTo>
                <a:cubicBezTo>
                  <a:pt x="1962418" y="2170925"/>
                  <a:pt x="1994588" y="2136059"/>
                  <a:pt x="2020242" y="2097571"/>
                </a:cubicBezTo>
                <a:lnTo>
                  <a:pt x="2058723" y="2039840"/>
                </a:lnTo>
                <a:cubicBezTo>
                  <a:pt x="2065136" y="2020596"/>
                  <a:pt x="2067900" y="1999721"/>
                  <a:pt x="2077963" y="1982109"/>
                </a:cubicBezTo>
                <a:cubicBezTo>
                  <a:pt x="2105655" y="1933640"/>
                  <a:pt x="2219381" y="1805547"/>
                  <a:pt x="2251127" y="1789671"/>
                </a:cubicBezTo>
                <a:cubicBezTo>
                  <a:pt x="2276781" y="1776842"/>
                  <a:pt x="2301458" y="1761837"/>
                  <a:pt x="2328089" y="1751183"/>
                </a:cubicBezTo>
                <a:cubicBezTo>
                  <a:pt x="2365750" y="1736116"/>
                  <a:pt x="2443531" y="1712696"/>
                  <a:pt x="2443531" y="1712696"/>
                </a:cubicBezTo>
                <a:cubicBezTo>
                  <a:pt x="2498390" y="1718793"/>
                  <a:pt x="2609953" y="1718946"/>
                  <a:pt x="2674416" y="1751183"/>
                </a:cubicBezTo>
                <a:cubicBezTo>
                  <a:pt x="2695099" y="1761526"/>
                  <a:pt x="2712897" y="1776842"/>
                  <a:pt x="2732137" y="1789671"/>
                </a:cubicBezTo>
                <a:cubicBezTo>
                  <a:pt x="2792582" y="1880353"/>
                  <a:pt x="2742423" y="1825791"/>
                  <a:pt x="2847579" y="1885890"/>
                </a:cubicBezTo>
                <a:cubicBezTo>
                  <a:pt x="2867657" y="1897365"/>
                  <a:pt x="2884618" y="1914034"/>
                  <a:pt x="2905301" y="1924377"/>
                </a:cubicBezTo>
                <a:cubicBezTo>
                  <a:pt x="2923441" y="1933448"/>
                  <a:pt x="2943346" y="1938701"/>
                  <a:pt x="2963022" y="1943621"/>
                </a:cubicBezTo>
                <a:cubicBezTo>
                  <a:pt x="3171864" y="1995841"/>
                  <a:pt x="3375791" y="1974173"/>
                  <a:pt x="3597955" y="1982109"/>
                </a:cubicBezTo>
                <a:cubicBezTo>
                  <a:pt x="3622608" y="1988273"/>
                  <a:pt x="3705040" y="2006795"/>
                  <a:pt x="3732638" y="2020596"/>
                </a:cubicBezTo>
                <a:cubicBezTo>
                  <a:pt x="3753321" y="2030939"/>
                  <a:pt x="3769227" y="2049691"/>
                  <a:pt x="3790359" y="2059084"/>
                </a:cubicBezTo>
                <a:cubicBezTo>
                  <a:pt x="3827425" y="2075561"/>
                  <a:pt x="3905801" y="2097571"/>
                  <a:pt x="3905801" y="2097571"/>
                </a:cubicBezTo>
                <a:cubicBezTo>
                  <a:pt x="3925041" y="2096609"/>
                  <a:pt x="4297029" y="2112534"/>
                  <a:pt x="4406052" y="2039840"/>
                </a:cubicBezTo>
                <a:lnTo>
                  <a:pt x="4463773" y="2001353"/>
                </a:lnTo>
                <a:cubicBezTo>
                  <a:pt x="4476600" y="1982109"/>
                  <a:pt x="4485902" y="1959976"/>
                  <a:pt x="4502254" y="1943621"/>
                </a:cubicBezTo>
                <a:cubicBezTo>
                  <a:pt x="4524928" y="1920943"/>
                  <a:pt x="4558687" y="1910528"/>
                  <a:pt x="4579215" y="1885890"/>
                </a:cubicBezTo>
                <a:cubicBezTo>
                  <a:pt x="4592199" y="1870306"/>
                  <a:pt x="4592042" y="1847403"/>
                  <a:pt x="4598456" y="1828159"/>
                </a:cubicBezTo>
                <a:cubicBezTo>
                  <a:pt x="4592042" y="1751184"/>
                  <a:pt x="4600432" y="1671504"/>
                  <a:pt x="4579215" y="1597233"/>
                </a:cubicBezTo>
                <a:cubicBezTo>
                  <a:pt x="4572863" y="1574997"/>
                  <a:pt x="4537845" y="1575099"/>
                  <a:pt x="4521494" y="1558746"/>
                </a:cubicBezTo>
                <a:cubicBezTo>
                  <a:pt x="4505142" y="1542391"/>
                  <a:pt x="4495840" y="1520258"/>
                  <a:pt x="4483013" y="1501014"/>
                </a:cubicBezTo>
                <a:cubicBezTo>
                  <a:pt x="4470339" y="1462985"/>
                  <a:pt x="4459200" y="1412683"/>
                  <a:pt x="4425292" y="1385552"/>
                </a:cubicBezTo>
                <a:cubicBezTo>
                  <a:pt x="4409456" y="1372881"/>
                  <a:pt x="4386811" y="1372723"/>
                  <a:pt x="4367571" y="1366308"/>
                </a:cubicBezTo>
                <a:cubicBezTo>
                  <a:pt x="4175908" y="1078764"/>
                  <a:pt x="4310825" y="1325167"/>
                  <a:pt x="4271369" y="654288"/>
                </a:cubicBezTo>
                <a:cubicBezTo>
                  <a:pt x="4267111" y="581896"/>
                  <a:pt x="4201500" y="541191"/>
                  <a:pt x="4136686" y="519582"/>
                </a:cubicBezTo>
                <a:cubicBezTo>
                  <a:pt x="4117446" y="513167"/>
                  <a:pt x="4099197" y="501750"/>
                  <a:pt x="4078965" y="500338"/>
                </a:cubicBezTo>
                <a:cubicBezTo>
                  <a:pt x="3822729" y="482458"/>
                  <a:pt x="3565888" y="474680"/>
                  <a:pt x="3309349" y="461851"/>
                </a:cubicBezTo>
                <a:cubicBezTo>
                  <a:pt x="3189152" y="401741"/>
                  <a:pt x="3098322" y="353007"/>
                  <a:pt x="2963022" y="307900"/>
                </a:cubicBezTo>
                <a:cubicBezTo>
                  <a:pt x="2924541" y="295071"/>
                  <a:pt x="2886712" y="280088"/>
                  <a:pt x="2847579" y="269413"/>
                </a:cubicBezTo>
                <a:cubicBezTo>
                  <a:pt x="2816029" y="260807"/>
                  <a:pt x="2783103" y="258102"/>
                  <a:pt x="2751377" y="250169"/>
                </a:cubicBezTo>
                <a:cubicBezTo>
                  <a:pt x="2561926" y="202797"/>
                  <a:pt x="2895859" y="264630"/>
                  <a:pt x="2578214" y="211682"/>
                </a:cubicBezTo>
                <a:cubicBezTo>
                  <a:pt x="2464811" y="173874"/>
                  <a:pt x="2576657" y="217924"/>
                  <a:pt x="2443531" y="134706"/>
                </a:cubicBezTo>
                <a:cubicBezTo>
                  <a:pt x="2419209" y="119502"/>
                  <a:pt x="2391472" y="110452"/>
                  <a:pt x="2366569" y="96219"/>
                </a:cubicBezTo>
                <a:cubicBezTo>
                  <a:pt x="2346491" y="84744"/>
                  <a:pt x="2329531" y="68074"/>
                  <a:pt x="2308848" y="57731"/>
                </a:cubicBezTo>
                <a:cubicBezTo>
                  <a:pt x="2278098" y="42353"/>
                  <a:pt x="2202927" y="27463"/>
                  <a:pt x="2174165" y="19244"/>
                </a:cubicBezTo>
                <a:cubicBezTo>
                  <a:pt x="2154664" y="13671"/>
                  <a:pt x="2135684" y="6415"/>
                  <a:pt x="2116444" y="0"/>
                </a:cubicBezTo>
                <a:cubicBezTo>
                  <a:pt x="2001002" y="6415"/>
                  <a:pt x="1884677" y="3620"/>
                  <a:pt x="1770117" y="19244"/>
                </a:cubicBezTo>
                <a:cubicBezTo>
                  <a:pt x="1741697" y="23120"/>
                  <a:pt x="1720011" y="47658"/>
                  <a:pt x="1693155" y="57731"/>
                </a:cubicBezTo>
                <a:cubicBezTo>
                  <a:pt x="1668396" y="67017"/>
                  <a:pt x="1642124" y="71788"/>
                  <a:pt x="1616194" y="76975"/>
                </a:cubicBezTo>
                <a:cubicBezTo>
                  <a:pt x="1577940" y="84627"/>
                  <a:pt x="1538897" y="88044"/>
                  <a:pt x="1500751" y="96219"/>
                </a:cubicBezTo>
                <a:cubicBezTo>
                  <a:pt x="1500707" y="96228"/>
                  <a:pt x="1308370" y="144322"/>
                  <a:pt x="1269867" y="153950"/>
                </a:cubicBezTo>
                <a:lnTo>
                  <a:pt x="1038982" y="211682"/>
                </a:lnTo>
                <a:cubicBezTo>
                  <a:pt x="1013328" y="224511"/>
                  <a:pt x="988651" y="239515"/>
                  <a:pt x="962020" y="250169"/>
                </a:cubicBezTo>
                <a:cubicBezTo>
                  <a:pt x="924359" y="265236"/>
                  <a:pt x="846578" y="288657"/>
                  <a:pt x="846578" y="288657"/>
                </a:cubicBezTo>
                <a:cubicBezTo>
                  <a:pt x="878645" y="307901"/>
                  <a:pt x="905852" y="340478"/>
                  <a:pt x="942780" y="346388"/>
                </a:cubicBezTo>
                <a:cubicBezTo>
                  <a:pt x="1069596" y="366682"/>
                  <a:pt x="1199602" y="354965"/>
                  <a:pt x="1327588" y="365632"/>
                </a:cubicBezTo>
                <a:cubicBezTo>
                  <a:pt x="1353940" y="367828"/>
                  <a:pt x="1378895" y="378461"/>
                  <a:pt x="1404549" y="384876"/>
                </a:cubicBezTo>
                <a:cubicBezTo>
                  <a:pt x="1372482" y="359217"/>
                  <a:pt x="1339252" y="334947"/>
                  <a:pt x="1308347" y="307900"/>
                </a:cubicBezTo>
                <a:cubicBezTo>
                  <a:pt x="1287869" y="289979"/>
                  <a:pt x="1272768" y="265988"/>
                  <a:pt x="1250626" y="250169"/>
                </a:cubicBezTo>
                <a:cubicBezTo>
                  <a:pt x="1190849" y="207464"/>
                  <a:pt x="1163843" y="211625"/>
                  <a:pt x="1096703" y="192438"/>
                </a:cubicBezTo>
                <a:cubicBezTo>
                  <a:pt x="962378" y="154052"/>
                  <a:pt x="1134151" y="186792"/>
                  <a:pt x="904299" y="153950"/>
                </a:cubicBezTo>
                <a:cubicBezTo>
                  <a:pt x="750376" y="160365"/>
                  <a:pt x="596165" y="161811"/>
                  <a:pt x="442529" y="173194"/>
                </a:cubicBezTo>
                <a:cubicBezTo>
                  <a:pt x="406164" y="175888"/>
                  <a:pt x="334264" y="219601"/>
                  <a:pt x="307847" y="230925"/>
                </a:cubicBezTo>
                <a:cubicBezTo>
                  <a:pt x="289206" y="238916"/>
                  <a:pt x="269366" y="243754"/>
                  <a:pt x="250125" y="250169"/>
                </a:cubicBezTo>
                <a:cubicBezTo>
                  <a:pt x="230885" y="262998"/>
                  <a:pt x="214056" y="280536"/>
                  <a:pt x="192404" y="288657"/>
                </a:cubicBezTo>
                <a:cubicBezTo>
                  <a:pt x="150401" y="304411"/>
                  <a:pt x="69049" y="295432"/>
                  <a:pt x="38481" y="346388"/>
                </a:cubicBezTo>
                <a:cubicBezTo>
                  <a:pt x="28582" y="362890"/>
                  <a:pt x="6413" y="378461"/>
                  <a:pt x="0" y="3848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2451256" y="56084"/>
            <a:ext cx="396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smtClean="0"/>
              <a:t>Bob </a:t>
            </a:r>
            <a:r>
              <a:rPr lang="en-US" sz="2400" b="1" i="1" u="sng" dirty="0" err="1" smtClean="0"/>
              <a:t>Houze</a:t>
            </a:r>
            <a:r>
              <a:rPr lang="en-US" sz="2400" b="1" i="1" u="sng" dirty="0" smtClean="0"/>
              <a:t> Field Campaign Time Line</a:t>
            </a:r>
            <a:endParaRPr lang="en-US" sz="2400" b="1" i="1" u="sng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79087" y="1520258"/>
            <a:ext cx="509769" cy="1"/>
          </a:xfrm>
          <a:prstGeom prst="line">
            <a:avLst/>
          </a:prstGeom>
          <a:ln w="1905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>
            <a:off x="319508" y="4143232"/>
            <a:ext cx="8504256" cy="2260311"/>
          </a:xfrm>
          <a:custGeom>
            <a:avLst/>
            <a:gdLst>
              <a:gd name="connsiteX0" fmla="*/ 8196410 w 8504256"/>
              <a:gd name="connsiteY0" fmla="*/ 655113 h 2260311"/>
              <a:gd name="connsiteX1" fmla="*/ 8196410 w 8504256"/>
              <a:gd name="connsiteY1" fmla="*/ 655113 h 2260311"/>
              <a:gd name="connsiteX2" fmla="*/ 7927044 w 8504256"/>
              <a:gd name="connsiteY2" fmla="*/ 674356 h 2260311"/>
              <a:gd name="connsiteX3" fmla="*/ 7522996 w 8504256"/>
              <a:gd name="connsiteY3" fmla="*/ 770575 h 2260311"/>
              <a:gd name="connsiteX4" fmla="*/ 7118948 w 8504256"/>
              <a:gd name="connsiteY4" fmla="*/ 828306 h 2260311"/>
              <a:gd name="connsiteX5" fmla="*/ 6310851 w 8504256"/>
              <a:gd name="connsiteY5" fmla="*/ 809063 h 2260311"/>
              <a:gd name="connsiteX6" fmla="*/ 5733639 w 8504256"/>
              <a:gd name="connsiteY6" fmla="*/ 770575 h 2260311"/>
              <a:gd name="connsiteX7" fmla="*/ 4675417 w 8504256"/>
              <a:gd name="connsiteY7" fmla="*/ 770575 h 2260311"/>
              <a:gd name="connsiteX8" fmla="*/ 4078964 w 8504256"/>
              <a:gd name="connsiteY8" fmla="*/ 789819 h 2260311"/>
              <a:gd name="connsiteX9" fmla="*/ 3886560 w 8504256"/>
              <a:gd name="connsiteY9" fmla="*/ 828306 h 2260311"/>
              <a:gd name="connsiteX10" fmla="*/ 3809599 w 8504256"/>
              <a:gd name="connsiteY10" fmla="*/ 847550 h 2260311"/>
              <a:gd name="connsiteX11" fmla="*/ 3694156 w 8504256"/>
              <a:gd name="connsiteY11" fmla="*/ 866794 h 2260311"/>
              <a:gd name="connsiteX12" fmla="*/ 3597954 w 8504256"/>
              <a:gd name="connsiteY12" fmla="*/ 905282 h 2260311"/>
              <a:gd name="connsiteX13" fmla="*/ 2770617 w 8504256"/>
              <a:gd name="connsiteY13" fmla="*/ 866794 h 2260311"/>
              <a:gd name="connsiteX14" fmla="*/ 2655175 w 8504256"/>
              <a:gd name="connsiteY14" fmla="*/ 809063 h 2260311"/>
              <a:gd name="connsiteX15" fmla="*/ 2635934 w 8504256"/>
              <a:gd name="connsiteY15" fmla="*/ 751331 h 2260311"/>
              <a:gd name="connsiteX16" fmla="*/ 2558973 w 8504256"/>
              <a:gd name="connsiteY16" fmla="*/ 770575 h 2260311"/>
              <a:gd name="connsiteX17" fmla="*/ 2501252 w 8504256"/>
              <a:gd name="connsiteY17" fmla="*/ 789819 h 2260311"/>
              <a:gd name="connsiteX18" fmla="*/ 2462771 w 8504256"/>
              <a:gd name="connsiteY18" fmla="*/ 732088 h 2260311"/>
              <a:gd name="connsiteX19" fmla="*/ 2424290 w 8504256"/>
              <a:gd name="connsiteY19" fmla="*/ 616625 h 2260311"/>
              <a:gd name="connsiteX20" fmla="*/ 2405050 w 8504256"/>
              <a:gd name="connsiteY20" fmla="*/ 366456 h 2260311"/>
              <a:gd name="connsiteX21" fmla="*/ 2366569 w 8504256"/>
              <a:gd name="connsiteY21" fmla="*/ 250993 h 2260311"/>
              <a:gd name="connsiteX22" fmla="*/ 2289607 w 8504256"/>
              <a:gd name="connsiteY22" fmla="*/ 824 h 2260311"/>
              <a:gd name="connsiteX23" fmla="*/ 2116444 w 8504256"/>
              <a:gd name="connsiteY23" fmla="*/ 20068 h 2260311"/>
              <a:gd name="connsiteX24" fmla="*/ 2097203 w 8504256"/>
              <a:gd name="connsiteY24" fmla="*/ 116287 h 2260311"/>
              <a:gd name="connsiteX25" fmla="*/ 2058722 w 8504256"/>
              <a:gd name="connsiteY25" fmla="*/ 231749 h 2260311"/>
              <a:gd name="connsiteX26" fmla="*/ 2020242 w 8504256"/>
              <a:gd name="connsiteY26" fmla="*/ 693600 h 2260311"/>
              <a:gd name="connsiteX27" fmla="*/ 1924040 w 8504256"/>
              <a:gd name="connsiteY27" fmla="*/ 770575 h 2260311"/>
              <a:gd name="connsiteX28" fmla="*/ 1847078 w 8504256"/>
              <a:gd name="connsiteY28" fmla="*/ 789819 h 2260311"/>
              <a:gd name="connsiteX29" fmla="*/ 1673914 w 8504256"/>
              <a:gd name="connsiteY29" fmla="*/ 809063 h 2260311"/>
              <a:gd name="connsiteX30" fmla="*/ 1308347 w 8504256"/>
              <a:gd name="connsiteY30" fmla="*/ 847550 h 2260311"/>
              <a:gd name="connsiteX31" fmla="*/ 500250 w 8504256"/>
              <a:gd name="connsiteY31" fmla="*/ 847550 h 2260311"/>
              <a:gd name="connsiteX32" fmla="*/ 442529 w 8504256"/>
              <a:gd name="connsiteY32" fmla="*/ 866794 h 2260311"/>
              <a:gd name="connsiteX33" fmla="*/ 365567 w 8504256"/>
              <a:gd name="connsiteY33" fmla="*/ 886038 h 2260311"/>
              <a:gd name="connsiteX34" fmla="*/ 307846 w 8504256"/>
              <a:gd name="connsiteY34" fmla="*/ 905282 h 2260311"/>
              <a:gd name="connsiteX35" fmla="*/ 76961 w 8504256"/>
              <a:gd name="connsiteY35" fmla="*/ 924525 h 2260311"/>
              <a:gd name="connsiteX36" fmla="*/ 57721 w 8504256"/>
              <a:gd name="connsiteY36" fmla="*/ 982257 h 2260311"/>
              <a:gd name="connsiteX37" fmla="*/ 19240 w 8504256"/>
              <a:gd name="connsiteY37" fmla="*/ 1059232 h 2260311"/>
              <a:gd name="connsiteX38" fmla="*/ 0 w 8504256"/>
              <a:gd name="connsiteY38" fmla="*/ 1155451 h 2260311"/>
              <a:gd name="connsiteX39" fmla="*/ 19240 w 8504256"/>
              <a:gd name="connsiteY39" fmla="*/ 1482595 h 2260311"/>
              <a:gd name="connsiteX40" fmla="*/ 57721 w 8504256"/>
              <a:gd name="connsiteY40" fmla="*/ 1540326 h 2260311"/>
              <a:gd name="connsiteX41" fmla="*/ 192404 w 8504256"/>
              <a:gd name="connsiteY41" fmla="*/ 1598057 h 2260311"/>
              <a:gd name="connsiteX42" fmla="*/ 250125 w 8504256"/>
              <a:gd name="connsiteY42" fmla="*/ 1617301 h 2260311"/>
              <a:gd name="connsiteX43" fmla="*/ 327086 w 8504256"/>
              <a:gd name="connsiteY43" fmla="*/ 1694276 h 2260311"/>
              <a:gd name="connsiteX44" fmla="*/ 365567 w 8504256"/>
              <a:gd name="connsiteY44" fmla="*/ 1752008 h 2260311"/>
              <a:gd name="connsiteX45" fmla="*/ 423288 w 8504256"/>
              <a:gd name="connsiteY45" fmla="*/ 1790495 h 2260311"/>
              <a:gd name="connsiteX46" fmla="*/ 461769 w 8504256"/>
              <a:gd name="connsiteY46" fmla="*/ 1848227 h 2260311"/>
              <a:gd name="connsiteX47" fmla="*/ 538731 w 8504256"/>
              <a:gd name="connsiteY47" fmla="*/ 2021420 h 2260311"/>
              <a:gd name="connsiteX48" fmla="*/ 596452 w 8504256"/>
              <a:gd name="connsiteY48" fmla="*/ 2059908 h 2260311"/>
              <a:gd name="connsiteX49" fmla="*/ 615692 w 8504256"/>
              <a:gd name="connsiteY49" fmla="*/ 2136883 h 2260311"/>
              <a:gd name="connsiteX50" fmla="*/ 1269866 w 8504256"/>
              <a:gd name="connsiteY50" fmla="*/ 2233102 h 2260311"/>
              <a:gd name="connsiteX51" fmla="*/ 2328088 w 8504256"/>
              <a:gd name="connsiteY51" fmla="*/ 2213858 h 2260311"/>
              <a:gd name="connsiteX52" fmla="*/ 2924540 w 8504256"/>
              <a:gd name="connsiteY52" fmla="*/ 2098396 h 2260311"/>
              <a:gd name="connsiteX53" fmla="*/ 3424791 w 8504256"/>
              <a:gd name="connsiteY53" fmla="*/ 2021420 h 2260311"/>
              <a:gd name="connsiteX54" fmla="*/ 5791360 w 8504256"/>
              <a:gd name="connsiteY54" fmla="*/ 2040664 h 2260311"/>
              <a:gd name="connsiteX55" fmla="*/ 6118447 w 8504256"/>
              <a:gd name="connsiteY55" fmla="*/ 2079152 h 2260311"/>
              <a:gd name="connsiteX56" fmla="*/ 7253630 w 8504256"/>
              <a:gd name="connsiteY56" fmla="*/ 2059908 h 2260311"/>
              <a:gd name="connsiteX57" fmla="*/ 7369073 w 8504256"/>
              <a:gd name="connsiteY57" fmla="*/ 2040664 h 2260311"/>
              <a:gd name="connsiteX58" fmla="*/ 7599958 w 8504256"/>
              <a:gd name="connsiteY58" fmla="*/ 2021420 h 2260311"/>
              <a:gd name="connsiteX59" fmla="*/ 7773121 w 8504256"/>
              <a:gd name="connsiteY59" fmla="*/ 2002177 h 2260311"/>
              <a:gd name="connsiteX60" fmla="*/ 7907804 w 8504256"/>
              <a:gd name="connsiteY60" fmla="*/ 1963689 h 2260311"/>
              <a:gd name="connsiteX61" fmla="*/ 7984766 w 8504256"/>
              <a:gd name="connsiteY61" fmla="*/ 1925202 h 2260311"/>
              <a:gd name="connsiteX62" fmla="*/ 8119448 w 8504256"/>
              <a:gd name="connsiteY62" fmla="*/ 1886714 h 2260311"/>
              <a:gd name="connsiteX63" fmla="*/ 8234891 w 8504256"/>
              <a:gd name="connsiteY63" fmla="*/ 1828983 h 2260311"/>
              <a:gd name="connsiteX64" fmla="*/ 8388814 w 8504256"/>
              <a:gd name="connsiteY64" fmla="*/ 1675033 h 2260311"/>
              <a:gd name="connsiteX65" fmla="*/ 8446535 w 8504256"/>
              <a:gd name="connsiteY65" fmla="*/ 1655789 h 2260311"/>
              <a:gd name="connsiteX66" fmla="*/ 8485016 w 8504256"/>
              <a:gd name="connsiteY66" fmla="*/ 1290157 h 2260311"/>
              <a:gd name="connsiteX67" fmla="*/ 8504256 w 8504256"/>
              <a:gd name="connsiteY67" fmla="*/ 1213182 h 2260311"/>
              <a:gd name="connsiteX68" fmla="*/ 8485016 w 8504256"/>
              <a:gd name="connsiteY68" fmla="*/ 886038 h 2260311"/>
              <a:gd name="connsiteX69" fmla="*/ 8446535 w 8504256"/>
              <a:gd name="connsiteY69" fmla="*/ 770575 h 2260311"/>
              <a:gd name="connsiteX70" fmla="*/ 8311852 w 8504256"/>
              <a:gd name="connsiteY70" fmla="*/ 712844 h 2260311"/>
              <a:gd name="connsiteX71" fmla="*/ 8196410 w 8504256"/>
              <a:gd name="connsiteY71" fmla="*/ 655113 h 22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8504256" h="2260311">
                <a:moveTo>
                  <a:pt x="8196410" y="655113"/>
                </a:moveTo>
                <a:lnTo>
                  <a:pt x="8196410" y="655113"/>
                </a:lnTo>
                <a:cubicBezTo>
                  <a:pt x="8106621" y="661527"/>
                  <a:pt x="8015767" y="659144"/>
                  <a:pt x="7927044" y="674356"/>
                </a:cubicBezTo>
                <a:cubicBezTo>
                  <a:pt x="7790586" y="697753"/>
                  <a:pt x="7659560" y="747810"/>
                  <a:pt x="7522996" y="770575"/>
                </a:cubicBezTo>
                <a:cubicBezTo>
                  <a:pt x="7234825" y="818612"/>
                  <a:pt x="7369657" y="800446"/>
                  <a:pt x="7118948" y="828306"/>
                </a:cubicBezTo>
                <a:lnTo>
                  <a:pt x="6310851" y="809063"/>
                </a:lnTo>
                <a:cubicBezTo>
                  <a:pt x="5878331" y="795753"/>
                  <a:pt x="5997496" y="808276"/>
                  <a:pt x="5733639" y="770575"/>
                </a:cubicBezTo>
                <a:cubicBezTo>
                  <a:pt x="5360324" y="646113"/>
                  <a:pt x="5682300" y="746308"/>
                  <a:pt x="4675417" y="770575"/>
                </a:cubicBezTo>
                <a:lnTo>
                  <a:pt x="4078964" y="789819"/>
                </a:lnTo>
                <a:cubicBezTo>
                  <a:pt x="3900203" y="834518"/>
                  <a:pt x="4122436" y="781123"/>
                  <a:pt x="3886560" y="828306"/>
                </a:cubicBezTo>
                <a:cubicBezTo>
                  <a:pt x="3860630" y="833493"/>
                  <a:pt x="3835529" y="842363"/>
                  <a:pt x="3809599" y="847550"/>
                </a:cubicBezTo>
                <a:cubicBezTo>
                  <a:pt x="3771345" y="855202"/>
                  <a:pt x="3732637" y="860379"/>
                  <a:pt x="3694156" y="866794"/>
                </a:cubicBezTo>
                <a:cubicBezTo>
                  <a:pt x="3662089" y="879623"/>
                  <a:pt x="3632480" y="904349"/>
                  <a:pt x="3597954" y="905282"/>
                </a:cubicBezTo>
                <a:cubicBezTo>
                  <a:pt x="3250684" y="914669"/>
                  <a:pt x="3069716" y="893990"/>
                  <a:pt x="2770617" y="866794"/>
                </a:cubicBezTo>
                <a:cubicBezTo>
                  <a:pt x="2732591" y="854116"/>
                  <a:pt x="2682300" y="842975"/>
                  <a:pt x="2655175" y="809063"/>
                </a:cubicBezTo>
                <a:cubicBezTo>
                  <a:pt x="2642505" y="793222"/>
                  <a:pt x="2642348" y="770575"/>
                  <a:pt x="2635934" y="751331"/>
                </a:cubicBezTo>
                <a:cubicBezTo>
                  <a:pt x="2610280" y="757746"/>
                  <a:pt x="2584399" y="763309"/>
                  <a:pt x="2558973" y="770575"/>
                </a:cubicBezTo>
                <a:cubicBezTo>
                  <a:pt x="2539472" y="776148"/>
                  <a:pt x="2520082" y="797352"/>
                  <a:pt x="2501252" y="789819"/>
                </a:cubicBezTo>
                <a:cubicBezTo>
                  <a:pt x="2479780" y="781229"/>
                  <a:pt x="2472162" y="753222"/>
                  <a:pt x="2462771" y="732088"/>
                </a:cubicBezTo>
                <a:cubicBezTo>
                  <a:pt x="2446297" y="695015"/>
                  <a:pt x="2424290" y="616625"/>
                  <a:pt x="2424290" y="616625"/>
                </a:cubicBezTo>
                <a:cubicBezTo>
                  <a:pt x="2417877" y="533235"/>
                  <a:pt x="2418092" y="449069"/>
                  <a:pt x="2405050" y="366456"/>
                </a:cubicBezTo>
                <a:cubicBezTo>
                  <a:pt x="2398724" y="326383"/>
                  <a:pt x="2366569" y="250993"/>
                  <a:pt x="2366569" y="250993"/>
                </a:cubicBezTo>
                <a:cubicBezTo>
                  <a:pt x="2364336" y="226426"/>
                  <a:pt x="2400042" y="10029"/>
                  <a:pt x="2289607" y="824"/>
                </a:cubicBezTo>
                <a:cubicBezTo>
                  <a:pt x="2231731" y="-4000"/>
                  <a:pt x="2174165" y="13653"/>
                  <a:pt x="2116444" y="20068"/>
                </a:cubicBezTo>
                <a:cubicBezTo>
                  <a:pt x="2110030" y="52141"/>
                  <a:pt x="2105808" y="84731"/>
                  <a:pt x="2097203" y="116287"/>
                </a:cubicBezTo>
                <a:cubicBezTo>
                  <a:pt x="2086530" y="155426"/>
                  <a:pt x="2058722" y="231749"/>
                  <a:pt x="2058722" y="231749"/>
                </a:cubicBezTo>
                <a:cubicBezTo>
                  <a:pt x="2058608" y="233572"/>
                  <a:pt x="2040994" y="617497"/>
                  <a:pt x="2020242" y="693600"/>
                </a:cubicBezTo>
                <a:cubicBezTo>
                  <a:pt x="2003661" y="754408"/>
                  <a:pt x="1974630" y="756118"/>
                  <a:pt x="1924040" y="770575"/>
                </a:cubicBezTo>
                <a:cubicBezTo>
                  <a:pt x="1898614" y="777841"/>
                  <a:pt x="1873214" y="785797"/>
                  <a:pt x="1847078" y="789819"/>
                </a:cubicBezTo>
                <a:cubicBezTo>
                  <a:pt x="1789677" y="798652"/>
                  <a:pt x="1731671" y="802982"/>
                  <a:pt x="1673914" y="809063"/>
                </a:cubicBezTo>
                <a:cubicBezTo>
                  <a:pt x="1198573" y="859107"/>
                  <a:pt x="1748439" y="798642"/>
                  <a:pt x="1308347" y="847550"/>
                </a:cubicBezTo>
                <a:cubicBezTo>
                  <a:pt x="959098" y="835505"/>
                  <a:pt x="804590" y="809500"/>
                  <a:pt x="500250" y="847550"/>
                </a:cubicBezTo>
                <a:cubicBezTo>
                  <a:pt x="480125" y="850066"/>
                  <a:pt x="462030" y="861221"/>
                  <a:pt x="442529" y="866794"/>
                </a:cubicBezTo>
                <a:cubicBezTo>
                  <a:pt x="417103" y="874060"/>
                  <a:pt x="390993" y="878772"/>
                  <a:pt x="365567" y="886038"/>
                </a:cubicBezTo>
                <a:cubicBezTo>
                  <a:pt x="346066" y="891611"/>
                  <a:pt x="327950" y="902601"/>
                  <a:pt x="307846" y="905282"/>
                </a:cubicBezTo>
                <a:cubicBezTo>
                  <a:pt x="231295" y="915490"/>
                  <a:pt x="153923" y="918111"/>
                  <a:pt x="76961" y="924525"/>
                </a:cubicBezTo>
                <a:cubicBezTo>
                  <a:pt x="70548" y="943769"/>
                  <a:pt x="65710" y="963612"/>
                  <a:pt x="57721" y="982257"/>
                </a:cubicBezTo>
                <a:cubicBezTo>
                  <a:pt x="46423" y="1008624"/>
                  <a:pt x="28310" y="1032018"/>
                  <a:pt x="19240" y="1059232"/>
                </a:cubicBezTo>
                <a:cubicBezTo>
                  <a:pt x="8899" y="1090262"/>
                  <a:pt x="6413" y="1123378"/>
                  <a:pt x="0" y="1155451"/>
                </a:cubicBezTo>
                <a:cubicBezTo>
                  <a:pt x="6413" y="1264499"/>
                  <a:pt x="3039" y="1374567"/>
                  <a:pt x="19240" y="1482595"/>
                </a:cubicBezTo>
                <a:cubicBezTo>
                  <a:pt x="22670" y="1505466"/>
                  <a:pt x="41369" y="1523971"/>
                  <a:pt x="57721" y="1540326"/>
                </a:cubicBezTo>
                <a:cubicBezTo>
                  <a:pt x="104588" y="1587201"/>
                  <a:pt x="130577" y="1580389"/>
                  <a:pt x="192404" y="1598057"/>
                </a:cubicBezTo>
                <a:cubicBezTo>
                  <a:pt x="211905" y="1603630"/>
                  <a:pt x="230885" y="1610886"/>
                  <a:pt x="250125" y="1617301"/>
                </a:cubicBezTo>
                <a:cubicBezTo>
                  <a:pt x="292105" y="1743268"/>
                  <a:pt x="233796" y="1619631"/>
                  <a:pt x="327086" y="1694276"/>
                </a:cubicBezTo>
                <a:cubicBezTo>
                  <a:pt x="345144" y="1708725"/>
                  <a:pt x="349215" y="1735653"/>
                  <a:pt x="365567" y="1752008"/>
                </a:cubicBezTo>
                <a:cubicBezTo>
                  <a:pt x="381918" y="1768361"/>
                  <a:pt x="404048" y="1777666"/>
                  <a:pt x="423288" y="1790495"/>
                </a:cubicBezTo>
                <a:cubicBezTo>
                  <a:pt x="436115" y="1809739"/>
                  <a:pt x="452378" y="1827093"/>
                  <a:pt x="461769" y="1848227"/>
                </a:cubicBezTo>
                <a:cubicBezTo>
                  <a:pt x="492250" y="1916820"/>
                  <a:pt x="486478" y="1969158"/>
                  <a:pt x="538731" y="2021420"/>
                </a:cubicBezTo>
                <a:cubicBezTo>
                  <a:pt x="555082" y="2037774"/>
                  <a:pt x="577212" y="2047079"/>
                  <a:pt x="596452" y="2059908"/>
                </a:cubicBezTo>
                <a:cubicBezTo>
                  <a:pt x="602865" y="2085566"/>
                  <a:pt x="598278" y="2116978"/>
                  <a:pt x="615692" y="2136883"/>
                </a:cubicBezTo>
                <a:cubicBezTo>
                  <a:pt x="766683" y="2309474"/>
                  <a:pt x="1127653" y="2228022"/>
                  <a:pt x="1269866" y="2233102"/>
                </a:cubicBezTo>
                <a:cubicBezTo>
                  <a:pt x="1697006" y="2265965"/>
                  <a:pt x="1732708" y="2279116"/>
                  <a:pt x="2328088" y="2213858"/>
                </a:cubicBezTo>
                <a:cubicBezTo>
                  <a:pt x="2529391" y="2191794"/>
                  <a:pt x="2724068" y="2127040"/>
                  <a:pt x="2924540" y="2098396"/>
                </a:cubicBezTo>
                <a:cubicBezTo>
                  <a:pt x="3271145" y="2048872"/>
                  <a:pt x="3104440" y="2074822"/>
                  <a:pt x="3424791" y="2021420"/>
                </a:cubicBezTo>
                <a:lnTo>
                  <a:pt x="5791360" y="2040664"/>
                </a:lnTo>
                <a:cubicBezTo>
                  <a:pt x="5819753" y="2041094"/>
                  <a:pt x="6081544" y="2074538"/>
                  <a:pt x="6118447" y="2079152"/>
                </a:cubicBezTo>
                <a:lnTo>
                  <a:pt x="7253630" y="2059908"/>
                </a:lnTo>
                <a:cubicBezTo>
                  <a:pt x="7292624" y="2058708"/>
                  <a:pt x="7330300" y="2044973"/>
                  <a:pt x="7369073" y="2040664"/>
                </a:cubicBezTo>
                <a:cubicBezTo>
                  <a:pt x="7445829" y="2032134"/>
                  <a:pt x="7523077" y="2028743"/>
                  <a:pt x="7599958" y="2021420"/>
                </a:cubicBezTo>
                <a:cubicBezTo>
                  <a:pt x="7657773" y="2015913"/>
                  <a:pt x="7715400" y="2008591"/>
                  <a:pt x="7773121" y="2002177"/>
                </a:cubicBezTo>
                <a:cubicBezTo>
                  <a:pt x="7818015" y="1989348"/>
                  <a:pt x="7863925" y="1979648"/>
                  <a:pt x="7907804" y="1963689"/>
                </a:cubicBezTo>
                <a:cubicBezTo>
                  <a:pt x="7934759" y="1953885"/>
                  <a:pt x="7957910" y="1935275"/>
                  <a:pt x="7984766" y="1925202"/>
                </a:cubicBezTo>
                <a:cubicBezTo>
                  <a:pt x="8034087" y="1906703"/>
                  <a:pt x="8072931" y="1909977"/>
                  <a:pt x="8119448" y="1886714"/>
                </a:cubicBezTo>
                <a:cubicBezTo>
                  <a:pt x="8268640" y="1812106"/>
                  <a:pt x="8089810" y="1877352"/>
                  <a:pt x="8234891" y="1828983"/>
                </a:cubicBezTo>
                <a:cubicBezTo>
                  <a:pt x="8293860" y="1750344"/>
                  <a:pt x="8297524" y="1732099"/>
                  <a:pt x="8388814" y="1675033"/>
                </a:cubicBezTo>
                <a:cubicBezTo>
                  <a:pt x="8406012" y="1664282"/>
                  <a:pt x="8427295" y="1662204"/>
                  <a:pt x="8446535" y="1655789"/>
                </a:cubicBezTo>
                <a:cubicBezTo>
                  <a:pt x="8501757" y="1490097"/>
                  <a:pt x="8446935" y="1671037"/>
                  <a:pt x="8485016" y="1290157"/>
                </a:cubicBezTo>
                <a:cubicBezTo>
                  <a:pt x="8487647" y="1263841"/>
                  <a:pt x="8497843" y="1238840"/>
                  <a:pt x="8504256" y="1213182"/>
                </a:cubicBezTo>
                <a:cubicBezTo>
                  <a:pt x="8497843" y="1104134"/>
                  <a:pt x="8499142" y="994357"/>
                  <a:pt x="8485016" y="886038"/>
                </a:cubicBezTo>
                <a:cubicBezTo>
                  <a:pt x="8479770" y="845810"/>
                  <a:pt x="8482820" y="788720"/>
                  <a:pt x="8446535" y="770575"/>
                </a:cubicBezTo>
                <a:cubicBezTo>
                  <a:pt x="8391471" y="743038"/>
                  <a:pt x="8368474" y="727002"/>
                  <a:pt x="8311852" y="712844"/>
                </a:cubicBezTo>
                <a:cubicBezTo>
                  <a:pt x="8229859" y="692342"/>
                  <a:pt x="8215650" y="664735"/>
                  <a:pt x="8196410" y="6551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4526433" y="2340120"/>
            <a:ext cx="3979863" cy="2099438"/>
          </a:xfrm>
          <a:custGeom>
            <a:avLst/>
            <a:gdLst>
              <a:gd name="connsiteX0" fmla="*/ 3713397 w 3979863"/>
              <a:gd name="connsiteY0" fmla="*/ 750508 h 2099438"/>
              <a:gd name="connsiteX1" fmla="*/ 3713397 w 3979863"/>
              <a:gd name="connsiteY1" fmla="*/ 750508 h 2099438"/>
              <a:gd name="connsiteX2" fmla="*/ 2693656 w 3979863"/>
              <a:gd name="connsiteY2" fmla="*/ 731264 h 2099438"/>
              <a:gd name="connsiteX3" fmla="*/ 2616694 w 3979863"/>
              <a:gd name="connsiteY3" fmla="*/ 712020 h 2099438"/>
              <a:gd name="connsiteX4" fmla="*/ 2482011 w 3979863"/>
              <a:gd name="connsiteY4" fmla="*/ 692776 h 2099438"/>
              <a:gd name="connsiteX5" fmla="*/ 2193405 w 3979863"/>
              <a:gd name="connsiteY5" fmla="*/ 654289 h 2099438"/>
              <a:gd name="connsiteX6" fmla="*/ 2097203 w 3979863"/>
              <a:gd name="connsiteY6" fmla="*/ 558070 h 2099438"/>
              <a:gd name="connsiteX7" fmla="*/ 1981761 w 3979863"/>
              <a:gd name="connsiteY7" fmla="*/ 577314 h 2099438"/>
              <a:gd name="connsiteX8" fmla="*/ 1924040 w 3979863"/>
              <a:gd name="connsiteY8" fmla="*/ 615801 h 2099438"/>
              <a:gd name="connsiteX9" fmla="*/ 1770117 w 3979863"/>
              <a:gd name="connsiteY9" fmla="*/ 654289 h 2099438"/>
              <a:gd name="connsiteX10" fmla="*/ 1712395 w 3979863"/>
              <a:gd name="connsiteY10" fmla="*/ 673532 h 2099438"/>
              <a:gd name="connsiteX11" fmla="*/ 1654674 w 3979863"/>
              <a:gd name="connsiteY11" fmla="*/ 712020 h 2099438"/>
              <a:gd name="connsiteX12" fmla="*/ 1462270 w 3979863"/>
              <a:gd name="connsiteY12" fmla="*/ 769751 h 2099438"/>
              <a:gd name="connsiteX13" fmla="*/ 1327587 w 3979863"/>
              <a:gd name="connsiteY13" fmla="*/ 788995 h 2099438"/>
              <a:gd name="connsiteX14" fmla="*/ 1231385 w 3979863"/>
              <a:gd name="connsiteY14" fmla="*/ 808239 h 2099438"/>
              <a:gd name="connsiteX15" fmla="*/ 1154424 w 3979863"/>
              <a:gd name="connsiteY15" fmla="*/ 846726 h 2099438"/>
              <a:gd name="connsiteX16" fmla="*/ 1096703 w 3979863"/>
              <a:gd name="connsiteY16" fmla="*/ 865970 h 2099438"/>
              <a:gd name="connsiteX17" fmla="*/ 1038981 w 3979863"/>
              <a:gd name="connsiteY17" fmla="*/ 904458 h 2099438"/>
              <a:gd name="connsiteX18" fmla="*/ 692654 w 3979863"/>
              <a:gd name="connsiteY18" fmla="*/ 885214 h 2099438"/>
              <a:gd name="connsiteX19" fmla="*/ 615693 w 3979863"/>
              <a:gd name="connsiteY19" fmla="*/ 865970 h 2099438"/>
              <a:gd name="connsiteX20" fmla="*/ 557971 w 3979863"/>
              <a:gd name="connsiteY20" fmla="*/ 827483 h 2099438"/>
              <a:gd name="connsiteX21" fmla="*/ 481010 w 3979863"/>
              <a:gd name="connsiteY21" fmla="*/ 712020 h 2099438"/>
              <a:gd name="connsiteX22" fmla="*/ 365567 w 3979863"/>
              <a:gd name="connsiteY22" fmla="*/ 635045 h 2099438"/>
              <a:gd name="connsiteX23" fmla="*/ 346327 w 3979863"/>
              <a:gd name="connsiteY23" fmla="*/ 577314 h 2099438"/>
              <a:gd name="connsiteX24" fmla="*/ 288606 w 3979863"/>
              <a:gd name="connsiteY24" fmla="*/ 558070 h 2099438"/>
              <a:gd name="connsiteX25" fmla="*/ 327087 w 3979863"/>
              <a:gd name="connsiteY25" fmla="*/ 269413 h 2099438"/>
              <a:gd name="connsiteX26" fmla="*/ 288606 w 3979863"/>
              <a:gd name="connsiteY26" fmla="*/ 76975 h 2099438"/>
              <a:gd name="connsiteX27" fmla="*/ 269365 w 3979863"/>
              <a:gd name="connsiteY27" fmla="*/ 19244 h 2099438"/>
              <a:gd name="connsiteX28" fmla="*/ 173163 w 3979863"/>
              <a:gd name="connsiteY28" fmla="*/ 0 h 2099438"/>
              <a:gd name="connsiteX29" fmla="*/ 38481 w 3979863"/>
              <a:gd name="connsiteY29" fmla="*/ 230926 h 2099438"/>
              <a:gd name="connsiteX30" fmla="*/ 0 w 3979863"/>
              <a:gd name="connsiteY30" fmla="*/ 923702 h 2099438"/>
              <a:gd name="connsiteX31" fmla="*/ 19240 w 3979863"/>
              <a:gd name="connsiteY31" fmla="*/ 1250846 h 2099438"/>
              <a:gd name="connsiteX32" fmla="*/ 76961 w 3979863"/>
              <a:gd name="connsiteY32" fmla="*/ 1443283 h 2099438"/>
              <a:gd name="connsiteX33" fmla="*/ 346327 w 3979863"/>
              <a:gd name="connsiteY33" fmla="*/ 1481771 h 2099438"/>
              <a:gd name="connsiteX34" fmla="*/ 423289 w 3979863"/>
              <a:gd name="connsiteY34" fmla="*/ 1501015 h 2099438"/>
              <a:gd name="connsiteX35" fmla="*/ 481010 w 3979863"/>
              <a:gd name="connsiteY35" fmla="*/ 1520259 h 2099438"/>
              <a:gd name="connsiteX36" fmla="*/ 596452 w 3979863"/>
              <a:gd name="connsiteY36" fmla="*/ 1539502 h 2099438"/>
              <a:gd name="connsiteX37" fmla="*/ 654173 w 3979863"/>
              <a:gd name="connsiteY37" fmla="*/ 1577990 h 2099438"/>
              <a:gd name="connsiteX38" fmla="*/ 711895 w 3979863"/>
              <a:gd name="connsiteY38" fmla="*/ 1597234 h 2099438"/>
              <a:gd name="connsiteX39" fmla="*/ 827337 w 3979863"/>
              <a:gd name="connsiteY39" fmla="*/ 1731940 h 2099438"/>
              <a:gd name="connsiteX40" fmla="*/ 885058 w 3979863"/>
              <a:gd name="connsiteY40" fmla="*/ 1770428 h 2099438"/>
              <a:gd name="connsiteX41" fmla="*/ 942779 w 3979863"/>
              <a:gd name="connsiteY41" fmla="*/ 1789671 h 2099438"/>
              <a:gd name="connsiteX42" fmla="*/ 1135183 w 3979863"/>
              <a:gd name="connsiteY42" fmla="*/ 1828159 h 2099438"/>
              <a:gd name="connsiteX43" fmla="*/ 1192905 w 3979863"/>
              <a:gd name="connsiteY43" fmla="*/ 1847403 h 2099438"/>
              <a:gd name="connsiteX44" fmla="*/ 1308347 w 3979863"/>
              <a:gd name="connsiteY44" fmla="*/ 1866646 h 2099438"/>
              <a:gd name="connsiteX45" fmla="*/ 1404549 w 3979863"/>
              <a:gd name="connsiteY45" fmla="*/ 1885890 h 2099438"/>
              <a:gd name="connsiteX46" fmla="*/ 1462270 w 3979863"/>
              <a:gd name="connsiteY46" fmla="*/ 1924378 h 2099438"/>
              <a:gd name="connsiteX47" fmla="*/ 1519991 w 3979863"/>
              <a:gd name="connsiteY47" fmla="*/ 1943622 h 2099438"/>
              <a:gd name="connsiteX48" fmla="*/ 1712395 w 3979863"/>
              <a:gd name="connsiteY48" fmla="*/ 2039840 h 2099438"/>
              <a:gd name="connsiteX49" fmla="*/ 1789357 w 3979863"/>
              <a:gd name="connsiteY49" fmla="*/ 2078328 h 2099438"/>
              <a:gd name="connsiteX50" fmla="*/ 2270367 w 3979863"/>
              <a:gd name="connsiteY50" fmla="*/ 2078328 h 2099438"/>
              <a:gd name="connsiteX51" fmla="*/ 2328088 w 3979863"/>
              <a:gd name="connsiteY51" fmla="*/ 2039840 h 2099438"/>
              <a:gd name="connsiteX52" fmla="*/ 2405050 w 3979863"/>
              <a:gd name="connsiteY52" fmla="*/ 1982109 h 2099438"/>
              <a:gd name="connsiteX53" fmla="*/ 2539733 w 3979863"/>
              <a:gd name="connsiteY53" fmla="*/ 1943622 h 2099438"/>
              <a:gd name="connsiteX54" fmla="*/ 2751377 w 3979863"/>
              <a:gd name="connsiteY54" fmla="*/ 1885890 h 2099438"/>
              <a:gd name="connsiteX55" fmla="*/ 2828339 w 3979863"/>
              <a:gd name="connsiteY55" fmla="*/ 1866646 h 2099438"/>
              <a:gd name="connsiteX56" fmla="*/ 3155425 w 3979863"/>
              <a:gd name="connsiteY56" fmla="*/ 1828159 h 2099438"/>
              <a:gd name="connsiteX57" fmla="*/ 3251627 w 3979863"/>
              <a:gd name="connsiteY57" fmla="*/ 1808915 h 2099438"/>
              <a:gd name="connsiteX58" fmla="*/ 3424791 w 3979863"/>
              <a:gd name="connsiteY58" fmla="*/ 1731940 h 2099438"/>
              <a:gd name="connsiteX59" fmla="*/ 3540233 w 3979863"/>
              <a:gd name="connsiteY59" fmla="*/ 1635721 h 2099438"/>
              <a:gd name="connsiteX60" fmla="*/ 3636435 w 3979863"/>
              <a:gd name="connsiteY60" fmla="*/ 1597234 h 2099438"/>
              <a:gd name="connsiteX61" fmla="*/ 3751878 w 3979863"/>
              <a:gd name="connsiteY61" fmla="*/ 1520259 h 2099438"/>
              <a:gd name="connsiteX62" fmla="*/ 3886561 w 3979863"/>
              <a:gd name="connsiteY62" fmla="*/ 1443283 h 2099438"/>
              <a:gd name="connsiteX63" fmla="*/ 3944282 w 3979863"/>
              <a:gd name="connsiteY63" fmla="*/ 1385552 h 2099438"/>
              <a:gd name="connsiteX64" fmla="*/ 3944282 w 3979863"/>
              <a:gd name="connsiteY64" fmla="*/ 1039164 h 2099438"/>
              <a:gd name="connsiteX65" fmla="*/ 3867320 w 3979863"/>
              <a:gd name="connsiteY65" fmla="*/ 923702 h 2099438"/>
              <a:gd name="connsiteX66" fmla="*/ 3809599 w 3979863"/>
              <a:gd name="connsiteY66" fmla="*/ 904458 h 2099438"/>
              <a:gd name="connsiteX67" fmla="*/ 3771118 w 3979863"/>
              <a:gd name="connsiteY67" fmla="*/ 846726 h 2099438"/>
              <a:gd name="connsiteX68" fmla="*/ 3713397 w 3979863"/>
              <a:gd name="connsiteY68" fmla="*/ 808239 h 2099438"/>
              <a:gd name="connsiteX69" fmla="*/ 3713397 w 3979863"/>
              <a:gd name="connsiteY69" fmla="*/ 750508 h 209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979863" h="2099438">
                <a:moveTo>
                  <a:pt x="3713397" y="750508"/>
                </a:moveTo>
                <a:lnTo>
                  <a:pt x="3713397" y="750508"/>
                </a:lnTo>
                <a:lnTo>
                  <a:pt x="2693656" y="731264"/>
                </a:lnTo>
                <a:cubicBezTo>
                  <a:pt x="2667228" y="730337"/>
                  <a:pt x="2642711" y="716751"/>
                  <a:pt x="2616694" y="712020"/>
                </a:cubicBezTo>
                <a:cubicBezTo>
                  <a:pt x="2572075" y="703906"/>
                  <a:pt x="2527011" y="698402"/>
                  <a:pt x="2482011" y="692776"/>
                </a:cubicBezTo>
                <a:cubicBezTo>
                  <a:pt x="2199414" y="657445"/>
                  <a:pt x="2413599" y="690993"/>
                  <a:pt x="2193405" y="654289"/>
                </a:cubicBezTo>
                <a:cubicBezTo>
                  <a:pt x="2172885" y="623502"/>
                  <a:pt x="2143383" y="563202"/>
                  <a:pt x="2097203" y="558070"/>
                </a:cubicBezTo>
                <a:cubicBezTo>
                  <a:pt x="2058430" y="553761"/>
                  <a:pt x="2020242" y="570899"/>
                  <a:pt x="1981761" y="577314"/>
                </a:cubicBezTo>
                <a:cubicBezTo>
                  <a:pt x="1962521" y="590143"/>
                  <a:pt x="1945772" y="607897"/>
                  <a:pt x="1924040" y="615801"/>
                </a:cubicBezTo>
                <a:cubicBezTo>
                  <a:pt x="1874338" y="633878"/>
                  <a:pt x="1820290" y="637563"/>
                  <a:pt x="1770117" y="654289"/>
                </a:cubicBezTo>
                <a:lnTo>
                  <a:pt x="1712395" y="673532"/>
                </a:lnTo>
                <a:cubicBezTo>
                  <a:pt x="1693155" y="686361"/>
                  <a:pt x="1675806" y="702626"/>
                  <a:pt x="1654674" y="712020"/>
                </a:cubicBezTo>
                <a:cubicBezTo>
                  <a:pt x="1619911" y="727473"/>
                  <a:pt x="1509633" y="761138"/>
                  <a:pt x="1462270" y="769751"/>
                </a:cubicBezTo>
                <a:cubicBezTo>
                  <a:pt x="1417651" y="777865"/>
                  <a:pt x="1372320" y="781538"/>
                  <a:pt x="1327587" y="788995"/>
                </a:cubicBezTo>
                <a:cubicBezTo>
                  <a:pt x="1295329" y="794372"/>
                  <a:pt x="1263452" y="801824"/>
                  <a:pt x="1231385" y="808239"/>
                </a:cubicBezTo>
                <a:cubicBezTo>
                  <a:pt x="1205731" y="821068"/>
                  <a:pt x="1180787" y="835426"/>
                  <a:pt x="1154424" y="846726"/>
                </a:cubicBezTo>
                <a:cubicBezTo>
                  <a:pt x="1135783" y="854716"/>
                  <a:pt x="1114843" y="856899"/>
                  <a:pt x="1096703" y="865970"/>
                </a:cubicBezTo>
                <a:cubicBezTo>
                  <a:pt x="1076020" y="876314"/>
                  <a:pt x="1058222" y="891629"/>
                  <a:pt x="1038981" y="904458"/>
                </a:cubicBezTo>
                <a:cubicBezTo>
                  <a:pt x="923539" y="898043"/>
                  <a:pt x="807799" y="895684"/>
                  <a:pt x="692654" y="885214"/>
                </a:cubicBezTo>
                <a:cubicBezTo>
                  <a:pt x="666319" y="882819"/>
                  <a:pt x="639998" y="876388"/>
                  <a:pt x="615693" y="865970"/>
                </a:cubicBezTo>
                <a:cubicBezTo>
                  <a:pt x="594438" y="856859"/>
                  <a:pt x="577212" y="840312"/>
                  <a:pt x="557971" y="827483"/>
                </a:cubicBezTo>
                <a:cubicBezTo>
                  <a:pt x="535499" y="760053"/>
                  <a:pt x="545867" y="762473"/>
                  <a:pt x="481010" y="712020"/>
                </a:cubicBezTo>
                <a:cubicBezTo>
                  <a:pt x="444504" y="683622"/>
                  <a:pt x="365567" y="635045"/>
                  <a:pt x="365567" y="635045"/>
                </a:cubicBezTo>
                <a:cubicBezTo>
                  <a:pt x="359154" y="615801"/>
                  <a:pt x="360669" y="591658"/>
                  <a:pt x="346327" y="577314"/>
                </a:cubicBezTo>
                <a:cubicBezTo>
                  <a:pt x="331987" y="562972"/>
                  <a:pt x="291689" y="578116"/>
                  <a:pt x="288606" y="558070"/>
                </a:cubicBezTo>
                <a:cubicBezTo>
                  <a:pt x="268782" y="429193"/>
                  <a:pt x="294124" y="368316"/>
                  <a:pt x="327087" y="269413"/>
                </a:cubicBezTo>
                <a:cubicBezTo>
                  <a:pt x="311970" y="178699"/>
                  <a:pt x="311565" y="157346"/>
                  <a:pt x="288606" y="76975"/>
                </a:cubicBezTo>
                <a:cubicBezTo>
                  <a:pt x="283034" y="57471"/>
                  <a:pt x="286242" y="30497"/>
                  <a:pt x="269365" y="19244"/>
                </a:cubicBezTo>
                <a:cubicBezTo>
                  <a:pt x="242156" y="1102"/>
                  <a:pt x="205230" y="6415"/>
                  <a:pt x="173163" y="0"/>
                </a:cubicBezTo>
                <a:cubicBezTo>
                  <a:pt x="-6148" y="29891"/>
                  <a:pt x="50322" y="-17786"/>
                  <a:pt x="38481" y="230926"/>
                </a:cubicBezTo>
                <a:cubicBezTo>
                  <a:pt x="5502" y="923605"/>
                  <a:pt x="60336" y="621961"/>
                  <a:pt x="0" y="923702"/>
                </a:cubicBezTo>
                <a:cubicBezTo>
                  <a:pt x="6413" y="1032750"/>
                  <a:pt x="8885" y="1142101"/>
                  <a:pt x="19240" y="1250846"/>
                </a:cubicBezTo>
                <a:cubicBezTo>
                  <a:pt x="21717" y="1276860"/>
                  <a:pt x="70924" y="1441270"/>
                  <a:pt x="76961" y="1443283"/>
                </a:cubicBezTo>
                <a:cubicBezTo>
                  <a:pt x="201886" y="1484932"/>
                  <a:pt x="114485" y="1460690"/>
                  <a:pt x="346327" y="1481771"/>
                </a:cubicBezTo>
                <a:cubicBezTo>
                  <a:pt x="371981" y="1488186"/>
                  <a:pt x="397863" y="1493749"/>
                  <a:pt x="423289" y="1501015"/>
                </a:cubicBezTo>
                <a:cubicBezTo>
                  <a:pt x="442790" y="1506588"/>
                  <a:pt x="461212" y="1515859"/>
                  <a:pt x="481010" y="1520259"/>
                </a:cubicBezTo>
                <a:cubicBezTo>
                  <a:pt x="519092" y="1528723"/>
                  <a:pt x="557971" y="1533088"/>
                  <a:pt x="596452" y="1539502"/>
                </a:cubicBezTo>
                <a:cubicBezTo>
                  <a:pt x="615692" y="1552331"/>
                  <a:pt x="633490" y="1567647"/>
                  <a:pt x="654173" y="1577990"/>
                </a:cubicBezTo>
                <a:cubicBezTo>
                  <a:pt x="672313" y="1587062"/>
                  <a:pt x="695020" y="1585982"/>
                  <a:pt x="711895" y="1597234"/>
                </a:cubicBezTo>
                <a:cubicBezTo>
                  <a:pt x="774723" y="1639127"/>
                  <a:pt x="773996" y="1678589"/>
                  <a:pt x="827337" y="1731940"/>
                </a:cubicBezTo>
                <a:cubicBezTo>
                  <a:pt x="843688" y="1748294"/>
                  <a:pt x="864375" y="1760085"/>
                  <a:pt x="885058" y="1770428"/>
                </a:cubicBezTo>
                <a:cubicBezTo>
                  <a:pt x="903198" y="1779499"/>
                  <a:pt x="923278" y="1784098"/>
                  <a:pt x="942779" y="1789671"/>
                </a:cubicBezTo>
                <a:cubicBezTo>
                  <a:pt x="1076961" y="1828015"/>
                  <a:pt x="965076" y="1790350"/>
                  <a:pt x="1135183" y="1828159"/>
                </a:cubicBezTo>
                <a:cubicBezTo>
                  <a:pt x="1154982" y="1832560"/>
                  <a:pt x="1173106" y="1843003"/>
                  <a:pt x="1192905" y="1847403"/>
                </a:cubicBezTo>
                <a:cubicBezTo>
                  <a:pt x="1230987" y="1855867"/>
                  <a:pt x="1269965" y="1859666"/>
                  <a:pt x="1308347" y="1866646"/>
                </a:cubicBezTo>
                <a:cubicBezTo>
                  <a:pt x="1340522" y="1872497"/>
                  <a:pt x="1372482" y="1879475"/>
                  <a:pt x="1404549" y="1885890"/>
                </a:cubicBezTo>
                <a:cubicBezTo>
                  <a:pt x="1423789" y="1898719"/>
                  <a:pt x="1441587" y="1914034"/>
                  <a:pt x="1462270" y="1924378"/>
                </a:cubicBezTo>
                <a:cubicBezTo>
                  <a:pt x="1480410" y="1933450"/>
                  <a:pt x="1502263" y="1933771"/>
                  <a:pt x="1519991" y="1943622"/>
                </a:cubicBezTo>
                <a:cubicBezTo>
                  <a:pt x="1707412" y="2047763"/>
                  <a:pt x="1561991" y="2002234"/>
                  <a:pt x="1712395" y="2039840"/>
                </a:cubicBezTo>
                <a:cubicBezTo>
                  <a:pt x="1738049" y="2052669"/>
                  <a:pt x="1761884" y="2070085"/>
                  <a:pt x="1789357" y="2078328"/>
                </a:cubicBezTo>
                <a:cubicBezTo>
                  <a:pt x="1936003" y="2122330"/>
                  <a:pt x="2144725" y="2084942"/>
                  <a:pt x="2270367" y="2078328"/>
                </a:cubicBezTo>
                <a:cubicBezTo>
                  <a:pt x="2289607" y="2065499"/>
                  <a:pt x="2309271" y="2053283"/>
                  <a:pt x="2328088" y="2039840"/>
                </a:cubicBezTo>
                <a:cubicBezTo>
                  <a:pt x="2354182" y="2021198"/>
                  <a:pt x="2377207" y="1998022"/>
                  <a:pt x="2405050" y="1982109"/>
                </a:cubicBezTo>
                <a:cubicBezTo>
                  <a:pt x="2426522" y="1969837"/>
                  <a:pt x="2523066" y="1947789"/>
                  <a:pt x="2539733" y="1943622"/>
                </a:cubicBezTo>
                <a:cubicBezTo>
                  <a:pt x="2669884" y="1878534"/>
                  <a:pt x="2568331" y="1919177"/>
                  <a:pt x="2751377" y="1885890"/>
                </a:cubicBezTo>
                <a:cubicBezTo>
                  <a:pt x="2777394" y="1881159"/>
                  <a:pt x="2802161" y="1870386"/>
                  <a:pt x="2828339" y="1866646"/>
                </a:cubicBezTo>
                <a:cubicBezTo>
                  <a:pt x="3211302" y="1811928"/>
                  <a:pt x="2854610" y="1878304"/>
                  <a:pt x="3155425" y="1828159"/>
                </a:cubicBezTo>
                <a:cubicBezTo>
                  <a:pt x="3187683" y="1822782"/>
                  <a:pt x="3220304" y="1818313"/>
                  <a:pt x="3251627" y="1808915"/>
                </a:cubicBezTo>
                <a:cubicBezTo>
                  <a:pt x="3277639" y="1801110"/>
                  <a:pt x="3397345" y="1751548"/>
                  <a:pt x="3424791" y="1731940"/>
                </a:cubicBezTo>
                <a:cubicBezTo>
                  <a:pt x="3524070" y="1661014"/>
                  <a:pt x="3438450" y="1686622"/>
                  <a:pt x="3540233" y="1635721"/>
                </a:cubicBezTo>
                <a:cubicBezTo>
                  <a:pt x="3571124" y="1620273"/>
                  <a:pt x="3606115" y="1613775"/>
                  <a:pt x="3636435" y="1597234"/>
                </a:cubicBezTo>
                <a:cubicBezTo>
                  <a:pt x="3677037" y="1575084"/>
                  <a:pt x="3710512" y="1540946"/>
                  <a:pt x="3751878" y="1520259"/>
                </a:cubicBezTo>
                <a:cubicBezTo>
                  <a:pt x="3798925" y="1496731"/>
                  <a:pt x="3845769" y="1477282"/>
                  <a:pt x="3886561" y="1443283"/>
                </a:cubicBezTo>
                <a:cubicBezTo>
                  <a:pt x="3907465" y="1425860"/>
                  <a:pt x="3925042" y="1404796"/>
                  <a:pt x="3944282" y="1385552"/>
                </a:cubicBezTo>
                <a:cubicBezTo>
                  <a:pt x="3987515" y="1255828"/>
                  <a:pt x="3995755" y="1255390"/>
                  <a:pt x="3944282" y="1039164"/>
                </a:cubicBezTo>
                <a:cubicBezTo>
                  <a:pt x="3933570" y="994168"/>
                  <a:pt x="3911199" y="938331"/>
                  <a:pt x="3867320" y="923702"/>
                </a:cubicBezTo>
                <a:lnTo>
                  <a:pt x="3809599" y="904458"/>
                </a:lnTo>
                <a:cubicBezTo>
                  <a:pt x="3796772" y="885214"/>
                  <a:pt x="3787470" y="863081"/>
                  <a:pt x="3771118" y="846726"/>
                </a:cubicBezTo>
                <a:cubicBezTo>
                  <a:pt x="3754767" y="830373"/>
                  <a:pt x="3731454" y="822687"/>
                  <a:pt x="3713397" y="808239"/>
                </a:cubicBezTo>
                <a:cubicBezTo>
                  <a:pt x="3699232" y="796905"/>
                  <a:pt x="3687743" y="782580"/>
                  <a:pt x="3713397" y="7505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225106" y="4223659"/>
            <a:ext cx="5150672" cy="617348"/>
          </a:xfrm>
          <a:custGeom>
            <a:avLst/>
            <a:gdLst>
              <a:gd name="connsiteX0" fmla="*/ 3226632 w 5150672"/>
              <a:gd name="connsiteY0" fmla="*/ 97766 h 617348"/>
              <a:gd name="connsiteX1" fmla="*/ 3226632 w 5150672"/>
              <a:gd name="connsiteY1" fmla="*/ 97766 h 617348"/>
              <a:gd name="connsiteX2" fmla="*/ 2938026 w 5150672"/>
              <a:gd name="connsiteY2" fmla="*/ 117010 h 617348"/>
              <a:gd name="connsiteX3" fmla="*/ 1745122 w 5150672"/>
              <a:gd name="connsiteY3" fmla="*/ 155497 h 617348"/>
              <a:gd name="connsiteX4" fmla="*/ 1398794 w 5150672"/>
              <a:gd name="connsiteY4" fmla="*/ 117010 h 617348"/>
              <a:gd name="connsiteX5" fmla="*/ 1283352 w 5150672"/>
              <a:gd name="connsiteY5" fmla="*/ 97766 h 617348"/>
              <a:gd name="connsiteX6" fmla="*/ 840823 w 5150672"/>
              <a:gd name="connsiteY6" fmla="*/ 117010 h 617348"/>
              <a:gd name="connsiteX7" fmla="*/ 725380 w 5150672"/>
              <a:gd name="connsiteY7" fmla="*/ 136253 h 617348"/>
              <a:gd name="connsiteX8" fmla="*/ 321332 w 5150672"/>
              <a:gd name="connsiteY8" fmla="*/ 117010 h 617348"/>
              <a:gd name="connsiteX9" fmla="*/ 263611 w 5150672"/>
              <a:gd name="connsiteY9" fmla="*/ 78522 h 617348"/>
              <a:gd name="connsiteX10" fmla="*/ 51966 w 5150672"/>
              <a:gd name="connsiteY10" fmla="*/ 136253 h 617348"/>
              <a:gd name="connsiteX11" fmla="*/ 32726 w 5150672"/>
              <a:gd name="connsiteY11" fmla="*/ 540373 h 617348"/>
              <a:gd name="connsiteX12" fmla="*/ 90447 w 5150672"/>
              <a:gd name="connsiteY12" fmla="*/ 578860 h 617348"/>
              <a:gd name="connsiteX13" fmla="*/ 379053 w 5150672"/>
              <a:gd name="connsiteY13" fmla="*/ 540373 h 617348"/>
              <a:gd name="connsiteX14" fmla="*/ 475255 w 5150672"/>
              <a:gd name="connsiteY14" fmla="*/ 501885 h 617348"/>
              <a:gd name="connsiteX15" fmla="*/ 532976 w 5150672"/>
              <a:gd name="connsiteY15" fmla="*/ 482641 h 617348"/>
              <a:gd name="connsiteX16" fmla="*/ 975506 w 5150672"/>
              <a:gd name="connsiteY16" fmla="*/ 501885 h 617348"/>
              <a:gd name="connsiteX17" fmla="*/ 1033227 w 5150672"/>
              <a:gd name="connsiteY17" fmla="*/ 521129 h 617348"/>
              <a:gd name="connsiteX18" fmla="*/ 1187150 w 5150672"/>
              <a:gd name="connsiteY18" fmla="*/ 540373 h 617348"/>
              <a:gd name="connsiteX19" fmla="*/ 1899045 w 5150672"/>
              <a:gd name="connsiteY19" fmla="*/ 559616 h 617348"/>
              <a:gd name="connsiteX20" fmla="*/ 2533978 w 5150672"/>
              <a:gd name="connsiteY20" fmla="*/ 617348 h 617348"/>
              <a:gd name="connsiteX21" fmla="*/ 3726883 w 5150672"/>
              <a:gd name="connsiteY21" fmla="*/ 578860 h 617348"/>
              <a:gd name="connsiteX22" fmla="*/ 3803844 w 5150672"/>
              <a:gd name="connsiteY22" fmla="*/ 559616 h 617348"/>
              <a:gd name="connsiteX23" fmla="*/ 4458018 w 5150672"/>
              <a:gd name="connsiteY23" fmla="*/ 540373 h 617348"/>
              <a:gd name="connsiteX24" fmla="*/ 4862066 w 5150672"/>
              <a:gd name="connsiteY24" fmla="*/ 501885 h 617348"/>
              <a:gd name="connsiteX25" fmla="*/ 4977509 w 5150672"/>
              <a:gd name="connsiteY25" fmla="*/ 463398 h 617348"/>
              <a:gd name="connsiteX26" fmla="*/ 5035230 w 5150672"/>
              <a:gd name="connsiteY26" fmla="*/ 405666 h 617348"/>
              <a:gd name="connsiteX27" fmla="*/ 5073711 w 5150672"/>
              <a:gd name="connsiteY27" fmla="*/ 347935 h 617348"/>
              <a:gd name="connsiteX28" fmla="*/ 5131432 w 5150672"/>
              <a:gd name="connsiteY28" fmla="*/ 328691 h 617348"/>
              <a:gd name="connsiteX29" fmla="*/ 5150672 w 5150672"/>
              <a:gd name="connsiteY29" fmla="*/ 270960 h 617348"/>
              <a:gd name="connsiteX30" fmla="*/ 5092951 w 5150672"/>
              <a:gd name="connsiteY30" fmla="*/ 97766 h 617348"/>
              <a:gd name="connsiteX31" fmla="*/ 5035230 w 5150672"/>
              <a:gd name="connsiteY31" fmla="*/ 78522 h 617348"/>
              <a:gd name="connsiteX32" fmla="*/ 3996248 w 5150672"/>
              <a:gd name="connsiteY32" fmla="*/ 59278 h 617348"/>
              <a:gd name="connsiteX33" fmla="*/ 3938527 w 5150672"/>
              <a:gd name="connsiteY33" fmla="*/ 20791 h 617348"/>
              <a:gd name="connsiteX34" fmla="*/ 3342075 w 5150672"/>
              <a:gd name="connsiteY34" fmla="*/ 20791 h 617348"/>
              <a:gd name="connsiteX35" fmla="*/ 3226632 w 5150672"/>
              <a:gd name="connsiteY35" fmla="*/ 97766 h 61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150672" h="617348">
                <a:moveTo>
                  <a:pt x="3226632" y="97766"/>
                </a:moveTo>
                <a:lnTo>
                  <a:pt x="3226632" y="97766"/>
                </a:lnTo>
                <a:cubicBezTo>
                  <a:pt x="3130430" y="104181"/>
                  <a:pt x="3034406" y="114405"/>
                  <a:pt x="2938026" y="117010"/>
                </a:cubicBezTo>
                <a:cubicBezTo>
                  <a:pt x="1744548" y="149271"/>
                  <a:pt x="2163901" y="15877"/>
                  <a:pt x="1745122" y="155497"/>
                </a:cubicBezTo>
                <a:cubicBezTo>
                  <a:pt x="1365951" y="101320"/>
                  <a:pt x="1927964" y="179275"/>
                  <a:pt x="1398794" y="117010"/>
                </a:cubicBezTo>
                <a:cubicBezTo>
                  <a:pt x="1360050" y="112451"/>
                  <a:pt x="1321833" y="104181"/>
                  <a:pt x="1283352" y="97766"/>
                </a:cubicBezTo>
                <a:cubicBezTo>
                  <a:pt x="1135842" y="104181"/>
                  <a:pt x="988122" y="106850"/>
                  <a:pt x="840823" y="117010"/>
                </a:cubicBezTo>
                <a:cubicBezTo>
                  <a:pt x="801904" y="119695"/>
                  <a:pt x="764392" y="136253"/>
                  <a:pt x="725380" y="136253"/>
                </a:cubicBezTo>
                <a:cubicBezTo>
                  <a:pt x="590545" y="136253"/>
                  <a:pt x="456015" y="123424"/>
                  <a:pt x="321332" y="117010"/>
                </a:cubicBezTo>
                <a:cubicBezTo>
                  <a:pt x="302092" y="104181"/>
                  <a:pt x="286641" y="80616"/>
                  <a:pt x="263611" y="78522"/>
                </a:cubicBezTo>
                <a:cubicBezTo>
                  <a:pt x="137151" y="67023"/>
                  <a:pt x="130164" y="84113"/>
                  <a:pt x="51966" y="136253"/>
                </a:cubicBezTo>
                <a:cubicBezTo>
                  <a:pt x="-3318" y="302139"/>
                  <a:pt x="-21741" y="308844"/>
                  <a:pt x="32726" y="540373"/>
                </a:cubicBezTo>
                <a:cubicBezTo>
                  <a:pt x="38022" y="562884"/>
                  <a:pt x="71207" y="566031"/>
                  <a:pt x="90447" y="578860"/>
                </a:cubicBezTo>
                <a:cubicBezTo>
                  <a:pt x="186649" y="566031"/>
                  <a:pt x="283885" y="559410"/>
                  <a:pt x="379053" y="540373"/>
                </a:cubicBezTo>
                <a:cubicBezTo>
                  <a:pt x="412921" y="533598"/>
                  <a:pt x="442916" y="514014"/>
                  <a:pt x="475255" y="501885"/>
                </a:cubicBezTo>
                <a:cubicBezTo>
                  <a:pt x="494245" y="494763"/>
                  <a:pt x="513736" y="489056"/>
                  <a:pt x="532976" y="482641"/>
                </a:cubicBezTo>
                <a:cubicBezTo>
                  <a:pt x="680486" y="489056"/>
                  <a:pt x="828292" y="490559"/>
                  <a:pt x="975506" y="501885"/>
                </a:cubicBezTo>
                <a:cubicBezTo>
                  <a:pt x="995728" y="503441"/>
                  <a:pt x="1013273" y="517500"/>
                  <a:pt x="1033227" y="521129"/>
                </a:cubicBezTo>
                <a:cubicBezTo>
                  <a:pt x="1084100" y="530380"/>
                  <a:pt x="1135494" y="538077"/>
                  <a:pt x="1187150" y="540373"/>
                </a:cubicBezTo>
                <a:cubicBezTo>
                  <a:pt x="1424301" y="550915"/>
                  <a:pt x="1661747" y="553202"/>
                  <a:pt x="1899045" y="559616"/>
                </a:cubicBezTo>
                <a:cubicBezTo>
                  <a:pt x="2236230" y="627066"/>
                  <a:pt x="2026106" y="595262"/>
                  <a:pt x="2533978" y="617348"/>
                </a:cubicBezTo>
                <a:lnTo>
                  <a:pt x="3726883" y="578860"/>
                </a:lnTo>
                <a:cubicBezTo>
                  <a:pt x="3753299" y="577659"/>
                  <a:pt x="3777437" y="561006"/>
                  <a:pt x="3803844" y="559616"/>
                </a:cubicBezTo>
                <a:cubicBezTo>
                  <a:pt x="4021695" y="548148"/>
                  <a:pt x="4239960" y="546787"/>
                  <a:pt x="4458018" y="540373"/>
                </a:cubicBezTo>
                <a:cubicBezTo>
                  <a:pt x="4592701" y="527544"/>
                  <a:pt x="4733718" y="544674"/>
                  <a:pt x="4862066" y="501885"/>
                </a:cubicBezTo>
                <a:lnTo>
                  <a:pt x="4977509" y="463398"/>
                </a:lnTo>
                <a:cubicBezTo>
                  <a:pt x="4996749" y="444154"/>
                  <a:pt x="5017811" y="426573"/>
                  <a:pt x="5035230" y="405666"/>
                </a:cubicBezTo>
                <a:cubicBezTo>
                  <a:pt x="5050034" y="387898"/>
                  <a:pt x="5055653" y="362384"/>
                  <a:pt x="5073711" y="347935"/>
                </a:cubicBezTo>
                <a:cubicBezTo>
                  <a:pt x="5089547" y="335264"/>
                  <a:pt x="5112192" y="335106"/>
                  <a:pt x="5131432" y="328691"/>
                </a:cubicBezTo>
                <a:cubicBezTo>
                  <a:pt x="5137845" y="309447"/>
                  <a:pt x="5150672" y="291244"/>
                  <a:pt x="5150672" y="270960"/>
                </a:cubicBezTo>
                <a:cubicBezTo>
                  <a:pt x="5150672" y="222136"/>
                  <a:pt x="5139416" y="134945"/>
                  <a:pt x="5092951" y="97766"/>
                </a:cubicBezTo>
                <a:cubicBezTo>
                  <a:pt x="5077115" y="85095"/>
                  <a:pt x="5055499" y="79233"/>
                  <a:pt x="5035230" y="78522"/>
                </a:cubicBezTo>
                <a:cubicBezTo>
                  <a:pt x="4689056" y="66373"/>
                  <a:pt x="4342575" y="65693"/>
                  <a:pt x="3996248" y="59278"/>
                </a:cubicBezTo>
                <a:cubicBezTo>
                  <a:pt x="3977008" y="46449"/>
                  <a:pt x="3961396" y="24222"/>
                  <a:pt x="3938527" y="20791"/>
                </a:cubicBezTo>
                <a:cubicBezTo>
                  <a:pt x="3693260" y="-16005"/>
                  <a:pt x="3578880" y="3873"/>
                  <a:pt x="3342075" y="20791"/>
                </a:cubicBezTo>
                <a:lnTo>
                  <a:pt x="3226632" y="977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483014" y="4695481"/>
            <a:ext cx="3930092" cy="1173870"/>
          </a:xfrm>
          <a:custGeom>
            <a:avLst/>
            <a:gdLst>
              <a:gd name="connsiteX0" fmla="*/ 0 w 3930092"/>
              <a:gd name="connsiteY0" fmla="*/ 211681 h 1173870"/>
              <a:gd name="connsiteX1" fmla="*/ 0 w 3930092"/>
              <a:gd name="connsiteY1" fmla="*/ 211681 h 1173870"/>
              <a:gd name="connsiteX2" fmla="*/ 115442 w 3930092"/>
              <a:gd name="connsiteY2" fmla="*/ 346388 h 1173870"/>
              <a:gd name="connsiteX3" fmla="*/ 153923 w 3930092"/>
              <a:gd name="connsiteY3" fmla="*/ 404119 h 1173870"/>
              <a:gd name="connsiteX4" fmla="*/ 134683 w 3930092"/>
              <a:gd name="connsiteY4" fmla="*/ 461850 h 1173870"/>
              <a:gd name="connsiteX5" fmla="*/ 96202 w 3930092"/>
              <a:gd name="connsiteY5" fmla="*/ 384875 h 1173870"/>
              <a:gd name="connsiteX6" fmla="*/ 76962 w 3930092"/>
              <a:gd name="connsiteY6" fmla="*/ 307900 h 1173870"/>
              <a:gd name="connsiteX7" fmla="*/ 57721 w 3930092"/>
              <a:gd name="connsiteY7" fmla="*/ 384875 h 1173870"/>
              <a:gd name="connsiteX8" fmla="*/ 19240 w 3930092"/>
              <a:gd name="connsiteY8" fmla="*/ 558069 h 1173870"/>
              <a:gd name="connsiteX9" fmla="*/ 57721 w 3930092"/>
              <a:gd name="connsiteY9" fmla="*/ 712020 h 1173870"/>
              <a:gd name="connsiteX10" fmla="*/ 96202 w 3930092"/>
              <a:gd name="connsiteY10" fmla="*/ 827482 h 1173870"/>
              <a:gd name="connsiteX11" fmla="*/ 192404 w 3930092"/>
              <a:gd name="connsiteY11" fmla="*/ 962189 h 1173870"/>
              <a:gd name="connsiteX12" fmla="*/ 307846 w 3930092"/>
              <a:gd name="connsiteY12" fmla="*/ 1077651 h 1173870"/>
              <a:gd name="connsiteX13" fmla="*/ 384808 w 3930092"/>
              <a:gd name="connsiteY13" fmla="*/ 1116139 h 1173870"/>
              <a:gd name="connsiteX14" fmla="*/ 596452 w 3930092"/>
              <a:gd name="connsiteY14" fmla="*/ 1173870 h 1173870"/>
              <a:gd name="connsiteX15" fmla="*/ 1500751 w 3930092"/>
              <a:gd name="connsiteY15" fmla="*/ 1154626 h 1173870"/>
              <a:gd name="connsiteX16" fmla="*/ 1693155 w 3930092"/>
              <a:gd name="connsiteY16" fmla="*/ 1116139 h 1173870"/>
              <a:gd name="connsiteX17" fmla="*/ 2077963 w 3930092"/>
              <a:gd name="connsiteY17" fmla="*/ 1058407 h 1173870"/>
              <a:gd name="connsiteX18" fmla="*/ 2289608 w 3930092"/>
              <a:gd name="connsiteY18" fmla="*/ 1000676 h 1173870"/>
              <a:gd name="connsiteX19" fmla="*/ 2462771 w 3930092"/>
              <a:gd name="connsiteY19" fmla="*/ 981432 h 1173870"/>
              <a:gd name="connsiteX20" fmla="*/ 2809098 w 3930092"/>
              <a:gd name="connsiteY20" fmla="*/ 904457 h 1173870"/>
              <a:gd name="connsiteX21" fmla="*/ 3309349 w 3930092"/>
              <a:gd name="connsiteY21" fmla="*/ 865970 h 1173870"/>
              <a:gd name="connsiteX22" fmla="*/ 3578714 w 3930092"/>
              <a:gd name="connsiteY22" fmla="*/ 885213 h 1173870"/>
              <a:gd name="connsiteX23" fmla="*/ 3636436 w 3930092"/>
              <a:gd name="connsiteY23" fmla="*/ 923701 h 1173870"/>
              <a:gd name="connsiteX24" fmla="*/ 3694157 w 3930092"/>
              <a:gd name="connsiteY24" fmla="*/ 885213 h 1173870"/>
              <a:gd name="connsiteX25" fmla="*/ 3771118 w 3930092"/>
              <a:gd name="connsiteY25" fmla="*/ 750507 h 1173870"/>
              <a:gd name="connsiteX26" fmla="*/ 3867320 w 3930092"/>
              <a:gd name="connsiteY26" fmla="*/ 635044 h 1173870"/>
              <a:gd name="connsiteX27" fmla="*/ 3886561 w 3930092"/>
              <a:gd name="connsiteY27" fmla="*/ 577313 h 1173870"/>
              <a:gd name="connsiteX28" fmla="*/ 3905801 w 3930092"/>
              <a:gd name="connsiteY28" fmla="*/ 327144 h 1173870"/>
              <a:gd name="connsiteX29" fmla="*/ 3925042 w 3930092"/>
              <a:gd name="connsiteY29" fmla="*/ 269413 h 1173870"/>
              <a:gd name="connsiteX30" fmla="*/ 3732638 w 3930092"/>
              <a:gd name="connsiteY30" fmla="*/ 230925 h 1173870"/>
              <a:gd name="connsiteX31" fmla="*/ 3617195 w 3930092"/>
              <a:gd name="connsiteY31" fmla="*/ 192438 h 1173870"/>
              <a:gd name="connsiteX32" fmla="*/ 3540234 w 3930092"/>
              <a:gd name="connsiteY32" fmla="*/ 173194 h 1173870"/>
              <a:gd name="connsiteX33" fmla="*/ 3444032 w 3930092"/>
              <a:gd name="connsiteY33" fmla="*/ 134706 h 1173870"/>
              <a:gd name="connsiteX34" fmla="*/ 3347830 w 3930092"/>
              <a:gd name="connsiteY34" fmla="*/ 115463 h 1173870"/>
              <a:gd name="connsiteX35" fmla="*/ 3270868 w 3930092"/>
              <a:gd name="connsiteY35" fmla="*/ 96219 h 1173870"/>
              <a:gd name="connsiteX36" fmla="*/ 2212646 w 3930092"/>
              <a:gd name="connsiteY36" fmla="*/ 96219 h 1173870"/>
              <a:gd name="connsiteX37" fmla="*/ 2097204 w 3930092"/>
              <a:gd name="connsiteY37" fmla="*/ 57731 h 1173870"/>
              <a:gd name="connsiteX38" fmla="*/ 1943280 w 3930092"/>
              <a:gd name="connsiteY38" fmla="*/ 0 h 1173870"/>
              <a:gd name="connsiteX39" fmla="*/ 1635434 w 3930092"/>
              <a:gd name="connsiteY39" fmla="*/ 38487 h 1173870"/>
              <a:gd name="connsiteX40" fmla="*/ 1500751 w 3930092"/>
              <a:gd name="connsiteY40" fmla="*/ 57731 h 1173870"/>
              <a:gd name="connsiteX41" fmla="*/ 1346828 w 3930092"/>
              <a:gd name="connsiteY41" fmla="*/ 96219 h 1173870"/>
              <a:gd name="connsiteX42" fmla="*/ 942780 w 3930092"/>
              <a:gd name="connsiteY42" fmla="*/ 153950 h 1173870"/>
              <a:gd name="connsiteX43" fmla="*/ 827337 w 3930092"/>
              <a:gd name="connsiteY43" fmla="*/ 192438 h 1173870"/>
              <a:gd name="connsiteX44" fmla="*/ 481010 w 3930092"/>
              <a:gd name="connsiteY44" fmla="*/ 230925 h 1173870"/>
              <a:gd name="connsiteX45" fmla="*/ 288606 w 3930092"/>
              <a:gd name="connsiteY45" fmla="*/ 230925 h 1173870"/>
              <a:gd name="connsiteX46" fmla="*/ 96202 w 3930092"/>
              <a:gd name="connsiteY46" fmla="*/ 153950 h 1173870"/>
              <a:gd name="connsiteX47" fmla="*/ 57721 w 3930092"/>
              <a:gd name="connsiteY47" fmla="*/ 173194 h 1173870"/>
              <a:gd name="connsiteX48" fmla="*/ 57721 w 3930092"/>
              <a:gd name="connsiteY48" fmla="*/ 173194 h 117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30092" h="1173870">
                <a:moveTo>
                  <a:pt x="0" y="211681"/>
                </a:moveTo>
                <a:lnTo>
                  <a:pt x="0" y="211681"/>
                </a:lnTo>
                <a:cubicBezTo>
                  <a:pt x="38481" y="256583"/>
                  <a:pt x="78504" y="300208"/>
                  <a:pt x="115442" y="346388"/>
                </a:cubicBezTo>
                <a:cubicBezTo>
                  <a:pt x="129888" y="364448"/>
                  <a:pt x="150121" y="381307"/>
                  <a:pt x="153923" y="404119"/>
                </a:cubicBezTo>
                <a:cubicBezTo>
                  <a:pt x="157257" y="424127"/>
                  <a:pt x="141096" y="442606"/>
                  <a:pt x="134683" y="461850"/>
                </a:cubicBezTo>
                <a:cubicBezTo>
                  <a:pt x="121856" y="436192"/>
                  <a:pt x="106273" y="411735"/>
                  <a:pt x="96202" y="384875"/>
                </a:cubicBezTo>
                <a:cubicBezTo>
                  <a:pt x="86917" y="360111"/>
                  <a:pt x="103410" y="307900"/>
                  <a:pt x="76962" y="307900"/>
                </a:cubicBezTo>
                <a:cubicBezTo>
                  <a:pt x="50514" y="307900"/>
                  <a:pt x="62907" y="358941"/>
                  <a:pt x="57721" y="384875"/>
                </a:cubicBezTo>
                <a:cubicBezTo>
                  <a:pt x="23859" y="554216"/>
                  <a:pt x="56687" y="445714"/>
                  <a:pt x="19240" y="558069"/>
                </a:cubicBezTo>
                <a:cubicBezTo>
                  <a:pt x="77620" y="733236"/>
                  <a:pt x="-11931" y="456586"/>
                  <a:pt x="57721" y="712020"/>
                </a:cubicBezTo>
                <a:cubicBezTo>
                  <a:pt x="68394" y="751160"/>
                  <a:pt x="73701" y="793725"/>
                  <a:pt x="96202" y="827482"/>
                </a:cubicBezTo>
                <a:cubicBezTo>
                  <a:pt x="122965" y="867634"/>
                  <a:pt x="161725" y="928095"/>
                  <a:pt x="192404" y="962189"/>
                </a:cubicBezTo>
                <a:cubicBezTo>
                  <a:pt x="228809" y="1002646"/>
                  <a:pt x="259169" y="1053308"/>
                  <a:pt x="307846" y="1077651"/>
                </a:cubicBezTo>
                <a:cubicBezTo>
                  <a:pt x="333500" y="1090480"/>
                  <a:pt x="358177" y="1105485"/>
                  <a:pt x="384808" y="1116139"/>
                </a:cubicBezTo>
                <a:cubicBezTo>
                  <a:pt x="482449" y="1155202"/>
                  <a:pt x="499839" y="1154544"/>
                  <a:pt x="596452" y="1173870"/>
                </a:cubicBezTo>
                <a:lnTo>
                  <a:pt x="1500751" y="1154626"/>
                </a:lnTo>
                <a:cubicBezTo>
                  <a:pt x="1641342" y="1149320"/>
                  <a:pt x="1578981" y="1132453"/>
                  <a:pt x="1693155" y="1116139"/>
                </a:cubicBezTo>
                <a:cubicBezTo>
                  <a:pt x="1965760" y="1077188"/>
                  <a:pt x="1807013" y="1122930"/>
                  <a:pt x="2077963" y="1058407"/>
                </a:cubicBezTo>
                <a:cubicBezTo>
                  <a:pt x="2149100" y="1041467"/>
                  <a:pt x="2217903" y="1015020"/>
                  <a:pt x="2289608" y="1000676"/>
                </a:cubicBezTo>
                <a:cubicBezTo>
                  <a:pt x="2346556" y="989284"/>
                  <a:pt x="2405406" y="990491"/>
                  <a:pt x="2462771" y="981432"/>
                </a:cubicBezTo>
                <a:cubicBezTo>
                  <a:pt x="2782014" y="931017"/>
                  <a:pt x="2531094" y="960068"/>
                  <a:pt x="2809098" y="904457"/>
                </a:cubicBezTo>
                <a:cubicBezTo>
                  <a:pt x="2965516" y="873167"/>
                  <a:pt x="3165042" y="873566"/>
                  <a:pt x="3309349" y="865970"/>
                </a:cubicBezTo>
                <a:cubicBezTo>
                  <a:pt x="3399137" y="872384"/>
                  <a:pt x="3490067" y="869567"/>
                  <a:pt x="3578714" y="885213"/>
                </a:cubicBezTo>
                <a:cubicBezTo>
                  <a:pt x="3601488" y="889233"/>
                  <a:pt x="3613310" y="923701"/>
                  <a:pt x="3636436" y="923701"/>
                </a:cubicBezTo>
                <a:cubicBezTo>
                  <a:pt x="3659561" y="923701"/>
                  <a:pt x="3674917" y="898042"/>
                  <a:pt x="3694157" y="885213"/>
                </a:cubicBezTo>
                <a:cubicBezTo>
                  <a:pt x="3719518" y="809115"/>
                  <a:pt x="3707582" y="824645"/>
                  <a:pt x="3771118" y="750507"/>
                </a:cubicBezTo>
                <a:cubicBezTo>
                  <a:pt x="3822189" y="690914"/>
                  <a:pt x="3833297" y="703103"/>
                  <a:pt x="3867320" y="635044"/>
                </a:cubicBezTo>
                <a:cubicBezTo>
                  <a:pt x="3876390" y="616900"/>
                  <a:pt x="3880147" y="596557"/>
                  <a:pt x="3886561" y="577313"/>
                </a:cubicBezTo>
                <a:cubicBezTo>
                  <a:pt x="3892974" y="493923"/>
                  <a:pt x="3895429" y="410134"/>
                  <a:pt x="3905801" y="327144"/>
                </a:cubicBezTo>
                <a:cubicBezTo>
                  <a:pt x="3908317" y="307016"/>
                  <a:pt x="3942773" y="279265"/>
                  <a:pt x="3925042" y="269413"/>
                </a:cubicBezTo>
                <a:cubicBezTo>
                  <a:pt x="3867870" y="237645"/>
                  <a:pt x="3794686" y="251611"/>
                  <a:pt x="3732638" y="230925"/>
                </a:cubicBezTo>
                <a:cubicBezTo>
                  <a:pt x="3694157" y="218096"/>
                  <a:pt x="3656047" y="204096"/>
                  <a:pt x="3617195" y="192438"/>
                </a:cubicBezTo>
                <a:cubicBezTo>
                  <a:pt x="3591867" y="184838"/>
                  <a:pt x="3565320" y="181558"/>
                  <a:pt x="3540234" y="173194"/>
                </a:cubicBezTo>
                <a:cubicBezTo>
                  <a:pt x="3507469" y="162270"/>
                  <a:pt x="3477113" y="144632"/>
                  <a:pt x="3444032" y="134706"/>
                </a:cubicBezTo>
                <a:cubicBezTo>
                  <a:pt x="3412709" y="125308"/>
                  <a:pt x="3379754" y="122558"/>
                  <a:pt x="3347830" y="115463"/>
                </a:cubicBezTo>
                <a:cubicBezTo>
                  <a:pt x="3322016" y="109726"/>
                  <a:pt x="3296522" y="102634"/>
                  <a:pt x="3270868" y="96219"/>
                </a:cubicBezTo>
                <a:cubicBezTo>
                  <a:pt x="2952804" y="105308"/>
                  <a:pt x="2545088" y="134585"/>
                  <a:pt x="2212646" y="96219"/>
                </a:cubicBezTo>
                <a:cubicBezTo>
                  <a:pt x="2172350" y="91569"/>
                  <a:pt x="2135324" y="71595"/>
                  <a:pt x="2097204" y="57731"/>
                </a:cubicBezTo>
                <a:cubicBezTo>
                  <a:pt x="1844159" y="-34302"/>
                  <a:pt x="2114812" y="57187"/>
                  <a:pt x="1943280" y="0"/>
                </a:cubicBezTo>
                <a:lnTo>
                  <a:pt x="1635434" y="38487"/>
                </a:lnTo>
                <a:cubicBezTo>
                  <a:pt x="1590465" y="44354"/>
                  <a:pt x="1545220" y="48835"/>
                  <a:pt x="1500751" y="57731"/>
                </a:cubicBezTo>
                <a:cubicBezTo>
                  <a:pt x="1448891" y="68105"/>
                  <a:pt x="1398580" y="85322"/>
                  <a:pt x="1346828" y="96219"/>
                </a:cubicBezTo>
                <a:cubicBezTo>
                  <a:pt x="1143220" y="139091"/>
                  <a:pt x="1142307" y="133994"/>
                  <a:pt x="942780" y="153950"/>
                </a:cubicBezTo>
                <a:cubicBezTo>
                  <a:pt x="904299" y="166779"/>
                  <a:pt x="866689" y="182598"/>
                  <a:pt x="827337" y="192438"/>
                </a:cubicBezTo>
                <a:cubicBezTo>
                  <a:pt x="731534" y="216393"/>
                  <a:pt x="561091" y="224250"/>
                  <a:pt x="481010" y="230925"/>
                </a:cubicBezTo>
                <a:cubicBezTo>
                  <a:pt x="378569" y="248002"/>
                  <a:pt x="376921" y="264049"/>
                  <a:pt x="288606" y="230925"/>
                </a:cubicBezTo>
                <a:cubicBezTo>
                  <a:pt x="255258" y="218417"/>
                  <a:pt x="125870" y="139113"/>
                  <a:pt x="96202" y="153950"/>
                </a:cubicBezTo>
                <a:lnTo>
                  <a:pt x="57721" y="173194"/>
                </a:lnTo>
                <a:lnTo>
                  <a:pt x="57721" y="173194"/>
                </a:lnTo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6" grpId="0"/>
      <p:bldP spid="37" grpId="0"/>
      <p:bldP spid="4" grpId="0"/>
      <p:bldP spid="59" grpId="0"/>
      <p:bldP spid="60" grpId="0" animBg="1"/>
      <p:bldP spid="61" grpId="0" animBg="1"/>
      <p:bldP spid="67" grpId="0" animBg="1"/>
      <p:bldP spid="68" grpId="0" animBg="1"/>
      <p:bldP spid="6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788856" y="1501014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88856" y="3346865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88856" y="5252000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8856" y="1385553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6573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3526" y="515578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14127" y="138555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12603" y="3212160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252608" y="5117295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81487" y="1374380"/>
            <a:ext cx="0" cy="250169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81487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81487" y="5136539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35683" y="148176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1970s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35683" y="332761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1990s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5683" y="5215656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2010s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5272" y="144949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1980s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905272" y="300883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2000s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905272" y="5202634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2020s?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334393" y="738212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CYCLES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519060" y="142767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GATE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135683" y="1072690"/>
            <a:ext cx="673415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3470073" y="1825579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WMONEX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3666248" y="1724186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dirty="0" smtClean="0">
                <a:solidFill>
                  <a:srgbClr val="FF0000"/>
                </a:solidFill>
              </a:rPr>
              <a:t>MONEX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308535" y="1923984"/>
            <a:ext cx="144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ATLANTIC HURRICANES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354901" y="1818831"/>
            <a:ext cx="55037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5574330" y="577307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PRE-STORM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6385363" y="1412567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EMEX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496278" y="320150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CaPE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662905" y="3658327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TOGA COARE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71275" y="2431302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1662232" y="2438706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488538" y="2426278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MAP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2252324" y="2969761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TEPPS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3956317" y="2417910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IMPROVE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3539861" y="3626130"/>
            <a:ext cx="110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JASMINE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814197" y="3660434"/>
            <a:ext cx="99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KWAJEX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5336486" y="3093589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RAINEX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5604326" y="307279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AMMA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350908" y="5227908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DYNAMO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1785496" y="4363091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OLYMPEX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90562" y="4466057"/>
            <a:ext cx="1316992" cy="777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60532" y="4281391"/>
            <a:ext cx="305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TRMM, </a:t>
            </a:r>
            <a:r>
              <a:rPr lang="en-US" b="1" i="1" dirty="0" err="1" smtClean="0">
                <a:solidFill>
                  <a:srgbClr val="FF0000"/>
                </a:solidFill>
              </a:rPr>
              <a:t>CloudSat</a:t>
            </a:r>
            <a:r>
              <a:rPr lang="en-US" b="1" i="1" dirty="0" smtClean="0">
                <a:solidFill>
                  <a:srgbClr val="FF0000"/>
                </a:solidFill>
              </a:rPr>
              <a:t>, GPM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375733" y="4343338"/>
            <a:ext cx="0" cy="2881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75733" y="4466057"/>
            <a:ext cx="384799" cy="77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6200000">
            <a:off x="452445" y="5463039"/>
            <a:ext cx="67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GRIP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670640" y="471006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HS3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25543" y="5584988"/>
            <a:ext cx="3693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123584" y="5444527"/>
            <a:ext cx="0" cy="282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484517" y="4473831"/>
            <a:ext cx="651126" cy="0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9366" y="1692630"/>
            <a:ext cx="149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TROPICS</a:t>
            </a:r>
            <a:endParaRPr 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9087" y="680195"/>
            <a:ext cx="1496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0000FF"/>
                </a:solidFill>
              </a:rPr>
              <a:t>MID-LATITUDES</a:t>
            </a:r>
            <a:endParaRPr lang="en-US" sz="2000" b="1" i="1" u="sng" dirty="0">
              <a:solidFill>
                <a:srgbClr val="00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9097" y="961367"/>
            <a:ext cx="0" cy="234643"/>
          </a:xfrm>
          <a:prstGeom prst="line">
            <a:avLst/>
          </a:prstGeom>
          <a:ln w="190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280" y="1520258"/>
            <a:ext cx="342293" cy="0"/>
          </a:xfrm>
          <a:prstGeom prst="line">
            <a:avLst/>
          </a:prstGeom>
          <a:ln w="19050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435179" y="1384002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451256" y="56084"/>
            <a:ext cx="396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smtClean="0"/>
              <a:t>Bob </a:t>
            </a:r>
            <a:r>
              <a:rPr lang="en-US" sz="2400" b="1" i="1" u="sng" dirty="0" err="1" smtClean="0"/>
              <a:t>Houze</a:t>
            </a:r>
            <a:r>
              <a:rPr lang="en-US" sz="2400" b="1" i="1" u="sng" dirty="0" smtClean="0"/>
              <a:t> Field Campaign Time Line</a:t>
            </a:r>
            <a:endParaRPr lang="en-US" sz="2400" b="1" i="1" u="sng" dirty="0"/>
          </a:p>
        </p:txBody>
      </p:sp>
      <p:cxnSp>
        <p:nvCxnSpPr>
          <p:cNvPr id="67" name="Straight Arrow Connector 66"/>
          <p:cNvCxnSpPr/>
          <p:nvPr/>
        </p:nvCxnSpPr>
        <p:spPr>
          <a:xfrm flipH="1">
            <a:off x="4045085" y="1861397"/>
            <a:ext cx="4169042" cy="11020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12793" y="3643891"/>
            <a:ext cx="858081" cy="0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28290" y="1919409"/>
            <a:ext cx="2698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 smtClean="0">
                <a:solidFill>
                  <a:srgbClr val="008000"/>
                </a:solidFill>
              </a:rPr>
              <a:t>THIS TALK</a:t>
            </a:r>
            <a:endParaRPr lang="en-US" sz="2000" b="1" i="1" dirty="0">
              <a:solidFill>
                <a:srgbClr val="008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74123" y="1150293"/>
            <a:ext cx="1063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8000"/>
                </a:solidFill>
              </a:rPr>
              <a:t>…</a:t>
            </a:r>
            <a:endParaRPr lang="en-US" sz="5400" dirty="0">
              <a:solidFill>
                <a:srgbClr val="008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23550" y="2954017"/>
            <a:ext cx="1063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8000"/>
                </a:solidFill>
              </a:rPr>
              <a:t>…</a:t>
            </a:r>
            <a:endParaRPr lang="en-US" sz="5400" dirty="0">
              <a:solidFill>
                <a:srgbClr val="008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859995" y="1344696"/>
            <a:ext cx="731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|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469130" y="3220125"/>
            <a:ext cx="731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|</a:t>
            </a:r>
            <a:endParaRPr lang="en-US" sz="3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2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788856" y="1501014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88856" y="3346865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88856" y="5252000"/>
            <a:ext cx="7446035" cy="1924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8856" y="1385553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6573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3526" y="515578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14127" y="1385553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12603" y="3212160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252608" y="5117295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81487" y="1374380"/>
            <a:ext cx="0" cy="250169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81487" y="3231404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81487" y="5136539"/>
            <a:ext cx="0" cy="250169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35683" y="148176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1970s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35683" y="3327615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1990s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5683" y="5215656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2010s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5272" y="144949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1980s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905272" y="3008839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2000s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905272" y="5202634"/>
            <a:ext cx="184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2020s?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1334393" y="738212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CYCLES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519060" y="142767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GATE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135683" y="1072690"/>
            <a:ext cx="673415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3470073" y="1825579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WMONEX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3666248" y="1724186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dirty="0" smtClean="0">
                <a:solidFill>
                  <a:srgbClr val="FF0000"/>
                </a:solidFill>
              </a:rPr>
              <a:t>MONEX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308535" y="1923984"/>
            <a:ext cx="1446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ATLANTIC HURRICANES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354901" y="1818831"/>
            <a:ext cx="55037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5574330" y="577307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PRE-STORM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6385363" y="1412567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EMEX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496278" y="3201500"/>
            <a:ext cx="1233245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CaPE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662905" y="3658327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TOGA COARE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071275" y="2431302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1662232" y="2438706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COAST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3488538" y="2426278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MAP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2252324" y="2969761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TEPPS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3956317" y="2417910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IMPROVE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3539861" y="3626130"/>
            <a:ext cx="110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JASMINE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814197" y="3660434"/>
            <a:ext cx="99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KWAJEX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5336486" y="3093589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RAINEX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5604326" y="307279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AMMA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350908" y="5227908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DYNAMO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1785496" y="4363091"/>
            <a:ext cx="1523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OLYMPEX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090562" y="4466057"/>
            <a:ext cx="1316992" cy="777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60532" y="4281391"/>
            <a:ext cx="305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TRMM, </a:t>
            </a:r>
            <a:r>
              <a:rPr lang="en-US" b="1" i="1" dirty="0" err="1" smtClean="0">
                <a:solidFill>
                  <a:srgbClr val="FF0000"/>
                </a:solidFill>
              </a:rPr>
              <a:t>CloudSat</a:t>
            </a:r>
            <a:r>
              <a:rPr lang="en-US" b="1" i="1" dirty="0" smtClean="0">
                <a:solidFill>
                  <a:srgbClr val="FF0000"/>
                </a:solidFill>
              </a:rPr>
              <a:t>, GPM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375733" y="4343338"/>
            <a:ext cx="0" cy="2881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75733" y="4466057"/>
            <a:ext cx="384799" cy="77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6200000">
            <a:off x="452445" y="5463039"/>
            <a:ext cx="67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GRIP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670640" y="4710063"/>
            <a:ext cx="187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HS3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25543" y="5584988"/>
            <a:ext cx="3693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123584" y="5444527"/>
            <a:ext cx="0" cy="282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484517" y="4473831"/>
            <a:ext cx="651126" cy="0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9366" y="1692630"/>
            <a:ext cx="1496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FF0000"/>
                </a:solidFill>
              </a:rPr>
              <a:t>TROPICS</a:t>
            </a:r>
            <a:endParaRPr 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9087" y="680195"/>
            <a:ext cx="1496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smtClean="0">
                <a:solidFill>
                  <a:srgbClr val="0000FF"/>
                </a:solidFill>
              </a:rPr>
              <a:t>MID-LATITUDES</a:t>
            </a:r>
            <a:endParaRPr lang="en-US" sz="2000" b="1" i="1" u="sng" dirty="0">
              <a:solidFill>
                <a:srgbClr val="00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9097" y="961367"/>
            <a:ext cx="0" cy="234643"/>
          </a:xfrm>
          <a:prstGeom prst="line">
            <a:avLst/>
          </a:prstGeom>
          <a:ln w="190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4280" y="1520258"/>
            <a:ext cx="342293" cy="0"/>
          </a:xfrm>
          <a:prstGeom prst="line">
            <a:avLst/>
          </a:prstGeom>
          <a:ln w="19050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435179" y="1384002"/>
            <a:ext cx="0" cy="250169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451256" y="56084"/>
            <a:ext cx="396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smtClean="0"/>
              <a:t>Bob </a:t>
            </a:r>
            <a:r>
              <a:rPr lang="en-US" sz="2400" b="1" i="1" u="sng" dirty="0" err="1" smtClean="0"/>
              <a:t>Houze</a:t>
            </a:r>
            <a:r>
              <a:rPr lang="en-US" sz="2400" b="1" i="1" u="sng" dirty="0" smtClean="0"/>
              <a:t> Field Campaign Time Line</a:t>
            </a:r>
            <a:endParaRPr lang="en-US" sz="2400" b="1" i="1" u="sng" dirty="0"/>
          </a:p>
        </p:txBody>
      </p:sp>
      <p:sp>
        <p:nvSpPr>
          <p:cNvPr id="14" name="Oval 13"/>
          <p:cNvSpPr/>
          <p:nvPr/>
        </p:nvSpPr>
        <p:spPr>
          <a:xfrm>
            <a:off x="3906981" y="1308577"/>
            <a:ext cx="369332" cy="1518697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4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1-07 at 9.52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4" y="4158676"/>
            <a:ext cx="8234891" cy="239142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4" name="Picture 3" descr="Screen Shot 2017-01-07 at 9.16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6" y="897972"/>
            <a:ext cx="3950190" cy="2919309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6" name="Picture 5" descr="Screen Shot 2017-01-09 at 10.09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6" y="897972"/>
            <a:ext cx="4079214" cy="2919309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96452" y="57729"/>
            <a:ext cx="806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Leading up to MONEX: </a:t>
            </a:r>
            <a:r>
              <a:rPr lang="en-US" sz="2400" b="1" i="1" dirty="0"/>
              <a:t>e</a:t>
            </a:r>
            <a:r>
              <a:rPr lang="en-US" sz="2400" b="1" i="1" dirty="0" smtClean="0"/>
              <a:t>merging recognition of prevalence of </a:t>
            </a:r>
            <a:r>
              <a:rPr lang="en-US" sz="2400" b="1" i="1" dirty="0" err="1" smtClean="0"/>
              <a:t>mesoscale</a:t>
            </a:r>
            <a:r>
              <a:rPr lang="en-US" sz="2400" b="1" i="1" dirty="0" smtClean="0"/>
              <a:t> organization of tropical convection… </a:t>
            </a:r>
            <a:endParaRPr lang="en-US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116943" y="3194081"/>
            <a:ext cx="257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00FF"/>
                </a:solidFill>
              </a:rPr>
              <a:t>Zipser</a:t>
            </a:r>
            <a:r>
              <a:rPr lang="en-US" i="1" dirty="0" smtClean="0">
                <a:solidFill>
                  <a:srgbClr val="0000FF"/>
                </a:solidFill>
              </a:rPr>
              <a:t> (1969)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4357" y="3428705"/>
            <a:ext cx="257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rgbClr val="0000FF"/>
                </a:solidFill>
              </a:rPr>
              <a:t>Zipser</a:t>
            </a:r>
            <a:r>
              <a:rPr lang="en-US" i="1" dirty="0" smtClean="0">
                <a:solidFill>
                  <a:srgbClr val="0000FF"/>
                </a:solidFill>
              </a:rPr>
              <a:t> (1977)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5530" y="5606163"/>
            <a:ext cx="257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rgbClr val="0000FF"/>
                </a:solidFill>
              </a:rPr>
              <a:t>Houze</a:t>
            </a:r>
            <a:r>
              <a:rPr lang="en-US" i="1" dirty="0" smtClean="0">
                <a:solidFill>
                  <a:srgbClr val="0000FF"/>
                </a:solidFill>
              </a:rPr>
              <a:t> (1977)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537" y="981431"/>
            <a:ext cx="404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LINE ISLANDS EXPERIMENT (1967)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5541" y="962187"/>
            <a:ext cx="3488429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BARBADOS (1968) &amp; GATE (1974)</a:t>
            </a:r>
            <a:endParaRPr lang="en-US" i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4357" y="4386028"/>
            <a:ext cx="325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GATE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452" y="2211294"/>
            <a:ext cx="1121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~ 600 km horizontal extent!</a:t>
            </a:r>
            <a:endParaRPr lang="en-US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2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MON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851"/>
            <a:ext cx="5315895" cy="4863909"/>
          </a:xfrm>
          <a:prstGeom prst="rect">
            <a:avLst/>
          </a:prstGeom>
        </p:spPr>
      </p:pic>
      <p:pic>
        <p:nvPicPr>
          <p:cNvPr id="2" name="Picture 1" descr="WMONEX_Houz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56" y="2733954"/>
            <a:ext cx="5465530" cy="37803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12094" y="229291"/>
            <a:ext cx="3107765" cy="95410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Winter MONEX</a:t>
            </a:r>
          </a:p>
          <a:p>
            <a:pPr algn="ctr"/>
            <a:r>
              <a:rPr lang="en-US" sz="2800" i="1" dirty="0" smtClean="0"/>
              <a:t>December 1978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751877" y="2990557"/>
            <a:ext cx="379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CD5B5"/>
                </a:solidFill>
              </a:rPr>
              <a:t>Images from MIT radar at </a:t>
            </a:r>
            <a:r>
              <a:rPr lang="en-US" i="1" dirty="0" err="1" smtClean="0">
                <a:solidFill>
                  <a:srgbClr val="FCD5B5"/>
                </a:solidFill>
              </a:rPr>
              <a:t>Bintulu</a:t>
            </a:r>
            <a:endParaRPr lang="en-US" i="1" dirty="0">
              <a:solidFill>
                <a:srgbClr val="FCD5B5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372617" y="3359889"/>
            <a:ext cx="572667" cy="1258617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 rot="2174913">
            <a:off x="2066910" y="3391699"/>
            <a:ext cx="1412815" cy="406768"/>
          </a:xfrm>
          <a:custGeom>
            <a:avLst/>
            <a:gdLst>
              <a:gd name="connsiteX0" fmla="*/ 0 w 1789358"/>
              <a:gd name="connsiteY0" fmla="*/ 193627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0 w 1789358"/>
              <a:gd name="connsiteY7" fmla="*/ 193627 h 697541"/>
              <a:gd name="connsiteX0" fmla="*/ 19241 w 1789358"/>
              <a:gd name="connsiteY0" fmla="*/ 366821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366821 h 697541"/>
              <a:gd name="connsiteX0" fmla="*/ 19241 w 1789358"/>
              <a:gd name="connsiteY0" fmla="*/ 443796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443796 h 697541"/>
              <a:gd name="connsiteX0" fmla="*/ 19241 w 1789358"/>
              <a:gd name="connsiteY0" fmla="*/ 501527 h 697541"/>
              <a:gd name="connsiteX1" fmla="*/ 1440588 w 1789358"/>
              <a:gd name="connsiteY1" fmla="*/ 193627 h 697541"/>
              <a:gd name="connsiteX2" fmla="*/ 1440588 w 1789358"/>
              <a:gd name="connsiteY2" fmla="*/ 0 h 697541"/>
              <a:gd name="connsiteX3" fmla="*/ 1789358 w 1789358"/>
              <a:gd name="connsiteY3" fmla="*/ 348771 h 697541"/>
              <a:gd name="connsiteX4" fmla="*/ 1440588 w 1789358"/>
              <a:gd name="connsiteY4" fmla="*/ 697541 h 697541"/>
              <a:gd name="connsiteX5" fmla="*/ 1440588 w 1789358"/>
              <a:gd name="connsiteY5" fmla="*/ 503914 h 697541"/>
              <a:gd name="connsiteX6" fmla="*/ 0 w 1789358"/>
              <a:gd name="connsiteY6" fmla="*/ 503914 h 697541"/>
              <a:gd name="connsiteX7" fmla="*/ 19241 w 1789358"/>
              <a:gd name="connsiteY7" fmla="*/ 501527 h 69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9358" h="697541">
                <a:moveTo>
                  <a:pt x="19241" y="501527"/>
                </a:moveTo>
                <a:lnTo>
                  <a:pt x="1440588" y="193627"/>
                </a:lnTo>
                <a:lnTo>
                  <a:pt x="1440588" y="0"/>
                </a:lnTo>
                <a:lnTo>
                  <a:pt x="1789358" y="348771"/>
                </a:lnTo>
                <a:lnTo>
                  <a:pt x="1440588" y="697541"/>
                </a:lnTo>
                <a:lnTo>
                  <a:pt x="1440588" y="503914"/>
                </a:lnTo>
                <a:lnTo>
                  <a:pt x="0" y="503914"/>
                </a:lnTo>
                <a:lnTo>
                  <a:pt x="19241" y="501527"/>
                </a:lnTo>
                <a:close/>
              </a:path>
            </a:pathLst>
          </a:custGeom>
          <a:solidFill>
            <a:srgbClr val="FF0000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51877" y="6106533"/>
            <a:ext cx="400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 Kuala Lumpur Operations 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24" y="1664498"/>
            <a:ext cx="846576" cy="1077218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Ops Center</a:t>
            </a:r>
          </a:p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Kuala Lumpur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8730" y="2733954"/>
            <a:ext cx="519492" cy="40011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12637" y="2306890"/>
            <a:ext cx="1172419" cy="369332"/>
          </a:xfrm>
          <a:prstGeom prst="rect">
            <a:avLst/>
          </a:prstGeom>
          <a:solidFill>
            <a:srgbClr val="FF0000"/>
          </a:solidFill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MIT radar</a:t>
            </a:r>
            <a:endParaRPr lang="en-US" i="1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130894" y="2676222"/>
            <a:ext cx="606649" cy="53564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g8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06" y="2714710"/>
            <a:ext cx="5484876" cy="3772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218696" y="1212355"/>
            <a:ext cx="392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i="1" dirty="0" smtClean="0"/>
              <a:t>Cold surges, Hadley/Walker circulations, </a:t>
            </a:r>
            <a:r>
              <a:rPr lang="en-US" sz="2000" i="1" dirty="0" err="1" smtClean="0"/>
              <a:t>interhemispheric</a:t>
            </a:r>
            <a:r>
              <a:rPr lang="en-US" sz="2000" i="1" dirty="0" smtClean="0"/>
              <a:t> exchanges, near-equatorial depressions, heat sources/sinks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4997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2" animBg="1"/>
      <p:bldP spid="9" grpId="0"/>
      <p:bldP spid="10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rhj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36" y="1077650"/>
            <a:ext cx="5734856" cy="578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8756" y="264227"/>
            <a:ext cx="7138186" cy="83099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/>
              <a:t>Houze</a:t>
            </a:r>
            <a:r>
              <a:rPr lang="en-US" sz="1600" dirty="0"/>
              <a:t>, R. A., Jr., S. G. </a:t>
            </a:r>
            <a:r>
              <a:rPr lang="en-US" sz="1600" dirty="0" err="1"/>
              <a:t>Geotis</a:t>
            </a:r>
            <a:r>
              <a:rPr lang="en-US" sz="1600" dirty="0"/>
              <a:t>, F. D. Marks, Jr., and A. K. West, 1981: Winter monsoon convection in the vicinity of north Borneo. Part I: Structure and time variation of the clouds and precipitation. </a:t>
            </a:r>
            <a:r>
              <a:rPr lang="en-US" sz="1600" i="1" dirty="0"/>
              <a:t>Mon. </a:t>
            </a:r>
            <a:r>
              <a:rPr lang="en-US" sz="1600" i="1" dirty="0" err="1"/>
              <a:t>Wea</a:t>
            </a:r>
            <a:r>
              <a:rPr lang="en-US" sz="1600" i="1" dirty="0"/>
              <a:t>. Rev</a:t>
            </a:r>
            <a:r>
              <a:rPr lang="en-US" sz="1600" dirty="0"/>
              <a:t>., </a:t>
            </a:r>
            <a:r>
              <a:rPr lang="en-US" sz="1600" b="1" dirty="0"/>
              <a:t>109</a:t>
            </a:r>
            <a:r>
              <a:rPr lang="en-US" sz="1600" dirty="0"/>
              <a:t>, 1595-1614.</a:t>
            </a:r>
          </a:p>
        </p:txBody>
      </p:sp>
      <p:sp>
        <p:nvSpPr>
          <p:cNvPr id="5" name="Rectangle 4"/>
          <p:cNvSpPr/>
          <p:nvPr/>
        </p:nvSpPr>
        <p:spPr>
          <a:xfrm>
            <a:off x="928756" y="264227"/>
            <a:ext cx="7138186" cy="61555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400" i="1" dirty="0" smtClean="0"/>
              <a:t>And what came of these observations?</a:t>
            </a:r>
            <a:endParaRPr lang="en-US" sz="3400" i="1" dirty="0"/>
          </a:p>
        </p:txBody>
      </p:sp>
      <p:pic>
        <p:nvPicPr>
          <p:cNvPr id="6" name="Picture 5" descr="Screen Shot 2016-12-16 at 7.51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94" y="2795550"/>
            <a:ext cx="2691995" cy="21501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42226" y="4233630"/>
            <a:ext cx="106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*</a:t>
            </a:r>
            <a:r>
              <a:rPr lang="en-US" i="1" dirty="0" err="1" smtClean="0">
                <a:solidFill>
                  <a:schemeClr val="bg1"/>
                </a:solidFill>
              </a:rPr>
              <a:t>Bintulu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2226" y="2795550"/>
            <a:ext cx="108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1400 L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5273" y="4614805"/>
            <a:ext cx="159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10 Dec 1978</a:t>
            </a:r>
            <a:endParaRPr lang="en-US" i="1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925542" y="4945650"/>
            <a:ext cx="1007752" cy="384875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292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1000" y="671090"/>
            <a:ext cx="8023587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Houze</a:t>
            </a:r>
            <a:r>
              <a:rPr lang="en-US" dirty="0">
                <a:solidFill>
                  <a:srgbClr val="FF0000"/>
                </a:solidFill>
              </a:rPr>
              <a:t>, R. A., Jr., 1982: Cloud clusters and large-scale vertical motions in the tropics</a:t>
            </a:r>
            <a:r>
              <a:rPr lang="en-US" i="1" dirty="0">
                <a:solidFill>
                  <a:srgbClr val="FF0000"/>
                </a:solidFill>
              </a:rPr>
              <a:t>. J. Meteor. Soc. Japan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60</a:t>
            </a:r>
            <a:r>
              <a:rPr lang="en-US" dirty="0">
                <a:solidFill>
                  <a:srgbClr val="FF0000"/>
                </a:solidFill>
              </a:rPr>
              <a:t>, 396-410.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4722" y="4984131"/>
            <a:ext cx="2871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IDEALIZED TROPICAL CLOUD CLUSTER</a:t>
            </a:r>
            <a:endParaRPr lang="en-US" sz="2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884450" y="5542207"/>
            <a:ext cx="7615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9360" y="2219679"/>
            <a:ext cx="4545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i="1" dirty="0" smtClean="0"/>
              <a:t>Latent heating in convective and </a:t>
            </a:r>
            <a:r>
              <a:rPr lang="en-US" sz="2400" i="1" dirty="0" err="1" smtClean="0"/>
              <a:t>stratiform</a:t>
            </a:r>
            <a:r>
              <a:rPr lang="en-US" sz="2400" i="1" dirty="0" smtClean="0"/>
              <a:t> regions (condensation, evaporation, melting) – from GATE (Leary and </a:t>
            </a:r>
            <a:r>
              <a:rPr lang="en-US" sz="2400" i="1" dirty="0" err="1" smtClean="0"/>
              <a:t>Houze</a:t>
            </a:r>
            <a:r>
              <a:rPr lang="en-US" sz="2400" i="1" dirty="0" smtClean="0"/>
              <a:t> 1980)</a:t>
            </a:r>
          </a:p>
          <a:p>
            <a:pPr marL="285750" indent="-285750">
              <a:buFont typeface="Arial"/>
              <a:buChar char="•"/>
            </a:pPr>
            <a:r>
              <a:rPr lang="en-US" sz="2400" i="1" dirty="0" smtClean="0"/>
              <a:t>Convergence of eddy heat flux – from GATE (LH 1980)</a:t>
            </a:r>
          </a:p>
          <a:p>
            <a:pPr marL="285750" indent="-285750">
              <a:buFont typeface="Arial"/>
              <a:buChar char="•"/>
            </a:pPr>
            <a:r>
              <a:rPr lang="en-US" sz="2400" i="1" dirty="0" err="1" smtClean="0"/>
              <a:t>Radiative</a:t>
            </a:r>
            <a:r>
              <a:rPr lang="en-US" sz="2400" i="1" dirty="0" smtClean="0"/>
              <a:t> heating rates – based on WMONEX (Webster and Stephens 1980)</a:t>
            </a:r>
            <a:endParaRPr lang="en-US" sz="2400" i="1" dirty="0"/>
          </a:p>
        </p:txBody>
      </p:sp>
      <p:sp>
        <p:nvSpPr>
          <p:cNvPr id="12" name="Rectangle 11"/>
          <p:cNvSpPr/>
          <p:nvPr/>
        </p:nvSpPr>
        <p:spPr>
          <a:xfrm>
            <a:off x="518889" y="294016"/>
            <a:ext cx="8004615" cy="584776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</a:rPr>
              <a:t>Then combining WMONEX and GATE findings…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6-12-07 at 3.10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58" y="1462205"/>
            <a:ext cx="4474642" cy="35219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7974" y="1674302"/>
            <a:ext cx="413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Physically based estimates of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7283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800600" y="1066800"/>
            <a:ext cx="3200400" cy="2446338"/>
            <a:chOff x="3552" y="129"/>
            <a:chExt cx="2016" cy="1541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384"/>
              <a:ext cx="2016" cy="1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871" y="129"/>
              <a:ext cx="74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Strat. LH</a:t>
              </a:r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501650" y="3646488"/>
            <a:ext cx="2008188" cy="2582862"/>
            <a:chOff x="96" y="2508"/>
            <a:chExt cx="1265" cy="1627"/>
          </a:xfrm>
        </p:grpSpPr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17259"/>
            <a:stretch>
              <a:fillRect/>
            </a:stretch>
          </p:blipFill>
          <p:spPr bwMode="auto">
            <a:xfrm>
              <a:off x="96" y="2736"/>
              <a:ext cx="1265" cy="1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230" y="2508"/>
              <a:ext cx="94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Conv. Eddy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5730882" y="3723464"/>
            <a:ext cx="2667000" cy="2436813"/>
            <a:chOff x="4033" y="240"/>
            <a:chExt cx="1680" cy="1535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05"/>
            <a:stretch>
              <a:fillRect/>
            </a:stretch>
          </p:blipFill>
          <p:spPr bwMode="auto">
            <a:xfrm>
              <a:off x="4033" y="523"/>
              <a:ext cx="1680" cy="1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550" y="240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Rad.</a:t>
              </a:r>
            </a:p>
          </p:txBody>
        </p:sp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3056043" y="3931816"/>
            <a:ext cx="2590800" cy="2219325"/>
            <a:chOff x="4128" y="2688"/>
            <a:chExt cx="1632" cy="1398"/>
          </a:xfrm>
        </p:grpSpPr>
        <p:pic>
          <p:nvPicPr>
            <p:cNvPr id="15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976"/>
              <a:ext cx="1632" cy="1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4464" y="2688"/>
              <a:ext cx="9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Strat. Eddy</a:t>
              </a:r>
            </a:p>
          </p:txBody>
        </p:sp>
      </p:grp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0" y="525463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u="sng" dirty="0" smtClean="0">
                <a:latin typeface="Arial" charset="0"/>
                <a:ea typeface="ＭＳ Ｐゴシック" charset="0"/>
              </a:rPr>
              <a:t>Contributions to Total Heating by Tropical Cloud Cluster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8200" y="1066800"/>
            <a:ext cx="3276600" cy="2400300"/>
            <a:chOff x="250" y="677"/>
            <a:chExt cx="2064" cy="1512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" t="23012" r="40886"/>
            <a:stretch>
              <a:fillRect/>
            </a:stretch>
          </p:blipFill>
          <p:spPr bwMode="auto">
            <a:xfrm>
              <a:off x="250" y="953"/>
              <a:ext cx="2064" cy="1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672" y="677"/>
              <a:ext cx="78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Conv. LH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15160" y="1231838"/>
            <a:ext cx="364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CONVECTIVE LATENT HEATING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8960" y="1229215"/>
            <a:ext cx="364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STRATIFORM LATENT HEATING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215" y="3612633"/>
            <a:ext cx="2509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CONVECTIVE             EDDY TRANSPORTS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4523" y="3618630"/>
            <a:ext cx="2509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STRATIFORM             EDDY TRANSPORTS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84310" y="3823772"/>
            <a:ext cx="364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RADIATIVE HEATING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2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1171</Words>
  <Application>Microsoft Macintosh PowerPoint</Application>
  <PresentationFormat>On-screen Show (4:3)</PresentationFormat>
  <Paragraphs>284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Johnson</dc:creator>
  <cp:lastModifiedBy>Richard Johnson</cp:lastModifiedBy>
  <cp:revision>153</cp:revision>
  <dcterms:created xsi:type="dcterms:W3CDTF">2016-11-28T18:34:11Z</dcterms:created>
  <dcterms:modified xsi:type="dcterms:W3CDTF">2017-01-23T15:26:06Z</dcterms:modified>
</cp:coreProperties>
</file>