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73" r:id="rId3"/>
    <p:sldId id="286" r:id="rId4"/>
    <p:sldId id="259" r:id="rId5"/>
    <p:sldId id="260" r:id="rId6"/>
    <p:sldId id="262" r:id="rId7"/>
    <p:sldId id="287" r:id="rId8"/>
    <p:sldId id="293" r:id="rId9"/>
    <p:sldId id="294" r:id="rId10"/>
    <p:sldId id="289" r:id="rId11"/>
    <p:sldId id="290" r:id="rId12"/>
    <p:sldId id="291" r:id="rId13"/>
    <p:sldId id="258" r:id="rId14"/>
    <p:sldId id="292" r:id="rId15"/>
    <p:sldId id="267" r:id="rId16"/>
    <p:sldId id="268" r:id="rId17"/>
    <p:sldId id="271" r:id="rId18"/>
    <p:sldId id="296" r:id="rId19"/>
    <p:sldId id="269" r:id="rId20"/>
    <p:sldId id="270" r:id="rId21"/>
    <p:sldId id="300" r:id="rId22"/>
    <p:sldId id="297" r:id="rId23"/>
    <p:sldId id="298" r:id="rId24"/>
    <p:sldId id="299" r:id="rId25"/>
    <p:sldId id="295" r:id="rId26"/>
    <p:sldId id="279" r:id="rId27"/>
    <p:sldId id="285" r:id="rId28"/>
    <p:sldId id="281" r:id="rId29"/>
    <p:sldId id="278" r:id="rId30"/>
    <p:sldId id="264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DA69"/>
    <a:srgbClr val="B6E4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-16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C6FEC-15C4-0A41-8136-89BF0D267868}" type="datetimeFigureOut">
              <a:rPr lang="en-US" smtClean="0"/>
              <a:t>9/18/15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DF419-1AA8-F146-9C3C-ACFC1B1D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942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C6FEC-15C4-0A41-8136-89BF0D267868}" type="datetimeFigureOut">
              <a:rPr lang="en-US" smtClean="0"/>
              <a:t>9/18/15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DF419-1AA8-F146-9C3C-ACFC1B1D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556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C6FEC-15C4-0A41-8136-89BF0D267868}" type="datetimeFigureOut">
              <a:rPr lang="en-US" smtClean="0"/>
              <a:t>9/18/15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DF419-1AA8-F146-9C3C-ACFC1B1D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399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C6FEC-15C4-0A41-8136-89BF0D267868}" type="datetimeFigureOut">
              <a:rPr lang="en-US" smtClean="0"/>
              <a:t>9/18/15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DF419-1AA8-F146-9C3C-ACFC1B1D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28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C6FEC-15C4-0A41-8136-89BF0D267868}" type="datetimeFigureOut">
              <a:rPr lang="en-US" smtClean="0"/>
              <a:t>9/18/15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DF419-1AA8-F146-9C3C-ACFC1B1D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268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C6FEC-15C4-0A41-8136-89BF0D267868}" type="datetimeFigureOut">
              <a:rPr lang="en-US" smtClean="0"/>
              <a:t>9/18/15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DF419-1AA8-F146-9C3C-ACFC1B1D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263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C6FEC-15C4-0A41-8136-89BF0D267868}" type="datetimeFigureOut">
              <a:rPr lang="en-US" smtClean="0"/>
              <a:t>9/18/15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DF419-1AA8-F146-9C3C-ACFC1B1D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837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C6FEC-15C4-0A41-8136-89BF0D267868}" type="datetimeFigureOut">
              <a:rPr lang="en-US" smtClean="0"/>
              <a:t>9/18/15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DF419-1AA8-F146-9C3C-ACFC1B1D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36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C6FEC-15C4-0A41-8136-89BF0D267868}" type="datetimeFigureOut">
              <a:rPr lang="en-US" smtClean="0"/>
              <a:t>9/18/15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DF419-1AA8-F146-9C3C-ACFC1B1D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93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C6FEC-15C4-0A41-8136-89BF0D267868}" type="datetimeFigureOut">
              <a:rPr lang="en-US" smtClean="0"/>
              <a:t>9/18/15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DF419-1AA8-F146-9C3C-ACFC1B1D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92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C6FEC-15C4-0A41-8136-89BF0D267868}" type="datetimeFigureOut">
              <a:rPr lang="en-US" smtClean="0"/>
              <a:t>9/18/15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DF419-1AA8-F146-9C3C-ACFC1B1D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121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C6FEC-15C4-0A41-8136-89BF0D267868}" type="datetimeFigureOut">
              <a:rPr lang="en-US" smtClean="0"/>
              <a:t>9/18/15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DF419-1AA8-F146-9C3C-ACFC1B1D9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068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1" Type="http://schemas.microsoft.com/office/2007/relationships/media" Target="../media/media2.gif"/><Relationship Id="rId2" Type="http://schemas.openxmlformats.org/officeDocument/2006/relationships/video" Target="../media/media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1" Type="http://schemas.microsoft.com/office/2007/relationships/media" Target="../media/media3.gif"/><Relationship Id="rId2" Type="http://schemas.openxmlformats.org/officeDocument/2006/relationships/video" Target="../media/media3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1" Type="http://schemas.microsoft.com/office/2007/relationships/media" Target="../media/media4.gif"/><Relationship Id="rId2" Type="http://schemas.openxmlformats.org/officeDocument/2006/relationships/video" Target="../media/media4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3299" y="1320306"/>
            <a:ext cx="3703849" cy="47981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532" y="2135914"/>
            <a:ext cx="733201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CFFCC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Richard H. Johnson</a:t>
            </a:r>
          </a:p>
          <a:p>
            <a:r>
              <a:rPr lang="en-US" sz="2800" i="1" dirty="0" smtClean="0">
                <a:solidFill>
                  <a:srgbClr val="CCFFCC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Colorado State University</a:t>
            </a:r>
          </a:p>
          <a:p>
            <a:endParaRPr lang="en-US" sz="2400" i="1" dirty="0">
              <a:solidFill>
                <a:srgbClr val="CCFFCC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906" y="6237179"/>
            <a:ext cx="8692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</a:rPr>
              <a:t>WMO 3</a:t>
            </a:r>
            <a:r>
              <a:rPr lang="en-US" i="1" baseline="30000" dirty="0" smtClean="0">
                <a:solidFill>
                  <a:srgbClr val="FFFF00"/>
                </a:solidFill>
              </a:rPr>
              <a:t>rd</a:t>
            </a:r>
            <a:r>
              <a:rPr lang="en-US" i="1" dirty="0" smtClean="0">
                <a:solidFill>
                  <a:srgbClr val="FFFF00"/>
                </a:solidFill>
              </a:rPr>
              <a:t> Monsoon Heavy Rainfall Workshop, New Delhi, India, 22-24 September 2015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4474" y="99177"/>
            <a:ext cx="890193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i="1" dirty="0">
                <a:solidFill>
                  <a:schemeClr val="bg1">
                    <a:lumMod val="95000"/>
                  </a:schemeClr>
                </a:solidFill>
              </a:rPr>
              <a:t>Downstream Effects of Sumatra on Weather and Tropical </a:t>
            </a:r>
            <a:r>
              <a:rPr lang="en-US" sz="3400" b="1" i="1" dirty="0" err="1">
                <a:solidFill>
                  <a:schemeClr val="bg1">
                    <a:lumMod val="95000"/>
                  </a:schemeClr>
                </a:solidFill>
              </a:rPr>
              <a:t>Cyclogenesis</a:t>
            </a:r>
            <a:r>
              <a:rPr lang="en-US" sz="3400" b="1" i="1" dirty="0">
                <a:solidFill>
                  <a:schemeClr val="bg1">
                    <a:lumMod val="95000"/>
                  </a:schemeClr>
                </a:solidFill>
              </a:rPr>
              <a:t> over the Indian Ocean</a:t>
            </a:r>
          </a:p>
        </p:txBody>
      </p:sp>
      <p:sp>
        <p:nvSpPr>
          <p:cNvPr id="10" name="TextBox 9"/>
          <p:cNvSpPr txBox="1"/>
          <p:nvPr/>
        </p:nvSpPr>
        <p:spPr>
          <a:xfrm rot="2641238">
            <a:off x="6533952" y="3107107"/>
            <a:ext cx="2226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Georgia"/>
                <a:cs typeface="Georgia"/>
              </a:rPr>
              <a:t>Sumatra</a:t>
            </a:r>
            <a:endParaRPr lang="en-US" sz="2400" i="1" dirty="0">
              <a:solidFill>
                <a:schemeClr val="accent3">
                  <a:lumMod val="20000"/>
                  <a:lumOff val="80000"/>
                </a:schemeClr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258455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0"/>
            <a:ext cx="9144000" cy="43123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3405" y="218989"/>
            <a:ext cx="5372164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Negative </a:t>
            </a:r>
            <a:r>
              <a:rPr lang="en-US" sz="2400" i="1" dirty="0" err="1" smtClean="0"/>
              <a:t>vorticity</a:t>
            </a:r>
            <a:r>
              <a:rPr lang="en-US" sz="2400" i="1" dirty="0" smtClean="0"/>
              <a:t> anomalies to the lee of topographic features for westerly flow</a:t>
            </a:r>
            <a:endParaRPr lang="en-US" sz="2400" i="1" dirty="0"/>
          </a:p>
        </p:txBody>
      </p:sp>
      <p:cxnSp>
        <p:nvCxnSpPr>
          <p:cNvPr id="5" name="Straight Arrow Connector 4"/>
          <p:cNvCxnSpPr>
            <a:stCxn id="3" idx="2"/>
          </p:cNvCxnSpPr>
          <p:nvPr/>
        </p:nvCxnSpPr>
        <p:spPr>
          <a:xfrm>
            <a:off x="4379487" y="1049986"/>
            <a:ext cx="658097" cy="1532689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3" idx="2"/>
          </p:cNvCxnSpPr>
          <p:nvPr/>
        </p:nvCxnSpPr>
        <p:spPr>
          <a:xfrm>
            <a:off x="4379487" y="1049986"/>
            <a:ext cx="2099446" cy="1389999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498432" y="5821719"/>
            <a:ext cx="6536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/>
              <a:t>Means for Oct-Nov-Dec of DYNAMO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3395847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981" y="0"/>
            <a:ext cx="700501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5400000">
            <a:off x="4798672" y="2948733"/>
            <a:ext cx="2723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SUMATRA</a:t>
            </a:r>
            <a:endParaRPr lang="en-US" sz="1400" b="1" i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891433" y="376720"/>
            <a:ext cx="1" cy="5315489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41099" y="172479"/>
            <a:ext cx="1997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bg1">
                    <a:lumMod val="95000"/>
                  </a:schemeClr>
                </a:solidFill>
              </a:rPr>
              <a:t>700-hPa u, </a:t>
            </a:r>
            <a:r>
              <a:rPr lang="en-US" sz="2400" b="1" i="1" dirty="0" err="1" smtClean="0">
                <a:solidFill>
                  <a:schemeClr val="bg1">
                    <a:lumMod val="95000"/>
                  </a:schemeClr>
                </a:solidFill>
              </a:rPr>
              <a:t>ζ</a:t>
            </a:r>
            <a:endParaRPr lang="en-US" sz="2400" b="1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1099" y="1111463"/>
            <a:ext cx="199788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2400" i="1" dirty="0" smtClean="0">
                <a:solidFill>
                  <a:srgbClr val="F2F2F2"/>
                </a:solidFill>
              </a:rPr>
              <a:t>Positive </a:t>
            </a:r>
            <a:r>
              <a:rPr lang="en-US" sz="2400" i="1" dirty="0" err="1" smtClean="0">
                <a:solidFill>
                  <a:srgbClr val="F2F2F2"/>
                </a:solidFill>
              </a:rPr>
              <a:t>vorticity</a:t>
            </a:r>
            <a:r>
              <a:rPr lang="en-US" sz="2400" i="1" dirty="0" smtClean="0">
                <a:solidFill>
                  <a:srgbClr val="F2F2F2"/>
                </a:solidFill>
              </a:rPr>
              <a:t> maxima just downstream of Sumatra with easterly flow</a:t>
            </a:r>
          </a:p>
          <a:p>
            <a:r>
              <a:rPr lang="en-US" sz="2400" i="1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2400" i="1" dirty="0" err="1" smtClean="0">
                <a:solidFill>
                  <a:srgbClr val="F2F2F2"/>
                </a:solidFill>
              </a:rPr>
              <a:t>Vorticity</a:t>
            </a:r>
            <a:r>
              <a:rPr lang="en-US" sz="2400" i="1" dirty="0" smtClean="0">
                <a:solidFill>
                  <a:srgbClr val="F2F2F2"/>
                </a:solidFill>
              </a:rPr>
              <a:t> anomalies progress westward at 4-5 m s</a:t>
            </a:r>
            <a:r>
              <a:rPr lang="en-US" sz="2400" i="1" baseline="30000" dirty="0" smtClean="0">
                <a:solidFill>
                  <a:srgbClr val="F2F2F2"/>
                </a:solidFill>
              </a:rPr>
              <a:t>-1</a:t>
            </a:r>
            <a:endParaRPr lang="en-US" sz="2400" i="1" dirty="0">
              <a:solidFill>
                <a:srgbClr val="F2F2F2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5283374" y="1677752"/>
            <a:ext cx="595752" cy="329276"/>
          </a:xfrm>
          <a:prstGeom prst="line">
            <a:avLst/>
          </a:prstGeom>
          <a:ln w="57150" cmpd="sng">
            <a:solidFill>
              <a:schemeClr val="bg1"/>
            </a:solidFill>
            <a:prstDash val="sysDash"/>
            <a:headEnd type="stealt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095242" y="3904297"/>
            <a:ext cx="783884" cy="351841"/>
          </a:xfrm>
          <a:prstGeom prst="line">
            <a:avLst/>
          </a:prstGeom>
          <a:ln w="57150" cmpd="sng">
            <a:solidFill>
              <a:schemeClr val="bg1"/>
            </a:solidFill>
            <a:prstDash val="sysDash"/>
            <a:head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081547" y="5283937"/>
            <a:ext cx="783884" cy="351841"/>
          </a:xfrm>
          <a:prstGeom prst="line">
            <a:avLst/>
          </a:prstGeom>
          <a:ln w="57150" cmpd="sng">
            <a:solidFill>
              <a:schemeClr val="bg1"/>
            </a:solidFill>
            <a:prstDash val="sysDash"/>
            <a:head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547501" y="2461745"/>
            <a:ext cx="317930" cy="152400"/>
          </a:xfrm>
          <a:prstGeom prst="line">
            <a:avLst/>
          </a:prstGeom>
          <a:ln w="57150" cmpd="sng">
            <a:solidFill>
              <a:schemeClr val="bg1"/>
            </a:solidFill>
            <a:prstDash val="sysDash"/>
            <a:head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283374" y="4350217"/>
            <a:ext cx="595752" cy="329276"/>
          </a:xfrm>
          <a:prstGeom prst="line">
            <a:avLst/>
          </a:prstGeom>
          <a:ln w="57150" cmpd="sng">
            <a:solidFill>
              <a:schemeClr val="bg1"/>
            </a:solidFill>
            <a:prstDash val="sysDash"/>
            <a:head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Left Arrow 18"/>
          <p:cNvSpPr/>
          <p:nvPr/>
        </p:nvSpPr>
        <p:spPr>
          <a:xfrm>
            <a:off x="6380814" y="1928628"/>
            <a:ext cx="344908" cy="156799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Arrow 19"/>
          <p:cNvSpPr/>
          <p:nvPr/>
        </p:nvSpPr>
        <p:spPr>
          <a:xfrm>
            <a:off x="6725722" y="3946937"/>
            <a:ext cx="344908" cy="156799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Arrow 1"/>
          <p:cNvSpPr/>
          <p:nvPr/>
        </p:nvSpPr>
        <p:spPr>
          <a:xfrm>
            <a:off x="5299081" y="3209989"/>
            <a:ext cx="288469" cy="166591"/>
          </a:xfrm>
          <a:prstGeom prst="rightArrow">
            <a:avLst/>
          </a:prstGeom>
          <a:pattFill prst="pct60">
            <a:fgClr>
              <a:prstClr val="black"/>
            </a:fgClr>
            <a:bgClr>
              <a:prstClr val="white"/>
            </a:bgClr>
          </a:patt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5585157" y="4742213"/>
            <a:ext cx="288469" cy="166591"/>
          </a:xfrm>
          <a:prstGeom prst="rightArrow">
            <a:avLst/>
          </a:prstGeom>
          <a:pattFill prst="pct60">
            <a:fgClr>
              <a:prstClr val="black"/>
            </a:fgClr>
            <a:bgClr>
              <a:prstClr val="white"/>
            </a:bgClr>
          </a:patt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5496589" y="1087804"/>
            <a:ext cx="288469" cy="166591"/>
          </a:xfrm>
          <a:prstGeom prst="rightArrow">
            <a:avLst/>
          </a:prstGeom>
          <a:pattFill prst="pct60">
            <a:fgClr>
              <a:prstClr val="black"/>
            </a:fgClr>
            <a:bgClr>
              <a:prstClr val="white"/>
            </a:bgClr>
          </a:patt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 rot="5400000">
            <a:off x="1585400" y="2316672"/>
            <a:ext cx="2151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Time</a:t>
            </a:r>
            <a:endParaRPr lang="en-US" sz="2000" i="1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453578" y="1943103"/>
            <a:ext cx="0" cy="4130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861276" y="6319738"/>
            <a:ext cx="2220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ECMWF OA 0.25°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839521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981" y="0"/>
            <a:ext cx="700501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5400000">
            <a:off x="4798672" y="2948733"/>
            <a:ext cx="2723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SUMATRA</a:t>
            </a:r>
            <a:endParaRPr lang="en-US" sz="1400" b="1" i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891433" y="376720"/>
            <a:ext cx="1" cy="5315489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41099" y="172479"/>
            <a:ext cx="1997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bg1">
                    <a:lumMod val="95000"/>
                  </a:schemeClr>
                </a:solidFill>
              </a:rPr>
              <a:t>700-hPa u, </a:t>
            </a:r>
            <a:r>
              <a:rPr lang="en-US" sz="2400" b="1" i="1" dirty="0" err="1" smtClean="0">
                <a:solidFill>
                  <a:schemeClr val="bg1">
                    <a:lumMod val="95000"/>
                  </a:schemeClr>
                </a:solidFill>
              </a:rPr>
              <a:t>ζ</a:t>
            </a:r>
            <a:endParaRPr lang="en-US" sz="2400" b="1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1099" y="1111463"/>
            <a:ext cx="199788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2400" i="1" dirty="0" smtClean="0">
                <a:solidFill>
                  <a:srgbClr val="F2F2F2"/>
                </a:solidFill>
              </a:rPr>
              <a:t>Positive </a:t>
            </a:r>
            <a:r>
              <a:rPr lang="en-US" sz="2400" i="1" dirty="0" err="1" smtClean="0">
                <a:solidFill>
                  <a:srgbClr val="F2F2F2"/>
                </a:solidFill>
              </a:rPr>
              <a:t>vorticity</a:t>
            </a:r>
            <a:r>
              <a:rPr lang="en-US" sz="2400" i="1" dirty="0" smtClean="0">
                <a:solidFill>
                  <a:srgbClr val="F2F2F2"/>
                </a:solidFill>
              </a:rPr>
              <a:t> maxima downstream of Sumatra with easterly flow</a:t>
            </a:r>
          </a:p>
          <a:p>
            <a:r>
              <a:rPr lang="en-US" sz="2400" i="1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2400" i="1" dirty="0" err="1" smtClean="0">
                <a:solidFill>
                  <a:srgbClr val="F2F2F2"/>
                </a:solidFill>
              </a:rPr>
              <a:t>Vorticity</a:t>
            </a:r>
            <a:r>
              <a:rPr lang="en-US" sz="2400" i="1" dirty="0" smtClean="0">
                <a:solidFill>
                  <a:srgbClr val="F2F2F2"/>
                </a:solidFill>
              </a:rPr>
              <a:t> anomalies progress westward at 4-5 m s</a:t>
            </a:r>
            <a:r>
              <a:rPr lang="en-US" sz="2400" i="1" baseline="30000" dirty="0" smtClean="0">
                <a:solidFill>
                  <a:srgbClr val="F2F2F2"/>
                </a:solidFill>
              </a:rPr>
              <a:t>-1</a:t>
            </a:r>
            <a:endParaRPr lang="en-US" sz="2400" i="1" dirty="0">
              <a:solidFill>
                <a:srgbClr val="F2F2F2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5283374" y="1677752"/>
            <a:ext cx="595752" cy="329276"/>
          </a:xfrm>
          <a:prstGeom prst="line">
            <a:avLst/>
          </a:prstGeom>
          <a:ln w="57150" cmpd="sng">
            <a:solidFill>
              <a:schemeClr val="bg1"/>
            </a:solidFill>
            <a:prstDash val="sysDash"/>
            <a:headEnd type="stealt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Left Arrow 18"/>
          <p:cNvSpPr/>
          <p:nvPr/>
        </p:nvSpPr>
        <p:spPr>
          <a:xfrm>
            <a:off x="6380814" y="1928628"/>
            <a:ext cx="344908" cy="156799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Arrow 19"/>
          <p:cNvSpPr/>
          <p:nvPr/>
        </p:nvSpPr>
        <p:spPr>
          <a:xfrm>
            <a:off x="6725722" y="3946937"/>
            <a:ext cx="344908" cy="156799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Arrow 1"/>
          <p:cNvSpPr/>
          <p:nvPr/>
        </p:nvSpPr>
        <p:spPr>
          <a:xfrm>
            <a:off x="5299081" y="3209989"/>
            <a:ext cx="288469" cy="166591"/>
          </a:xfrm>
          <a:prstGeom prst="rightArrow">
            <a:avLst/>
          </a:prstGeom>
          <a:pattFill prst="pct60">
            <a:fgClr>
              <a:prstClr val="black"/>
            </a:fgClr>
            <a:bgClr>
              <a:prstClr val="white"/>
            </a:bgClr>
          </a:patt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5585157" y="4742213"/>
            <a:ext cx="288469" cy="166591"/>
          </a:xfrm>
          <a:prstGeom prst="rightArrow">
            <a:avLst/>
          </a:prstGeom>
          <a:pattFill prst="pct60">
            <a:fgClr>
              <a:prstClr val="black"/>
            </a:fgClr>
            <a:bgClr>
              <a:prstClr val="white"/>
            </a:bgClr>
          </a:patt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5496589" y="1087804"/>
            <a:ext cx="288469" cy="166591"/>
          </a:xfrm>
          <a:prstGeom prst="rightArrow">
            <a:avLst/>
          </a:prstGeom>
          <a:pattFill prst="pct60">
            <a:fgClr>
              <a:prstClr val="black"/>
            </a:fgClr>
            <a:bgClr>
              <a:prstClr val="white"/>
            </a:bgClr>
          </a:patt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 rot="5400000">
            <a:off x="1585400" y="2316672"/>
            <a:ext cx="2151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Time</a:t>
            </a:r>
            <a:endParaRPr lang="en-US" sz="2000" i="1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453578" y="1943103"/>
            <a:ext cx="0" cy="4130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861276" y="6319738"/>
            <a:ext cx="2220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ECMWF OA 0.25°</a:t>
            </a:r>
            <a:endParaRPr lang="en-US" b="1" i="1" dirty="0"/>
          </a:p>
        </p:txBody>
      </p:sp>
      <p:sp>
        <p:nvSpPr>
          <p:cNvPr id="10" name="Oval 9"/>
          <p:cNvSpPr/>
          <p:nvPr/>
        </p:nvSpPr>
        <p:spPr>
          <a:xfrm rot="19974574">
            <a:off x="4680815" y="1455429"/>
            <a:ext cx="1699999" cy="800877"/>
          </a:xfrm>
          <a:prstGeom prst="ellipse">
            <a:avLst/>
          </a:prstGeom>
          <a:noFill/>
          <a:ln w="5715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209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IMMS TPW Oct case_2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15988"/>
            <a:ext cx="9144000" cy="50244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14804" y="344958"/>
            <a:ext cx="473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chemeClr val="bg1">
                    <a:lumMod val="95000"/>
                  </a:schemeClr>
                </a:solidFill>
              </a:rPr>
              <a:t>CIMMS TPW (16-20 October 2011)</a:t>
            </a:r>
            <a:endParaRPr lang="en-US" sz="2400" i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259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981" y="0"/>
            <a:ext cx="700501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5400000">
            <a:off x="4798672" y="2948733"/>
            <a:ext cx="2723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SUMATRA</a:t>
            </a:r>
            <a:endParaRPr lang="en-US" sz="1400" b="1" i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891433" y="376720"/>
            <a:ext cx="1" cy="5315489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41099" y="172479"/>
            <a:ext cx="1997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bg1">
                    <a:lumMod val="95000"/>
                  </a:schemeClr>
                </a:solidFill>
              </a:rPr>
              <a:t>700-hPa u, </a:t>
            </a:r>
            <a:r>
              <a:rPr lang="en-US" sz="2400" b="1" i="1" dirty="0" err="1" smtClean="0">
                <a:solidFill>
                  <a:schemeClr val="bg1">
                    <a:lumMod val="95000"/>
                  </a:schemeClr>
                </a:solidFill>
              </a:rPr>
              <a:t>ζ</a:t>
            </a:r>
            <a:endParaRPr lang="en-US" sz="2400" b="1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1099" y="1111463"/>
            <a:ext cx="199788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2400" i="1" dirty="0" smtClean="0">
                <a:solidFill>
                  <a:srgbClr val="F2F2F2"/>
                </a:solidFill>
              </a:rPr>
              <a:t>Positive </a:t>
            </a:r>
            <a:r>
              <a:rPr lang="en-US" sz="2400" i="1" dirty="0" err="1" smtClean="0">
                <a:solidFill>
                  <a:srgbClr val="F2F2F2"/>
                </a:solidFill>
              </a:rPr>
              <a:t>vorticity</a:t>
            </a:r>
            <a:r>
              <a:rPr lang="en-US" sz="2400" i="1" dirty="0" smtClean="0">
                <a:solidFill>
                  <a:srgbClr val="F2F2F2"/>
                </a:solidFill>
              </a:rPr>
              <a:t> maxima downstream of Sumatra with easterly flow</a:t>
            </a:r>
          </a:p>
          <a:p>
            <a:r>
              <a:rPr lang="en-US" sz="2400" i="1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2400" i="1" dirty="0" err="1" smtClean="0">
                <a:solidFill>
                  <a:srgbClr val="F2F2F2"/>
                </a:solidFill>
              </a:rPr>
              <a:t>Vorticity</a:t>
            </a:r>
            <a:r>
              <a:rPr lang="en-US" sz="2400" i="1" dirty="0" smtClean="0">
                <a:solidFill>
                  <a:srgbClr val="F2F2F2"/>
                </a:solidFill>
              </a:rPr>
              <a:t> anomalies progress westward at 4-5 m s</a:t>
            </a:r>
            <a:r>
              <a:rPr lang="en-US" sz="2400" i="1" baseline="30000" dirty="0" smtClean="0">
                <a:solidFill>
                  <a:srgbClr val="F2F2F2"/>
                </a:solidFill>
              </a:rPr>
              <a:t>-1</a:t>
            </a:r>
            <a:endParaRPr lang="en-US" sz="2400" i="1" dirty="0">
              <a:solidFill>
                <a:srgbClr val="F2F2F2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5095242" y="3904297"/>
            <a:ext cx="783884" cy="351841"/>
          </a:xfrm>
          <a:prstGeom prst="line">
            <a:avLst/>
          </a:prstGeom>
          <a:ln w="57150" cmpd="sng">
            <a:solidFill>
              <a:schemeClr val="bg1"/>
            </a:solidFill>
            <a:prstDash val="sysDash"/>
            <a:head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Left Arrow 18"/>
          <p:cNvSpPr/>
          <p:nvPr/>
        </p:nvSpPr>
        <p:spPr>
          <a:xfrm>
            <a:off x="6380814" y="1928628"/>
            <a:ext cx="344908" cy="156799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Left Arrow 19"/>
          <p:cNvSpPr/>
          <p:nvPr/>
        </p:nvSpPr>
        <p:spPr>
          <a:xfrm>
            <a:off x="6725722" y="3946937"/>
            <a:ext cx="344908" cy="156799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Arrow 1"/>
          <p:cNvSpPr/>
          <p:nvPr/>
        </p:nvSpPr>
        <p:spPr>
          <a:xfrm>
            <a:off x="5299081" y="3209989"/>
            <a:ext cx="288469" cy="166591"/>
          </a:xfrm>
          <a:prstGeom prst="rightArrow">
            <a:avLst/>
          </a:prstGeom>
          <a:pattFill prst="pct60">
            <a:fgClr>
              <a:prstClr val="black"/>
            </a:fgClr>
            <a:bgClr>
              <a:prstClr val="white"/>
            </a:bgClr>
          </a:patt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>
            <a:off x="5585157" y="4742213"/>
            <a:ext cx="288469" cy="166591"/>
          </a:xfrm>
          <a:prstGeom prst="rightArrow">
            <a:avLst/>
          </a:prstGeom>
          <a:pattFill prst="pct60">
            <a:fgClr>
              <a:prstClr val="black"/>
            </a:fgClr>
            <a:bgClr>
              <a:prstClr val="white"/>
            </a:bgClr>
          </a:patt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5496589" y="1087804"/>
            <a:ext cx="288469" cy="166591"/>
          </a:xfrm>
          <a:prstGeom prst="rightArrow">
            <a:avLst/>
          </a:prstGeom>
          <a:pattFill prst="pct60">
            <a:fgClr>
              <a:prstClr val="black"/>
            </a:fgClr>
            <a:bgClr>
              <a:prstClr val="white"/>
            </a:bgClr>
          </a:patt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 rot="5400000">
            <a:off x="1585400" y="2316672"/>
            <a:ext cx="2151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Time</a:t>
            </a:r>
            <a:endParaRPr lang="en-US" sz="2000" i="1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453578" y="1943103"/>
            <a:ext cx="0" cy="4130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861276" y="6319738"/>
            <a:ext cx="2220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ECMWF OA 0.25°</a:t>
            </a:r>
            <a:endParaRPr lang="en-US" b="1" i="1" dirty="0"/>
          </a:p>
        </p:txBody>
      </p:sp>
      <p:sp>
        <p:nvSpPr>
          <p:cNvPr id="10" name="Oval 9"/>
          <p:cNvSpPr/>
          <p:nvPr/>
        </p:nvSpPr>
        <p:spPr>
          <a:xfrm rot="20311447">
            <a:off x="4381128" y="3704531"/>
            <a:ext cx="1999686" cy="837916"/>
          </a:xfrm>
          <a:prstGeom prst="ellipse">
            <a:avLst/>
          </a:prstGeom>
          <a:noFill/>
          <a:ln w="57150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799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IMMS TPW Nov case 1_1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15988"/>
            <a:ext cx="9144000" cy="50244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14804" y="344958"/>
            <a:ext cx="473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chemeClr val="bg1">
                    <a:lumMod val="95000"/>
                  </a:schemeClr>
                </a:solidFill>
              </a:rPr>
              <a:t>CIMMS TPW (20-24 November 2011)</a:t>
            </a:r>
            <a:endParaRPr lang="en-US" sz="2400" i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578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METEOSAT WV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01243" y="344958"/>
            <a:ext cx="6537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chemeClr val="bg1">
                    <a:lumMod val="95000"/>
                  </a:schemeClr>
                </a:solidFill>
              </a:rPr>
              <a:t>METEOSAT Water Vapor (20-27 November 2011)</a:t>
            </a:r>
            <a:endParaRPr lang="en-US" sz="2400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27487" y="1693429"/>
            <a:ext cx="128556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FFFF00"/>
                </a:solidFill>
              </a:rPr>
              <a:t>Tropical Storm 05A</a:t>
            </a:r>
            <a:endParaRPr lang="en-US" sz="16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641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6900"/>
            <a:ext cx="9144000" cy="56524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03868" y="1143227"/>
            <a:ext cx="24784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smtClean="0">
                <a:solidFill>
                  <a:schemeClr val="bg1"/>
                </a:solidFill>
              </a:rPr>
              <a:t>Tropical </a:t>
            </a:r>
            <a:r>
              <a:rPr lang="en-US" sz="2000" i="1" dirty="0">
                <a:solidFill>
                  <a:schemeClr val="bg1"/>
                </a:solidFill>
              </a:rPr>
              <a:t>Storm </a:t>
            </a:r>
            <a:r>
              <a:rPr lang="en-US" sz="2000" i="1" dirty="0" smtClean="0">
                <a:solidFill>
                  <a:schemeClr val="bg1"/>
                </a:solidFill>
              </a:rPr>
              <a:t>05A</a:t>
            </a:r>
          </a:p>
          <a:p>
            <a:r>
              <a:rPr lang="en-US" sz="2000" i="1" dirty="0" smtClean="0">
                <a:solidFill>
                  <a:schemeClr val="bg1"/>
                </a:solidFill>
              </a:rPr>
              <a:t>(26 Nov - 1 Dec 2011)</a:t>
            </a:r>
            <a:endParaRPr lang="en-US" sz="2000" i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751" y="2235200"/>
            <a:ext cx="1905000" cy="2387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69891" y="2712624"/>
            <a:ext cx="1269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29 Nov</a:t>
            </a:r>
            <a:endParaRPr lang="en-US" i="1" dirty="0"/>
          </a:p>
        </p:txBody>
      </p:sp>
      <p:sp>
        <p:nvSpPr>
          <p:cNvPr id="4" name="Rectangle 3"/>
          <p:cNvSpPr/>
          <p:nvPr/>
        </p:nvSpPr>
        <p:spPr>
          <a:xfrm>
            <a:off x="5016114" y="4953444"/>
            <a:ext cx="42243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Sri Lanka: Storm and Floods </a:t>
            </a:r>
            <a:r>
              <a:rPr lang="en-US" i="1" dirty="0" smtClean="0">
                <a:solidFill>
                  <a:schemeClr val="bg1"/>
                </a:solidFill>
              </a:rPr>
              <a:t>– 27 Nov 2011</a:t>
            </a:r>
          </a:p>
          <a:p>
            <a:r>
              <a:rPr lang="en-US" i="1" dirty="0" smtClean="0">
                <a:solidFill>
                  <a:schemeClr val="bg1"/>
                </a:solidFill>
              </a:rPr>
              <a:t>19 killed, 43 fishermen missing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172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Geoheight_planviews_TC05A_layered_edit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212" y="0"/>
            <a:ext cx="5592536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6874" y="556488"/>
            <a:ext cx="242603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F2F2F2"/>
                </a:solidFill>
              </a:rPr>
              <a:t>Development of TC05A* </a:t>
            </a:r>
            <a:r>
              <a:rPr lang="en-US" sz="2800" i="1" dirty="0" smtClean="0">
                <a:solidFill>
                  <a:srgbClr val="F2F2F2"/>
                </a:solidFill>
              </a:rPr>
              <a:t>        </a:t>
            </a:r>
            <a:r>
              <a:rPr lang="en-US" i="1" dirty="0" smtClean="0">
                <a:solidFill>
                  <a:srgbClr val="F2F2F2"/>
                </a:solidFill>
              </a:rPr>
              <a:t>(19 -24 Nov 2011)</a:t>
            </a:r>
            <a:endParaRPr lang="en-US" i="1" dirty="0">
              <a:solidFill>
                <a:srgbClr val="F2F2F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6874" y="2545716"/>
            <a:ext cx="24260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F2F2F2"/>
                </a:solidFill>
              </a:rPr>
              <a:t>(Streamlines and </a:t>
            </a:r>
            <a:r>
              <a:rPr lang="en-US" sz="2000" i="1" dirty="0" err="1" smtClean="0">
                <a:solidFill>
                  <a:srgbClr val="F2F2F2"/>
                </a:solidFill>
              </a:rPr>
              <a:t>geopotential</a:t>
            </a:r>
            <a:r>
              <a:rPr lang="en-US" sz="2000" i="1" dirty="0" smtClean="0">
                <a:solidFill>
                  <a:srgbClr val="F2F2F2"/>
                </a:solidFill>
              </a:rPr>
              <a:t> height anomalies)</a:t>
            </a:r>
            <a:endParaRPr lang="en-US" sz="2000" i="1" dirty="0">
              <a:solidFill>
                <a:srgbClr val="F2F2F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20905" y="5222425"/>
            <a:ext cx="884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TC05A named</a:t>
            </a:r>
            <a:endParaRPr lang="en-US" b="1" i="1" dirty="0">
              <a:solidFill>
                <a:schemeClr val="bg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6892785" y="5222425"/>
            <a:ext cx="428120" cy="31391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6873" y="4209332"/>
            <a:ext cx="25972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i="1" dirty="0" smtClean="0">
                <a:solidFill>
                  <a:srgbClr val="FFFF00"/>
                </a:solidFill>
              </a:rPr>
              <a:t>Pre-TC wake vortex tracked 5 days prior to naming of storm</a:t>
            </a:r>
            <a:endParaRPr lang="en-US" sz="2000" i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6874" y="5807451"/>
            <a:ext cx="2597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chemeClr val="bg1"/>
                </a:solidFill>
              </a:rPr>
              <a:t>*IMD ARB 04</a:t>
            </a:r>
            <a:endParaRPr lang="en-US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153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IMMS TPW Dec long_1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15988"/>
            <a:ext cx="9144000" cy="50244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14804" y="344958"/>
            <a:ext cx="473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chemeClr val="bg1">
                    <a:lumMod val="95000"/>
                  </a:schemeClr>
                </a:solidFill>
              </a:rPr>
              <a:t>CIMMS TPW (29 Nov – 6 Dec 2011)</a:t>
            </a:r>
            <a:endParaRPr lang="en-US" sz="2400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81704" y="4076777"/>
            <a:ext cx="12698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FF00"/>
                </a:solidFill>
              </a:rPr>
              <a:t>Tropical Storm </a:t>
            </a:r>
            <a:r>
              <a:rPr lang="en-US" b="1" i="1" dirty="0" err="1" smtClean="0">
                <a:solidFill>
                  <a:srgbClr val="FFFF00"/>
                </a:solidFill>
              </a:rPr>
              <a:t>Alenga</a:t>
            </a:r>
            <a:endParaRPr lang="en-US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798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69053" y="413799"/>
            <a:ext cx="4224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i="1" u="sng" dirty="0" smtClean="0">
                <a:solidFill>
                  <a:schemeClr val="bg1">
                    <a:lumMod val="85000"/>
                  </a:schemeClr>
                </a:solidFill>
              </a:rPr>
              <a:t>Outline</a:t>
            </a:r>
            <a:endParaRPr lang="en-US" sz="6000" i="1" u="sng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0831" y="1698002"/>
            <a:ext cx="813434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2">
                  <a:lumMod val="40000"/>
                  <a:lumOff val="60000"/>
                </a:schemeClr>
              </a:buClr>
              <a:buFont typeface="Wingdings" charset="2"/>
              <a:buChar char="Ø"/>
            </a:pPr>
            <a:r>
              <a:rPr lang="en-US" sz="3600" i="1" dirty="0" smtClean="0">
                <a:solidFill>
                  <a:srgbClr val="D9D9D9"/>
                </a:solidFill>
              </a:rPr>
              <a:t>Effects of Sumatra on weather over Indian Ocean during 2011 DYNAMO</a:t>
            </a:r>
          </a:p>
          <a:p>
            <a:pPr marL="457200" indent="-457200">
              <a:buClr>
                <a:schemeClr val="accent2">
                  <a:lumMod val="40000"/>
                  <a:lumOff val="60000"/>
                </a:schemeClr>
              </a:buClr>
              <a:buFont typeface="Wingdings" charset="2"/>
              <a:buChar char="Ø"/>
            </a:pPr>
            <a:r>
              <a:rPr lang="en-US" sz="3600" i="1" dirty="0" smtClean="0">
                <a:solidFill>
                  <a:srgbClr val="D9D9D9"/>
                </a:solidFill>
              </a:rPr>
              <a:t>Wake vortex generation by Sumatra</a:t>
            </a:r>
          </a:p>
          <a:p>
            <a:pPr marL="457200" indent="-457200">
              <a:buClr>
                <a:schemeClr val="accent2">
                  <a:lumMod val="40000"/>
                  <a:lumOff val="60000"/>
                </a:schemeClr>
              </a:buClr>
              <a:buFont typeface="Wingdings" charset="2"/>
              <a:buChar char="Ø"/>
            </a:pPr>
            <a:r>
              <a:rPr lang="en-US" sz="3600" i="1" dirty="0" smtClean="0">
                <a:solidFill>
                  <a:srgbClr val="D9D9D9"/>
                </a:solidFill>
              </a:rPr>
              <a:t>Relationship to tropical cyclone genesis over the Indian Ocean during 2011 DYNAMO and 2008-10 YOTC</a:t>
            </a:r>
          </a:p>
          <a:p>
            <a:pPr marL="457200" indent="-457200">
              <a:buClr>
                <a:schemeClr val="accent2">
                  <a:lumMod val="40000"/>
                  <a:lumOff val="60000"/>
                </a:schemeClr>
              </a:buClr>
              <a:buFont typeface="Wingdings" charset="2"/>
              <a:buChar char="Ø"/>
            </a:pPr>
            <a:endParaRPr lang="en-US" sz="3600" i="1" dirty="0">
              <a:solidFill>
                <a:srgbClr val="D9D9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372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6900"/>
            <a:ext cx="9144000" cy="56578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92179" y="1221626"/>
            <a:ext cx="32882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</a:rPr>
              <a:t>Severe Tropical Storm </a:t>
            </a:r>
            <a:r>
              <a:rPr lang="en-US" sz="2000" i="1" dirty="0" err="1" smtClean="0">
                <a:solidFill>
                  <a:schemeClr val="bg1"/>
                </a:solidFill>
              </a:rPr>
              <a:t>Alenga</a:t>
            </a:r>
            <a:endParaRPr lang="en-US" sz="2000" i="1" dirty="0" smtClean="0">
              <a:solidFill>
                <a:schemeClr val="bg1"/>
              </a:solidFill>
            </a:endParaRPr>
          </a:p>
          <a:p>
            <a:r>
              <a:rPr lang="en-US" sz="2000" i="1" dirty="0" smtClean="0">
                <a:solidFill>
                  <a:schemeClr val="bg1"/>
                </a:solidFill>
              </a:rPr>
              <a:t>(5-7 December 2011)</a:t>
            </a:r>
            <a:endParaRPr lang="en-US" sz="2000" i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54" y="3562813"/>
            <a:ext cx="1905000" cy="2209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62625" y="746125"/>
            <a:ext cx="217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</a:rPr>
              <a:t>Sumatra</a:t>
            </a:r>
            <a:endParaRPr lang="en-US" i="1" dirty="0">
              <a:solidFill>
                <a:srgbClr val="FFFF00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4295682" y="2101108"/>
            <a:ext cx="329230" cy="407678"/>
          </a:xfrm>
          <a:prstGeom prst="straightConnector1">
            <a:avLst/>
          </a:prstGeom>
          <a:ln w="38100" cmpd="sng">
            <a:solidFill>
              <a:schemeClr val="bg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526453" y="525699"/>
            <a:ext cx="217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>
                <a:solidFill>
                  <a:srgbClr val="FFFF00"/>
                </a:solidFill>
              </a:rPr>
              <a:t>Borneo</a:t>
            </a:r>
            <a:endParaRPr lang="en-US" i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12471" y="4724423"/>
            <a:ext cx="217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>
                <a:solidFill>
                  <a:srgbClr val="FFFF00"/>
                </a:solidFill>
              </a:rPr>
              <a:t>Australia</a:t>
            </a:r>
            <a:endParaRPr lang="en-US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697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ort_wind_DYNAMO_85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65" y="0"/>
            <a:ext cx="7651102" cy="68580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2640667" y="3381734"/>
            <a:ext cx="727235" cy="317920"/>
          </a:xfrm>
          <a:prstGeom prst="line">
            <a:avLst/>
          </a:prstGeom>
          <a:ln w="57150" cmpd="sng">
            <a:solidFill>
              <a:schemeClr val="bg1"/>
            </a:solidFill>
            <a:prstDash val="sysDash"/>
            <a:head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6664453" y="3689389"/>
            <a:ext cx="238024" cy="577018"/>
          </a:xfrm>
          <a:prstGeom prst="line">
            <a:avLst/>
          </a:prstGeom>
          <a:ln w="57150" cmpd="sng">
            <a:solidFill>
              <a:schemeClr val="bg1"/>
            </a:solidFill>
            <a:prstDash val="sysDash"/>
            <a:head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9894" y="642102"/>
            <a:ext cx="15555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DYNAMO Period Tropical Cyclones Traced </a:t>
            </a:r>
            <a:r>
              <a:rPr lang="en-US" b="1" i="1" smtClean="0"/>
              <a:t>to     Lee      Vortices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664948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tctracks_all_legend_new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65" y="0"/>
            <a:ext cx="395059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8228" y="556488"/>
            <a:ext cx="328227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bg1"/>
                </a:solidFill>
              </a:rPr>
              <a:t>N</a:t>
            </a:r>
            <a:r>
              <a:rPr lang="en-US" sz="2400" b="1" i="1" dirty="0" smtClean="0">
                <a:solidFill>
                  <a:schemeClr val="bg1"/>
                </a:solidFill>
              </a:rPr>
              <a:t>amed storms in 2008, 2009, and 2011 traced back to wake vortices</a:t>
            </a:r>
            <a:endParaRPr lang="en-US" sz="2400" b="1" i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8228" y="2482792"/>
            <a:ext cx="32822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2000" i="1" dirty="0" smtClean="0">
                <a:solidFill>
                  <a:srgbClr val="FFFF00"/>
                </a:solidFill>
              </a:rPr>
              <a:t>Dashed track segments refer to pre-TC circulations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000" i="1" dirty="0" smtClean="0">
                <a:solidFill>
                  <a:srgbClr val="FFFF00"/>
                </a:solidFill>
              </a:rPr>
              <a:t>Thick lines denote TCs in Oct-Nov-Dec; thin lines for other months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2000" i="1" dirty="0" smtClean="0">
                <a:solidFill>
                  <a:srgbClr val="FFFF00"/>
                </a:solidFill>
              </a:rPr>
              <a:t>Some circulations tracked great distances before naming of storms</a:t>
            </a:r>
            <a:endParaRPr lang="en-US" sz="2000" i="1" dirty="0">
              <a:solidFill>
                <a:srgbClr val="FFFF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875165" y="0"/>
            <a:ext cx="3950594" cy="45945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808206" y="3638575"/>
            <a:ext cx="1783847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i="1" dirty="0" smtClean="0"/>
              <a:t>Lee vortex track</a:t>
            </a:r>
            <a:endParaRPr lang="en-US" i="1" dirty="0"/>
          </a:p>
        </p:txBody>
      </p:sp>
      <p:cxnSp>
        <p:nvCxnSpPr>
          <p:cNvPr id="9" name="Straight Arrow Connector 8"/>
          <p:cNvCxnSpPr>
            <a:stCxn id="6" idx="2"/>
          </p:cNvCxnSpPr>
          <p:nvPr/>
        </p:nvCxnSpPr>
        <p:spPr>
          <a:xfrm flipH="1">
            <a:off x="6250600" y="4007907"/>
            <a:ext cx="449530" cy="162831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0129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Geoheight_planviews_TC07B_layered_edit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485" y="0"/>
            <a:ext cx="5592536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6874" y="784791"/>
            <a:ext cx="254019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F2F2F2"/>
                </a:solidFill>
              </a:rPr>
              <a:t>Development  of TC07B*           </a:t>
            </a:r>
            <a:r>
              <a:rPr lang="en-US" sz="2000" i="1" dirty="0" smtClean="0">
                <a:solidFill>
                  <a:srgbClr val="F2F2F2"/>
                </a:solidFill>
              </a:rPr>
              <a:t>(29 Nov – 4 Dec 2008)</a:t>
            </a:r>
            <a:endParaRPr lang="en-US" sz="2000" i="1" dirty="0">
              <a:solidFill>
                <a:srgbClr val="F2F2F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92048" y="5493534"/>
            <a:ext cx="884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TC07B named</a:t>
            </a:r>
            <a:endParaRPr lang="en-US" b="1" i="1" dirty="0">
              <a:solidFill>
                <a:srgbClr val="000090"/>
              </a:solidFill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7306639" y="4937047"/>
            <a:ext cx="399580" cy="613563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56874" y="2545716"/>
            <a:ext cx="24260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F2F2F2"/>
                </a:solidFill>
              </a:rPr>
              <a:t>(Streamlines and </a:t>
            </a:r>
            <a:r>
              <a:rPr lang="en-US" sz="2000" i="1" dirty="0" err="1" smtClean="0">
                <a:solidFill>
                  <a:srgbClr val="F2F2F2"/>
                </a:solidFill>
              </a:rPr>
              <a:t>geopotential</a:t>
            </a:r>
            <a:r>
              <a:rPr lang="en-US" sz="2000" i="1" dirty="0" smtClean="0">
                <a:solidFill>
                  <a:srgbClr val="F2F2F2"/>
                </a:solidFill>
              </a:rPr>
              <a:t> height anomalies)</a:t>
            </a:r>
            <a:endParaRPr lang="en-US" sz="2000" i="1" dirty="0">
              <a:solidFill>
                <a:srgbClr val="F2F2F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6873" y="4209332"/>
            <a:ext cx="25972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i="1" dirty="0" smtClean="0">
                <a:solidFill>
                  <a:srgbClr val="FFFF00"/>
                </a:solidFill>
              </a:rPr>
              <a:t>Pre-TC wake vortex tracked 5 days prior to naming of storm</a:t>
            </a:r>
            <a:endParaRPr lang="en-US" sz="2000" i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6874" y="5807451"/>
            <a:ext cx="2597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chemeClr val="bg1"/>
                </a:solidFill>
              </a:rPr>
              <a:t>*IMD BOB 08</a:t>
            </a:r>
            <a:endParaRPr lang="en-US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799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eoheight_planviews_TCs_Cleo_Ward_David_layered_edit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485" y="0"/>
            <a:ext cx="5592536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6874" y="784791"/>
            <a:ext cx="254019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F2F2F2"/>
                </a:solidFill>
              </a:rPr>
              <a:t>Development  of TCs Cleo, Ward*, David           </a:t>
            </a:r>
            <a:r>
              <a:rPr lang="en-US" sz="2000" i="1" dirty="0" smtClean="0">
                <a:solidFill>
                  <a:srgbClr val="F2F2F2"/>
                </a:solidFill>
              </a:rPr>
              <a:t>(2-7 Dec 2009)</a:t>
            </a:r>
            <a:endParaRPr lang="en-US" sz="2000" i="1" dirty="0">
              <a:solidFill>
                <a:srgbClr val="F2F2F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6874" y="2545716"/>
            <a:ext cx="24260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F2F2F2"/>
                </a:solidFill>
              </a:rPr>
              <a:t>(Streamlines and </a:t>
            </a:r>
            <a:r>
              <a:rPr lang="en-US" sz="2000" i="1" dirty="0" err="1" smtClean="0">
                <a:solidFill>
                  <a:srgbClr val="F2F2F2"/>
                </a:solidFill>
              </a:rPr>
              <a:t>geopotential</a:t>
            </a:r>
            <a:r>
              <a:rPr lang="en-US" sz="2000" i="1" dirty="0" smtClean="0">
                <a:solidFill>
                  <a:srgbClr val="F2F2F2"/>
                </a:solidFill>
              </a:rPr>
              <a:t> height anomalies)</a:t>
            </a:r>
            <a:endParaRPr lang="en-US" sz="2000" i="1" dirty="0">
              <a:solidFill>
                <a:srgbClr val="F2F2F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6873" y="3701500"/>
            <a:ext cx="25972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en-US" sz="2000" i="1" dirty="0" smtClean="0">
                <a:solidFill>
                  <a:srgbClr val="FFFF00"/>
                </a:solidFill>
              </a:rPr>
              <a:t>Pre-Ward tracked 8 days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i="1" dirty="0" smtClean="0">
                <a:solidFill>
                  <a:srgbClr val="FFFF00"/>
                </a:solidFill>
              </a:rPr>
              <a:t>Pre-Cleo tracked 5 days prior</a:t>
            </a:r>
          </a:p>
          <a:p>
            <a:pPr marL="285750" indent="-285750">
              <a:buFont typeface="Wingdings" charset="2"/>
              <a:buChar char="§"/>
            </a:pPr>
            <a:r>
              <a:rPr lang="en-US" sz="2000" i="1" dirty="0" smtClean="0">
                <a:solidFill>
                  <a:srgbClr val="FFFF00"/>
                </a:solidFill>
              </a:rPr>
              <a:t>Pre-David tracked 7 days prior</a:t>
            </a:r>
            <a:endParaRPr lang="en-US" sz="2000" i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6874" y="5807451"/>
            <a:ext cx="2597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chemeClr val="bg1"/>
                </a:solidFill>
              </a:rPr>
              <a:t>*IMD BOB 05</a:t>
            </a:r>
            <a:endParaRPr lang="en-US" sz="2000" i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21013" y="4095180"/>
            <a:ext cx="146400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i="1" dirty="0" smtClean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Ward named on 10 Dec</a:t>
            </a:r>
            <a:endParaRPr lang="en-US" sz="1600" b="1" i="1" dirty="0"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7163929" y="4480441"/>
            <a:ext cx="456665" cy="4994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092485" y="5254863"/>
            <a:ext cx="107458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smtClean="0"/>
              <a:t>Cleo named</a:t>
            </a:r>
            <a:endParaRPr lang="en-US" sz="1600" b="1" i="1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824568" y="5636224"/>
            <a:ext cx="356770" cy="23195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235284" y="4891130"/>
            <a:ext cx="146400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i="1" dirty="0" smtClean="0"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David named on 13 Dec</a:t>
            </a:r>
            <a:endParaRPr lang="en-US" sz="1600" b="1" i="1" dirty="0"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7634867" y="5226325"/>
            <a:ext cx="114166" cy="2923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0272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00px-Global_tropical_cyclone_tracks-edit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1250" y="285750"/>
            <a:ext cx="692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/>
              <a:t>Tropical Cyclone Tracks 1985-2005</a:t>
            </a:r>
            <a:endParaRPr lang="en-US" sz="2800" i="1" dirty="0"/>
          </a:p>
        </p:txBody>
      </p:sp>
      <p:sp>
        <p:nvSpPr>
          <p:cNvPr id="2" name="Oval 1"/>
          <p:cNvSpPr/>
          <p:nvPr/>
        </p:nvSpPr>
        <p:spPr>
          <a:xfrm rot="3315113">
            <a:off x="1503622" y="3182633"/>
            <a:ext cx="1007282" cy="525573"/>
          </a:xfrm>
          <a:prstGeom prst="ellipse">
            <a:avLst/>
          </a:prstGeom>
          <a:noFill/>
          <a:ln w="1905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270100" y="4180794"/>
            <a:ext cx="17553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</a:rPr>
              <a:t>Sumatra is unique in the tropics</a:t>
            </a:r>
            <a:endParaRPr lang="en-US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892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751796" y="160596"/>
            <a:ext cx="54889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 smtClean="0">
                <a:solidFill>
                  <a:srgbClr val="FFFF00"/>
                </a:solidFill>
              </a:rPr>
              <a:t>Summary</a:t>
            </a:r>
            <a:endParaRPr lang="en-US" sz="4400" i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9555" y="951923"/>
            <a:ext cx="849620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FFFF00"/>
              </a:buClr>
              <a:buFont typeface="Wingdings" charset="2"/>
              <a:buChar char="Ø"/>
            </a:pPr>
            <a:r>
              <a:rPr lang="en-US" sz="3200" i="1" dirty="0" smtClean="0">
                <a:solidFill>
                  <a:srgbClr val="F2F2F2"/>
                </a:solidFill>
              </a:rPr>
              <a:t>Diurnal cycle of precipitation associated with Sumatra/Borneo: systems propagate in direction of, and faster than mean zonal flow over eastern IO</a:t>
            </a:r>
          </a:p>
          <a:p>
            <a:pPr marL="457200" indent="-457200">
              <a:buClr>
                <a:srgbClr val="FFFF00"/>
              </a:buClr>
              <a:buFont typeface="Wingdings" charset="2"/>
              <a:buChar char="Ø"/>
            </a:pPr>
            <a:r>
              <a:rPr lang="en-US" sz="3200" i="1" dirty="0" smtClean="0">
                <a:solidFill>
                  <a:srgbClr val="F2F2F2"/>
                </a:solidFill>
              </a:rPr>
              <a:t>During easterly flow, wake vortices often appear downstream of Sumatra; circulations cyclonic in both hemispheres</a:t>
            </a:r>
          </a:p>
          <a:p>
            <a:pPr marL="457200" indent="-457200">
              <a:buClr>
                <a:srgbClr val="FFFF00"/>
              </a:buClr>
              <a:buFont typeface="Wingdings" charset="2"/>
              <a:buChar char="Ø"/>
            </a:pPr>
            <a:r>
              <a:rPr lang="en-US" sz="3200" i="1" dirty="0" smtClean="0">
                <a:solidFill>
                  <a:srgbClr val="F2F2F2"/>
                </a:solidFill>
              </a:rPr>
              <a:t>Wake vortices: initial disturbances for some TCs (first proposed by </a:t>
            </a:r>
            <a:r>
              <a:rPr lang="en-US" sz="3200" i="1" dirty="0" err="1" smtClean="0">
                <a:solidFill>
                  <a:srgbClr val="F2F2F2"/>
                </a:solidFill>
              </a:rPr>
              <a:t>Kuettner</a:t>
            </a:r>
            <a:r>
              <a:rPr lang="en-US" sz="3200" i="1" dirty="0" smtClean="0">
                <a:solidFill>
                  <a:srgbClr val="F2F2F2"/>
                </a:solidFill>
              </a:rPr>
              <a:t> 1989)</a:t>
            </a:r>
          </a:p>
          <a:p>
            <a:pPr marL="457200" indent="-457200">
              <a:buClr>
                <a:srgbClr val="FFFF00"/>
              </a:buClr>
              <a:buFont typeface="Wingdings" charset="2"/>
              <a:buChar char="Ø"/>
            </a:pPr>
            <a:r>
              <a:rPr lang="en-US" sz="3200" i="1" dirty="0" smtClean="0">
                <a:solidFill>
                  <a:srgbClr val="F2F2F2"/>
                </a:solidFill>
              </a:rPr>
              <a:t>Ten TCs in DYNAMO and YOTC traced back to Sumatra wake vortices (6 in NH, 4 in SH)</a:t>
            </a:r>
          </a:p>
        </p:txBody>
      </p:sp>
    </p:spTree>
    <p:extLst>
      <p:ext uri="{BB962C8B-B14F-4D97-AF65-F5344CB8AC3E}">
        <p14:creationId xmlns:p14="http://schemas.microsoft.com/office/powerpoint/2010/main" val="2807512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751796" y="1854026"/>
            <a:ext cx="54889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 smtClean="0">
                <a:solidFill>
                  <a:srgbClr val="FFFF00"/>
                </a:solidFill>
              </a:rPr>
              <a:t>Extra</a:t>
            </a:r>
            <a:endParaRPr lang="en-US" sz="44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960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 shot 2013-07-25 at 9.27.2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0"/>
            <a:ext cx="6243484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78000" y="2714625"/>
            <a:ext cx="1492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/>
              <a:t>ĥ</a:t>
            </a:r>
            <a:r>
              <a:rPr lang="en-US" sz="2000" i="1" dirty="0" smtClean="0"/>
              <a:t> = 0.5</a:t>
            </a:r>
          </a:p>
          <a:p>
            <a:r>
              <a:rPr lang="en-US" sz="2000" i="1" dirty="0"/>
              <a:t>r</a:t>
            </a:r>
            <a:r>
              <a:rPr lang="en-US" sz="2000" i="1" dirty="0" smtClean="0"/>
              <a:t> = 2.4</a:t>
            </a:r>
            <a:endParaRPr lang="en-US" sz="20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635625" y="2936875"/>
            <a:ext cx="2055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(</a:t>
            </a:r>
            <a:r>
              <a:rPr lang="en-US" i="1" dirty="0" err="1" smtClean="0"/>
              <a:t>Epifanio</a:t>
            </a:r>
            <a:r>
              <a:rPr lang="en-US" i="1" dirty="0" smtClean="0"/>
              <a:t> 2006)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68648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testI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175"/>
            <a:ext cx="9144000" cy="573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233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332598" y="165100"/>
            <a:ext cx="6452249" cy="22689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creen shot 2013-07-17 at 11.06.1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598" y="290821"/>
            <a:ext cx="6478167" cy="65671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5896" y="423358"/>
            <a:ext cx="2743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Max elevation = 3.8 km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 rot="3058424">
            <a:off x="4154584" y="3309917"/>
            <a:ext cx="22262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latin typeface="Georgia"/>
                <a:cs typeface="Georgia"/>
              </a:rPr>
              <a:t>Sumatra</a:t>
            </a:r>
            <a:endParaRPr lang="en-US" sz="2800" i="1" dirty="0">
              <a:latin typeface="Georgia"/>
              <a:cs typeface="Georgi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2408" y="1141691"/>
            <a:ext cx="22262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Georgia"/>
                <a:cs typeface="Georgia"/>
              </a:rPr>
              <a:t>Malaysia</a:t>
            </a:r>
            <a:endParaRPr lang="en-US" sz="2000" i="1" dirty="0">
              <a:latin typeface="Georgia"/>
              <a:cs typeface="Georgi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5411" y="1940573"/>
            <a:ext cx="2797072" cy="2677656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2400" i="1" dirty="0" smtClean="0"/>
              <a:t>Island extends from ~6N to 6S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2400" i="1" dirty="0" smtClean="0"/>
              <a:t>Steep mountain chain on west side of island (&gt;3 km)</a:t>
            </a:r>
          </a:p>
          <a:p>
            <a:pPr marL="285750" indent="-285750">
              <a:buFont typeface="Wingdings" charset="2"/>
              <a:buChar char="q"/>
            </a:pPr>
            <a:r>
              <a:rPr lang="en-US" sz="2400" i="1" dirty="0" smtClean="0"/>
              <a:t>Highest terrain on north end</a:t>
            </a:r>
          </a:p>
        </p:txBody>
      </p:sp>
    </p:spTree>
    <p:extLst>
      <p:ext uri="{BB962C8B-B14F-4D97-AF65-F5344CB8AC3E}">
        <p14:creationId xmlns:p14="http://schemas.microsoft.com/office/powerpoint/2010/main" val="4036823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 shot 2013-07-17 at 11.02.3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474" y="87597"/>
            <a:ext cx="4720925" cy="3465360"/>
          </a:xfrm>
          <a:prstGeom prst="rect">
            <a:avLst/>
          </a:prstGeom>
        </p:spPr>
      </p:pic>
      <p:pic>
        <p:nvPicPr>
          <p:cNvPr id="6" name="Picture 5" descr="Screen shot 2013-07-17 at 11.35.5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56" y="3645807"/>
            <a:ext cx="2896814" cy="3126181"/>
          </a:xfrm>
          <a:prstGeom prst="rect">
            <a:avLst/>
          </a:prstGeom>
        </p:spPr>
      </p:pic>
      <p:pic>
        <p:nvPicPr>
          <p:cNvPr id="7" name="Picture 6" descr="Screen shot 2013-07-17 at 11.40.2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314" y="3803837"/>
            <a:ext cx="4004370" cy="29681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09606" y="1959989"/>
            <a:ext cx="1050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*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15978" y="387980"/>
            <a:ext cx="1865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90"/>
                </a:solidFill>
              </a:rPr>
              <a:t>Smith (1989)</a:t>
            </a:r>
            <a:endParaRPr lang="en-US" b="1" i="1" dirty="0">
              <a:solidFill>
                <a:srgbClr val="00009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37591" y="3819517"/>
            <a:ext cx="180730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i="1" dirty="0" smtClean="0">
                <a:solidFill>
                  <a:srgbClr val="000090"/>
                </a:solidFill>
              </a:rPr>
              <a:t>Smith and </a:t>
            </a:r>
            <a:r>
              <a:rPr lang="en-US" sz="1600" b="1" i="1" dirty="0" err="1" smtClean="0">
                <a:solidFill>
                  <a:srgbClr val="000090"/>
                </a:solidFill>
              </a:rPr>
              <a:t>Grubisic</a:t>
            </a:r>
            <a:r>
              <a:rPr lang="en-US" sz="1600" b="1" i="1" dirty="0" smtClean="0">
                <a:solidFill>
                  <a:srgbClr val="000090"/>
                </a:solidFill>
              </a:rPr>
              <a:t> (1993)</a:t>
            </a:r>
            <a:endParaRPr lang="en-US" sz="1600" b="1" i="1" dirty="0">
              <a:solidFill>
                <a:srgbClr val="00009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57346" y="3567731"/>
            <a:ext cx="30301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 err="1" smtClean="0">
                <a:solidFill>
                  <a:srgbClr val="000090"/>
                </a:solidFill>
              </a:rPr>
              <a:t>Epifanio</a:t>
            </a:r>
            <a:r>
              <a:rPr lang="en-US" sz="1600" b="1" i="1" dirty="0" smtClean="0">
                <a:solidFill>
                  <a:srgbClr val="000090"/>
                </a:solidFill>
              </a:rPr>
              <a:t> and </a:t>
            </a:r>
            <a:r>
              <a:rPr lang="en-US" sz="1600" b="1" i="1" dirty="0" err="1" smtClean="0">
                <a:solidFill>
                  <a:srgbClr val="000090"/>
                </a:solidFill>
              </a:rPr>
              <a:t>Durran</a:t>
            </a:r>
            <a:r>
              <a:rPr lang="en-US" sz="1600" b="1" i="1" dirty="0" smtClean="0">
                <a:solidFill>
                  <a:srgbClr val="000090"/>
                </a:solidFill>
              </a:rPr>
              <a:t> (2002)</a:t>
            </a:r>
            <a:endParaRPr lang="en-US" sz="1600" b="1" i="1" dirty="0">
              <a:solidFill>
                <a:srgbClr val="00009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9939" y="325260"/>
            <a:ext cx="2889147" cy="145137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een shot 2013-07-17 at 11.06.12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39" y="403660"/>
            <a:ext cx="2889147" cy="29288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9422" y="1670936"/>
            <a:ext cx="461682" cy="3732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2250" y="3956399"/>
            <a:ext cx="823560" cy="64633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ĥ</a:t>
            </a:r>
            <a:r>
              <a:rPr lang="en-US" dirty="0" smtClean="0"/>
              <a:t>=1.8</a:t>
            </a:r>
          </a:p>
          <a:p>
            <a:r>
              <a:rPr lang="en-US" dirty="0"/>
              <a:t>r</a:t>
            </a:r>
            <a:r>
              <a:rPr lang="en-US" dirty="0" smtClean="0"/>
              <a:t>=5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091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8243"/>
            <a:ext cx="9144000" cy="37479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3465" y="5051874"/>
            <a:ext cx="8558962" cy="156966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i="1" u="sng" dirty="0" smtClean="0">
                <a:solidFill>
                  <a:srgbClr val="FFFF00"/>
                </a:solidFill>
              </a:rPr>
              <a:t>Moistening processes </a:t>
            </a:r>
            <a:r>
              <a:rPr lang="en-US" sz="2400" b="1" i="1" dirty="0" smtClean="0">
                <a:solidFill>
                  <a:srgbClr val="FFFF00"/>
                </a:solidFill>
              </a:rPr>
              <a:t>during the initiation stage of the MJO</a:t>
            </a:r>
          </a:p>
          <a:p>
            <a:pPr marL="342900" indent="-342900">
              <a:buFont typeface="Arial"/>
              <a:buChar char="•"/>
            </a:pPr>
            <a:r>
              <a:rPr lang="en-US" sz="2400" b="1" i="1" dirty="0" smtClean="0">
                <a:solidFill>
                  <a:srgbClr val="FFFF00"/>
                </a:solidFill>
              </a:rPr>
              <a:t>Role of </a:t>
            </a:r>
            <a:r>
              <a:rPr lang="en-US" sz="2400" b="1" i="1" u="sng" dirty="0" smtClean="0">
                <a:solidFill>
                  <a:srgbClr val="FFFF00"/>
                </a:solidFill>
              </a:rPr>
              <a:t>convective cloud populations </a:t>
            </a:r>
            <a:r>
              <a:rPr lang="en-US" sz="2400" b="1" i="1" dirty="0" smtClean="0">
                <a:solidFill>
                  <a:srgbClr val="FFFF00"/>
                </a:solidFill>
              </a:rPr>
              <a:t>in MJO initiation</a:t>
            </a:r>
          </a:p>
          <a:p>
            <a:pPr marL="342900" indent="-342900">
              <a:buFont typeface="Arial"/>
              <a:buChar char="•"/>
            </a:pPr>
            <a:r>
              <a:rPr lang="en-US" sz="2400" b="1" i="1" dirty="0" smtClean="0">
                <a:solidFill>
                  <a:srgbClr val="FFFF00"/>
                </a:solidFill>
              </a:rPr>
              <a:t>Role of </a:t>
            </a:r>
            <a:r>
              <a:rPr lang="en-US" sz="2400" b="1" i="1" u="sng" dirty="0" smtClean="0">
                <a:solidFill>
                  <a:srgbClr val="FFFF00"/>
                </a:solidFill>
              </a:rPr>
              <a:t>air-sea interaction</a:t>
            </a:r>
            <a:r>
              <a:rPr lang="en-US" sz="2400" b="1" i="1" dirty="0" smtClean="0">
                <a:solidFill>
                  <a:srgbClr val="FFFF00"/>
                </a:solidFill>
              </a:rPr>
              <a:t> in the Indian Ocean in MJO initiation</a:t>
            </a:r>
          </a:p>
          <a:p>
            <a:endParaRPr lang="en-US" sz="2400" b="1" i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40166" y="1677749"/>
            <a:ext cx="721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.</a:t>
            </a:r>
            <a:endParaRPr lang="en-US" sz="5400" dirty="0"/>
          </a:p>
        </p:txBody>
      </p:sp>
      <p:sp>
        <p:nvSpPr>
          <p:cNvPr id="11" name="TextBox 10"/>
          <p:cNvSpPr txBox="1"/>
          <p:nvPr/>
        </p:nvSpPr>
        <p:spPr>
          <a:xfrm rot="2971730">
            <a:off x="4999018" y="3098715"/>
            <a:ext cx="23202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i="1" dirty="0" smtClean="0">
                <a:solidFill>
                  <a:srgbClr val="000000"/>
                </a:solidFill>
                <a:latin typeface="Georgia"/>
                <a:cs typeface="Georgia"/>
              </a:rPr>
              <a:t>SUMATRA</a:t>
            </a:r>
            <a:endParaRPr lang="en-US" sz="900" b="1" i="1" dirty="0">
              <a:solidFill>
                <a:srgbClr val="000000"/>
              </a:solidFill>
              <a:latin typeface="Georgia"/>
              <a:cs typeface="Georgi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68012" y="2408635"/>
            <a:ext cx="23202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i="1" dirty="0" smtClean="0">
                <a:latin typeface="Georgia"/>
                <a:cs typeface="Georgia"/>
              </a:rPr>
              <a:t>BORNEO</a:t>
            </a:r>
            <a:endParaRPr lang="en-US" sz="900" b="1" i="1" dirty="0">
              <a:latin typeface="Georgia"/>
              <a:cs typeface="Georgi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3465" y="156798"/>
            <a:ext cx="8558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bg1">
                    <a:lumMod val="95000"/>
                  </a:schemeClr>
                </a:solidFill>
              </a:rPr>
              <a:t>Dynamics of the MJO (DYNAMO)</a:t>
            </a:r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: </a:t>
            </a:r>
            <a:r>
              <a:rPr lang="en-US" sz="2400" i="1" dirty="0" smtClean="0">
                <a:solidFill>
                  <a:schemeClr val="bg1">
                    <a:lumMod val="95000"/>
                  </a:schemeClr>
                </a:solidFill>
              </a:rPr>
              <a:t>1 October 2011 – 31 March 2012</a:t>
            </a:r>
            <a:endParaRPr lang="en-US" sz="2400" i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9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2529" y="0"/>
            <a:ext cx="6652671" cy="6858000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9764" y="282361"/>
            <a:ext cx="243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</a:t>
            </a:r>
            <a:r>
              <a:rPr lang="en-US" sz="2400" i="1" dirty="0" smtClean="0">
                <a:solidFill>
                  <a:srgbClr val="FFFFFF"/>
                </a:solidFill>
                <a:sym typeface="Wingdings"/>
              </a:rPr>
              <a:t> </a:t>
            </a:r>
            <a:r>
              <a:rPr lang="en-US" sz="2400" i="1" dirty="0">
                <a:solidFill>
                  <a:srgbClr val="FFFFFF"/>
                </a:solidFill>
                <a:sym typeface="Wingdings"/>
              </a:rPr>
              <a:t>T</a:t>
            </a:r>
            <a:r>
              <a:rPr lang="en-US" sz="2400" i="1" dirty="0" smtClean="0">
                <a:solidFill>
                  <a:srgbClr val="FFFFFF"/>
                </a:solidFill>
                <a:sym typeface="Wingdings"/>
              </a:rPr>
              <a:t>wo prominent MJO events during DYNAMO: October and November</a:t>
            </a:r>
          </a:p>
          <a:p>
            <a:endParaRPr lang="en-US" sz="2400" i="1" dirty="0" smtClean="0">
              <a:solidFill>
                <a:srgbClr val="FFFFFF"/>
              </a:solidFill>
              <a:sym typeface="Wingdings"/>
            </a:endParaRPr>
          </a:p>
        </p:txBody>
      </p:sp>
      <p:sp>
        <p:nvSpPr>
          <p:cNvPr id="4" name="TextBox 3"/>
          <p:cNvSpPr txBox="1"/>
          <p:nvPr/>
        </p:nvSpPr>
        <p:spPr>
          <a:xfrm rot="5400000">
            <a:off x="5373445" y="3977161"/>
            <a:ext cx="272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SUMATRA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5400000">
            <a:off x="4238710" y="3625361"/>
            <a:ext cx="272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DYNAMO ARRAY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861206" y="1943103"/>
            <a:ext cx="0" cy="41308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5400000">
            <a:off x="6081033" y="3977161"/>
            <a:ext cx="272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BORNEO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5400000">
            <a:off x="1993028" y="2363712"/>
            <a:ext cx="2151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Time</a:t>
            </a:r>
            <a:endParaRPr lang="en-US" sz="20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017448"/>
            <a:ext cx="24946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 smtClean="0">
              <a:solidFill>
                <a:srgbClr val="FFFFFF"/>
              </a:solidFill>
              <a:sym typeface="Wingdings"/>
            </a:endParaRPr>
          </a:p>
          <a:p>
            <a:r>
              <a:rPr lang="en-US" sz="2400" i="1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</a:t>
            </a:r>
            <a:r>
              <a:rPr lang="en-US" sz="2400" i="1" dirty="0" smtClean="0">
                <a:solidFill>
                  <a:srgbClr val="FFFFFF"/>
                </a:solidFill>
                <a:sym typeface="Wingdings"/>
              </a:rPr>
              <a:t> MJO envelopes consists of westward- and eastward-moving disturbances</a:t>
            </a:r>
          </a:p>
          <a:p>
            <a:endParaRPr lang="en-US" sz="2400" i="1" dirty="0" smtClean="0">
              <a:solidFill>
                <a:srgbClr val="FFFFFF"/>
              </a:solidFill>
              <a:sym typeface="Wingdings"/>
            </a:endParaRPr>
          </a:p>
        </p:txBody>
      </p:sp>
      <p:sp>
        <p:nvSpPr>
          <p:cNvPr id="12" name="TextBox 11"/>
          <p:cNvSpPr txBox="1"/>
          <p:nvPr/>
        </p:nvSpPr>
        <p:spPr>
          <a:xfrm rot="5400000">
            <a:off x="2352619" y="3513663"/>
            <a:ext cx="272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EAST AFRICA</a:t>
            </a:r>
            <a:endParaRPr lang="en-US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 rot="756636">
            <a:off x="3837538" y="1055149"/>
            <a:ext cx="4325451" cy="1918319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756636">
            <a:off x="3813676" y="3567448"/>
            <a:ext cx="4245351" cy="1451814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 flipV="1">
            <a:off x="8011798" y="699481"/>
            <a:ext cx="597616" cy="176261"/>
          </a:xfrm>
          <a:prstGeom prst="rect">
            <a:avLst/>
          </a:prstGeom>
          <a:solidFill>
            <a:srgbClr val="F2F2F2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0" y="4184750"/>
            <a:ext cx="24946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i="1" dirty="0" smtClean="0">
              <a:solidFill>
                <a:srgbClr val="FFFFFF"/>
              </a:solidFill>
              <a:sym typeface="Wingdings"/>
            </a:endParaRPr>
          </a:p>
          <a:p>
            <a:r>
              <a:rPr lang="en-US" sz="2400" i="1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</a:t>
            </a:r>
            <a:r>
              <a:rPr lang="en-US" sz="2400" i="1" dirty="0" smtClean="0">
                <a:solidFill>
                  <a:srgbClr val="FFFFFF"/>
                </a:solidFill>
                <a:sym typeface="Wingdings"/>
              </a:rPr>
              <a:t> Diurnal cycle over Borneo</a:t>
            </a:r>
            <a:r>
              <a:rPr lang="en-US" sz="2400" i="1" dirty="0">
                <a:solidFill>
                  <a:srgbClr val="FFFFFF"/>
                </a:solidFill>
                <a:sym typeface="Wingdings"/>
              </a:rPr>
              <a:t> </a:t>
            </a:r>
            <a:r>
              <a:rPr lang="en-US" sz="2400" i="1" dirty="0" smtClean="0">
                <a:solidFill>
                  <a:srgbClr val="FFFFFF"/>
                </a:solidFill>
                <a:sym typeface="Wingdings"/>
              </a:rPr>
              <a:t>and Sumatra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6597563" y="454718"/>
            <a:ext cx="0" cy="5142346"/>
          </a:xfrm>
          <a:prstGeom prst="line">
            <a:avLst/>
          </a:prstGeom>
          <a:ln w="6350" cmpd="sng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298693" y="450318"/>
            <a:ext cx="0" cy="5142346"/>
          </a:xfrm>
          <a:prstGeom prst="line">
            <a:avLst/>
          </a:prstGeom>
          <a:ln w="6350" cmpd="sng">
            <a:solidFill>
              <a:schemeClr val="bg1">
                <a:lumMod val="65000"/>
              </a:schemeClr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4730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8" grpId="0" animBg="1"/>
      <p:bldP spid="13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591" y="0"/>
            <a:ext cx="6926409" cy="6858000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>
            <a:off x="6192681" y="2038388"/>
            <a:ext cx="344908" cy="156799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>
            <a:off x="6831090" y="4150776"/>
            <a:ext cx="344908" cy="156799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4766013" y="2649904"/>
            <a:ext cx="344909" cy="141119"/>
          </a:xfrm>
          <a:prstGeom prst="rightArrow">
            <a:avLst/>
          </a:prstGeom>
          <a:solidFill>
            <a:srgbClr val="0000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4044841" y="4495733"/>
            <a:ext cx="344909" cy="141119"/>
          </a:xfrm>
          <a:prstGeom prst="rightArrow">
            <a:avLst/>
          </a:prstGeom>
          <a:solidFill>
            <a:srgbClr val="0000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7113286" y="3272702"/>
            <a:ext cx="344909" cy="141119"/>
          </a:xfrm>
          <a:prstGeom prst="rightArrow">
            <a:avLst/>
          </a:prstGeom>
          <a:solidFill>
            <a:srgbClr val="0000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5545519" y="654157"/>
            <a:ext cx="344909" cy="141119"/>
          </a:xfrm>
          <a:prstGeom prst="rightArrow">
            <a:avLst/>
          </a:prstGeom>
          <a:solidFill>
            <a:srgbClr val="0000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13553" y="470397"/>
            <a:ext cx="21791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6114291" y="376318"/>
            <a:ext cx="0" cy="5284129"/>
          </a:xfrm>
          <a:prstGeom prst="line">
            <a:avLst/>
          </a:prstGeom>
          <a:ln w="9525" cmpd="sng"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16200000">
            <a:off x="4641892" y="2509693"/>
            <a:ext cx="2723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rgbClr val="FF0000"/>
                </a:solidFill>
              </a:rPr>
              <a:t>SUMATRA</a:t>
            </a:r>
            <a:endParaRPr lang="en-US" sz="1400" b="1" i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5360794" y="643784"/>
            <a:ext cx="2723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rgbClr val="FF0000"/>
                </a:solidFill>
              </a:rPr>
              <a:t>BORNEO</a:t>
            </a:r>
            <a:endParaRPr lang="en-US" sz="1400" b="1" i="1" dirty="0">
              <a:solidFill>
                <a:srgbClr val="FF00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6826714" y="376318"/>
            <a:ext cx="0" cy="5284129"/>
          </a:xfrm>
          <a:prstGeom prst="line">
            <a:avLst/>
          </a:prstGeom>
          <a:ln w="9525" cmpd="sng"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72451" y="78398"/>
            <a:ext cx="18724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 smtClean="0">
                <a:solidFill>
                  <a:srgbClr val="FFFF00"/>
                </a:solidFill>
              </a:rPr>
              <a:t>Rain, u</a:t>
            </a:r>
            <a:r>
              <a:rPr lang="en-US" sz="3200" i="1" baseline="-25000" dirty="0" smtClean="0">
                <a:solidFill>
                  <a:srgbClr val="FFFF00"/>
                </a:solidFill>
              </a:rPr>
              <a:t>700</a:t>
            </a:r>
          </a:p>
          <a:p>
            <a:pPr algn="ctr"/>
            <a:r>
              <a:rPr lang="en-US" sz="2400" i="1" dirty="0" smtClean="0">
                <a:solidFill>
                  <a:schemeClr val="bg1">
                    <a:lumMod val="95000"/>
                  </a:schemeClr>
                </a:solidFill>
              </a:rPr>
              <a:t>(5°N-5°S)</a:t>
            </a:r>
            <a:endParaRPr lang="en-US" sz="2400" i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3508733" y="2630731"/>
            <a:ext cx="2723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rgbClr val="FF0000"/>
                </a:solidFill>
              </a:rPr>
              <a:t>DYNAMO ARRAY</a:t>
            </a:r>
            <a:endParaRPr lang="en-US" sz="1400" b="1" i="1" dirty="0">
              <a:solidFill>
                <a:srgbClr val="FF0000"/>
              </a:solidFill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6658635" y="4999971"/>
            <a:ext cx="344909" cy="141119"/>
          </a:xfrm>
          <a:prstGeom prst="rightArrow">
            <a:avLst/>
          </a:prstGeom>
          <a:solidFill>
            <a:srgbClr val="0000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41099" y="1113274"/>
            <a:ext cx="1997882" cy="5632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2400" i="1" dirty="0" smtClean="0">
                <a:solidFill>
                  <a:srgbClr val="F2F2F2"/>
                </a:solidFill>
              </a:rPr>
              <a:t>Diurnal cycle initiates near Borneo &amp; Sumatra</a:t>
            </a:r>
          </a:p>
          <a:p>
            <a:r>
              <a:rPr lang="en-US" sz="2400" i="1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2400" i="1" dirty="0" smtClean="0">
                <a:solidFill>
                  <a:srgbClr val="F2F2F2"/>
                </a:solidFill>
                <a:sym typeface="Wingdings"/>
              </a:rPr>
              <a:t>Direction of diurnal propagation switches with wind direction: </a:t>
            </a:r>
            <a:r>
              <a:rPr lang="en-US" sz="2400" i="1" dirty="0" err="1" smtClean="0">
                <a:solidFill>
                  <a:srgbClr val="F2F2F2"/>
                </a:solidFill>
                <a:sym typeface="Wingdings"/>
              </a:rPr>
              <a:t>ave.</a:t>
            </a:r>
            <a:r>
              <a:rPr lang="en-US" sz="2400" i="1" dirty="0" smtClean="0">
                <a:solidFill>
                  <a:srgbClr val="F2F2F2"/>
                </a:solidFill>
                <a:sym typeface="Wingdings"/>
              </a:rPr>
              <a:t> speed ~14 m/s</a:t>
            </a:r>
          </a:p>
          <a:p>
            <a:r>
              <a:rPr lang="en-US" sz="2400" i="1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</a:t>
            </a:r>
            <a:r>
              <a:rPr lang="en-US" sz="2400" i="1" dirty="0" smtClean="0">
                <a:solidFill>
                  <a:srgbClr val="F2F2F2"/>
                </a:solidFill>
                <a:sym typeface="Wingdings"/>
              </a:rPr>
              <a:t>Rapid shift to </a:t>
            </a:r>
            <a:r>
              <a:rPr lang="en-US" sz="2400" i="1" dirty="0" err="1" smtClean="0">
                <a:solidFill>
                  <a:srgbClr val="F2F2F2"/>
                </a:solidFill>
                <a:sym typeface="Wingdings"/>
              </a:rPr>
              <a:t>westerlies</a:t>
            </a:r>
            <a:r>
              <a:rPr lang="en-US" sz="2400" i="1" dirty="0" smtClean="0">
                <a:solidFill>
                  <a:srgbClr val="F2F2F2"/>
                </a:solidFill>
                <a:sym typeface="Wingdings"/>
              </a:rPr>
              <a:t> with Kelvin wave passage</a:t>
            </a:r>
            <a:endParaRPr lang="en-US" sz="2400" i="1" dirty="0">
              <a:solidFill>
                <a:srgbClr val="F2F2F2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43591" y="6256284"/>
            <a:ext cx="31061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ECMWF OA (6 h, 0.25 </a:t>
            </a:r>
            <a:r>
              <a:rPr lang="en-US" b="1" i="1" dirty="0" err="1" smtClean="0"/>
              <a:t>deg</a:t>
            </a:r>
            <a:r>
              <a:rPr lang="en-US" b="1" i="1" dirty="0" smtClean="0"/>
              <a:t>)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8748501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creen shot 2013-07-17 at 11.02.3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426" y="1003375"/>
            <a:ext cx="7369746" cy="54097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33340" y="3962349"/>
            <a:ext cx="1050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*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02424" y="1590657"/>
            <a:ext cx="1865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000090"/>
                </a:solidFill>
              </a:rPr>
              <a:t>Smith (1989)</a:t>
            </a:r>
            <a:endParaRPr lang="en-US" sz="2000" b="1" i="1" dirty="0">
              <a:solidFill>
                <a:srgbClr val="00009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4623" y="111225"/>
            <a:ext cx="2127282" cy="145137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Screen shot 2013-07-17 at 11.06.1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22" y="198483"/>
            <a:ext cx="2127282" cy="2156512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174621" y="118080"/>
            <a:ext cx="2127283" cy="22389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7368505" y="3716139"/>
            <a:ext cx="0" cy="403010"/>
          </a:xfrm>
          <a:prstGeom prst="line">
            <a:avLst/>
          </a:prstGeom>
          <a:ln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368505" y="4506709"/>
            <a:ext cx="0" cy="403010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825875" y="230010"/>
            <a:ext cx="4556125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Wake vortices expected to the lee of N and S ends of Sumatra</a:t>
            </a:r>
            <a:endParaRPr lang="en-US" sz="24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936642" y="6007215"/>
            <a:ext cx="2402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(length/width ratio)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233958" y="3335185"/>
            <a:ext cx="4380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N</a:t>
            </a:r>
            <a:r>
              <a:rPr lang="en-US" b="1" i="1" dirty="0" smtClean="0">
                <a:solidFill>
                  <a:srgbClr val="FF0000"/>
                </a:solidFill>
              </a:rPr>
              <a:t>on-dimensional mountain height</a:t>
            </a:r>
            <a:endParaRPr lang="en-US" b="1" i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3968" y="3506849"/>
            <a:ext cx="458316" cy="39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688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8243"/>
            <a:ext cx="9144000" cy="37479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57640" y="759157"/>
            <a:ext cx="3226221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i="1" dirty="0" smtClean="0"/>
              <a:t>Flow fields for |u| &gt; 5 m s</a:t>
            </a:r>
            <a:r>
              <a:rPr lang="en-US" sz="2000" i="1" baseline="30000" dirty="0" smtClean="0"/>
              <a:t>-1</a:t>
            </a:r>
            <a:r>
              <a:rPr lang="en-US" sz="2000" i="1" dirty="0" smtClean="0"/>
              <a:t> between 3 and 7°N at 100°E</a:t>
            </a:r>
            <a:endParaRPr lang="en-US" sz="2000" i="1" dirty="0"/>
          </a:p>
        </p:txBody>
      </p:sp>
      <p:sp>
        <p:nvSpPr>
          <p:cNvPr id="3" name="Left Brace 2"/>
          <p:cNvSpPr/>
          <p:nvPr/>
        </p:nvSpPr>
        <p:spPr>
          <a:xfrm>
            <a:off x="5313775" y="2014697"/>
            <a:ext cx="145983" cy="390832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endCxn id="3" idx="1"/>
          </p:cNvCxnSpPr>
          <p:nvPr/>
        </p:nvCxnSpPr>
        <p:spPr>
          <a:xfrm>
            <a:off x="4583861" y="1492700"/>
            <a:ext cx="729914" cy="7174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7812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0"/>
            <a:ext cx="9144000" cy="43123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93405" y="218989"/>
            <a:ext cx="5372164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i="1" dirty="0" smtClean="0"/>
              <a:t>Positive </a:t>
            </a:r>
            <a:r>
              <a:rPr lang="en-US" sz="2400" i="1" dirty="0" err="1" smtClean="0"/>
              <a:t>vorticity</a:t>
            </a:r>
            <a:r>
              <a:rPr lang="en-US" sz="2400" i="1" dirty="0" smtClean="0"/>
              <a:t> anomalies to the lee of topographic features for easterly flow</a:t>
            </a:r>
            <a:endParaRPr lang="en-US" sz="2400" i="1" dirty="0"/>
          </a:p>
        </p:txBody>
      </p:sp>
      <p:cxnSp>
        <p:nvCxnSpPr>
          <p:cNvPr id="4" name="Straight Arrow Connector 3"/>
          <p:cNvCxnSpPr>
            <a:stCxn id="2" idx="2"/>
          </p:cNvCxnSpPr>
          <p:nvPr/>
        </p:nvCxnSpPr>
        <p:spPr>
          <a:xfrm>
            <a:off x="4379487" y="1049986"/>
            <a:ext cx="2043758" cy="6873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2" idx="2"/>
          </p:cNvCxnSpPr>
          <p:nvPr/>
        </p:nvCxnSpPr>
        <p:spPr>
          <a:xfrm>
            <a:off x="4379487" y="1049986"/>
            <a:ext cx="1591211" cy="14464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2" idx="2"/>
          </p:cNvCxnSpPr>
          <p:nvPr/>
        </p:nvCxnSpPr>
        <p:spPr>
          <a:xfrm>
            <a:off x="4379487" y="1049986"/>
            <a:ext cx="452545" cy="14464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" idx="2"/>
          </p:cNvCxnSpPr>
          <p:nvPr/>
        </p:nvCxnSpPr>
        <p:spPr>
          <a:xfrm flipH="1">
            <a:off x="3737161" y="1049986"/>
            <a:ext cx="642326" cy="14464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98432" y="5821719"/>
            <a:ext cx="65360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/>
              <a:t>Means for Oct-Nov-Dec of DYNAMO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3304644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2122</TotalTime>
  <Words>853</Words>
  <Application>Microsoft Macintosh PowerPoint</Application>
  <PresentationFormat>On-screen Show (4:3)</PresentationFormat>
  <Paragraphs>127</Paragraphs>
  <Slides>30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Colorado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Johnson</dc:creator>
  <cp:lastModifiedBy>Richard Johnson</cp:lastModifiedBy>
  <cp:revision>94</cp:revision>
  <dcterms:created xsi:type="dcterms:W3CDTF">2013-07-16T16:54:59Z</dcterms:created>
  <dcterms:modified xsi:type="dcterms:W3CDTF">2015-09-18T19:37:37Z</dcterms:modified>
</cp:coreProperties>
</file>