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7" r:id="rId2"/>
    <p:sldId id="258" r:id="rId3"/>
    <p:sldId id="259" r:id="rId4"/>
    <p:sldId id="260" r:id="rId5"/>
    <p:sldId id="365" r:id="rId6"/>
    <p:sldId id="510" r:id="rId7"/>
    <p:sldId id="395" r:id="rId8"/>
    <p:sldId id="361" r:id="rId9"/>
    <p:sldId id="368" r:id="rId10"/>
    <p:sldId id="531" r:id="rId11"/>
    <p:sldId id="536" r:id="rId12"/>
    <p:sldId id="532" r:id="rId13"/>
    <p:sldId id="397" r:id="rId14"/>
    <p:sldId id="487" r:id="rId15"/>
    <p:sldId id="553" r:id="rId16"/>
    <p:sldId id="554" r:id="rId17"/>
    <p:sldId id="272" r:id="rId18"/>
    <p:sldId id="555" r:id="rId19"/>
    <p:sldId id="556" r:id="rId20"/>
    <p:sldId id="557" r:id="rId21"/>
    <p:sldId id="558" r:id="rId22"/>
    <p:sldId id="467" r:id="rId23"/>
    <p:sldId id="417" r:id="rId24"/>
    <p:sldId id="525" r:id="rId25"/>
    <p:sldId id="451" r:id="rId26"/>
    <p:sldId id="584" r:id="rId27"/>
    <p:sldId id="432" r:id="rId28"/>
    <p:sldId id="533" r:id="rId29"/>
    <p:sldId id="458" r:id="rId30"/>
    <p:sldId id="455" r:id="rId31"/>
    <p:sldId id="562" r:id="rId32"/>
    <p:sldId id="563" r:id="rId33"/>
    <p:sldId id="353" r:id="rId34"/>
    <p:sldId id="348" r:id="rId35"/>
    <p:sldId id="382" r:id="rId36"/>
    <p:sldId id="493" r:id="rId37"/>
    <p:sldId id="578" r:id="rId38"/>
    <p:sldId id="548" r:id="rId39"/>
    <p:sldId id="503" r:id="rId40"/>
    <p:sldId id="315" r:id="rId41"/>
    <p:sldId id="571" r:id="rId42"/>
    <p:sldId id="551" r:id="rId43"/>
    <p:sldId id="583" r:id="rId44"/>
    <p:sldId id="300" r:id="rId45"/>
    <p:sldId id="552" r:id="rId46"/>
    <p:sldId id="311" r:id="rId47"/>
    <p:sldId id="549" r:id="rId48"/>
    <p:sldId id="550" r:id="rId49"/>
    <p:sldId id="559" r:id="rId50"/>
    <p:sldId id="560" r:id="rId51"/>
    <p:sldId id="561" r:id="rId52"/>
    <p:sldId id="565" r:id="rId53"/>
    <p:sldId id="566" r:id="rId54"/>
    <p:sldId id="567" r:id="rId55"/>
    <p:sldId id="568" r:id="rId56"/>
    <p:sldId id="569" r:id="rId57"/>
    <p:sldId id="570" r:id="rId58"/>
    <p:sldId id="573" r:id="rId59"/>
    <p:sldId id="574" r:id="rId60"/>
    <p:sldId id="575" r:id="rId61"/>
    <p:sldId id="576" r:id="rId62"/>
    <p:sldId id="580" r:id="rId63"/>
    <p:sldId id="581" r:id="rId64"/>
    <p:sldId id="582" r:id="rId65"/>
    <p:sldId id="585"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4D59"/>
    <a:srgbClr val="1F3C5A"/>
    <a:srgbClr val="2F5883"/>
    <a:srgbClr val="154A34"/>
    <a:srgbClr val="F8FCFF"/>
    <a:srgbClr val="079008"/>
    <a:srgbClr val="00AE00"/>
    <a:srgbClr val="00B300"/>
    <a:srgbClr val="FFA4CC"/>
    <a:srgbClr val="E6F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5"/>
  </p:normalViewPr>
  <p:slideViewPr>
    <p:cSldViewPr snapToGrid="0" snapToObjects="1">
      <p:cViewPr varScale="1">
        <p:scale>
          <a:sx n="110" d="100"/>
          <a:sy n="110" d="100"/>
        </p:scale>
        <p:origin x="1680" y="168"/>
      </p:cViewPr>
      <p:guideLst>
        <p:guide orient="horz" pos="2160"/>
        <p:guide pos="2880"/>
      </p:guideLst>
    </p:cSldViewPr>
  </p:slideViewPr>
  <p:outlineViewPr>
    <p:cViewPr>
      <p:scale>
        <a:sx n="33" d="100"/>
        <a:sy n="33" d="100"/>
      </p:scale>
      <p:origin x="0" y="-340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plotArea>
      <c:layout/>
      <c:barChart>
        <c:barDir val="col"/>
        <c:grouping val="clustered"/>
        <c:varyColors val="0"/>
        <c:ser>
          <c:idx val="0"/>
          <c:order val="0"/>
          <c:tx>
            <c:strRef>
              <c:f>Sheet1!$B$1</c:f>
              <c:strCache>
                <c:ptCount val="1"/>
                <c:pt idx="0">
                  <c:v>Series 1</c:v>
                </c:pt>
              </c:strCache>
            </c:strRef>
          </c:tx>
          <c:invertIfNegative val="0"/>
          <c:cat>
            <c:numRef>
              <c:f>Sheet1!$A$2:$A$33</c:f>
              <c:numCache>
                <c:formatCode>General</c:formatCode>
                <c:ptCount val="32"/>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numCache>
            </c:numRef>
          </c:cat>
          <c:val>
            <c:numRef>
              <c:f>Sheet1!$B$2:$B$33</c:f>
              <c:numCache>
                <c:formatCode>General</c:formatCode>
                <c:ptCount val="32"/>
                <c:pt idx="0">
                  <c:v>0</c:v>
                </c:pt>
                <c:pt idx="1">
                  <c:v>1</c:v>
                </c:pt>
                <c:pt idx="2">
                  <c:v>1</c:v>
                </c:pt>
                <c:pt idx="3">
                  <c:v>1</c:v>
                </c:pt>
                <c:pt idx="4">
                  <c:v>4</c:v>
                </c:pt>
                <c:pt idx="5">
                  <c:v>3</c:v>
                </c:pt>
                <c:pt idx="6">
                  <c:v>11</c:v>
                </c:pt>
                <c:pt idx="7">
                  <c:v>14</c:v>
                </c:pt>
                <c:pt idx="8">
                  <c:v>16</c:v>
                </c:pt>
                <c:pt idx="9">
                  <c:v>20</c:v>
                </c:pt>
                <c:pt idx="10">
                  <c:v>22</c:v>
                </c:pt>
                <c:pt idx="11">
                  <c:v>23</c:v>
                </c:pt>
                <c:pt idx="12">
                  <c:v>42</c:v>
                </c:pt>
                <c:pt idx="13">
                  <c:v>43</c:v>
                </c:pt>
                <c:pt idx="14">
                  <c:v>41</c:v>
                </c:pt>
                <c:pt idx="15">
                  <c:v>46</c:v>
                </c:pt>
                <c:pt idx="16">
                  <c:v>51</c:v>
                </c:pt>
                <c:pt idx="17">
                  <c:v>60</c:v>
                </c:pt>
                <c:pt idx="18">
                  <c:v>54</c:v>
                </c:pt>
                <c:pt idx="19">
                  <c:v>66</c:v>
                </c:pt>
                <c:pt idx="20">
                  <c:v>98</c:v>
                </c:pt>
                <c:pt idx="21">
                  <c:v>103</c:v>
                </c:pt>
                <c:pt idx="22">
                  <c:v>116</c:v>
                </c:pt>
                <c:pt idx="23">
                  <c:v>94</c:v>
                </c:pt>
                <c:pt idx="24">
                  <c:v>124</c:v>
                </c:pt>
                <c:pt idx="25">
                  <c:v>128</c:v>
                </c:pt>
                <c:pt idx="26">
                  <c:v>108</c:v>
                </c:pt>
                <c:pt idx="27">
                  <c:v>147</c:v>
                </c:pt>
                <c:pt idx="28">
                  <c:v>139</c:v>
                </c:pt>
                <c:pt idx="29">
                  <c:v>153</c:v>
                </c:pt>
                <c:pt idx="30">
                  <c:v>143</c:v>
                </c:pt>
                <c:pt idx="31">
                  <c:v>173</c:v>
                </c:pt>
              </c:numCache>
            </c:numRef>
          </c:val>
          <c:extLst>
            <c:ext xmlns:c16="http://schemas.microsoft.com/office/drawing/2014/chart" uri="{C3380CC4-5D6E-409C-BE32-E72D297353CC}">
              <c16:uniqueId val="{00000000-DBC7-CD45-906A-7A91FC2F66FD}"/>
            </c:ext>
          </c:extLst>
        </c:ser>
        <c:dLbls>
          <c:showLegendKey val="0"/>
          <c:showVal val="0"/>
          <c:showCatName val="0"/>
          <c:showSerName val="0"/>
          <c:showPercent val="0"/>
          <c:showBubbleSize val="0"/>
        </c:dLbls>
        <c:gapWidth val="150"/>
        <c:axId val="2030340384"/>
        <c:axId val="2039653632"/>
      </c:barChart>
      <c:catAx>
        <c:axId val="2030340384"/>
        <c:scaling>
          <c:orientation val="minMax"/>
        </c:scaling>
        <c:delete val="0"/>
        <c:axPos val="b"/>
        <c:numFmt formatCode="General" sourceLinked="1"/>
        <c:majorTickMark val="out"/>
        <c:minorTickMark val="none"/>
        <c:tickLblPos val="nextTo"/>
        <c:crossAx val="2039653632"/>
        <c:crosses val="autoZero"/>
        <c:auto val="1"/>
        <c:lblAlgn val="ctr"/>
        <c:lblOffset val="100"/>
        <c:noMultiLvlLbl val="0"/>
      </c:catAx>
      <c:valAx>
        <c:axId val="2039653632"/>
        <c:scaling>
          <c:orientation val="minMax"/>
        </c:scaling>
        <c:delete val="0"/>
        <c:axPos val="l"/>
        <c:majorGridlines/>
        <c:numFmt formatCode="General" sourceLinked="1"/>
        <c:majorTickMark val="out"/>
        <c:minorTickMark val="none"/>
        <c:tickLblPos val="nextTo"/>
        <c:crossAx val="2030340384"/>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plotArea>
      <c:layout/>
      <c:barChart>
        <c:barDir val="col"/>
        <c:grouping val="clustered"/>
        <c:varyColors val="0"/>
        <c:ser>
          <c:idx val="0"/>
          <c:order val="0"/>
          <c:tx>
            <c:strRef>
              <c:f>Sheet1!$B$1</c:f>
              <c:strCache>
                <c:ptCount val="1"/>
                <c:pt idx="0">
                  <c:v>Series 1</c:v>
                </c:pt>
              </c:strCache>
            </c:strRef>
          </c:tx>
          <c:invertIfNegative val="0"/>
          <c:cat>
            <c:numRef>
              <c:f>Sheet1!$A$2:$A$33</c:f>
              <c:numCache>
                <c:formatCode>General</c:formatCode>
                <c:ptCount val="32"/>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numCache>
            </c:numRef>
          </c:cat>
          <c:val>
            <c:numRef>
              <c:f>Sheet1!$B$2:$B$33</c:f>
              <c:numCache>
                <c:formatCode>General</c:formatCode>
                <c:ptCount val="32"/>
                <c:pt idx="0">
                  <c:v>0</c:v>
                </c:pt>
                <c:pt idx="1">
                  <c:v>1</c:v>
                </c:pt>
                <c:pt idx="2">
                  <c:v>1</c:v>
                </c:pt>
                <c:pt idx="3">
                  <c:v>1</c:v>
                </c:pt>
                <c:pt idx="4">
                  <c:v>4</c:v>
                </c:pt>
                <c:pt idx="5">
                  <c:v>3</c:v>
                </c:pt>
                <c:pt idx="6">
                  <c:v>11</c:v>
                </c:pt>
                <c:pt idx="7">
                  <c:v>14</c:v>
                </c:pt>
                <c:pt idx="8">
                  <c:v>16</c:v>
                </c:pt>
                <c:pt idx="9">
                  <c:v>20</c:v>
                </c:pt>
                <c:pt idx="10">
                  <c:v>22</c:v>
                </c:pt>
                <c:pt idx="11">
                  <c:v>23</c:v>
                </c:pt>
                <c:pt idx="12">
                  <c:v>42</c:v>
                </c:pt>
                <c:pt idx="13">
                  <c:v>43</c:v>
                </c:pt>
                <c:pt idx="14">
                  <c:v>41</c:v>
                </c:pt>
                <c:pt idx="15">
                  <c:v>46</c:v>
                </c:pt>
                <c:pt idx="16">
                  <c:v>51</c:v>
                </c:pt>
                <c:pt idx="17">
                  <c:v>60</c:v>
                </c:pt>
                <c:pt idx="18">
                  <c:v>54</c:v>
                </c:pt>
                <c:pt idx="19">
                  <c:v>66</c:v>
                </c:pt>
                <c:pt idx="20">
                  <c:v>98</c:v>
                </c:pt>
                <c:pt idx="21">
                  <c:v>103</c:v>
                </c:pt>
                <c:pt idx="22">
                  <c:v>116</c:v>
                </c:pt>
                <c:pt idx="23">
                  <c:v>94</c:v>
                </c:pt>
                <c:pt idx="24">
                  <c:v>124</c:v>
                </c:pt>
                <c:pt idx="25">
                  <c:v>128</c:v>
                </c:pt>
                <c:pt idx="26">
                  <c:v>108</c:v>
                </c:pt>
                <c:pt idx="27">
                  <c:v>147</c:v>
                </c:pt>
                <c:pt idx="28">
                  <c:v>139</c:v>
                </c:pt>
                <c:pt idx="29">
                  <c:v>153</c:v>
                </c:pt>
                <c:pt idx="30">
                  <c:v>143</c:v>
                </c:pt>
                <c:pt idx="31">
                  <c:v>173</c:v>
                </c:pt>
              </c:numCache>
            </c:numRef>
          </c:val>
          <c:extLst>
            <c:ext xmlns:c16="http://schemas.microsoft.com/office/drawing/2014/chart" uri="{C3380CC4-5D6E-409C-BE32-E72D297353CC}">
              <c16:uniqueId val="{00000000-DBC7-CD45-906A-7A91FC2F66FD}"/>
            </c:ext>
          </c:extLst>
        </c:ser>
        <c:dLbls>
          <c:showLegendKey val="0"/>
          <c:showVal val="0"/>
          <c:showCatName val="0"/>
          <c:showSerName val="0"/>
          <c:showPercent val="0"/>
          <c:showBubbleSize val="0"/>
        </c:dLbls>
        <c:gapWidth val="150"/>
        <c:axId val="2030340384"/>
        <c:axId val="2039653632"/>
      </c:barChart>
      <c:catAx>
        <c:axId val="2030340384"/>
        <c:scaling>
          <c:orientation val="minMax"/>
        </c:scaling>
        <c:delete val="0"/>
        <c:axPos val="b"/>
        <c:numFmt formatCode="General" sourceLinked="1"/>
        <c:majorTickMark val="out"/>
        <c:minorTickMark val="none"/>
        <c:tickLblPos val="nextTo"/>
        <c:crossAx val="2039653632"/>
        <c:crosses val="autoZero"/>
        <c:auto val="1"/>
        <c:lblAlgn val="ctr"/>
        <c:lblOffset val="100"/>
        <c:noMultiLvlLbl val="0"/>
      </c:catAx>
      <c:valAx>
        <c:axId val="2039653632"/>
        <c:scaling>
          <c:orientation val="minMax"/>
        </c:scaling>
        <c:delete val="0"/>
        <c:axPos val="l"/>
        <c:majorGridlines/>
        <c:numFmt formatCode="General" sourceLinked="1"/>
        <c:majorTickMark val="out"/>
        <c:minorTickMark val="none"/>
        <c:tickLblPos val="nextTo"/>
        <c:crossAx val="2030340384"/>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0.02841</cdr:x>
      <cdr:y>0</cdr:y>
    </cdr:from>
    <cdr:to>
      <cdr:x>0.94479</cdr:x>
      <cdr:y>0.09154</cdr:y>
    </cdr:to>
    <cdr:sp macro="" textlink="">
      <cdr:nvSpPr>
        <cdr:cNvPr id="2" name="TextBox 1"/>
        <cdr:cNvSpPr txBox="1"/>
      </cdr:nvSpPr>
      <cdr:spPr>
        <a:xfrm xmlns:a="http://schemas.openxmlformats.org/drawingml/2006/main">
          <a:off x="259812" y="0"/>
          <a:ext cx="8379379" cy="62778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2000" b="1" dirty="0"/>
            <a:t>Number of American Meteorological Society papers wherein MJO appears</a:t>
          </a:r>
        </a:p>
      </cdr:txBody>
    </cdr:sp>
  </cdr:relSizeAnchor>
  <cdr:relSizeAnchor xmlns:cdr="http://schemas.openxmlformats.org/drawingml/2006/chartDrawing">
    <cdr:from>
      <cdr:x>0.92117</cdr:x>
      <cdr:y>0.49175</cdr:y>
    </cdr:from>
    <cdr:to>
      <cdr:x>0.98503</cdr:x>
      <cdr:y>0.55987</cdr:y>
    </cdr:to>
    <cdr:sp macro="" textlink="">
      <cdr:nvSpPr>
        <cdr:cNvPr id="3" name="Rectangle 2"/>
        <cdr:cNvSpPr/>
      </cdr:nvSpPr>
      <cdr:spPr>
        <a:xfrm xmlns:a="http://schemas.openxmlformats.org/drawingml/2006/main">
          <a:off x="8423210" y="3372428"/>
          <a:ext cx="583931" cy="467176"/>
        </a:xfrm>
        <a:prstGeom xmlns:a="http://schemas.openxmlformats.org/drawingml/2006/main" prst="rect">
          <a:avLst/>
        </a:prstGeom>
        <a:solidFill xmlns:a="http://schemas.openxmlformats.org/drawingml/2006/main">
          <a:srgbClr val="FFFFFF"/>
        </a:solidFill>
        <a:ln xmlns:a="http://schemas.openxmlformats.org/drawingml/2006/main">
          <a:solidFill>
            <a:schemeClr val="bg1"/>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0.02841</cdr:x>
      <cdr:y>0</cdr:y>
    </cdr:from>
    <cdr:to>
      <cdr:x>0.94479</cdr:x>
      <cdr:y>0.09154</cdr:y>
    </cdr:to>
    <cdr:sp macro="" textlink="">
      <cdr:nvSpPr>
        <cdr:cNvPr id="2" name="TextBox 1"/>
        <cdr:cNvSpPr txBox="1"/>
      </cdr:nvSpPr>
      <cdr:spPr>
        <a:xfrm xmlns:a="http://schemas.openxmlformats.org/drawingml/2006/main">
          <a:off x="259812" y="0"/>
          <a:ext cx="8379379" cy="62778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2000" b="1" dirty="0"/>
            <a:t>Number of American Meteorological Society papers wherein MJO appears</a:t>
          </a:r>
        </a:p>
      </cdr:txBody>
    </cdr:sp>
  </cdr:relSizeAnchor>
  <cdr:relSizeAnchor xmlns:cdr="http://schemas.openxmlformats.org/drawingml/2006/chartDrawing">
    <cdr:from>
      <cdr:x>0.92117</cdr:x>
      <cdr:y>0.49175</cdr:y>
    </cdr:from>
    <cdr:to>
      <cdr:x>0.98503</cdr:x>
      <cdr:y>0.55987</cdr:y>
    </cdr:to>
    <cdr:sp macro="" textlink="">
      <cdr:nvSpPr>
        <cdr:cNvPr id="3" name="Rectangle 2"/>
        <cdr:cNvSpPr/>
      </cdr:nvSpPr>
      <cdr:spPr>
        <a:xfrm xmlns:a="http://schemas.openxmlformats.org/drawingml/2006/main">
          <a:off x="8423210" y="3372428"/>
          <a:ext cx="583931" cy="467176"/>
        </a:xfrm>
        <a:prstGeom xmlns:a="http://schemas.openxmlformats.org/drawingml/2006/main" prst="rect">
          <a:avLst/>
        </a:prstGeom>
        <a:solidFill xmlns:a="http://schemas.openxmlformats.org/drawingml/2006/main">
          <a:srgbClr val="FFFFFF"/>
        </a:solidFill>
        <a:ln xmlns:a="http://schemas.openxmlformats.org/drawingml/2006/main">
          <a:solidFill>
            <a:schemeClr val="bg1"/>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8C3800-238E-E34C-81BB-10D095FBF96F}" type="datetimeFigureOut">
              <a:rPr lang="en-US" smtClean="0"/>
              <a:t>1/28/20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354E7E-72D5-9B41-A8A6-4BBA8F132A69}" type="slidenum">
              <a:rPr lang="en-US" smtClean="0"/>
              <a:t>‹#›</a:t>
            </a:fld>
            <a:endParaRPr lang="en-US"/>
          </a:p>
        </p:txBody>
      </p:sp>
    </p:spTree>
    <p:extLst>
      <p:ext uri="{BB962C8B-B14F-4D97-AF65-F5344CB8AC3E}">
        <p14:creationId xmlns:p14="http://schemas.microsoft.com/office/powerpoint/2010/main" val="31004075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498CC0-7C15-D94F-ADC8-C1E1860E617D}" type="slidenum">
              <a:rPr lang="en-US"/>
              <a:pPr>
                <a:defRPr/>
              </a:pPr>
              <a:t>6</a:t>
            </a:fld>
            <a:endParaRPr lang="en-US"/>
          </a:p>
        </p:txBody>
      </p:sp>
      <p:sp>
        <p:nvSpPr>
          <p:cNvPr id="206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685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954949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354E7E-72D5-9B41-A8A6-4BBA8F132A69}" type="slidenum">
              <a:rPr lang="en-US" smtClean="0"/>
              <a:t>26</a:t>
            </a:fld>
            <a:endParaRPr lang="en-US"/>
          </a:p>
        </p:txBody>
      </p:sp>
    </p:spTree>
    <p:extLst>
      <p:ext uri="{BB962C8B-B14F-4D97-AF65-F5344CB8AC3E}">
        <p14:creationId xmlns:p14="http://schemas.microsoft.com/office/powerpoint/2010/main" val="2140821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39</a:t>
            </a:fld>
            <a:endParaRPr lang="en-GB"/>
          </a:p>
        </p:txBody>
      </p:sp>
      <p:sp>
        <p:nvSpPr>
          <p:cNvPr id="409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685512" y="4343230"/>
            <a:ext cx="5486976" cy="4115139"/>
          </a:xfrm>
          <a:noFill/>
          <a:ln/>
        </p:spPr>
        <p:txBody>
          <a:bodyPr tIns="9279"/>
          <a:lstStyle/>
          <a:p>
            <a:pPr algn="just">
              <a:lnSpc>
                <a:spcPct val="93000"/>
              </a:lnSpc>
              <a:spcBef>
                <a:spcPct val="0"/>
              </a:spcBef>
              <a:tabLst>
                <a:tab pos="634643" algn="l"/>
                <a:tab pos="1269286" algn="l"/>
                <a:tab pos="1903929" algn="l"/>
                <a:tab pos="2538573" algn="l"/>
                <a:tab pos="3173216" algn="l"/>
                <a:tab pos="3807859" algn="l"/>
                <a:tab pos="4442502" algn="l"/>
                <a:tab pos="5077145" algn="l"/>
              </a:tabLst>
            </a:pPr>
            <a:r>
              <a:t>
Conceptualized forcing mechanisms of the cumulus diurnal cycle—both the “forced” and “active” modes—over the tropical warm pool. (a) Time‐height series of vertical eddy buoyancy flux (cf. Figure 13a; smoothed to emphasize robust features), with large‐scale subsidence indicated by the open arrows. (b and c, left) Schematized cloud scenes in the </a:t>
            </a:r>
            <a:r>
              <a:rPr i="1"/>
              <a:t>x</a:t>
            </a:r>
            <a:r>
              <a:t>‐</a:t>
            </a:r>
            <a:r>
              <a:rPr i="1"/>
              <a:t>z</a:t>
            </a:r>
            <a:r>
              <a:t> plane at (b) 12L and (c) 21L, including relative humidity (shaded; warmer colors indicate drier air), surface fluxes (magenta arrows), eddy circulation (black arrows), cold pools (blue‐dashed lines), and rainfall (light‐blue lines). (b and c, right) Corresponding maps in the </a:t>
            </a:r>
            <a:r>
              <a:rPr i="1"/>
              <a:t>x</a:t>
            </a:r>
            <a:r>
              <a:t>‐</a:t>
            </a:r>
            <a:r>
              <a:rPr i="1"/>
              <a:t>y</a:t>
            </a:r>
            <a:r>
              <a:t> plane of negative 
 at 25 m (blue), upward motion at 225 m (red), and cloud (gray‐black) (directly from model output; cf. Figure 6).</a:t>
            </a:r>
          </a:p>
          <a:p>
            <a:endParaRPr/>
          </a:p>
          <a:p>
            <a:r>
              <a:rPr lang="en-GB"/>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a:p>
        </p:txBody>
      </p:sp>
    </p:spTree>
    <p:extLst>
      <p:ext uri="{BB962C8B-B14F-4D97-AF65-F5344CB8AC3E}">
        <p14:creationId xmlns:p14="http://schemas.microsoft.com/office/powerpoint/2010/main" val="3742177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54E7E-72D5-9B41-A8A6-4BBA8F132A69}" type="slidenum">
              <a:rPr lang="en-US" smtClean="0"/>
              <a:t>41</a:t>
            </a:fld>
            <a:endParaRPr lang="en-US"/>
          </a:p>
        </p:txBody>
      </p:sp>
    </p:spTree>
    <p:extLst>
      <p:ext uri="{BB962C8B-B14F-4D97-AF65-F5344CB8AC3E}">
        <p14:creationId xmlns:p14="http://schemas.microsoft.com/office/powerpoint/2010/main" val="3656955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cloud depth and coverage</a:t>
            </a:r>
            <a:r>
              <a:rPr lang="en-US" baseline="0" dirty="0"/>
              <a:t> </a:t>
            </a:r>
            <a:r>
              <a:rPr lang="en-US" dirty="0"/>
              <a:t>by midafternoon</a:t>
            </a:r>
          </a:p>
          <a:p>
            <a:r>
              <a:rPr lang="en-US" baseline="0" dirty="0"/>
              <a:t>Most are non-raining, suggesting that the moisture remains in the troposphere</a:t>
            </a:r>
          </a:p>
          <a:p>
            <a:r>
              <a:rPr lang="en-US" baseline="0" dirty="0"/>
              <a:t>Rayleigh-Benard convection (open cells) is evident (during most days), consistent with the driving force of heating from below in light-wind conditions</a:t>
            </a:r>
          </a:p>
          <a:p>
            <a:r>
              <a:rPr lang="en-US" baseline="0" dirty="0"/>
              <a:t>(Radar) Convection is more vigorous along cell walls, suggesting the aid of low-level convergence by this organization</a:t>
            </a:r>
            <a:endParaRPr lang="en-US" dirty="0"/>
          </a:p>
        </p:txBody>
      </p:sp>
      <p:sp>
        <p:nvSpPr>
          <p:cNvPr id="4" name="Slide Number Placeholder 3"/>
          <p:cNvSpPr>
            <a:spLocks noGrp="1"/>
          </p:cNvSpPr>
          <p:nvPr>
            <p:ph type="sldNum" sz="quarter" idx="10"/>
          </p:nvPr>
        </p:nvSpPr>
        <p:spPr/>
        <p:txBody>
          <a:bodyPr/>
          <a:lstStyle/>
          <a:p>
            <a:fld id="{ECF73EC7-6055-7443-86C7-2270F75890AC}" type="slidenum">
              <a:rPr lang="en-US" smtClean="0"/>
              <a:t>44</a:t>
            </a:fld>
            <a:endParaRPr lang="en-US"/>
          </a:p>
        </p:txBody>
      </p:sp>
    </p:spTree>
    <p:extLst>
      <p:ext uri="{BB962C8B-B14F-4D97-AF65-F5344CB8AC3E}">
        <p14:creationId xmlns:p14="http://schemas.microsoft.com/office/powerpoint/2010/main" val="2467352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354E7E-72D5-9B41-A8A6-4BBA8F132A69}" type="slidenum">
              <a:rPr lang="en-US" smtClean="0"/>
              <a:t>52</a:t>
            </a:fld>
            <a:endParaRPr lang="en-US"/>
          </a:p>
        </p:txBody>
      </p:sp>
    </p:spTree>
    <p:extLst>
      <p:ext uri="{BB962C8B-B14F-4D97-AF65-F5344CB8AC3E}">
        <p14:creationId xmlns:p14="http://schemas.microsoft.com/office/powerpoint/2010/main" val="1544689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8997C5-E6D7-9C4E-B49D-F742C3D8FD42}"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8BE7A-82C7-ED4A-A706-1EC9C13C4179}" type="slidenum">
              <a:rPr lang="en-US" smtClean="0"/>
              <a:t>‹#›</a:t>
            </a:fld>
            <a:endParaRPr lang="en-US"/>
          </a:p>
        </p:txBody>
      </p:sp>
    </p:spTree>
    <p:extLst>
      <p:ext uri="{BB962C8B-B14F-4D97-AF65-F5344CB8AC3E}">
        <p14:creationId xmlns:p14="http://schemas.microsoft.com/office/powerpoint/2010/main" val="3382241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8997C5-E6D7-9C4E-B49D-F742C3D8FD42}"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8BE7A-82C7-ED4A-A706-1EC9C13C4179}" type="slidenum">
              <a:rPr lang="en-US" smtClean="0"/>
              <a:t>‹#›</a:t>
            </a:fld>
            <a:endParaRPr lang="en-US"/>
          </a:p>
        </p:txBody>
      </p:sp>
    </p:spTree>
    <p:extLst>
      <p:ext uri="{BB962C8B-B14F-4D97-AF65-F5344CB8AC3E}">
        <p14:creationId xmlns:p14="http://schemas.microsoft.com/office/powerpoint/2010/main" val="62570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8997C5-E6D7-9C4E-B49D-F742C3D8FD42}"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8BE7A-82C7-ED4A-A706-1EC9C13C4179}" type="slidenum">
              <a:rPr lang="en-US" smtClean="0"/>
              <a:t>‹#›</a:t>
            </a:fld>
            <a:endParaRPr lang="en-US"/>
          </a:p>
        </p:txBody>
      </p:sp>
    </p:spTree>
    <p:extLst>
      <p:ext uri="{BB962C8B-B14F-4D97-AF65-F5344CB8AC3E}">
        <p14:creationId xmlns:p14="http://schemas.microsoft.com/office/powerpoint/2010/main" val="1294591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29"/>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2043557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8997C5-E6D7-9C4E-B49D-F742C3D8FD42}"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8BE7A-82C7-ED4A-A706-1EC9C13C4179}" type="slidenum">
              <a:rPr lang="en-US" smtClean="0"/>
              <a:t>‹#›</a:t>
            </a:fld>
            <a:endParaRPr lang="en-US"/>
          </a:p>
        </p:txBody>
      </p:sp>
    </p:spTree>
    <p:extLst>
      <p:ext uri="{BB962C8B-B14F-4D97-AF65-F5344CB8AC3E}">
        <p14:creationId xmlns:p14="http://schemas.microsoft.com/office/powerpoint/2010/main" val="560051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8997C5-E6D7-9C4E-B49D-F742C3D8FD42}"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8BE7A-82C7-ED4A-A706-1EC9C13C4179}" type="slidenum">
              <a:rPr lang="en-US" smtClean="0"/>
              <a:t>‹#›</a:t>
            </a:fld>
            <a:endParaRPr lang="en-US"/>
          </a:p>
        </p:txBody>
      </p:sp>
    </p:spTree>
    <p:extLst>
      <p:ext uri="{BB962C8B-B14F-4D97-AF65-F5344CB8AC3E}">
        <p14:creationId xmlns:p14="http://schemas.microsoft.com/office/powerpoint/2010/main" val="3109891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8997C5-E6D7-9C4E-B49D-F742C3D8FD42}" type="datetimeFigureOut">
              <a:rPr lang="en-US" smtClean="0"/>
              <a:t>1/28/20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8BE7A-82C7-ED4A-A706-1EC9C13C4179}" type="slidenum">
              <a:rPr lang="en-US" smtClean="0"/>
              <a:t>‹#›</a:t>
            </a:fld>
            <a:endParaRPr lang="en-US"/>
          </a:p>
        </p:txBody>
      </p:sp>
    </p:spTree>
    <p:extLst>
      <p:ext uri="{BB962C8B-B14F-4D97-AF65-F5344CB8AC3E}">
        <p14:creationId xmlns:p14="http://schemas.microsoft.com/office/powerpoint/2010/main" val="4020840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8997C5-E6D7-9C4E-B49D-F742C3D8FD42}" type="datetimeFigureOut">
              <a:rPr lang="en-US" smtClean="0"/>
              <a:t>1/28/20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78BE7A-82C7-ED4A-A706-1EC9C13C4179}" type="slidenum">
              <a:rPr lang="en-US" smtClean="0"/>
              <a:t>‹#›</a:t>
            </a:fld>
            <a:endParaRPr lang="en-US"/>
          </a:p>
        </p:txBody>
      </p:sp>
    </p:spTree>
    <p:extLst>
      <p:ext uri="{BB962C8B-B14F-4D97-AF65-F5344CB8AC3E}">
        <p14:creationId xmlns:p14="http://schemas.microsoft.com/office/powerpoint/2010/main" val="371706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8997C5-E6D7-9C4E-B49D-F742C3D8FD42}" type="datetimeFigureOut">
              <a:rPr lang="en-US" smtClean="0"/>
              <a:t>1/28/20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78BE7A-82C7-ED4A-A706-1EC9C13C4179}" type="slidenum">
              <a:rPr lang="en-US" smtClean="0"/>
              <a:t>‹#›</a:t>
            </a:fld>
            <a:endParaRPr lang="en-US"/>
          </a:p>
        </p:txBody>
      </p:sp>
    </p:spTree>
    <p:extLst>
      <p:ext uri="{BB962C8B-B14F-4D97-AF65-F5344CB8AC3E}">
        <p14:creationId xmlns:p14="http://schemas.microsoft.com/office/powerpoint/2010/main" val="2269081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8997C5-E6D7-9C4E-B49D-F742C3D8FD42}" type="datetimeFigureOut">
              <a:rPr lang="en-US" smtClean="0"/>
              <a:t>1/28/20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78BE7A-82C7-ED4A-A706-1EC9C13C4179}" type="slidenum">
              <a:rPr lang="en-US" smtClean="0"/>
              <a:t>‹#›</a:t>
            </a:fld>
            <a:endParaRPr lang="en-US"/>
          </a:p>
        </p:txBody>
      </p:sp>
    </p:spTree>
    <p:extLst>
      <p:ext uri="{BB962C8B-B14F-4D97-AF65-F5344CB8AC3E}">
        <p14:creationId xmlns:p14="http://schemas.microsoft.com/office/powerpoint/2010/main" val="3463468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8997C5-E6D7-9C4E-B49D-F742C3D8FD42}" type="datetimeFigureOut">
              <a:rPr lang="en-US" smtClean="0"/>
              <a:t>1/28/20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8BE7A-82C7-ED4A-A706-1EC9C13C4179}" type="slidenum">
              <a:rPr lang="en-US" smtClean="0"/>
              <a:t>‹#›</a:t>
            </a:fld>
            <a:endParaRPr lang="en-US"/>
          </a:p>
        </p:txBody>
      </p:sp>
    </p:spTree>
    <p:extLst>
      <p:ext uri="{BB962C8B-B14F-4D97-AF65-F5344CB8AC3E}">
        <p14:creationId xmlns:p14="http://schemas.microsoft.com/office/powerpoint/2010/main" val="1434093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8997C5-E6D7-9C4E-B49D-F742C3D8FD42}" type="datetimeFigureOut">
              <a:rPr lang="en-US" smtClean="0"/>
              <a:t>1/28/20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8BE7A-82C7-ED4A-A706-1EC9C13C4179}" type="slidenum">
              <a:rPr lang="en-US" smtClean="0"/>
              <a:t>‹#›</a:t>
            </a:fld>
            <a:endParaRPr lang="en-US"/>
          </a:p>
        </p:txBody>
      </p:sp>
    </p:spTree>
    <p:extLst>
      <p:ext uri="{BB962C8B-B14F-4D97-AF65-F5344CB8AC3E}">
        <p14:creationId xmlns:p14="http://schemas.microsoft.com/office/powerpoint/2010/main" val="3205677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8997C5-E6D7-9C4E-B49D-F742C3D8FD42}" type="datetimeFigureOut">
              <a:rPr lang="en-US" smtClean="0"/>
              <a:t>1/28/20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8BE7A-82C7-ED4A-A706-1EC9C13C4179}" type="slidenum">
              <a:rPr lang="en-US" smtClean="0"/>
              <a:t>‹#›</a:t>
            </a:fld>
            <a:endParaRPr lang="en-US"/>
          </a:p>
        </p:txBody>
      </p:sp>
    </p:spTree>
    <p:extLst>
      <p:ext uri="{BB962C8B-B14F-4D97-AF65-F5344CB8AC3E}">
        <p14:creationId xmlns:p14="http://schemas.microsoft.com/office/powerpoint/2010/main" val="396556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NUL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0.png"/></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7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295594" y="391157"/>
            <a:ext cx="8901938" cy="1569660"/>
          </a:xfrm>
          <a:prstGeom prst="rect">
            <a:avLst/>
          </a:prstGeom>
          <a:noFill/>
        </p:spPr>
        <p:txBody>
          <a:bodyPr wrap="square" rtlCol="0">
            <a:spAutoFit/>
          </a:bodyPr>
          <a:lstStyle/>
          <a:p>
            <a:r>
              <a:rPr lang="en-US" sz="3200" b="1" i="1" dirty="0">
                <a:solidFill>
                  <a:srgbClr val="E6FCFF"/>
                </a:solidFill>
                <a:effectLst>
                  <a:outerShdw blurRad="50800" dist="38100" dir="2700000" algn="tl" rotWithShape="0">
                    <a:srgbClr val="000000">
                      <a:alpha val="43000"/>
                    </a:srgbClr>
                  </a:outerShdw>
                </a:effectLst>
              </a:rPr>
              <a:t>Role of Diurnally Driven Cumulus Moistening in the Initiation of the Madden-Julian Oscillation</a:t>
            </a:r>
            <a:endParaRPr lang="en-US" sz="3200" i="1" dirty="0">
              <a:solidFill>
                <a:srgbClr val="E6FCFF"/>
              </a:solidFill>
              <a:effectLst>
                <a:outerShdw blurRad="50800" dist="38100" dir="2700000" algn="tl" rotWithShape="0">
                  <a:srgbClr val="000000">
                    <a:alpha val="43000"/>
                  </a:srgbClr>
                </a:outerShdw>
              </a:effectLst>
            </a:endParaRPr>
          </a:p>
          <a:p>
            <a:endParaRPr lang="en-US" sz="3200" i="1" dirty="0">
              <a:solidFill>
                <a:srgbClr val="E6FCFF"/>
              </a:solidFill>
              <a:effectLst>
                <a:outerShdw blurRad="50800" dist="38100" dir="2700000" algn="tl" rotWithShape="0">
                  <a:srgbClr val="000000">
                    <a:alpha val="43000"/>
                  </a:srgbClr>
                </a:outerShdw>
              </a:effectLst>
            </a:endParaRPr>
          </a:p>
        </p:txBody>
      </p:sp>
      <p:sp>
        <p:nvSpPr>
          <p:cNvPr id="2" name="Rectangle 1"/>
          <p:cNvSpPr/>
          <p:nvPr/>
        </p:nvSpPr>
        <p:spPr>
          <a:xfrm>
            <a:off x="6947593" y="6438120"/>
            <a:ext cx="2029723" cy="261610"/>
          </a:xfrm>
          <a:prstGeom prst="rect">
            <a:avLst/>
          </a:prstGeom>
        </p:spPr>
        <p:txBody>
          <a:bodyPr wrap="none">
            <a:spAutoFit/>
          </a:bodyPr>
          <a:lstStyle/>
          <a:p>
            <a:pPr algn="r"/>
            <a:r>
              <a:rPr lang="en-US" sz="1100" i="1" dirty="0">
                <a:solidFill>
                  <a:schemeClr val="bg1"/>
                </a:solidFill>
              </a:rPr>
              <a:t>Addu Atoll: </a:t>
            </a:r>
            <a:r>
              <a:rPr lang="en-US" sz="1100" i="1" dirty="0" err="1">
                <a:solidFill>
                  <a:schemeClr val="bg1"/>
                </a:solidFill>
              </a:rPr>
              <a:t>Kaustav</a:t>
            </a:r>
            <a:r>
              <a:rPr lang="en-US" sz="1100" i="1" dirty="0">
                <a:solidFill>
                  <a:schemeClr val="bg1"/>
                </a:solidFill>
              </a:rPr>
              <a:t> Chakravarty</a:t>
            </a:r>
          </a:p>
        </p:txBody>
      </p:sp>
      <p:sp>
        <p:nvSpPr>
          <p:cNvPr id="3" name="TextBox 2"/>
          <p:cNvSpPr txBox="1"/>
          <p:nvPr/>
        </p:nvSpPr>
        <p:spPr>
          <a:xfrm>
            <a:off x="364170" y="2305967"/>
            <a:ext cx="7332014" cy="2677656"/>
          </a:xfrm>
          <a:prstGeom prst="rect">
            <a:avLst/>
          </a:prstGeom>
          <a:noFill/>
        </p:spPr>
        <p:txBody>
          <a:bodyPr wrap="square" rtlCol="0">
            <a:spAutoFit/>
          </a:bodyPr>
          <a:lstStyle/>
          <a:p>
            <a:r>
              <a:rPr lang="en-US" sz="2400" dirty="0">
                <a:solidFill>
                  <a:srgbClr val="CCFFCC"/>
                </a:solidFill>
                <a:effectLst>
                  <a:outerShdw blurRad="50800" dist="38100" dir="2700000" algn="tl" rotWithShape="0">
                    <a:srgbClr val="000000">
                      <a:alpha val="43000"/>
                    </a:srgbClr>
                  </a:outerShdw>
                </a:effectLst>
              </a:rPr>
              <a:t>Richard H. Johnson</a:t>
            </a:r>
          </a:p>
          <a:p>
            <a:r>
              <a:rPr lang="en-US" sz="2400" dirty="0">
                <a:solidFill>
                  <a:srgbClr val="CCFFCC"/>
                </a:solidFill>
                <a:effectLst>
                  <a:outerShdw blurRad="50800" dist="38100" dir="2700000" algn="tl" rotWithShape="0">
                    <a:srgbClr val="000000">
                      <a:alpha val="43000"/>
                    </a:srgbClr>
                  </a:outerShdw>
                </a:effectLst>
              </a:rPr>
              <a:t>Paul E. </a:t>
            </a:r>
            <a:r>
              <a:rPr lang="en-US" sz="2400" dirty="0" err="1">
                <a:solidFill>
                  <a:srgbClr val="CCFFCC"/>
                </a:solidFill>
                <a:effectLst>
                  <a:outerShdw blurRad="50800" dist="38100" dir="2700000" algn="tl" rotWithShape="0">
                    <a:srgbClr val="000000">
                      <a:alpha val="43000"/>
                    </a:srgbClr>
                  </a:outerShdw>
                </a:effectLst>
              </a:rPr>
              <a:t>Ciesielski</a:t>
            </a:r>
            <a:endParaRPr lang="en-US" sz="2400" dirty="0">
              <a:solidFill>
                <a:srgbClr val="CCFFCC"/>
              </a:solidFill>
              <a:effectLst>
                <a:outerShdw blurRad="50800" dist="38100" dir="2700000" algn="tl" rotWithShape="0">
                  <a:srgbClr val="000000">
                    <a:alpha val="43000"/>
                  </a:srgbClr>
                </a:outerShdw>
              </a:effectLst>
            </a:endParaRPr>
          </a:p>
          <a:p>
            <a:r>
              <a:rPr lang="en-US" sz="2400" i="1" dirty="0">
                <a:solidFill>
                  <a:srgbClr val="CCFFCC"/>
                </a:solidFill>
                <a:effectLst>
                  <a:outerShdw blurRad="50800" dist="38100" dir="2700000" algn="tl" rotWithShape="0">
                    <a:srgbClr val="000000">
                      <a:alpha val="43000"/>
                    </a:srgbClr>
                  </a:outerShdw>
                </a:effectLst>
              </a:rPr>
              <a:t>Colorado State University</a:t>
            </a:r>
          </a:p>
          <a:p>
            <a:endParaRPr lang="en-US" sz="2400" i="1" dirty="0">
              <a:solidFill>
                <a:srgbClr val="CCFFCC"/>
              </a:solidFill>
              <a:effectLst>
                <a:outerShdw blurRad="50800" dist="38100" dir="2700000" algn="tl" rotWithShape="0">
                  <a:srgbClr val="000000">
                    <a:alpha val="43000"/>
                  </a:srgbClr>
                </a:outerShdw>
              </a:effectLst>
            </a:endParaRPr>
          </a:p>
          <a:p>
            <a:r>
              <a:rPr lang="en-US" sz="2400" dirty="0">
                <a:solidFill>
                  <a:srgbClr val="CCFFCC"/>
                </a:solidFill>
                <a:effectLst>
                  <a:outerShdw blurRad="50800" dist="38100" dir="2700000" algn="tl" rotWithShape="0">
                    <a:srgbClr val="000000">
                      <a:alpha val="43000"/>
                    </a:srgbClr>
                  </a:outerShdw>
                </a:effectLst>
              </a:rPr>
              <a:t>James H. </a:t>
            </a:r>
            <a:r>
              <a:rPr lang="en-US" sz="2400" dirty="0" err="1">
                <a:solidFill>
                  <a:srgbClr val="CCFFCC"/>
                </a:solidFill>
                <a:effectLst>
                  <a:outerShdw blurRad="50800" dist="38100" dir="2700000" algn="tl" rotWithShape="0">
                    <a:srgbClr val="000000">
                      <a:alpha val="43000"/>
                    </a:srgbClr>
                  </a:outerShdw>
                </a:effectLst>
              </a:rPr>
              <a:t>Ruppert</a:t>
            </a:r>
            <a:r>
              <a:rPr lang="en-US" sz="2400" dirty="0">
                <a:solidFill>
                  <a:srgbClr val="CCFFCC"/>
                </a:solidFill>
                <a:effectLst>
                  <a:outerShdw blurRad="50800" dist="38100" dir="2700000" algn="tl" rotWithShape="0">
                    <a:srgbClr val="000000">
                      <a:alpha val="43000"/>
                    </a:srgbClr>
                  </a:outerShdw>
                </a:effectLst>
              </a:rPr>
              <a:t>, Jr.</a:t>
            </a:r>
          </a:p>
          <a:p>
            <a:r>
              <a:rPr lang="en-US" sz="2400" i="1" dirty="0">
                <a:solidFill>
                  <a:srgbClr val="CCFFCC"/>
                </a:solidFill>
                <a:effectLst>
                  <a:outerShdw blurRad="50800" dist="38100" dir="2700000" algn="tl" rotWithShape="0">
                    <a:srgbClr val="000000">
                      <a:alpha val="43000"/>
                    </a:srgbClr>
                  </a:outerShdw>
                </a:effectLst>
              </a:rPr>
              <a:t>Penn State University</a:t>
            </a:r>
          </a:p>
          <a:p>
            <a:endParaRPr lang="en-US" sz="2400" i="1" dirty="0">
              <a:solidFill>
                <a:srgbClr val="CCFFCC"/>
              </a:solidFill>
              <a:effectLst>
                <a:outerShdw blurRad="50800" dist="38100" dir="2700000" algn="tl" rotWithShape="0">
                  <a:srgbClr val="000000">
                    <a:alpha val="43000"/>
                  </a:srgbClr>
                </a:outerShdw>
              </a:effectLst>
            </a:endParaRPr>
          </a:p>
        </p:txBody>
      </p:sp>
      <p:sp>
        <p:nvSpPr>
          <p:cNvPr id="5" name="TextBox 4"/>
          <p:cNvSpPr txBox="1"/>
          <p:nvPr/>
        </p:nvSpPr>
        <p:spPr>
          <a:xfrm>
            <a:off x="364170" y="6092970"/>
            <a:ext cx="7332014" cy="369332"/>
          </a:xfrm>
          <a:prstGeom prst="rect">
            <a:avLst/>
          </a:prstGeom>
          <a:noFill/>
        </p:spPr>
        <p:txBody>
          <a:bodyPr wrap="square" rtlCol="0">
            <a:spAutoFit/>
          </a:bodyPr>
          <a:lstStyle/>
          <a:p>
            <a:r>
              <a:rPr lang="en-US" i="1" dirty="0">
                <a:solidFill>
                  <a:srgbClr val="FFFF00"/>
                </a:solidFill>
              </a:rPr>
              <a:t>Oregon State University   28 January 2020</a:t>
            </a:r>
          </a:p>
        </p:txBody>
      </p:sp>
    </p:spTree>
    <p:extLst>
      <p:ext uri="{BB962C8B-B14F-4D97-AF65-F5344CB8AC3E}">
        <p14:creationId xmlns:p14="http://schemas.microsoft.com/office/powerpoint/2010/main" val="4083413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nline Media 9" descr="ezgif.com-gif-to-mp4.mp4">
            <a:hlinkClick r:id="" action="ppaction://media"/>
            <a:extLst>
              <a:ext uri="{FF2B5EF4-FFF2-40B4-BE49-F238E27FC236}">
                <a16:creationId xmlns:a16="http://schemas.microsoft.com/office/drawing/2014/main" id="{FA84F0D7-3A19-A04E-95F4-C2A57B2798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102" y="918002"/>
            <a:ext cx="9093898" cy="4442593"/>
          </a:xfrm>
          <a:prstGeom prst="rect">
            <a:avLst/>
          </a:prstGeom>
        </p:spPr>
      </p:pic>
      <p:sp>
        <p:nvSpPr>
          <p:cNvPr id="2" name="TextBox 1"/>
          <p:cNvSpPr txBox="1"/>
          <p:nvPr/>
        </p:nvSpPr>
        <p:spPr>
          <a:xfrm>
            <a:off x="1083729" y="304811"/>
            <a:ext cx="7586133" cy="523220"/>
          </a:xfrm>
          <a:prstGeom prst="rect">
            <a:avLst/>
          </a:prstGeom>
          <a:noFill/>
        </p:spPr>
        <p:txBody>
          <a:bodyPr wrap="square" rtlCol="0">
            <a:spAutoFit/>
          </a:bodyPr>
          <a:lstStyle/>
          <a:p>
            <a:r>
              <a:rPr lang="en-US" sz="2800" b="1" i="1" dirty="0"/>
              <a:t>What is the Madden-Julian Oscillation (MJO)?</a:t>
            </a:r>
          </a:p>
        </p:txBody>
      </p:sp>
      <p:sp>
        <p:nvSpPr>
          <p:cNvPr id="8" name="TextBox 7"/>
          <p:cNvSpPr txBox="1"/>
          <p:nvPr/>
        </p:nvSpPr>
        <p:spPr>
          <a:xfrm>
            <a:off x="237067" y="5450566"/>
            <a:ext cx="8720665" cy="1200328"/>
          </a:xfrm>
          <a:prstGeom prst="rect">
            <a:avLst/>
          </a:prstGeom>
          <a:noFill/>
        </p:spPr>
        <p:txBody>
          <a:bodyPr wrap="square" rtlCol="0">
            <a:spAutoFit/>
          </a:bodyPr>
          <a:lstStyle/>
          <a:p>
            <a:pPr marL="342900" indent="-342900">
              <a:buFont typeface="Wingdings" charset="2"/>
              <a:buChar char="Ø"/>
            </a:pPr>
            <a:r>
              <a:rPr lang="en-US" sz="2400" i="1" dirty="0"/>
              <a:t>MJO is dominant source of intra-seasonal variability in the tropics</a:t>
            </a:r>
          </a:p>
          <a:p>
            <a:pPr marL="342900" indent="-342900">
              <a:buFont typeface="Wingdings" charset="2"/>
              <a:buChar char="Ø"/>
            </a:pPr>
            <a:r>
              <a:rPr lang="en-US" sz="2400" i="1" dirty="0"/>
              <a:t>MJO makes a global circuit every 30-60 days</a:t>
            </a:r>
          </a:p>
          <a:p>
            <a:pPr marL="342900" indent="-342900">
              <a:buFont typeface="Wingdings" charset="2"/>
              <a:buChar char="Ø"/>
            </a:pPr>
            <a:r>
              <a:rPr lang="en-US" sz="2400" i="1" dirty="0"/>
              <a:t>MJO affects weather in the tropics and </a:t>
            </a:r>
            <a:r>
              <a:rPr lang="en-US" sz="2400" i="1" dirty="0" err="1"/>
              <a:t>midlatitudes</a:t>
            </a:r>
            <a:r>
              <a:rPr lang="en-US" sz="2400" i="1" dirty="0"/>
              <a:t> </a:t>
            </a:r>
          </a:p>
        </p:txBody>
      </p:sp>
      <p:sp>
        <p:nvSpPr>
          <p:cNvPr id="3" name="TextBox 2"/>
          <p:cNvSpPr txBox="1"/>
          <p:nvPr/>
        </p:nvSpPr>
        <p:spPr>
          <a:xfrm>
            <a:off x="7196667" y="4622803"/>
            <a:ext cx="1896533" cy="369332"/>
          </a:xfrm>
          <a:prstGeom prst="rect">
            <a:avLst/>
          </a:prstGeom>
          <a:noFill/>
        </p:spPr>
        <p:txBody>
          <a:bodyPr wrap="square" rtlCol="0">
            <a:spAutoFit/>
          </a:bodyPr>
          <a:lstStyle/>
          <a:p>
            <a:r>
              <a:rPr lang="en-US" dirty="0"/>
              <a:t>NOAA </a:t>
            </a:r>
            <a:r>
              <a:rPr lang="en-US" dirty="0" err="1"/>
              <a:t>Climate.gov</a:t>
            </a:r>
            <a:endParaRPr lang="en-US" dirty="0"/>
          </a:p>
        </p:txBody>
      </p:sp>
      <p:sp>
        <p:nvSpPr>
          <p:cNvPr id="4" name="TextBox 3"/>
          <p:cNvSpPr txBox="1"/>
          <p:nvPr/>
        </p:nvSpPr>
        <p:spPr>
          <a:xfrm>
            <a:off x="-67733" y="4419660"/>
            <a:ext cx="846662" cy="307777"/>
          </a:xfrm>
          <a:prstGeom prst="rect">
            <a:avLst/>
          </a:prstGeom>
          <a:noFill/>
        </p:spPr>
        <p:txBody>
          <a:bodyPr wrap="square" rtlCol="0">
            <a:spAutoFit/>
          </a:bodyPr>
          <a:lstStyle/>
          <a:p>
            <a:r>
              <a:rPr lang="en-US" sz="1400" dirty="0"/>
              <a:t>60°S</a:t>
            </a:r>
          </a:p>
        </p:txBody>
      </p:sp>
      <p:sp>
        <p:nvSpPr>
          <p:cNvPr id="9" name="TextBox 8"/>
          <p:cNvSpPr txBox="1"/>
          <p:nvPr/>
        </p:nvSpPr>
        <p:spPr>
          <a:xfrm>
            <a:off x="-84669" y="1083793"/>
            <a:ext cx="846662" cy="307777"/>
          </a:xfrm>
          <a:prstGeom prst="rect">
            <a:avLst/>
          </a:prstGeom>
          <a:noFill/>
        </p:spPr>
        <p:txBody>
          <a:bodyPr wrap="square" rtlCol="0">
            <a:spAutoFit/>
          </a:bodyPr>
          <a:lstStyle/>
          <a:p>
            <a:r>
              <a:rPr lang="en-US" sz="1400" dirty="0"/>
              <a:t>60°N</a:t>
            </a:r>
          </a:p>
        </p:txBody>
      </p:sp>
    </p:spTree>
    <p:extLst>
      <p:ext uri="{BB962C8B-B14F-4D97-AF65-F5344CB8AC3E}">
        <p14:creationId xmlns:p14="http://schemas.microsoft.com/office/powerpoint/2010/main" val="101698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dissolve">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dissolve">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dissolve">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2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0"/>
                </p:tgtEl>
              </p:cMediaNode>
            </p:video>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0"/>
                                        </p:tgtEl>
                                      </p:cBhvr>
                                    </p:cmd>
                                  </p:childTnLst>
                                </p:cTn>
                              </p:par>
                            </p:childTnLst>
                          </p:cTn>
                        </p:par>
                      </p:childTnLst>
                    </p:cTn>
                  </p:par>
                </p:childTnLst>
              </p:cTn>
              <p:nextCondLst>
                <p:cond evt="onClick" delay="0">
                  <p:tgtEl>
                    <p:spTgt spid="10"/>
                  </p:tgtEl>
                </p:cond>
              </p:nextCondLst>
            </p:seq>
          </p:childTnLst>
        </p:cTn>
      </p:par>
    </p:tnLst>
    <p:bldLst>
      <p:bldP spid="3" grpId="0"/>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9730" y="94265"/>
            <a:ext cx="2862885" cy="3785652"/>
          </a:xfrm>
          <a:prstGeom prst="rect">
            <a:avLst/>
          </a:prstGeom>
          <a:noFill/>
          <a:ln>
            <a:solidFill>
              <a:srgbClr val="FF0000"/>
            </a:solidFill>
          </a:ln>
        </p:spPr>
        <p:txBody>
          <a:bodyPr wrap="square" rtlCol="0">
            <a:spAutoFit/>
          </a:bodyPr>
          <a:lstStyle/>
          <a:p>
            <a:r>
              <a:rPr lang="en-US" sz="2400" dirty="0">
                <a:latin typeface="Times"/>
                <a:cs typeface="Times"/>
              </a:rPr>
              <a:t>Tropical cyclones</a:t>
            </a:r>
          </a:p>
          <a:p>
            <a:r>
              <a:rPr lang="en-US" sz="2400" dirty="0">
                <a:latin typeface="Times"/>
                <a:cs typeface="Times"/>
              </a:rPr>
              <a:t>Tornadoes</a:t>
            </a:r>
          </a:p>
          <a:p>
            <a:r>
              <a:rPr lang="en-US" sz="2400" dirty="0">
                <a:latin typeface="Times"/>
                <a:cs typeface="Times"/>
              </a:rPr>
              <a:t>Extreme rainfall</a:t>
            </a:r>
          </a:p>
          <a:p>
            <a:r>
              <a:rPr lang="en-US" sz="2400" dirty="0">
                <a:latin typeface="Times"/>
                <a:cs typeface="Times"/>
              </a:rPr>
              <a:t>Flood</a:t>
            </a:r>
          </a:p>
          <a:p>
            <a:r>
              <a:rPr lang="en-US" sz="2400" dirty="0">
                <a:latin typeface="Times"/>
                <a:cs typeface="Times"/>
              </a:rPr>
              <a:t>Fires</a:t>
            </a:r>
          </a:p>
          <a:p>
            <a:r>
              <a:rPr lang="en-US" sz="2400" dirty="0">
                <a:latin typeface="Times"/>
                <a:cs typeface="Times"/>
              </a:rPr>
              <a:t>Cold surges</a:t>
            </a:r>
          </a:p>
          <a:p>
            <a:r>
              <a:rPr lang="en-US" sz="2400" dirty="0">
                <a:latin typeface="Times"/>
                <a:cs typeface="Times"/>
              </a:rPr>
              <a:t>Heat waves</a:t>
            </a:r>
          </a:p>
          <a:p>
            <a:r>
              <a:rPr lang="en-US" sz="2400" dirty="0">
                <a:latin typeface="Times"/>
                <a:cs typeface="Times"/>
              </a:rPr>
              <a:t>Storm track</a:t>
            </a:r>
          </a:p>
          <a:p>
            <a:r>
              <a:rPr lang="en-US" sz="2400" dirty="0">
                <a:latin typeface="Times"/>
                <a:cs typeface="Times"/>
              </a:rPr>
              <a:t>Westerly wind burst</a:t>
            </a:r>
          </a:p>
          <a:p>
            <a:r>
              <a:rPr lang="en-US" sz="2400" dirty="0">
                <a:latin typeface="Times"/>
                <a:cs typeface="Times"/>
              </a:rPr>
              <a:t>Equatorial waves</a:t>
            </a:r>
          </a:p>
        </p:txBody>
      </p:sp>
      <p:sp>
        <p:nvSpPr>
          <p:cNvPr id="7" name="TextBox 6"/>
          <p:cNvSpPr txBox="1"/>
          <p:nvPr/>
        </p:nvSpPr>
        <p:spPr>
          <a:xfrm>
            <a:off x="4696714" y="82283"/>
            <a:ext cx="4264585" cy="3785652"/>
          </a:xfrm>
          <a:prstGeom prst="rect">
            <a:avLst/>
          </a:prstGeom>
          <a:noFill/>
          <a:ln>
            <a:solidFill>
              <a:srgbClr val="FF0000"/>
            </a:solidFill>
          </a:ln>
        </p:spPr>
        <p:txBody>
          <a:bodyPr wrap="square" rtlCol="0">
            <a:spAutoFit/>
          </a:bodyPr>
          <a:lstStyle/>
          <a:p>
            <a:r>
              <a:rPr lang="en-US" sz="2400" dirty="0">
                <a:latin typeface="Times" charset="0"/>
                <a:cs typeface="Times" charset="0"/>
              </a:rPr>
              <a:t>Monsoons (active/break periods)</a:t>
            </a:r>
          </a:p>
          <a:p>
            <a:r>
              <a:rPr lang="en-US" sz="2400" dirty="0">
                <a:latin typeface="Times" charset="0"/>
                <a:cs typeface="Times" charset="0"/>
              </a:rPr>
              <a:t>Drought</a:t>
            </a:r>
          </a:p>
          <a:p>
            <a:r>
              <a:rPr lang="en-US" sz="2400" dirty="0">
                <a:latin typeface="Times" charset="0"/>
                <a:cs typeface="Times" charset="0"/>
              </a:rPr>
              <a:t>ITCZ</a:t>
            </a:r>
          </a:p>
          <a:p>
            <a:r>
              <a:rPr lang="en-US" sz="2400" dirty="0">
                <a:latin typeface="Times" charset="0"/>
                <a:cs typeface="Times" charset="0"/>
              </a:rPr>
              <a:t>ENSO, NAO, AO, AAO</a:t>
            </a:r>
          </a:p>
          <a:p>
            <a:r>
              <a:rPr lang="en-US" sz="2400" dirty="0">
                <a:latin typeface="Times" charset="0"/>
                <a:cs typeface="Times" charset="0"/>
              </a:rPr>
              <a:t>Indian Ocean Dipole</a:t>
            </a:r>
          </a:p>
          <a:p>
            <a:r>
              <a:rPr lang="en-US" sz="2400" dirty="0">
                <a:latin typeface="Times" charset="0"/>
                <a:cs typeface="Times" charset="0"/>
              </a:rPr>
              <a:t>Indonesian </a:t>
            </a:r>
            <a:r>
              <a:rPr lang="en-US" sz="2400" dirty="0" err="1">
                <a:latin typeface="Times" charset="0"/>
                <a:cs typeface="Times" charset="0"/>
              </a:rPr>
              <a:t>Throughflow</a:t>
            </a:r>
            <a:endParaRPr lang="en-US" sz="2400" dirty="0">
              <a:latin typeface="Times" charset="0"/>
              <a:cs typeface="Times" charset="0"/>
            </a:endParaRPr>
          </a:p>
          <a:p>
            <a:r>
              <a:rPr lang="en-US" sz="2400" dirty="0" err="1">
                <a:latin typeface="Times" charset="0"/>
                <a:cs typeface="Times" charset="0"/>
              </a:rPr>
              <a:t>Wyrtki</a:t>
            </a:r>
            <a:r>
              <a:rPr lang="en-US" sz="2400" dirty="0">
                <a:latin typeface="Times" charset="0"/>
                <a:cs typeface="Times" charset="0"/>
              </a:rPr>
              <a:t> Jet</a:t>
            </a:r>
          </a:p>
          <a:p>
            <a:r>
              <a:rPr lang="en-US" sz="2400" dirty="0" err="1">
                <a:latin typeface="Times" charset="0"/>
                <a:cs typeface="Times" charset="0"/>
              </a:rPr>
              <a:t>Seychelle-Chagos</a:t>
            </a:r>
            <a:r>
              <a:rPr lang="en-US" sz="2400" dirty="0">
                <a:latin typeface="Times" charset="0"/>
                <a:cs typeface="Times" charset="0"/>
              </a:rPr>
              <a:t> Thermocline 	Ridge (SCTR)</a:t>
            </a:r>
          </a:p>
          <a:p>
            <a:r>
              <a:rPr lang="en-US" sz="2400" dirty="0">
                <a:latin typeface="Times" charset="0"/>
                <a:cs typeface="Times" charset="0"/>
              </a:rPr>
              <a:t>Antarctic circumpolar circulation</a:t>
            </a:r>
          </a:p>
        </p:txBody>
      </p:sp>
      <p:grpSp>
        <p:nvGrpSpPr>
          <p:cNvPr id="6" name="Group 5"/>
          <p:cNvGrpSpPr/>
          <p:nvPr/>
        </p:nvGrpSpPr>
        <p:grpSpPr>
          <a:xfrm>
            <a:off x="3590507" y="3822151"/>
            <a:ext cx="1060704" cy="1054385"/>
            <a:chOff x="3701927" y="3642421"/>
            <a:chExt cx="1060704" cy="1054385"/>
          </a:xfrm>
        </p:grpSpPr>
        <p:sp>
          <p:nvSpPr>
            <p:cNvPr id="4" name="TextBox 3"/>
            <p:cNvSpPr txBox="1"/>
            <p:nvPr/>
          </p:nvSpPr>
          <p:spPr>
            <a:xfrm>
              <a:off x="3828267" y="3923699"/>
              <a:ext cx="868447" cy="461665"/>
            </a:xfrm>
            <a:prstGeom prst="rect">
              <a:avLst/>
            </a:prstGeom>
            <a:noFill/>
          </p:spPr>
          <p:txBody>
            <a:bodyPr wrap="none" rtlCol="0">
              <a:spAutoFit/>
            </a:bodyPr>
            <a:lstStyle/>
            <a:p>
              <a:r>
                <a:rPr lang="en-US" sz="2400" b="1" dirty="0">
                  <a:latin typeface="Times"/>
                  <a:cs typeface="Times"/>
                </a:rPr>
                <a:t>MJO</a:t>
              </a:r>
            </a:p>
          </p:txBody>
        </p:sp>
        <p:sp>
          <p:nvSpPr>
            <p:cNvPr id="3" name="Oval 2"/>
            <p:cNvSpPr>
              <a:spLocks noChangeAspect="1"/>
            </p:cNvSpPr>
            <p:nvPr/>
          </p:nvSpPr>
          <p:spPr>
            <a:xfrm>
              <a:off x="3701927" y="3642421"/>
              <a:ext cx="1060704" cy="1054385"/>
            </a:xfrm>
            <a:prstGeom prst="ellipse">
              <a:avLst/>
            </a:prstGeom>
            <a:no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1090211" y="5398781"/>
            <a:ext cx="6936621" cy="1200328"/>
          </a:xfrm>
          <a:prstGeom prst="rect">
            <a:avLst/>
          </a:prstGeom>
          <a:noFill/>
          <a:ln>
            <a:solidFill>
              <a:srgbClr val="FF0000"/>
            </a:solidFill>
          </a:ln>
        </p:spPr>
        <p:txBody>
          <a:bodyPr wrap="square" rtlCol="0">
            <a:spAutoFit/>
          </a:bodyPr>
          <a:lstStyle/>
          <a:p>
            <a:r>
              <a:rPr lang="en-US" sz="2400" dirty="0">
                <a:latin typeface="Times" charset="0"/>
                <a:cs typeface="Times" charset="0"/>
              </a:rPr>
              <a:t>Ozone, CO, Aerosol, Ocean chlorophyll</a:t>
            </a:r>
          </a:p>
          <a:p>
            <a:r>
              <a:rPr lang="en-US" sz="2400" dirty="0">
                <a:latin typeface="Times" charset="0"/>
                <a:cs typeface="Times" charset="0"/>
              </a:rPr>
              <a:t>Earth’s angular momentum, Length of the day</a:t>
            </a:r>
          </a:p>
          <a:p>
            <a:r>
              <a:rPr lang="en-US" sz="2400" dirty="0">
                <a:latin typeface="Times" charset="0"/>
                <a:cs typeface="Times" charset="0"/>
              </a:rPr>
              <a:t>Electromagnetic field (Schumann resonance)</a:t>
            </a:r>
          </a:p>
        </p:txBody>
      </p:sp>
      <p:cxnSp>
        <p:nvCxnSpPr>
          <p:cNvPr id="10" name="Straight Arrow Connector 9"/>
          <p:cNvCxnSpPr/>
          <p:nvPr/>
        </p:nvCxnSpPr>
        <p:spPr>
          <a:xfrm flipV="1">
            <a:off x="4774405" y="3911051"/>
            <a:ext cx="635795" cy="549694"/>
          </a:xfrm>
          <a:prstGeom prst="straightConnector1">
            <a:avLst/>
          </a:prstGeom>
          <a:ln w="76200" cmpd="sng">
            <a:solidFill>
              <a:srgbClr val="00009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4689313" y="3893335"/>
            <a:ext cx="428787" cy="350212"/>
          </a:xfrm>
          <a:prstGeom prst="straightConnector1">
            <a:avLst/>
          </a:prstGeom>
          <a:ln w="76200" cmpd="sng">
            <a:solidFill>
              <a:srgbClr val="00009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186772" y="3879917"/>
            <a:ext cx="434635" cy="383399"/>
          </a:xfrm>
          <a:prstGeom prst="straightConnector1">
            <a:avLst/>
          </a:prstGeom>
          <a:ln w="76200" cmpd="sng">
            <a:solidFill>
              <a:srgbClr val="000090"/>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2827362" y="3879917"/>
            <a:ext cx="622975" cy="527872"/>
          </a:xfrm>
          <a:prstGeom prst="straightConnector1">
            <a:avLst/>
          </a:prstGeom>
          <a:ln w="76200" cmpd="sng">
            <a:solidFill>
              <a:srgbClr val="00009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113585" y="4876536"/>
            <a:ext cx="0" cy="569333"/>
          </a:xfrm>
          <a:prstGeom prst="straightConnector1">
            <a:avLst/>
          </a:prstGeom>
          <a:ln w="76200" cmpd="sng">
            <a:solidFill>
              <a:srgbClr val="00009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090211" y="4002370"/>
            <a:ext cx="1124927" cy="400110"/>
          </a:xfrm>
          <a:prstGeom prst="rect">
            <a:avLst/>
          </a:prstGeom>
          <a:noFill/>
        </p:spPr>
        <p:txBody>
          <a:bodyPr wrap="none" rtlCol="0">
            <a:spAutoFit/>
          </a:bodyPr>
          <a:lstStyle/>
          <a:p>
            <a:r>
              <a:rPr lang="en-US" sz="2000" b="1" dirty="0">
                <a:solidFill>
                  <a:srgbClr val="800000"/>
                </a:solidFill>
                <a:latin typeface="Times"/>
                <a:cs typeface="Times"/>
              </a:rPr>
              <a:t>Weather</a:t>
            </a:r>
          </a:p>
        </p:txBody>
      </p:sp>
      <p:sp>
        <p:nvSpPr>
          <p:cNvPr id="14" name="TextBox 13"/>
          <p:cNvSpPr txBox="1"/>
          <p:nvPr/>
        </p:nvSpPr>
        <p:spPr>
          <a:xfrm>
            <a:off x="6378365" y="3971735"/>
            <a:ext cx="1053544" cy="400110"/>
          </a:xfrm>
          <a:prstGeom prst="rect">
            <a:avLst/>
          </a:prstGeom>
          <a:noFill/>
        </p:spPr>
        <p:txBody>
          <a:bodyPr wrap="none" rtlCol="0">
            <a:spAutoFit/>
          </a:bodyPr>
          <a:lstStyle/>
          <a:p>
            <a:r>
              <a:rPr lang="en-US" sz="2000" b="1" dirty="0">
                <a:solidFill>
                  <a:srgbClr val="800000"/>
                </a:solidFill>
                <a:latin typeface="Times"/>
                <a:cs typeface="Times"/>
              </a:rPr>
              <a:t>Climate</a:t>
            </a:r>
          </a:p>
        </p:txBody>
      </p:sp>
      <p:sp>
        <p:nvSpPr>
          <p:cNvPr id="9" name="TextBox 8"/>
          <p:cNvSpPr txBox="1"/>
          <p:nvPr/>
        </p:nvSpPr>
        <p:spPr>
          <a:xfrm>
            <a:off x="4467075" y="4460745"/>
            <a:ext cx="4676925" cy="461665"/>
          </a:xfrm>
          <a:prstGeom prst="rect">
            <a:avLst/>
          </a:prstGeom>
          <a:noFill/>
        </p:spPr>
        <p:txBody>
          <a:bodyPr wrap="square" rtlCol="0">
            <a:spAutoFit/>
          </a:bodyPr>
          <a:lstStyle/>
          <a:p>
            <a:pPr algn="ctr"/>
            <a:r>
              <a:rPr lang="en-US" sz="2400" b="1" i="1" dirty="0">
                <a:solidFill>
                  <a:srgbClr val="FF0000"/>
                </a:solidFill>
              </a:rPr>
              <a:t>(courtesy </a:t>
            </a:r>
            <a:r>
              <a:rPr lang="en-US" sz="2400" b="1" i="1" dirty="0" err="1">
                <a:solidFill>
                  <a:srgbClr val="FF0000"/>
                </a:solidFill>
              </a:rPr>
              <a:t>Chidong</a:t>
            </a:r>
            <a:r>
              <a:rPr lang="en-US" sz="2400" b="1" i="1" dirty="0">
                <a:solidFill>
                  <a:srgbClr val="FF0000"/>
                </a:solidFill>
              </a:rPr>
              <a:t> Zhang)</a:t>
            </a:r>
          </a:p>
        </p:txBody>
      </p:sp>
    </p:spTree>
    <p:extLst>
      <p:ext uri="{BB962C8B-B14F-4D97-AF65-F5344CB8AC3E}">
        <p14:creationId xmlns:p14="http://schemas.microsoft.com/office/powerpoint/2010/main" val="1388711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JO_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823145"/>
            <a:ext cx="8415867" cy="5697543"/>
          </a:xfrm>
          <a:prstGeom prst="rect">
            <a:avLst/>
          </a:prstGeom>
        </p:spPr>
      </p:pic>
      <p:sp>
        <p:nvSpPr>
          <p:cNvPr id="3" name="TextBox 2"/>
          <p:cNvSpPr txBox="1"/>
          <p:nvPr/>
        </p:nvSpPr>
        <p:spPr>
          <a:xfrm>
            <a:off x="1811868" y="1311704"/>
            <a:ext cx="3454400" cy="830997"/>
          </a:xfrm>
          <a:prstGeom prst="rect">
            <a:avLst/>
          </a:prstGeom>
          <a:solidFill>
            <a:schemeClr val="bg1"/>
          </a:solidFill>
          <a:ln>
            <a:solidFill>
              <a:schemeClr val="tx1"/>
            </a:solidFill>
          </a:ln>
        </p:spPr>
        <p:txBody>
          <a:bodyPr wrap="square" rtlCol="0">
            <a:spAutoFit/>
          </a:bodyPr>
          <a:lstStyle/>
          <a:p>
            <a:pPr algn="ctr"/>
            <a:r>
              <a:rPr lang="en-US" sz="2400" i="1" dirty="0"/>
              <a:t>Convection amplifies over the Indian Ocean</a:t>
            </a:r>
          </a:p>
        </p:txBody>
      </p:sp>
      <p:sp>
        <p:nvSpPr>
          <p:cNvPr id="4" name="TextBox 3"/>
          <p:cNvSpPr txBox="1"/>
          <p:nvPr/>
        </p:nvSpPr>
        <p:spPr>
          <a:xfrm>
            <a:off x="5384801" y="1311704"/>
            <a:ext cx="2878665" cy="830997"/>
          </a:xfrm>
          <a:prstGeom prst="rect">
            <a:avLst/>
          </a:prstGeom>
          <a:solidFill>
            <a:schemeClr val="bg1"/>
          </a:solidFill>
          <a:ln>
            <a:solidFill>
              <a:schemeClr val="tx1"/>
            </a:solidFill>
          </a:ln>
        </p:spPr>
        <p:txBody>
          <a:bodyPr wrap="square" rtlCol="0">
            <a:spAutoFit/>
          </a:bodyPr>
          <a:lstStyle/>
          <a:p>
            <a:pPr algn="ctr"/>
            <a:r>
              <a:rPr lang="en-US" sz="2400" i="1" dirty="0"/>
              <a:t>…then moves east-ward at about 5 m s</a:t>
            </a:r>
            <a:r>
              <a:rPr lang="en-US" sz="2400" i="1" baseline="30000" dirty="0"/>
              <a:t>-1</a:t>
            </a:r>
            <a:endParaRPr lang="en-US" sz="2400" i="1" dirty="0"/>
          </a:p>
        </p:txBody>
      </p:sp>
      <p:sp>
        <p:nvSpPr>
          <p:cNvPr id="5" name="TextBox 4"/>
          <p:cNvSpPr txBox="1"/>
          <p:nvPr/>
        </p:nvSpPr>
        <p:spPr>
          <a:xfrm>
            <a:off x="355600" y="270935"/>
            <a:ext cx="8415867" cy="461665"/>
          </a:xfrm>
          <a:prstGeom prst="rect">
            <a:avLst/>
          </a:prstGeom>
          <a:noFill/>
        </p:spPr>
        <p:txBody>
          <a:bodyPr wrap="square" rtlCol="0">
            <a:spAutoFit/>
          </a:bodyPr>
          <a:lstStyle/>
          <a:p>
            <a:pPr algn="ctr"/>
            <a:r>
              <a:rPr lang="en-US" sz="2400" b="1" i="1" dirty="0"/>
              <a:t>What is the structure of the MJO over the Eastern Hemisphere?</a:t>
            </a:r>
          </a:p>
        </p:txBody>
      </p:sp>
    </p:spTree>
    <p:extLst>
      <p:ext uri="{BB962C8B-B14F-4D97-AF65-F5344CB8AC3E}">
        <p14:creationId xmlns:p14="http://schemas.microsoft.com/office/powerpoint/2010/main" val="53147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2A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 close up of a map&#10;&#10;Description automatically generated">
            <a:extLst>
              <a:ext uri="{FF2B5EF4-FFF2-40B4-BE49-F238E27FC236}">
                <a16:creationId xmlns:a16="http://schemas.microsoft.com/office/drawing/2014/main" id="{5BED308C-87C7-3D4A-9E6E-A87FE7ADFB4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0889" y="643467"/>
            <a:ext cx="7902221"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552B96-A814-3C4E-AD32-D3C2D29F07E2}"/>
              </a:ext>
            </a:extLst>
          </p:cNvPr>
          <p:cNvSpPr txBox="1"/>
          <p:nvPr/>
        </p:nvSpPr>
        <p:spPr>
          <a:xfrm>
            <a:off x="357758" y="5485067"/>
            <a:ext cx="1890817" cy="646331"/>
          </a:xfrm>
          <a:prstGeom prst="rect">
            <a:avLst/>
          </a:prstGeom>
          <a:noFill/>
        </p:spPr>
        <p:txBody>
          <a:bodyPr wrap="square" rtlCol="0">
            <a:spAutoFit/>
          </a:bodyPr>
          <a:lstStyle/>
          <a:p>
            <a:pPr algn="ctr"/>
            <a:r>
              <a:rPr lang="en-US" b="1" i="1" dirty="0">
                <a:solidFill>
                  <a:srgbClr val="FF0000"/>
                </a:solidFill>
              </a:rPr>
              <a:t>Benedict and Randall (2007)</a:t>
            </a:r>
          </a:p>
        </p:txBody>
      </p:sp>
      <p:sp>
        <p:nvSpPr>
          <p:cNvPr id="3" name="TextBox 2">
            <a:extLst>
              <a:ext uri="{FF2B5EF4-FFF2-40B4-BE49-F238E27FC236}">
                <a16:creationId xmlns:a16="http://schemas.microsoft.com/office/drawing/2014/main" id="{8E5037C6-72DA-2647-AE2B-AE4DE0A787DF}"/>
              </a:ext>
            </a:extLst>
          </p:cNvPr>
          <p:cNvSpPr txBox="1"/>
          <p:nvPr/>
        </p:nvSpPr>
        <p:spPr>
          <a:xfrm>
            <a:off x="84108" y="163407"/>
            <a:ext cx="2832711"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i="1" dirty="0"/>
              <a:t>The MJO is an ocean-atmosphere coupled phenomenon</a:t>
            </a:r>
          </a:p>
        </p:txBody>
      </p:sp>
    </p:spTree>
    <p:extLst>
      <p:ext uri="{BB962C8B-B14F-4D97-AF65-F5344CB8AC3E}">
        <p14:creationId xmlns:p14="http://schemas.microsoft.com/office/powerpoint/2010/main" val="66224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5" name="Text Box 15"/>
          <p:cNvSpPr txBox="1">
            <a:spLocks noChangeArrowheads="1"/>
          </p:cNvSpPr>
          <p:nvPr/>
        </p:nvSpPr>
        <p:spPr bwMode="auto">
          <a:xfrm>
            <a:off x="101602" y="143627"/>
            <a:ext cx="84160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ja-JP" b="1" i="1" dirty="0"/>
              <a:t>MJO Remains an Enigma</a:t>
            </a:r>
            <a:endParaRPr lang="en-US" b="1" i="1" dirty="0"/>
          </a:p>
        </p:txBody>
      </p:sp>
      <p:sp>
        <p:nvSpPr>
          <p:cNvPr id="2" name="TextBox 1"/>
          <p:cNvSpPr txBox="1"/>
          <p:nvPr/>
        </p:nvSpPr>
        <p:spPr>
          <a:xfrm>
            <a:off x="1419412" y="4103718"/>
            <a:ext cx="7608971" cy="2677656"/>
          </a:xfrm>
          <a:prstGeom prst="rect">
            <a:avLst/>
          </a:prstGeom>
          <a:noFill/>
        </p:spPr>
        <p:txBody>
          <a:bodyPr wrap="square" rtlCol="0">
            <a:spAutoFit/>
          </a:bodyPr>
          <a:lstStyle/>
          <a:p>
            <a:pPr marL="285750" indent="-285750">
              <a:buClr>
                <a:srgbClr val="FF0000"/>
              </a:buClr>
              <a:buFont typeface="Wingdings" charset="2"/>
              <a:buChar char="Ø"/>
            </a:pPr>
            <a:r>
              <a:rPr lang="en-US" sz="2400" i="1" dirty="0"/>
              <a:t>WISHE (Wind-Induced Surface Heat Exchange)</a:t>
            </a:r>
          </a:p>
          <a:p>
            <a:pPr marL="285750" indent="-285750">
              <a:buClr>
                <a:srgbClr val="FF0000"/>
              </a:buClr>
              <a:buFont typeface="Wingdings" charset="2"/>
              <a:buChar char="Ø"/>
            </a:pPr>
            <a:r>
              <a:rPr lang="en-US" sz="2400" i="1" dirty="0"/>
              <a:t>Wave-CISK (Conditional Instability of the Second Kind)</a:t>
            </a:r>
          </a:p>
          <a:p>
            <a:pPr marL="285750" indent="-285750">
              <a:buClr>
                <a:srgbClr val="FF0000"/>
              </a:buClr>
              <a:buFont typeface="Wingdings" charset="2"/>
              <a:buChar char="Ø"/>
            </a:pPr>
            <a:r>
              <a:rPr lang="en-US" sz="2400" i="1" dirty="0"/>
              <a:t>Moisture mode or dispersive moisture wave</a:t>
            </a:r>
          </a:p>
          <a:p>
            <a:pPr marL="285750" indent="-285750">
              <a:buClr>
                <a:srgbClr val="FF0000"/>
              </a:buClr>
              <a:buFont typeface="Wingdings" charset="2"/>
              <a:buChar char="Ø"/>
            </a:pPr>
            <a:r>
              <a:rPr lang="en-US" sz="2400" i="1" dirty="0" err="1"/>
              <a:t>Multiscale</a:t>
            </a:r>
            <a:r>
              <a:rPr lang="en-US" sz="2400" i="1" dirty="0"/>
              <a:t> interactions (convective to planetary scale)</a:t>
            </a:r>
          </a:p>
          <a:p>
            <a:pPr marL="285750" indent="-285750">
              <a:buClr>
                <a:srgbClr val="FF0000"/>
              </a:buClr>
              <a:buFont typeface="Wingdings" charset="2"/>
              <a:buChar char="Ø"/>
            </a:pPr>
            <a:r>
              <a:rPr lang="en-US" sz="2400" i="1" dirty="0" err="1"/>
              <a:t>Stratiform</a:t>
            </a:r>
            <a:r>
              <a:rPr lang="en-US" sz="2400" i="1" dirty="0"/>
              <a:t> instability</a:t>
            </a:r>
          </a:p>
          <a:p>
            <a:pPr marL="285750" indent="-285750">
              <a:buClr>
                <a:srgbClr val="FF0000"/>
              </a:buClr>
              <a:buFont typeface="Wingdings" charset="2"/>
              <a:buChar char="Ø"/>
            </a:pPr>
            <a:r>
              <a:rPr lang="en-US" sz="2400" i="1" dirty="0" err="1"/>
              <a:t>Radiative</a:t>
            </a:r>
            <a:r>
              <a:rPr lang="en-US" sz="2400" i="1" dirty="0"/>
              <a:t>-convective instability</a:t>
            </a:r>
          </a:p>
          <a:p>
            <a:pPr marL="285750" indent="-285750">
              <a:buClr>
                <a:srgbClr val="FF0000"/>
              </a:buClr>
              <a:buFont typeface="Wingdings" charset="2"/>
              <a:buChar char="Ø"/>
            </a:pPr>
            <a:r>
              <a:rPr lang="en-US" sz="2400" i="1" dirty="0"/>
              <a:t>Instability involving air-sea coupling</a:t>
            </a:r>
          </a:p>
        </p:txBody>
      </p:sp>
      <p:pic>
        <p:nvPicPr>
          <p:cNvPr id="4" name="Picture 3" descr="Screen Shot 2016-10-04 at 10.33.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317" y="632904"/>
            <a:ext cx="7247556" cy="3494600"/>
          </a:xfrm>
          <a:prstGeom prst="rect">
            <a:avLst/>
          </a:prstGeom>
        </p:spPr>
      </p:pic>
      <p:sp>
        <p:nvSpPr>
          <p:cNvPr id="6" name="Rectangle 5"/>
          <p:cNvSpPr/>
          <p:nvPr/>
        </p:nvSpPr>
        <p:spPr>
          <a:xfrm>
            <a:off x="8117263" y="497007"/>
            <a:ext cx="372731" cy="39898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535751" y="3183789"/>
            <a:ext cx="2843803" cy="338554"/>
          </a:xfrm>
          <a:prstGeom prst="rect">
            <a:avLst/>
          </a:prstGeom>
          <a:noFill/>
        </p:spPr>
        <p:txBody>
          <a:bodyPr wrap="square" rtlCol="0">
            <a:spAutoFit/>
          </a:bodyPr>
          <a:lstStyle/>
          <a:p>
            <a:r>
              <a:rPr lang="en-US" sz="1600" i="1" dirty="0"/>
              <a:t>(</a:t>
            </a:r>
            <a:r>
              <a:rPr lang="en-US" sz="1600" i="1" dirty="0" err="1"/>
              <a:t>Adames</a:t>
            </a:r>
            <a:r>
              <a:rPr lang="en-US" sz="1600" i="1" dirty="0"/>
              <a:t> and Wallace 2015)</a:t>
            </a:r>
          </a:p>
        </p:txBody>
      </p:sp>
      <p:sp>
        <p:nvSpPr>
          <p:cNvPr id="3" name="TextBox 2"/>
          <p:cNvSpPr txBox="1"/>
          <p:nvPr/>
        </p:nvSpPr>
        <p:spPr>
          <a:xfrm>
            <a:off x="101602" y="4067740"/>
            <a:ext cx="1855692" cy="461665"/>
          </a:xfrm>
          <a:prstGeom prst="rect">
            <a:avLst/>
          </a:prstGeom>
          <a:noFill/>
        </p:spPr>
        <p:txBody>
          <a:bodyPr wrap="square" rtlCol="0">
            <a:spAutoFit/>
          </a:bodyPr>
          <a:lstStyle/>
          <a:p>
            <a:r>
              <a:rPr lang="en-US" sz="2400" b="1" i="1" dirty="0"/>
              <a:t>Theories:</a:t>
            </a:r>
          </a:p>
        </p:txBody>
      </p:sp>
    </p:spTree>
    <p:extLst>
      <p:ext uri="{BB962C8B-B14F-4D97-AF65-F5344CB8AC3E}">
        <p14:creationId xmlns:p14="http://schemas.microsoft.com/office/powerpoint/2010/main" val="2778271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FFE36-6524-3345-B0ED-1C96F3459BBE}"/>
              </a:ext>
            </a:extLst>
          </p:cNvPr>
          <p:cNvSpPr txBox="1"/>
          <p:nvPr/>
        </p:nvSpPr>
        <p:spPr>
          <a:xfrm>
            <a:off x="960699" y="162037"/>
            <a:ext cx="7419372" cy="1261884"/>
          </a:xfrm>
          <a:prstGeom prst="rect">
            <a:avLst/>
          </a:prstGeom>
          <a:noFill/>
        </p:spPr>
        <p:txBody>
          <a:bodyPr wrap="square" rtlCol="0">
            <a:spAutoFit/>
          </a:bodyPr>
          <a:lstStyle/>
          <a:p>
            <a:pPr algn="ctr"/>
            <a:r>
              <a:rPr lang="en-US" sz="2800" b="1" i="1" dirty="0"/>
              <a:t>TOGA COARE </a:t>
            </a:r>
          </a:p>
          <a:p>
            <a:pPr algn="ctr"/>
            <a:r>
              <a:rPr lang="en-US" sz="2400" i="1" dirty="0"/>
              <a:t>(Tropical Ocean Global Atmosphere Coupled Ocean-Atmosphere Response Experiment: 1992-93)</a:t>
            </a:r>
          </a:p>
        </p:txBody>
      </p:sp>
      <p:sp>
        <p:nvSpPr>
          <p:cNvPr id="3" name="TextBox 2">
            <a:extLst>
              <a:ext uri="{FF2B5EF4-FFF2-40B4-BE49-F238E27FC236}">
                <a16:creationId xmlns:a16="http://schemas.microsoft.com/office/drawing/2014/main" id="{9FC61F82-136E-F444-A61F-3365D1422A8F}"/>
              </a:ext>
            </a:extLst>
          </p:cNvPr>
          <p:cNvSpPr txBox="1"/>
          <p:nvPr/>
        </p:nvSpPr>
        <p:spPr>
          <a:xfrm>
            <a:off x="671332" y="1574157"/>
            <a:ext cx="3356658" cy="461665"/>
          </a:xfrm>
          <a:prstGeom prst="rect">
            <a:avLst/>
          </a:prstGeom>
          <a:noFill/>
        </p:spPr>
        <p:txBody>
          <a:bodyPr wrap="square" rtlCol="0">
            <a:spAutoFit/>
          </a:bodyPr>
          <a:lstStyle/>
          <a:p>
            <a:r>
              <a:rPr lang="en-US" sz="2400" b="1" i="1" dirty="0">
                <a:solidFill>
                  <a:srgbClr val="FF0000"/>
                </a:solidFill>
              </a:rPr>
              <a:t>Scientific Objectives</a:t>
            </a:r>
          </a:p>
        </p:txBody>
      </p:sp>
      <p:sp>
        <p:nvSpPr>
          <p:cNvPr id="4" name="Rectangle 3">
            <a:extLst>
              <a:ext uri="{FF2B5EF4-FFF2-40B4-BE49-F238E27FC236}">
                <a16:creationId xmlns:a16="http://schemas.microsoft.com/office/drawing/2014/main" id="{8DE94F1B-56D3-C849-B9E7-E31112110038}"/>
              </a:ext>
            </a:extLst>
          </p:cNvPr>
          <p:cNvSpPr/>
          <p:nvPr/>
        </p:nvSpPr>
        <p:spPr>
          <a:xfrm>
            <a:off x="960699" y="2074250"/>
            <a:ext cx="7251539" cy="4154984"/>
          </a:xfrm>
          <a:prstGeom prst="rect">
            <a:avLst/>
          </a:prstGeom>
        </p:spPr>
        <p:txBody>
          <a:bodyPr wrap="square">
            <a:spAutoFit/>
          </a:bodyPr>
          <a:lstStyle/>
          <a:p>
            <a:pPr marL="342900" indent="-342900">
              <a:buFont typeface="+mj-lt"/>
              <a:buAutoNum type="arabicPeriod"/>
            </a:pPr>
            <a:r>
              <a:rPr lang="en-US" sz="2400" i="1" dirty="0"/>
              <a:t>The principal processes responsible for the </a:t>
            </a:r>
            <a:r>
              <a:rPr lang="en-US" sz="2400" i="1" u="sng" dirty="0">
                <a:solidFill>
                  <a:srgbClr val="FF0000"/>
                </a:solidFill>
              </a:rPr>
              <a:t>coupling of the ocean and the atmosphere</a:t>
            </a:r>
            <a:r>
              <a:rPr lang="en-US" sz="2400" i="1" dirty="0"/>
              <a:t> in the western Pacific warm-pool system;</a:t>
            </a:r>
          </a:p>
          <a:p>
            <a:pPr marL="342900" indent="-342900">
              <a:buFont typeface="+mj-lt"/>
              <a:buAutoNum type="arabicPeriod"/>
            </a:pPr>
            <a:r>
              <a:rPr lang="en-US" sz="2400" i="1" dirty="0"/>
              <a:t> the principal atmospheric </a:t>
            </a:r>
            <a:r>
              <a:rPr lang="en-US" sz="2400" i="1" u="sng" dirty="0">
                <a:solidFill>
                  <a:srgbClr val="FF0000"/>
                </a:solidFill>
              </a:rPr>
              <a:t>processes that organize convection</a:t>
            </a:r>
            <a:r>
              <a:rPr lang="en-US" sz="2400" i="1" dirty="0">
                <a:solidFill>
                  <a:srgbClr val="FF0000"/>
                </a:solidFill>
              </a:rPr>
              <a:t> </a:t>
            </a:r>
            <a:r>
              <a:rPr lang="en-US" sz="2400" i="1" dirty="0"/>
              <a:t>in the warm-pool region; </a:t>
            </a:r>
          </a:p>
          <a:p>
            <a:pPr marL="342900" indent="-342900">
              <a:buFont typeface="+mj-lt"/>
              <a:buAutoNum type="arabicPeriod"/>
            </a:pPr>
            <a:r>
              <a:rPr lang="en-US" sz="2400" i="1" dirty="0"/>
              <a:t>the oceanic response to combined </a:t>
            </a:r>
            <a:r>
              <a:rPr lang="en-US" sz="2400" i="1" u="sng" dirty="0">
                <a:solidFill>
                  <a:srgbClr val="FF0000"/>
                </a:solidFill>
              </a:rPr>
              <a:t>buoyancy and wind-stress forcing </a:t>
            </a:r>
            <a:r>
              <a:rPr lang="en-US" sz="2400" i="1" dirty="0"/>
              <a:t>in the western Pacific warm-pool region; and </a:t>
            </a:r>
          </a:p>
          <a:p>
            <a:pPr marL="342900" indent="-342900">
              <a:buFont typeface="+mj-lt"/>
              <a:buAutoNum type="arabicPeriod"/>
            </a:pPr>
            <a:r>
              <a:rPr lang="en-US" sz="2400" i="1" dirty="0"/>
              <a:t>the </a:t>
            </a:r>
            <a:r>
              <a:rPr lang="en-US" sz="2400" i="1" u="sng" dirty="0">
                <a:solidFill>
                  <a:srgbClr val="FF0000"/>
                </a:solidFill>
              </a:rPr>
              <a:t>multiple-scale interactions </a:t>
            </a:r>
            <a:r>
              <a:rPr lang="en-US" sz="2400" i="1" dirty="0"/>
              <a:t>that extend the oceanic and atmospheric influence of the western Pacific warm-pool system to other regions and vice versa. </a:t>
            </a:r>
          </a:p>
        </p:txBody>
      </p:sp>
      <p:sp>
        <p:nvSpPr>
          <p:cNvPr id="5" name="TextBox 4">
            <a:extLst>
              <a:ext uri="{FF2B5EF4-FFF2-40B4-BE49-F238E27FC236}">
                <a16:creationId xmlns:a16="http://schemas.microsoft.com/office/drawing/2014/main" id="{A9FFB865-D658-6B46-A107-EB3021A8B3A5}"/>
              </a:ext>
            </a:extLst>
          </p:cNvPr>
          <p:cNvSpPr txBox="1"/>
          <p:nvPr/>
        </p:nvSpPr>
        <p:spPr>
          <a:xfrm>
            <a:off x="4363656" y="1469982"/>
            <a:ext cx="3848582"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i="1" dirty="0"/>
              <a:t>No mention of the MJO!</a:t>
            </a:r>
          </a:p>
        </p:txBody>
      </p:sp>
      <p:sp>
        <p:nvSpPr>
          <p:cNvPr id="6" name="TextBox 5">
            <a:extLst>
              <a:ext uri="{FF2B5EF4-FFF2-40B4-BE49-F238E27FC236}">
                <a16:creationId xmlns:a16="http://schemas.microsoft.com/office/drawing/2014/main" id="{1B602B1B-D8EC-7740-8DB7-F9B064CB3A66}"/>
              </a:ext>
            </a:extLst>
          </p:cNvPr>
          <p:cNvSpPr txBox="1"/>
          <p:nvPr/>
        </p:nvSpPr>
        <p:spPr>
          <a:xfrm>
            <a:off x="5104435" y="6285051"/>
            <a:ext cx="3402957" cy="369332"/>
          </a:xfrm>
          <a:prstGeom prst="rect">
            <a:avLst/>
          </a:prstGeom>
          <a:noFill/>
        </p:spPr>
        <p:txBody>
          <a:bodyPr wrap="square" rtlCol="0">
            <a:spAutoFit/>
          </a:bodyPr>
          <a:lstStyle/>
          <a:p>
            <a:r>
              <a:rPr lang="en-US" b="1" i="1" dirty="0"/>
              <a:t>Webster and Lukas 1992</a:t>
            </a:r>
          </a:p>
        </p:txBody>
      </p:sp>
    </p:spTree>
    <p:extLst>
      <p:ext uri="{BB962C8B-B14F-4D97-AF65-F5344CB8AC3E}">
        <p14:creationId xmlns:p14="http://schemas.microsoft.com/office/powerpoint/2010/main" val="149252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72600"/>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50800" y="872060"/>
            <a:ext cx="9029700" cy="5778500"/>
          </a:xfrm>
          <a:prstGeom prst="rect">
            <a:avLst/>
          </a:prstGeom>
        </p:spPr>
      </p:pic>
      <p:sp>
        <p:nvSpPr>
          <p:cNvPr id="9" name="TextBox 8"/>
          <p:cNvSpPr txBox="1"/>
          <p:nvPr/>
        </p:nvSpPr>
        <p:spPr>
          <a:xfrm>
            <a:off x="4724386" y="1793680"/>
            <a:ext cx="2861743" cy="307777"/>
          </a:xfrm>
          <a:prstGeom prst="rect">
            <a:avLst/>
          </a:prstGeom>
          <a:solidFill>
            <a:schemeClr val="bg1"/>
          </a:solidFill>
          <a:ln>
            <a:solidFill>
              <a:schemeClr val="tx1"/>
            </a:solidFill>
          </a:ln>
        </p:spPr>
        <p:txBody>
          <a:bodyPr wrap="square" rtlCol="0">
            <a:spAutoFit/>
          </a:bodyPr>
          <a:lstStyle/>
          <a:p>
            <a:r>
              <a:rPr lang="en-US" sz="1400" i="1" dirty="0">
                <a:solidFill>
                  <a:srgbClr val="FF0000"/>
                </a:solidFill>
              </a:rPr>
              <a:t>NOVEMBER 1992 – FEBRUARY 1993</a:t>
            </a:r>
          </a:p>
        </p:txBody>
      </p:sp>
      <p:sp>
        <p:nvSpPr>
          <p:cNvPr id="10" name="TextBox 9"/>
          <p:cNvSpPr txBox="1"/>
          <p:nvPr/>
        </p:nvSpPr>
        <p:spPr>
          <a:xfrm>
            <a:off x="728132" y="270937"/>
            <a:ext cx="7450667" cy="523220"/>
          </a:xfrm>
          <a:prstGeom prst="rect">
            <a:avLst/>
          </a:prstGeom>
          <a:noFill/>
        </p:spPr>
        <p:txBody>
          <a:bodyPr wrap="square" rtlCol="0">
            <a:spAutoFit/>
          </a:bodyPr>
          <a:lstStyle/>
          <a:p>
            <a:pPr algn="ctr"/>
            <a:r>
              <a:rPr lang="en-US" sz="2800" b="1" i="1" dirty="0">
                <a:solidFill>
                  <a:schemeClr val="bg1">
                    <a:lumMod val="95000"/>
                  </a:schemeClr>
                </a:solidFill>
              </a:rPr>
              <a:t>Sounding and Ship Network for TOGA COARE</a:t>
            </a:r>
          </a:p>
        </p:txBody>
      </p:sp>
      <p:sp>
        <p:nvSpPr>
          <p:cNvPr id="2" name="TextBox 1"/>
          <p:cNvSpPr txBox="1"/>
          <p:nvPr/>
        </p:nvSpPr>
        <p:spPr>
          <a:xfrm>
            <a:off x="3620377" y="2101457"/>
            <a:ext cx="759111" cy="369332"/>
          </a:xfrm>
          <a:prstGeom prst="rect">
            <a:avLst/>
          </a:prstGeom>
          <a:solidFill>
            <a:schemeClr val="bg1"/>
          </a:solidFill>
          <a:ln>
            <a:solidFill>
              <a:schemeClr val="tx1"/>
            </a:solidFill>
          </a:ln>
        </p:spPr>
        <p:txBody>
          <a:bodyPr wrap="square" rtlCol="0">
            <a:spAutoFit/>
          </a:bodyPr>
          <a:lstStyle/>
          <a:p>
            <a:pPr algn="ctr"/>
            <a:r>
              <a:rPr lang="en-US" i="1" dirty="0"/>
              <a:t>2/day</a:t>
            </a:r>
          </a:p>
        </p:txBody>
      </p:sp>
      <p:cxnSp>
        <p:nvCxnSpPr>
          <p:cNvPr id="6" name="Straight Arrow Connector 5"/>
          <p:cNvCxnSpPr>
            <a:stCxn id="2" idx="2"/>
          </p:cNvCxnSpPr>
          <p:nvPr/>
        </p:nvCxnSpPr>
        <p:spPr>
          <a:xfrm>
            <a:off x="3999933" y="2470789"/>
            <a:ext cx="379556" cy="41986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648638" y="2286123"/>
            <a:ext cx="759111" cy="369332"/>
          </a:xfrm>
          <a:prstGeom prst="rect">
            <a:avLst/>
          </a:prstGeom>
          <a:solidFill>
            <a:schemeClr val="bg1"/>
          </a:solidFill>
          <a:ln>
            <a:solidFill>
              <a:schemeClr val="tx1"/>
            </a:solidFill>
          </a:ln>
        </p:spPr>
        <p:txBody>
          <a:bodyPr wrap="square" rtlCol="0">
            <a:spAutoFit/>
          </a:bodyPr>
          <a:lstStyle/>
          <a:p>
            <a:pPr algn="ctr"/>
            <a:r>
              <a:rPr lang="en-US" i="1" dirty="0"/>
              <a:t>4/day</a:t>
            </a:r>
          </a:p>
        </p:txBody>
      </p:sp>
      <p:cxnSp>
        <p:nvCxnSpPr>
          <p:cNvPr id="12" name="Straight Arrow Connector 11"/>
          <p:cNvCxnSpPr>
            <a:stCxn id="11" idx="2"/>
          </p:cNvCxnSpPr>
          <p:nvPr/>
        </p:nvCxnSpPr>
        <p:spPr>
          <a:xfrm flipH="1">
            <a:off x="5342972" y="2655455"/>
            <a:ext cx="1685222" cy="58558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1" idx="2"/>
          </p:cNvCxnSpPr>
          <p:nvPr/>
        </p:nvCxnSpPr>
        <p:spPr>
          <a:xfrm flipH="1">
            <a:off x="5459758" y="2655455"/>
            <a:ext cx="1568436" cy="137393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32423921-A0D3-844E-8110-3747ED74269E}"/>
              </a:ext>
            </a:extLst>
          </p:cNvPr>
          <p:cNvSpPr txBox="1"/>
          <p:nvPr/>
        </p:nvSpPr>
        <p:spPr>
          <a:xfrm>
            <a:off x="7019791" y="4484132"/>
            <a:ext cx="1851032" cy="923330"/>
          </a:xfrm>
          <a:prstGeom prst="rect">
            <a:avLst/>
          </a:prstGeom>
          <a:ln w="28575">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i="1" dirty="0"/>
              <a:t>Deployment of six moorings by R/V </a:t>
            </a:r>
            <a:r>
              <a:rPr lang="en-US" i="1" dirty="0" err="1"/>
              <a:t>Wecoma</a:t>
            </a:r>
            <a:endParaRPr lang="en-US" i="1" dirty="0"/>
          </a:p>
        </p:txBody>
      </p:sp>
      <p:cxnSp>
        <p:nvCxnSpPr>
          <p:cNvPr id="8" name="Straight Arrow Connector 7">
            <a:extLst>
              <a:ext uri="{FF2B5EF4-FFF2-40B4-BE49-F238E27FC236}">
                <a16:creationId xmlns:a16="http://schemas.microsoft.com/office/drawing/2014/main" id="{6F7B2549-9E5B-5F45-9371-7C3FCAD51C8B}"/>
              </a:ext>
            </a:extLst>
          </p:cNvPr>
          <p:cNvCxnSpPr>
            <a:cxnSpLocks/>
          </p:cNvCxnSpPr>
          <p:nvPr/>
        </p:nvCxnSpPr>
        <p:spPr>
          <a:xfrm flipH="1" flipV="1">
            <a:off x="5459759" y="4029394"/>
            <a:ext cx="1560032" cy="454738"/>
          </a:xfrm>
          <a:prstGeom prst="straightConnector1">
            <a:avLst/>
          </a:prstGeom>
          <a:ln w="38100">
            <a:solidFill>
              <a:srgbClr val="FF0000"/>
            </a:solidFill>
            <a:headEnd w="lg" len="lg"/>
            <a:tailEnd type="triangle" w="med"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966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par>
                                <p:cTn id="22" presetID="9"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6872600"/>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creen Shot 2013-02-26 at 5.07.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58" y="1242632"/>
            <a:ext cx="8210883" cy="3278554"/>
          </a:xfrm>
          <a:prstGeom prst="rect">
            <a:avLst/>
          </a:prstGeom>
          <a:ln w="28575">
            <a:solidFill>
              <a:srgbClr val="C00000"/>
            </a:solidFill>
          </a:ln>
        </p:spPr>
      </p:pic>
      <p:sp>
        <p:nvSpPr>
          <p:cNvPr id="22" name="TextBox 21"/>
          <p:cNvSpPr txBox="1"/>
          <p:nvPr/>
        </p:nvSpPr>
        <p:spPr>
          <a:xfrm>
            <a:off x="1782501" y="539698"/>
            <a:ext cx="5989745" cy="523220"/>
          </a:xfrm>
          <a:prstGeom prst="rect">
            <a:avLst/>
          </a:prstGeom>
          <a:noFill/>
        </p:spPr>
        <p:txBody>
          <a:bodyPr wrap="square" rtlCol="0">
            <a:spAutoFit/>
          </a:bodyPr>
          <a:lstStyle/>
          <a:p>
            <a:r>
              <a:rPr lang="en-US" sz="2800" b="1" i="1" dirty="0">
                <a:solidFill>
                  <a:srgbClr val="FFFF00"/>
                </a:solidFill>
              </a:rPr>
              <a:t>Zonal wind: TOGA COARE (1992-93)</a:t>
            </a:r>
          </a:p>
        </p:txBody>
      </p:sp>
      <p:sp>
        <p:nvSpPr>
          <p:cNvPr id="37" name="TextBox 36"/>
          <p:cNvSpPr txBox="1"/>
          <p:nvPr/>
        </p:nvSpPr>
        <p:spPr>
          <a:xfrm>
            <a:off x="6984715" y="3343944"/>
            <a:ext cx="2131350" cy="276999"/>
          </a:xfrm>
          <a:prstGeom prst="rect">
            <a:avLst/>
          </a:prstGeom>
          <a:noFill/>
        </p:spPr>
        <p:txBody>
          <a:bodyPr wrap="square" rtlCol="0">
            <a:spAutoFit/>
          </a:bodyPr>
          <a:lstStyle/>
          <a:p>
            <a:r>
              <a:rPr lang="en-US" sz="1200" i="1" dirty="0">
                <a:solidFill>
                  <a:schemeClr val="bg2"/>
                </a:solidFill>
              </a:rPr>
              <a:t>(Lin and Johnson 1996)</a:t>
            </a:r>
          </a:p>
        </p:txBody>
      </p:sp>
      <p:cxnSp>
        <p:nvCxnSpPr>
          <p:cNvPr id="11" name="Straight Arrow Connector 10"/>
          <p:cNvCxnSpPr/>
          <p:nvPr/>
        </p:nvCxnSpPr>
        <p:spPr>
          <a:xfrm flipV="1">
            <a:off x="4712060" y="4073644"/>
            <a:ext cx="419121"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754793" y="2510573"/>
            <a:ext cx="245818"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6696709" y="4103647"/>
            <a:ext cx="419121"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6660451" y="2730089"/>
            <a:ext cx="245818"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49709" y="1450442"/>
            <a:ext cx="1132792" cy="307777"/>
          </a:xfrm>
          <a:prstGeom prst="rect">
            <a:avLst/>
          </a:prstGeom>
          <a:solidFill>
            <a:schemeClr val="bg1"/>
          </a:solidFill>
          <a:ln>
            <a:solidFill>
              <a:schemeClr val="tx1"/>
            </a:solidFill>
          </a:ln>
        </p:spPr>
        <p:txBody>
          <a:bodyPr wrap="square" rtlCol="0">
            <a:spAutoFit/>
          </a:bodyPr>
          <a:lstStyle/>
          <a:p>
            <a:pPr algn="ctr"/>
            <a:r>
              <a:rPr lang="en-US" sz="1400" b="1" i="1" dirty="0"/>
              <a:t>COARE IFA</a:t>
            </a:r>
          </a:p>
        </p:txBody>
      </p:sp>
      <p:cxnSp>
        <p:nvCxnSpPr>
          <p:cNvPr id="40" name="Straight Arrow Connector 39"/>
          <p:cNvCxnSpPr/>
          <p:nvPr/>
        </p:nvCxnSpPr>
        <p:spPr>
          <a:xfrm flipH="1">
            <a:off x="7207066" y="2660639"/>
            <a:ext cx="245818"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F09F396E-BE88-5448-922C-55C74F0ED22A}"/>
              </a:ext>
            </a:extLst>
          </p:cNvPr>
          <p:cNvSpPr txBox="1"/>
          <p:nvPr/>
        </p:nvSpPr>
        <p:spPr>
          <a:xfrm>
            <a:off x="4572000" y="4890454"/>
            <a:ext cx="3414531" cy="461665"/>
          </a:xfrm>
          <a:prstGeom prst="rect">
            <a:avLst/>
          </a:prstGeom>
          <a:noFill/>
        </p:spPr>
        <p:txBody>
          <a:bodyPr wrap="square" rtlCol="0">
            <a:spAutoFit/>
          </a:bodyPr>
          <a:lstStyle/>
          <a:p>
            <a:pPr algn="r"/>
            <a:r>
              <a:rPr lang="en-US" sz="2400" i="1" dirty="0">
                <a:solidFill>
                  <a:srgbClr val="FFFF00"/>
                </a:solidFill>
              </a:rPr>
              <a:t>Prominent MJOs, WWBs </a:t>
            </a:r>
          </a:p>
        </p:txBody>
      </p:sp>
      <p:cxnSp>
        <p:nvCxnSpPr>
          <p:cNvPr id="8" name="Straight Arrow Connector 7">
            <a:extLst>
              <a:ext uri="{FF2B5EF4-FFF2-40B4-BE49-F238E27FC236}">
                <a16:creationId xmlns:a16="http://schemas.microsoft.com/office/drawing/2014/main" id="{0AA45DC4-5411-044F-BDDA-06E28FE66891}"/>
              </a:ext>
            </a:extLst>
          </p:cNvPr>
          <p:cNvCxnSpPr/>
          <p:nvPr/>
        </p:nvCxnSpPr>
        <p:spPr>
          <a:xfrm flipH="1" flipV="1">
            <a:off x="5231757" y="4521186"/>
            <a:ext cx="1018572" cy="432779"/>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80FD2999-9E19-2545-87C9-311F871752B3}"/>
              </a:ext>
            </a:extLst>
          </p:cNvPr>
          <p:cNvCxnSpPr/>
          <p:nvPr/>
        </p:nvCxnSpPr>
        <p:spPr>
          <a:xfrm flipV="1">
            <a:off x="6238754" y="4553855"/>
            <a:ext cx="421697" cy="417624"/>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53B3507-7707-B942-9964-B8C1BB7CE0E6}"/>
              </a:ext>
            </a:extLst>
          </p:cNvPr>
          <p:cNvSpPr txBox="1"/>
          <p:nvPr/>
        </p:nvSpPr>
        <p:spPr>
          <a:xfrm>
            <a:off x="501283" y="5531833"/>
            <a:ext cx="8113854" cy="523220"/>
          </a:xfrm>
          <a:prstGeom prst="rect">
            <a:avLst/>
          </a:prstGeom>
          <a:noFill/>
        </p:spPr>
        <p:txBody>
          <a:bodyPr wrap="square" rtlCol="0">
            <a:spAutoFit/>
          </a:bodyPr>
          <a:lstStyle/>
          <a:p>
            <a:pPr algn="ctr"/>
            <a:r>
              <a:rPr lang="en-US" sz="2800" i="1" dirty="0">
                <a:highlight>
                  <a:srgbClr val="FFFF00"/>
                </a:highlight>
              </a:rPr>
              <a:t>COARE observations: spurred interest in the MJO</a:t>
            </a:r>
          </a:p>
        </p:txBody>
      </p:sp>
      <p:sp>
        <p:nvSpPr>
          <p:cNvPr id="15" name="TextBox 14">
            <a:extLst>
              <a:ext uri="{FF2B5EF4-FFF2-40B4-BE49-F238E27FC236}">
                <a16:creationId xmlns:a16="http://schemas.microsoft.com/office/drawing/2014/main" id="{DF20486E-B615-0943-901E-9DB0473AC512}"/>
              </a:ext>
            </a:extLst>
          </p:cNvPr>
          <p:cNvSpPr txBox="1"/>
          <p:nvPr/>
        </p:nvSpPr>
        <p:spPr>
          <a:xfrm>
            <a:off x="7115830" y="1608169"/>
            <a:ext cx="1132792" cy="338554"/>
          </a:xfrm>
          <a:prstGeom prst="rect">
            <a:avLst/>
          </a:prstGeom>
          <a:noFill/>
        </p:spPr>
        <p:txBody>
          <a:bodyPr wrap="square" rtlCol="0">
            <a:spAutoFit/>
          </a:bodyPr>
          <a:lstStyle/>
          <a:p>
            <a:pPr algn="ctr"/>
            <a:r>
              <a:rPr lang="en-US" sz="1600" dirty="0">
                <a:highlight>
                  <a:srgbClr val="F8FCFF"/>
                </a:highlight>
              </a:rPr>
              <a:t>u (m s</a:t>
            </a:r>
            <a:r>
              <a:rPr lang="en-US" sz="1600" baseline="30000" dirty="0">
                <a:highlight>
                  <a:srgbClr val="F8FCFF"/>
                </a:highlight>
              </a:rPr>
              <a:t>-1</a:t>
            </a:r>
            <a:r>
              <a:rPr lang="en-US" sz="1600" dirty="0">
                <a:highlight>
                  <a:srgbClr val="F8FCFF"/>
                </a:highlight>
              </a:rPr>
              <a:t>)</a:t>
            </a:r>
          </a:p>
        </p:txBody>
      </p:sp>
      <p:sp>
        <p:nvSpPr>
          <p:cNvPr id="2" name="TextBox 1">
            <a:extLst>
              <a:ext uri="{FF2B5EF4-FFF2-40B4-BE49-F238E27FC236}">
                <a16:creationId xmlns:a16="http://schemas.microsoft.com/office/drawing/2014/main" id="{70F97844-2DD4-2746-84A9-0CEE4DA051C9}"/>
              </a:ext>
            </a:extLst>
          </p:cNvPr>
          <p:cNvSpPr txBox="1"/>
          <p:nvPr/>
        </p:nvSpPr>
        <p:spPr>
          <a:xfrm>
            <a:off x="6672653" y="938803"/>
            <a:ext cx="2367177" cy="338554"/>
          </a:xfrm>
          <a:prstGeom prst="rect">
            <a:avLst/>
          </a:prstGeom>
          <a:noFill/>
        </p:spPr>
        <p:txBody>
          <a:bodyPr wrap="square" rtlCol="0">
            <a:spAutoFit/>
          </a:bodyPr>
          <a:lstStyle/>
          <a:p>
            <a:r>
              <a:rPr lang="en-US" sz="1600" i="1" dirty="0">
                <a:solidFill>
                  <a:schemeClr val="bg1"/>
                </a:solidFill>
              </a:rPr>
              <a:t>Lin and Johnson (1996)</a:t>
            </a:r>
          </a:p>
        </p:txBody>
      </p:sp>
    </p:spTree>
    <p:extLst>
      <p:ext uri="{BB962C8B-B14F-4D97-AF65-F5344CB8AC3E}">
        <p14:creationId xmlns:p14="http://schemas.microsoft.com/office/powerpoint/2010/main" val="350082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419225110"/>
              </p:ext>
            </p:extLst>
          </p:nvPr>
        </p:nvGraphicFramePr>
        <p:xfrm>
          <a:off x="20652"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4" name="Down Arrow 3">
            <a:extLst>
              <a:ext uri="{FF2B5EF4-FFF2-40B4-BE49-F238E27FC236}">
                <a16:creationId xmlns:a16="http://schemas.microsoft.com/office/drawing/2014/main" id="{E66AC093-78E9-F44A-92B4-B05A6D81AB22}"/>
              </a:ext>
            </a:extLst>
          </p:cNvPr>
          <p:cNvSpPr/>
          <p:nvPr/>
        </p:nvSpPr>
        <p:spPr>
          <a:xfrm>
            <a:off x="1574156" y="5555848"/>
            <a:ext cx="185195" cy="416689"/>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E10B83B0-F3E7-AB45-A0C8-4B532D79DE43}"/>
              </a:ext>
            </a:extLst>
          </p:cNvPr>
          <p:cNvSpPr/>
          <p:nvPr/>
        </p:nvSpPr>
        <p:spPr>
          <a:xfrm>
            <a:off x="2756703" y="5139159"/>
            <a:ext cx="185195" cy="416689"/>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2D643B34-4A74-AE49-B6F2-608A542CA41A}"/>
              </a:ext>
            </a:extLst>
          </p:cNvPr>
          <p:cNvSpPr/>
          <p:nvPr/>
        </p:nvSpPr>
        <p:spPr>
          <a:xfrm>
            <a:off x="484206" y="5764192"/>
            <a:ext cx="185195" cy="416689"/>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8BCC239-A34B-B44D-880B-408B76F3ABE7}"/>
              </a:ext>
            </a:extLst>
          </p:cNvPr>
          <p:cNvSpPr txBox="1"/>
          <p:nvPr/>
        </p:nvSpPr>
        <p:spPr>
          <a:xfrm rot="16200000">
            <a:off x="-2060782" y="2938526"/>
            <a:ext cx="5335932" cy="338554"/>
          </a:xfrm>
          <a:prstGeom prst="rect">
            <a:avLst/>
          </a:prstGeom>
          <a:noFill/>
        </p:spPr>
        <p:txBody>
          <a:bodyPr wrap="square" rtlCol="0">
            <a:spAutoFit/>
          </a:bodyPr>
          <a:lstStyle/>
          <a:p>
            <a:r>
              <a:rPr lang="en-US" sz="1600" b="1" dirty="0">
                <a:solidFill>
                  <a:srgbClr val="FF0000"/>
                </a:solidFill>
              </a:rPr>
              <a:t>MADDEN-JULIAN OSCILLATION TERMNOLOGY INTRODUCED</a:t>
            </a:r>
          </a:p>
        </p:txBody>
      </p:sp>
      <p:sp>
        <p:nvSpPr>
          <p:cNvPr id="10" name="TextBox 9">
            <a:extLst>
              <a:ext uri="{FF2B5EF4-FFF2-40B4-BE49-F238E27FC236}">
                <a16:creationId xmlns:a16="http://schemas.microsoft.com/office/drawing/2014/main" id="{3D74F508-258F-EE41-AA1F-B28109EB954D}"/>
              </a:ext>
            </a:extLst>
          </p:cNvPr>
          <p:cNvSpPr txBox="1"/>
          <p:nvPr/>
        </p:nvSpPr>
        <p:spPr>
          <a:xfrm rot="16200000">
            <a:off x="532434" y="4199128"/>
            <a:ext cx="2268638" cy="338554"/>
          </a:xfrm>
          <a:prstGeom prst="rect">
            <a:avLst/>
          </a:prstGeom>
          <a:noFill/>
        </p:spPr>
        <p:txBody>
          <a:bodyPr wrap="square" rtlCol="0">
            <a:spAutoFit/>
          </a:bodyPr>
          <a:lstStyle/>
          <a:p>
            <a:r>
              <a:rPr lang="en-US" sz="1600" b="1" dirty="0">
                <a:solidFill>
                  <a:srgbClr val="FF0000"/>
                </a:solidFill>
              </a:rPr>
              <a:t>TOGA COARE</a:t>
            </a:r>
          </a:p>
        </p:txBody>
      </p:sp>
      <p:sp>
        <p:nvSpPr>
          <p:cNvPr id="11" name="TextBox 10">
            <a:extLst>
              <a:ext uri="{FF2B5EF4-FFF2-40B4-BE49-F238E27FC236}">
                <a16:creationId xmlns:a16="http://schemas.microsoft.com/office/drawing/2014/main" id="{3A80A458-5ADD-7149-927E-44176C0053A3}"/>
              </a:ext>
            </a:extLst>
          </p:cNvPr>
          <p:cNvSpPr txBox="1"/>
          <p:nvPr/>
        </p:nvSpPr>
        <p:spPr>
          <a:xfrm rot="16200000">
            <a:off x="1519449" y="3627218"/>
            <a:ext cx="2685327" cy="338554"/>
          </a:xfrm>
          <a:prstGeom prst="rect">
            <a:avLst/>
          </a:prstGeom>
          <a:noFill/>
        </p:spPr>
        <p:txBody>
          <a:bodyPr wrap="square" rtlCol="0">
            <a:spAutoFit/>
          </a:bodyPr>
          <a:lstStyle/>
          <a:p>
            <a:r>
              <a:rPr lang="en-US" sz="1600" b="1" dirty="0">
                <a:solidFill>
                  <a:srgbClr val="FF0000"/>
                </a:solidFill>
              </a:rPr>
              <a:t>1997-98 EL NIÑO</a:t>
            </a:r>
          </a:p>
        </p:txBody>
      </p:sp>
      <p:sp>
        <p:nvSpPr>
          <p:cNvPr id="3" name="Down Arrow 2">
            <a:extLst>
              <a:ext uri="{FF2B5EF4-FFF2-40B4-BE49-F238E27FC236}">
                <a16:creationId xmlns:a16="http://schemas.microsoft.com/office/drawing/2014/main" id="{519B693B-4EE5-6042-85F7-6305C9C0CEB4}"/>
              </a:ext>
            </a:extLst>
          </p:cNvPr>
          <p:cNvSpPr/>
          <p:nvPr/>
        </p:nvSpPr>
        <p:spPr>
          <a:xfrm>
            <a:off x="6238755" y="2245485"/>
            <a:ext cx="173620" cy="41669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4765F7-6282-C046-8662-E834F4C99EFE}"/>
              </a:ext>
            </a:extLst>
          </p:cNvPr>
          <p:cNvSpPr txBox="1"/>
          <p:nvPr/>
        </p:nvSpPr>
        <p:spPr>
          <a:xfrm rot="16200000">
            <a:off x="5311796" y="1050864"/>
            <a:ext cx="2050687" cy="338554"/>
          </a:xfrm>
          <a:prstGeom prst="rect">
            <a:avLst/>
          </a:prstGeom>
          <a:noFill/>
        </p:spPr>
        <p:txBody>
          <a:bodyPr wrap="square" rtlCol="0">
            <a:spAutoFit/>
          </a:bodyPr>
          <a:lstStyle/>
          <a:p>
            <a:r>
              <a:rPr lang="en-US" sz="1600" b="1" dirty="0">
                <a:solidFill>
                  <a:srgbClr val="FF0000"/>
                </a:solidFill>
              </a:rPr>
              <a:t>DYNAMO</a:t>
            </a:r>
          </a:p>
        </p:txBody>
      </p:sp>
    </p:spTree>
    <p:extLst>
      <p:ext uri="{BB962C8B-B14F-4D97-AF65-F5344CB8AC3E}">
        <p14:creationId xmlns:p14="http://schemas.microsoft.com/office/powerpoint/2010/main" val="182960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p:bldP spid="10" grpId="0"/>
      <p:bldP spid="11" grpId="0"/>
      <p:bldP spid="3"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6872600"/>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creen Shot 2013-02-26 at 5.07.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58" y="1242632"/>
            <a:ext cx="8210883" cy="3278554"/>
          </a:xfrm>
          <a:prstGeom prst="rect">
            <a:avLst/>
          </a:prstGeom>
        </p:spPr>
      </p:pic>
      <p:sp>
        <p:nvSpPr>
          <p:cNvPr id="22" name="TextBox 21"/>
          <p:cNvSpPr txBox="1"/>
          <p:nvPr/>
        </p:nvSpPr>
        <p:spPr>
          <a:xfrm>
            <a:off x="2417880" y="518770"/>
            <a:ext cx="5989745" cy="523220"/>
          </a:xfrm>
          <a:prstGeom prst="rect">
            <a:avLst/>
          </a:prstGeom>
          <a:noFill/>
        </p:spPr>
        <p:txBody>
          <a:bodyPr wrap="square" rtlCol="0">
            <a:spAutoFit/>
          </a:bodyPr>
          <a:lstStyle/>
          <a:p>
            <a:r>
              <a:rPr lang="en-US" sz="2800" b="1" i="1" dirty="0">
                <a:solidFill>
                  <a:srgbClr val="FFFF00"/>
                </a:solidFill>
              </a:rPr>
              <a:t>Zonal wind: TOGA COARE</a:t>
            </a:r>
          </a:p>
        </p:txBody>
      </p:sp>
      <p:sp>
        <p:nvSpPr>
          <p:cNvPr id="37" name="TextBox 36"/>
          <p:cNvSpPr txBox="1"/>
          <p:nvPr/>
        </p:nvSpPr>
        <p:spPr>
          <a:xfrm>
            <a:off x="6984715" y="3343944"/>
            <a:ext cx="2131350" cy="276999"/>
          </a:xfrm>
          <a:prstGeom prst="rect">
            <a:avLst/>
          </a:prstGeom>
          <a:noFill/>
        </p:spPr>
        <p:txBody>
          <a:bodyPr wrap="square" rtlCol="0">
            <a:spAutoFit/>
          </a:bodyPr>
          <a:lstStyle/>
          <a:p>
            <a:r>
              <a:rPr lang="en-US" sz="1200" i="1" dirty="0">
                <a:solidFill>
                  <a:schemeClr val="bg2"/>
                </a:solidFill>
              </a:rPr>
              <a:t>(Lin and Johnson 1996)</a:t>
            </a:r>
          </a:p>
        </p:txBody>
      </p:sp>
      <p:cxnSp>
        <p:nvCxnSpPr>
          <p:cNvPr id="11" name="Straight Arrow Connector 10"/>
          <p:cNvCxnSpPr/>
          <p:nvPr/>
        </p:nvCxnSpPr>
        <p:spPr>
          <a:xfrm flipV="1">
            <a:off x="4712060" y="4073644"/>
            <a:ext cx="419121"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754793" y="2510573"/>
            <a:ext cx="245818"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6696709" y="4103647"/>
            <a:ext cx="419121"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6660451" y="2730089"/>
            <a:ext cx="245818"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49709" y="1450442"/>
            <a:ext cx="1132792" cy="307777"/>
          </a:xfrm>
          <a:prstGeom prst="rect">
            <a:avLst/>
          </a:prstGeom>
          <a:solidFill>
            <a:schemeClr val="bg1"/>
          </a:solidFill>
          <a:ln>
            <a:solidFill>
              <a:schemeClr val="tx1"/>
            </a:solidFill>
          </a:ln>
        </p:spPr>
        <p:txBody>
          <a:bodyPr wrap="square" rtlCol="0">
            <a:spAutoFit/>
          </a:bodyPr>
          <a:lstStyle/>
          <a:p>
            <a:pPr algn="ctr"/>
            <a:r>
              <a:rPr lang="en-US" sz="1400" b="1" i="1" dirty="0"/>
              <a:t>COARE IFA</a:t>
            </a:r>
          </a:p>
        </p:txBody>
      </p:sp>
      <p:cxnSp>
        <p:nvCxnSpPr>
          <p:cNvPr id="40" name="Straight Arrow Connector 39"/>
          <p:cNvCxnSpPr/>
          <p:nvPr/>
        </p:nvCxnSpPr>
        <p:spPr>
          <a:xfrm flipH="1">
            <a:off x="7207066" y="2660639"/>
            <a:ext cx="245818"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F09F396E-BE88-5448-922C-55C74F0ED22A}"/>
              </a:ext>
            </a:extLst>
          </p:cNvPr>
          <p:cNvSpPr txBox="1"/>
          <p:nvPr/>
        </p:nvSpPr>
        <p:spPr>
          <a:xfrm>
            <a:off x="5254906" y="4890454"/>
            <a:ext cx="1952160" cy="400110"/>
          </a:xfrm>
          <a:prstGeom prst="rect">
            <a:avLst/>
          </a:prstGeom>
          <a:noFill/>
        </p:spPr>
        <p:txBody>
          <a:bodyPr wrap="square" rtlCol="0">
            <a:spAutoFit/>
          </a:bodyPr>
          <a:lstStyle/>
          <a:p>
            <a:pPr algn="r"/>
            <a:r>
              <a:rPr lang="en-US" sz="2000" i="1" dirty="0">
                <a:solidFill>
                  <a:srgbClr val="FFFF00"/>
                </a:solidFill>
              </a:rPr>
              <a:t>Prominent MJOs </a:t>
            </a:r>
          </a:p>
        </p:txBody>
      </p:sp>
      <p:cxnSp>
        <p:nvCxnSpPr>
          <p:cNvPr id="8" name="Straight Arrow Connector 7">
            <a:extLst>
              <a:ext uri="{FF2B5EF4-FFF2-40B4-BE49-F238E27FC236}">
                <a16:creationId xmlns:a16="http://schemas.microsoft.com/office/drawing/2014/main" id="{0AA45DC4-5411-044F-BDDA-06E28FE66891}"/>
              </a:ext>
            </a:extLst>
          </p:cNvPr>
          <p:cNvCxnSpPr/>
          <p:nvPr/>
        </p:nvCxnSpPr>
        <p:spPr>
          <a:xfrm flipH="1" flipV="1">
            <a:off x="5231757" y="4521186"/>
            <a:ext cx="1018572" cy="432779"/>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80FD2999-9E19-2545-87C9-311F871752B3}"/>
              </a:ext>
            </a:extLst>
          </p:cNvPr>
          <p:cNvCxnSpPr/>
          <p:nvPr/>
        </p:nvCxnSpPr>
        <p:spPr>
          <a:xfrm flipV="1">
            <a:off x="6238754" y="4553855"/>
            <a:ext cx="421697" cy="41762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003C3B52-EEDB-8A41-BBFD-14E0D0759205}"/>
              </a:ext>
            </a:extLst>
          </p:cNvPr>
          <p:cNvSpPr txBox="1"/>
          <p:nvPr/>
        </p:nvSpPr>
        <p:spPr>
          <a:xfrm>
            <a:off x="2222339" y="5162309"/>
            <a:ext cx="2268638" cy="369332"/>
          </a:xfrm>
          <a:prstGeom prst="rect">
            <a:avLst/>
          </a:prstGeom>
          <a:noFill/>
        </p:spPr>
        <p:txBody>
          <a:bodyPr wrap="square" rtlCol="0">
            <a:spAutoFit/>
          </a:bodyPr>
          <a:lstStyle/>
          <a:p>
            <a:r>
              <a:rPr lang="en-US" i="1" dirty="0">
                <a:highlight>
                  <a:srgbClr val="FFFF00"/>
                </a:highlight>
              </a:rPr>
              <a:t>Light wind period</a:t>
            </a:r>
          </a:p>
        </p:txBody>
      </p:sp>
      <p:cxnSp>
        <p:nvCxnSpPr>
          <p:cNvPr id="6" name="Straight Arrow Connector 5">
            <a:extLst>
              <a:ext uri="{FF2B5EF4-FFF2-40B4-BE49-F238E27FC236}">
                <a16:creationId xmlns:a16="http://schemas.microsoft.com/office/drawing/2014/main" id="{B5C9D1CB-7CD0-404B-8AAE-C0D57DC971B3}"/>
              </a:ext>
            </a:extLst>
          </p:cNvPr>
          <p:cNvCxnSpPr/>
          <p:nvPr/>
        </p:nvCxnSpPr>
        <p:spPr>
          <a:xfrm flipV="1">
            <a:off x="3159889" y="4521186"/>
            <a:ext cx="150470" cy="64112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967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C3B0BF-86E3-1D40-835E-5CD92A3DDF49}"/>
              </a:ext>
            </a:extLst>
          </p:cNvPr>
          <p:cNvSpPr txBox="1"/>
          <p:nvPr/>
        </p:nvSpPr>
        <p:spPr>
          <a:xfrm>
            <a:off x="1620454" y="277793"/>
            <a:ext cx="5590573" cy="769441"/>
          </a:xfrm>
          <a:prstGeom prst="rect">
            <a:avLst/>
          </a:prstGeom>
          <a:noFill/>
        </p:spPr>
        <p:txBody>
          <a:bodyPr wrap="square" rtlCol="0">
            <a:spAutoFit/>
          </a:bodyPr>
          <a:lstStyle/>
          <a:p>
            <a:pPr algn="ctr"/>
            <a:r>
              <a:rPr lang="en-US" sz="4400" b="1" i="1" dirty="0"/>
              <a:t>OUTLINE</a:t>
            </a:r>
          </a:p>
        </p:txBody>
      </p:sp>
      <p:sp>
        <p:nvSpPr>
          <p:cNvPr id="4" name="TextBox 3">
            <a:extLst>
              <a:ext uri="{FF2B5EF4-FFF2-40B4-BE49-F238E27FC236}">
                <a16:creationId xmlns:a16="http://schemas.microsoft.com/office/drawing/2014/main" id="{7210D976-1D5B-F74E-8C67-BB9C7B13B8CA}"/>
              </a:ext>
            </a:extLst>
          </p:cNvPr>
          <p:cNvSpPr txBox="1"/>
          <p:nvPr/>
        </p:nvSpPr>
        <p:spPr>
          <a:xfrm>
            <a:off x="225705" y="1443841"/>
            <a:ext cx="8675225" cy="3970318"/>
          </a:xfrm>
          <a:prstGeom prst="rect">
            <a:avLst/>
          </a:prstGeom>
          <a:noFill/>
        </p:spPr>
        <p:txBody>
          <a:bodyPr wrap="square" rtlCol="0">
            <a:spAutoFit/>
          </a:bodyPr>
          <a:lstStyle/>
          <a:p>
            <a:pPr marL="457200" indent="-457200">
              <a:buClr>
                <a:srgbClr val="FF0000"/>
              </a:buClr>
              <a:buFont typeface="Wingdings" pitchFamily="2" charset="2"/>
              <a:buChar char="Ø"/>
            </a:pPr>
            <a:r>
              <a:rPr lang="en-US" sz="3600" i="1" dirty="0">
                <a:solidFill>
                  <a:srgbClr val="002060"/>
                </a:solidFill>
              </a:rPr>
              <a:t>The Madden-Julian Oscillation </a:t>
            </a:r>
          </a:p>
          <a:p>
            <a:pPr lvl="1">
              <a:buClr>
                <a:srgbClr val="FF0000"/>
              </a:buClr>
            </a:pPr>
            <a:r>
              <a:rPr lang="en-US" sz="3600" i="1" dirty="0">
                <a:solidFill>
                  <a:srgbClr val="002060"/>
                </a:solidFill>
              </a:rPr>
              <a:t>(a bit of history)</a:t>
            </a:r>
          </a:p>
          <a:p>
            <a:pPr marL="457200" indent="-457200">
              <a:buClr>
                <a:srgbClr val="FF0000"/>
              </a:buClr>
              <a:buFont typeface="Wingdings" pitchFamily="2" charset="2"/>
              <a:buChar char="Ø"/>
            </a:pPr>
            <a:r>
              <a:rPr lang="en-US" sz="3600" i="1" dirty="0">
                <a:solidFill>
                  <a:srgbClr val="002060"/>
                </a:solidFill>
              </a:rPr>
              <a:t>DYNAMO/CINDY Field Campaign</a:t>
            </a:r>
          </a:p>
          <a:p>
            <a:pPr marL="457200" indent="-457200">
              <a:buClr>
                <a:srgbClr val="FF0000"/>
              </a:buClr>
              <a:buFont typeface="Wingdings" pitchFamily="2" charset="2"/>
              <a:buChar char="Ø"/>
            </a:pPr>
            <a:r>
              <a:rPr lang="en-US" sz="3600" i="1" dirty="0">
                <a:solidFill>
                  <a:srgbClr val="002060"/>
                </a:solidFill>
              </a:rPr>
              <a:t>Diurnal cycle of the atmospheric boundary layer and shallow cumulus clouds</a:t>
            </a:r>
          </a:p>
          <a:p>
            <a:pPr marL="457200" indent="-457200">
              <a:buClr>
                <a:srgbClr val="FF0000"/>
              </a:buClr>
              <a:buFont typeface="Wingdings" pitchFamily="2" charset="2"/>
              <a:buChar char="Ø"/>
            </a:pPr>
            <a:r>
              <a:rPr lang="en-US" sz="3600" i="1" dirty="0">
                <a:solidFill>
                  <a:srgbClr val="002060"/>
                </a:solidFill>
              </a:rPr>
              <a:t>Role of diurnal cycle in cloud-layer moistening in the onset of the MJO</a:t>
            </a:r>
          </a:p>
        </p:txBody>
      </p:sp>
    </p:spTree>
    <p:extLst>
      <p:ext uri="{BB962C8B-B14F-4D97-AF65-F5344CB8AC3E}">
        <p14:creationId xmlns:p14="http://schemas.microsoft.com/office/powerpoint/2010/main" val="457554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72600"/>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descr="photo2-rj"/>
          <p:cNvPicPr>
            <a:picLocks noChangeAspect="1" noChangeArrowheads="1"/>
          </p:cNvPicPr>
          <p:nvPr/>
        </p:nvPicPr>
        <p:blipFill>
          <a:blip r:embed="rId2"/>
          <a:srcRect/>
          <a:stretch>
            <a:fillRect/>
          </a:stretch>
        </p:blipFill>
        <p:spPr bwMode="auto">
          <a:xfrm>
            <a:off x="-107663" y="-145993"/>
            <a:ext cx="9378090" cy="7113952"/>
          </a:xfrm>
          <a:prstGeom prst="rect">
            <a:avLst/>
          </a:prstGeom>
          <a:noFill/>
        </p:spPr>
      </p:pic>
      <p:sp>
        <p:nvSpPr>
          <p:cNvPr id="8" name="TextBox 7"/>
          <p:cNvSpPr txBox="1"/>
          <p:nvPr/>
        </p:nvSpPr>
        <p:spPr>
          <a:xfrm>
            <a:off x="364170" y="291985"/>
            <a:ext cx="3942324" cy="369332"/>
          </a:xfrm>
          <a:prstGeom prst="rect">
            <a:avLst/>
          </a:prstGeom>
          <a:noFill/>
        </p:spPr>
        <p:txBody>
          <a:bodyPr wrap="square" rtlCol="0">
            <a:spAutoFit/>
          </a:bodyPr>
          <a:lstStyle/>
          <a:p>
            <a:endParaRPr lang="en-US" dirty="0"/>
          </a:p>
        </p:txBody>
      </p:sp>
      <p:sp>
        <p:nvSpPr>
          <p:cNvPr id="14" name="Rectangle 13"/>
          <p:cNvSpPr/>
          <p:nvPr/>
        </p:nvSpPr>
        <p:spPr>
          <a:xfrm>
            <a:off x="5070633" y="4835356"/>
            <a:ext cx="1931939" cy="646331"/>
          </a:xfrm>
          <a:prstGeom prst="rect">
            <a:avLst/>
          </a:prstGeom>
          <a:ln>
            <a:noFill/>
          </a:ln>
        </p:spPr>
        <p:txBody>
          <a:bodyPr wrap="none">
            <a:spAutoFit/>
          </a:bodyPr>
          <a:lstStyle/>
          <a:p>
            <a:r>
              <a:rPr lang="en-US" i="1" dirty="0" err="1">
                <a:solidFill>
                  <a:schemeClr val="bg1"/>
                </a:solidFill>
              </a:rPr>
              <a:t>Xiangyanghong</a:t>
            </a:r>
            <a:r>
              <a:rPr lang="en-US" i="1" dirty="0">
                <a:solidFill>
                  <a:schemeClr val="bg1"/>
                </a:solidFill>
              </a:rPr>
              <a:t> #5</a:t>
            </a:r>
          </a:p>
          <a:p>
            <a:r>
              <a:rPr lang="en-US" i="1" dirty="0">
                <a:solidFill>
                  <a:schemeClr val="bg1"/>
                </a:solidFill>
              </a:rPr>
              <a:t>Photo by Xin Lin</a:t>
            </a:r>
          </a:p>
        </p:txBody>
      </p:sp>
      <p:sp>
        <p:nvSpPr>
          <p:cNvPr id="3" name="TextBox 2"/>
          <p:cNvSpPr txBox="1"/>
          <p:nvPr/>
        </p:nvSpPr>
        <p:spPr>
          <a:xfrm>
            <a:off x="5642273" y="1006981"/>
            <a:ext cx="2525503" cy="646331"/>
          </a:xfrm>
          <a:prstGeom prst="rect">
            <a:avLst/>
          </a:prstGeom>
          <a:noFill/>
        </p:spPr>
        <p:txBody>
          <a:bodyPr wrap="square" rtlCol="0">
            <a:spAutoFit/>
          </a:bodyPr>
          <a:lstStyle/>
          <a:p>
            <a:pPr algn="r"/>
            <a:r>
              <a:rPr lang="en-US" b="1" i="1" dirty="0">
                <a:solidFill>
                  <a:srgbClr val="F2DCDB"/>
                </a:solidFill>
              </a:rPr>
              <a:t> TOGA COARE</a:t>
            </a:r>
          </a:p>
          <a:p>
            <a:pPr algn="r"/>
            <a:r>
              <a:rPr lang="en-US" b="1" i="1" dirty="0">
                <a:solidFill>
                  <a:srgbClr val="F2DCDB"/>
                </a:solidFill>
              </a:rPr>
              <a:t>Early December 1992</a:t>
            </a:r>
          </a:p>
        </p:txBody>
      </p:sp>
      <p:sp>
        <p:nvSpPr>
          <p:cNvPr id="6" name="Frame 5">
            <a:extLst>
              <a:ext uri="{FF2B5EF4-FFF2-40B4-BE49-F238E27FC236}">
                <a16:creationId xmlns:a16="http://schemas.microsoft.com/office/drawing/2014/main" id="{59184DC1-51F2-AF4B-A5C0-B01ADDC07DB2}"/>
              </a:ext>
            </a:extLst>
          </p:cNvPr>
          <p:cNvSpPr/>
          <p:nvPr/>
        </p:nvSpPr>
        <p:spPr>
          <a:xfrm>
            <a:off x="-107663" y="-4654"/>
            <a:ext cx="9306046" cy="7048982"/>
          </a:xfrm>
          <a:prstGeom prst="frame">
            <a:avLst/>
          </a:prstGeom>
          <a:solidFill>
            <a:srgbClr val="224D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03003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diurnal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914400"/>
            <a:ext cx="6807200" cy="5105400"/>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7772400" y="3657600"/>
            <a:ext cx="838200" cy="381000"/>
          </a:xfrm>
          <a:prstGeom prst="rect">
            <a:avLst/>
          </a:prstGeom>
          <a:noFill/>
        </p:spPr>
        <p:txBody>
          <a:bodyPr wrap="square" rtlCol="0">
            <a:spAutoFit/>
          </a:bodyPr>
          <a:lstStyle/>
          <a:p>
            <a:r>
              <a:rPr lang="en-US" dirty="0">
                <a:solidFill>
                  <a:srgbClr val="FF0000"/>
                </a:solidFill>
                <a:latin typeface="Comic Sans MS"/>
                <a:cs typeface="Comic Sans MS"/>
              </a:rPr>
              <a:t>2°S</a:t>
            </a:r>
          </a:p>
        </p:txBody>
      </p:sp>
      <p:sp>
        <p:nvSpPr>
          <p:cNvPr id="32771" name="Text Box 2"/>
          <p:cNvSpPr txBox="1">
            <a:spLocks noChangeArrowheads="1"/>
          </p:cNvSpPr>
          <p:nvPr/>
        </p:nvSpPr>
        <p:spPr bwMode="auto">
          <a:xfrm>
            <a:off x="1828800" y="152400"/>
            <a:ext cx="6629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err="1">
                <a:solidFill>
                  <a:srgbClr val="0000FF"/>
                </a:solidFill>
                <a:latin typeface="Comic Sans MS" charset="0"/>
              </a:rPr>
              <a:t>Mesoscale</a:t>
            </a:r>
            <a:r>
              <a:rPr lang="en-US" sz="2400" dirty="0">
                <a:solidFill>
                  <a:srgbClr val="0000FF"/>
                </a:solidFill>
                <a:latin typeface="Comic Sans MS" charset="0"/>
              </a:rPr>
              <a:t> circulations (open cells) </a:t>
            </a:r>
          </a:p>
        </p:txBody>
      </p:sp>
      <p:sp>
        <p:nvSpPr>
          <p:cNvPr id="32772" name="Text Box 3"/>
          <p:cNvSpPr txBox="1">
            <a:spLocks noChangeArrowheads="1"/>
          </p:cNvSpPr>
          <p:nvPr/>
        </p:nvSpPr>
        <p:spPr bwMode="auto">
          <a:xfrm>
            <a:off x="2514600" y="6019800"/>
            <a:ext cx="4419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008000"/>
                </a:solidFill>
                <a:latin typeface="Comic Sans MS" charset="0"/>
              </a:rPr>
              <a:t>3 December 1992 – Light-wind day</a:t>
            </a:r>
          </a:p>
        </p:txBody>
      </p:sp>
      <p:sp>
        <p:nvSpPr>
          <p:cNvPr id="32773" name="Text Box 5"/>
          <p:cNvSpPr txBox="1">
            <a:spLocks noChangeArrowheads="1"/>
          </p:cNvSpPr>
          <p:nvPr/>
        </p:nvSpPr>
        <p:spPr bwMode="auto">
          <a:xfrm>
            <a:off x="7848600" y="2133600"/>
            <a:ext cx="533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solidFill>
                  <a:srgbClr val="FF0000"/>
                </a:solidFill>
                <a:latin typeface="Comic Sans MS" charset="0"/>
              </a:rPr>
              <a:t>EQ</a:t>
            </a:r>
          </a:p>
        </p:txBody>
      </p:sp>
      <p:sp>
        <p:nvSpPr>
          <p:cNvPr id="9" name="TextBox 8"/>
          <p:cNvSpPr txBox="1"/>
          <p:nvPr/>
        </p:nvSpPr>
        <p:spPr>
          <a:xfrm>
            <a:off x="1447800" y="1219200"/>
            <a:ext cx="2057400" cy="707886"/>
          </a:xfrm>
          <a:prstGeom prst="rect">
            <a:avLst/>
          </a:prstGeom>
          <a:noFill/>
        </p:spPr>
        <p:txBody>
          <a:bodyPr wrap="square" rtlCol="0">
            <a:spAutoFit/>
          </a:bodyPr>
          <a:lstStyle/>
          <a:p>
            <a:pPr algn="ctr"/>
            <a:r>
              <a:rPr lang="en-US" sz="2000" i="1" dirty="0">
                <a:solidFill>
                  <a:schemeClr val="bg1"/>
                </a:solidFill>
              </a:rPr>
              <a:t>Open cells</a:t>
            </a:r>
          </a:p>
          <a:p>
            <a:pPr algn="ctr"/>
            <a:r>
              <a:rPr lang="en-US" sz="2000" i="1" dirty="0">
                <a:solidFill>
                  <a:schemeClr val="bg1"/>
                </a:solidFill>
              </a:rPr>
              <a:t>~ 30 km scale</a:t>
            </a:r>
          </a:p>
        </p:txBody>
      </p:sp>
      <p:sp>
        <p:nvSpPr>
          <p:cNvPr id="10" name="Text Box 5"/>
          <p:cNvSpPr txBox="1">
            <a:spLocks noChangeArrowheads="1"/>
          </p:cNvSpPr>
          <p:nvPr/>
        </p:nvSpPr>
        <p:spPr bwMode="auto">
          <a:xfrm>
            <a:off x="609600" y="2178050"/>
            <a:ext cx="533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solidFill>
                  <a:srgbClr val="FF0000"/>
                </a:solidFill>
                <a:latin typeface="Comic Sans MS" charset="0"/>
              </a:rPr>
              <a:t>EQ</a:t>
            </a:r>
          </a:p>
        </p:txBody>
      </p:sp>
      <p:sp>
        <p:nvSpPr>
          <p:cNvPr id="11" name="TextBox 10"/>
          <p:cNvSpPr txBox="1"/>
          <p:nvPr/>
        </p:nvSpPr>
        <p:spPr>
          <a:xfrm>
            <a:off x="533400" y="3657600"/>
            <a:ext cx="838200" cy="381000"/>
          </a:xfrm>
          <a:prstGeom prst="rect">
            <a:avLst/>
          </a:prstGeom>
          <a:noFill/>
        </p:spPr>
        <p:txBody>
          <a:bodyPr wrap="square" rtlCol="0">
            <a:spAutoFit/>
          </a:bodyPr>
          <a:lstStyle/>
          <a:p>
            <a:r>
              <a:rPr lang="en-US" dirty="0">
                <a:solidFill>
                  <a:srgbClr val="FF0000"/>
                </a:solidFill>
                <a:latin typeface="Comic Sans MS"/>
                <a:cs typeface="Comic Sans MS"/>
              </a:rPr>
              <a:t>2°S</a:t>
            </a:r>
          </a:p>
        </p:txBody>
      </p:sp>
      <p:sp>
        <p:nvSpPr>
          <p:cNvPr id="12" name="TextBox 11"/>
          <p:cNvSpPr txBox="1"/>
          <p:nvPr/>
        </p:nvSpPr>
        <p:spPr>
          <a:xfrm>
            <a:off x="533400" y="762000"/>
            <a:ext cx="838200" cy="381000"/>
          </a:xfrm>
          <a:prstGeom prst="rect">
            <a:avLst/>
          </a:prstGeom>
          <a:noFill/>
        </p:spPr>
        <p:txBody>
          <a:bodyPr wrap="square" rtlCol="0">
            <a:spAutoFit/>
          </a:bodyPr>
          <a:lstStyle/>
          <a:p>
            <a:r>
              <a:rPr lang="en-US" dirty="0">
                <a:solidFill>
                  <a:srgbClr val="FF0000"/>
                </a:solidFill>
                <a:latin typeface="Comic Sans MS"/>
                <a:cs typeface="Comic Sans MS"/>
              </a:rPr>
              <a:t>2°N</a:t>
            </a:r>
          </a:p>
        </p:txBody>
      </p:sp>
      <p:sp>
        <p:nvSpPr>
          <p:cNvPr id="13" name="TextBox 12"/>
          <p:cNvSpPr txBox="1"/>
          <p:nvPr/>
        </p:nvSpPr>
        <p:spPr>
          <a:xfrm>
            <a:off x="1166149" y="5022116"/>
            <a:ext cx="5987005" cy="830997"/>
          </a:xfrm>
          <a:prstGeom prst="rect">
            <a:avLst/>
          </a:prstGeom>
          <a:solidFill>
            <a:schemeClr val="bg1"/>
          </a:solidFill>
          <a:ln w="28575" cap="flat" cmpd="sng" algn="ctr">
            <a:solidFill>
              <a:srgbClr val="FF0000"/>
            </a:solidFill>
            <a:prstDash val="solid"/>
            <a:round/>
            <a:headEnd type="none" w="med" len="med"/>
            <a:tailEnd type="none" w="med" len="med"/>
          </a:ln>
        </p:spPr>
        <p:txBody>
          <a:bodyPr wrap="square" rtlCol="0">
            <a:spAutoFit/>
          </a:bodyPr>
          <a:lstStyle/>
          <a:p>
            <a:pPr algn="ctr"/>
            <a:r>
              <a:rPr lang="en-US" sz="2400" i="1" dirty="0"/>
              <a:t>Mesoscale circulations associated with development of isolated cumulus and showers</a:t>
            </a:r>
          </a:p>
        </p:txBody>
      </p:sp>
      <p:sp>
        <p:nvSpPr>
          <p:cNvPr id="15" name="TextBox 14"/>
          <p:cNvSpPr txBox="1"/>
          <p:nvPr/>
        </p:nvSpPr>
        <p:spPr>
          <a:xfrm>
            <a:off x="7772400" y="762000"/>
            <a:ext cx="838200" cy="381000"/>
          </a:xfrm>
          <a:prstGeom prst="rect">
            <a:avLst/>
          </a:prstGeom>
          <a:noFill/>
        </p:spPr>
        <p:txBody>
          <a:bodyPr wrap="square" rtlCol="0">
            <a:spAutoFit/>
          </a:bodyPr>
          <a:lstStyle/>
          <a:p>
            <a:r>
              <a:rPr lang="en-US" dirty="0">
                <a:solidFill>
                  <a:srgbClr val="FF0000"/>
                </a:solidFill>
                <a:latin typeface="Comic Sans MS"/>
                <a:cs typeface="Comic Sans MS"/>
              </a:rPr>
              <a:t>2°N</a:t>
            </a:r>
          </a:p>
        </p:txBody>
      </p:sp>
      <p:sp>
        <p:nvSpPr>
          <p:cNvPr id="17" name="TextBox 16"/>
          <p:cNvSpPr txBox="1"/>
          <p:nvPr/>
        </p:nvSpPr>
        <p:spPr>
          <a:xfrm>
            <a:off x="3733800" y="609600"/>
            <a:ext cx="838200" cy="381000"/>
          </a:xfrm>
          <a:prstGeom prst="rect">
            <a:avLst/>
          </a:prstGeom>
          <a:noFill/>
        </p:spPr>
        <p:txBody>
          <a:bodyPr wrap="square" rtlCol="0">
            <a:spAutoFit/>
          </a:bodyPr>
          <a:lstStyle/>
          <a:p>
            <a:r>
              <a:rPr lang="en-US" dirty="0">
                <a:solidFill>
                  <a:srgbClr val="FF0000"/>
                </a:solidFill>
                <a:latin typeface="Comic Sans MS"/>
                <a:cs typeface="Comic Sans MS"/>
              </a:rPr>
              <a:t>154°E</a:t>
            </a:r>
          </a:p>
        </p:txBody>
      </p:sp>
      <p:sp>
        <p:nvSpPr>
          <p:cNvPr id="18" name="TextBox 17"/>
          <p:cNvSpPr txBox="1"/>
          <p:nvPr/>
        </p:nvSpPr>
        <p:spPr>
          <a:xfrm>
            <a:off x="2286000" y="609600"/>
            <a:ext cx="838200" cy="381000"/>
          </a:xfrm>
          <a:prstGeom prst="rect">
            <a:avLst/>
          </a:prstGeom>
          <a:noFill/>
        </p:spPr>
        <p:txBody>
          <a:bodyPr wrap="square" rtlCol="0">
            <a:spAutoFit/>
          </a:bodyPr>
          <a:lstStyle/>
          <a:p>
            <a:r>
              <a:rPr lang="en-US" dirty="0">
                <a:solidFill>
                  <a:srgbClr val="FF0000"/>
                </a:solidFill>
                <a:latin typeface="Comic Sans MS"/>
                <a:cs typeface="Comic Sans MS"/>
              </a:rPr>
              <a:t>152°E</a:t>
            </a:r>
          </a:p>
        </p:txBody>
      </p:sp>
      <p:sp>
        <p:nvSpPr>
          <p:cNvPr id="19" name="TextBox 18"/>
          <p:cNvSpPr txBox="1"/>
          <p:nvPr/>
        </p:nvSpPr>
        <p:spPr>
          <a:xfrm>
            <a:off x="5181600" y="609600"/>
            <a:ext cx="838200" cy="381000"/>
          </a:xfrm>
          <a:prstGeom prst="rect">
            <a:avLst/>
          </a:prstGeom>
          <a:noFill/>
        </p:spPr>
        <p:txBody>
          <a:bodyPr wrap="square" rtlCol="0">
            <a:spAutoFit/>
          </a:bodyPr>
          <a:lstStyle/>
          <a:p>
            <a:r>
              <a:rPr lang="en-US" dirty="0">
                <a:solidFill>
                  <a:srgbClr val="FF0000"/>
                </a:solidFill>
                <a:latin typeface="Comic Sans MS"/>
                <a:cs typeface="Comic Sans MS"/>
              </a:rPr>
              <a:t>156°E</a:t>
            </a:r>
          </a:p>
        </p:txBody>
      </p:sp>
      <p:sp>
        <p:nvSpPr>
          <p:cNvPr id="2" name="TextBox 1"/>
          <p:cNvSpPr txBox="1"/>
          <p:nvPr/>
        </p:nvSpPr>
        <p:spPr>
          <a:xfrm>
            <a:off x="5102921" y="1181175"/>
            <a:ext cx="2175015" cy="369332"/>
          </a:xfrm>
          <a:prstGeom prst="rect">
            <a:avLst/>
          </a:prstGeom>
          <a:noFill/>
        </p:spPr>
        <p:txBody>
          <a:bodyPr wrap="square" rtlCol="0">
            <a:spAutoFit/>
          </a:bodyPr>
          <a:lstStyle/>
          <a:p>
            <a:pPr algn="ctr"/>
            <a:r>
              <a:rPr lang="en-US" i="1" dirty="0">
                <a:solidFill>
                  <a:srgbClr val="FFFF00"/>
                </a:solidFill>
              </a:rPr>
              <a:t>TOGA COARE</a:t>
            </a:r>
          </a:p>
        </p:txBody>
      </p:sp>
      <p:sp>
        <p:nvSpPr>
          <p:cNvPr id="3" name="TextBox 2"/>
          <p:cNvSpPr txBox="1"/>
          <p:nvPr/>
        </p:nvSpPr>
        <p:spPr>
          <a:xfrm>
            <a:off x="6019800" y="6386513"/>
            <a:ext cx="2989729" cy="369332"/>
          </a:xfrm>
          <a:prstGeom prst="rect">
            <a:avLst/>
          </a:prstGeom>
          <a:noFill/>
        </p:spPr>
        <p:txBody>
          <a:bodyPr wrap="square" rtlCol="0">
            <a:spAutoFit/>
          </a:bodyPr>
          <a:lstStyle/>
          <a:p>
            <a:pPr algn="ctr"/>
            <a:r>
              <a:rPr lang="en-US" i="1" dirty="0"/>
              <a:t>(Johnson et al. 2001)</a:t>
            </a:r>
          </a:p>
        </p:txBody>
      </p:sp>
      <p:sp>
        <p:nvSpPr>
          <p:cNvPr id="4" name="TextBox 3">
            <a:extLst>
              <a:ext uri="{FF2B5EF4-FFF2-40B4-BE49-F238E27FC236}">
                <a16:creationId xmlns:a16="http://schemas.microsoft.com/office/drawing/2014/main" id="{9B7E5283-A783-8B40-867F-E2393F5D9A9D}"/>
              </a:ext>
            </a:extLst>
          </p:cNvPr>
          <p:cNvSpPr txBox="1"/>
          <p:nvPr/>
        </p:nvSpPr>
        <p:spPr>
          <a:xfrm>
            <a:off x="775504" y="6493397"/>
            <a:ext cx="4419600" cy="338554"/>
          </a:xfrm>
          <a:prstGeom prst="rect">
            <a:avLst/>
          </a:prstGeom>
          <a:noFill/>
        </p:spPr>
        <p:txBody>
          <a:bodyPr wrap="square" rtlCol="0">
            <a:spAutoFit/>
          </a:bodyPr>
          <a:lstStyle/>
          <a:p>
            <a:r>
              <a:rPr lang="en-US" sz="1600" i="1" dirty="0"/>
              <a:t>(Satellite loop courtesy Chris Velden, CIMMS)</a:t>
            </a:r>
          </a:p>
        </p:txBody>
      </p:sp>
    </p:spTree>
    <p:extLst>
      <p:ext uri="{BB962C8B-B14F-4D97-AF65-F5344CB8AC3E}">
        <p14:creationId xmlns:p14="http://schemas.microsoft.com/office/powerpoint/2010/main" val="333883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86924" y="1162286"/>
            <a:ext cx="4270881" cy="5695714"/>
          </a:xfrm>
          <a:prstGeom prst="rect">
            <a:avLst/>
          </a:prstGeom>
          <a:ln w="28575" cmpd="sng">
            <a:solidFill>
              <a:srgbClr val="000000"/>
            </a:solidFill>
          </a:ln>
        </p:spPr>
      </p:pic>
      <p:sp>
        <p:nvSpPr>
          <p:cNvPr id="3" name="TextBox 2"/>
          <p:cNvSpPr txBox="1"/>
          <p:nvPr/>
        </p:nvSpPr>
        <p:spPr>
          <a:xfrm>
            <a:off x="165051" y="141116"/>
            <a:ext cx="4078110" cy="1261884"/>
          </a:xfrm>
          <a:prstGeom prst="rect">
            <a:avLst/>
          </a:prstGeom>
          <a:noFill/>
        </p:spPr>
        <p:txBody>
          <a:bodyPr wrap="square" rtlCol="0">
            <a:spAutoFit/>
          </a:bodyPr>
          <a:lstStyle/>
          <a:p>
            <a:pPr algn="ctr"/>
            <a:r>
              <a:rPr lang="en-US" sz="2800" b="1" i="1" dirty="0"/>
              <a:t>Dynamics of the MJO (DYNAMO)</a:t>
            </a:r>
          </a:p>
          <a:p>
            <a:pPr algn="ctr"/>
            <a:r>
              <a:rPr lang="en-US" sz="2000" i="1" dirty="0"/>
              <a:t>(October 2011 – March 2012)</a:t>
            </a:r>
          </a:p>
        </p:txBody>
      </p:sp>
      <p:sp>
        <p:nvSpPr>
          <p:cNvPr id="4" name="TextBox 3"/>
          <p:cNvSpPr txBox="1"/>
          <p:nvPr/>
        </p:nvSpPr>
        <p:spPr>
          <a:xfrm>
            <a:off x="278245" y="1340558"/>
            <a:ext cx="4289776" cy="369332"/>
          </a:xfrm>
          <a:prstGeom prst="rect">
            <a:avLst/>
          </a:prstGeom>
          <a:noFill/>
        </p:spPr>
        <p:txBody>
          <a:bodyPr wrap="square" rtlCol="0">
            <a:spAutoFit/>
          </a:bodyPr>
          <a:lstStyle/>
          <a:p>
            <a:r>
              <a:rPr lang="en-US" i="1" dirty="0"/>
              <a:t>Joint field campaign with </a:t>
            </a:r>
            <a:r>
              <a:rPr lang="en-US" b="1" i="1" dirty="0"/>
              <a:t>CINDY</a:t>
            </a:r>
            <a:r>
              <a:rPr lang="en-US" i="1" dirty="0"/>
              <a:t> (Japan)</a:t>
            </a:r>
          </a:p>
        </p:txBody>
      </p:sp>
      <p:sp>
        <p:nvSpPr>
          <p:cNvPr id="5" name="TextBox 4"/>
          <p:cNvSpPr txBox="1"/>
          <p:nvPr/>
        </p:nvSpPr>
        <p:spPr>
          <a:xfrm>
            <a:off x="57200" y="1872999"/>
            <a:ext cx="4538431" cy="584776"/>
          </a:xfrm>
          <a:prstGeom prst="rect">
            <a:avLst/>
          </a:prstGeom>
          <a:noFill/>
        </p:spPr>
        <p:txBody>
          <a:bodyPr wrap="square" rtlCol="0">
            <a:spAutoFit/>
          </a:bodyPr>
          <a:lstStyle/>
          <a:p>
            <a:pPr algn="ctr"/>
            <a:r>
              <a:rPr lang="en-US" sz="3200" b="1" i="1" dirty="0"/>
              <a:t>Scientific Objectives</a:t>
            </a:r>
          </a:p>
        </p:txBody>
      </p:sp>
      <p:sp>
        <p:nvSpPr>
          <p:cNvPr id="7" name="TextBox 6"/>
          <p:cNvSpPr txBox="1"/>
          <p:nvPr/>
        </p:nvSpPr>
        <p:spPr>
          <a:xfrm>
            <a:off x="366889" y="2595835"/>
            <a:ext cx="4201132" cy="4832093"/>
          </a:xfrm>
          <a:prstGeom prst="rect">
            <a:avLst/>
          </a:prstGeom>
          <a:noFill/>
        </p:spPr>
        <p:txBody>
          <a:bodyPr wrap="square" rtlCol="0">
            <a:spAutoFit/>
          </a:bodyPr>
          <a:lstStyle/>
          <a:p>
            <a:pPr marL="285750" indent="-285750">
              <a:buClr>
                <a:srgbClr val="FF0000"/>
              </a:buClr>
              <a:buFont typeface="Wingdings" charset="2"/>
              <a:buChar char="Ø"/>
            </a:pPr>
            <a:r>
              <a:rPr lang="en-US" sz="2800" i="1" u="sng" dirty="0">
                <a:solidFill>
                  <a:srgbClr val="000000"/>
                </a:solidFill>
              </a:rPr>
              <a:t>Moistening processe</a:t>
            </a:r>
            <a:r>
              <a:rPr lang="en-US" sz="2800" i="1" dirty="0">
                <a:solidFill>
                  <a:srgbClr val="000000"/>
                </a:solidFill>
              </a:rPr>
              <a:t>s </a:t>
            </a:r>
            <a:r>
              <a:rPr lang="en-US" sz="2800" i="1" dirty="0"/>
              <a:t>during initiation stage of MJO over Indian Ocean</a:t>
            </a:r>
          </a:p>
          <a:p>
            <a:pPr marL="285750" indent="-285750">
              <a:buClr>
                <a:srgbClr val="FF0000"/>
              </a:buClr>
              <a:buFont typeface="Wingdings" charset="2"/>
              <a:buChar char="Ø"/>
            </a:pPr>
            <a:r>
              <a:rPr lang="en-US" sz="2800" i="1" dirty="0"/>
              <a:t>Role of </a:t>
            </a:r>
            <a:r>
              <a:rPr lang="en-US" sz="2800" i="1" u="sng" dirty="0">
                <a:solidFill>
                  <a:srgbClr val="000000"/>
                </a:solidFill>
              </a:rPr>
              <a:t>convective cloud population</a:t>
            </a:r>
            <a:r>
              <a:rPr lang="en-US" sz="2800" i="1" dirty="0">
                <a:solidFill>
                  <a:srgbClr val="000000"/>
                </a:solidFill>
              </a:rPr>
              <a:t>s </a:t>
            </a:r>
            <a:r>
              <a:rPr lang="en-US" sz="2800" i="1" dirty="0"/>
              <a:t>in MJO initiation</a:t>
            </a:r>
          </a:p>
          <a:p>
            <a:pPr marL="285750" indent="-285750">
              <a:buClr>
                <a:srgbClr val="FF0000"/>
              </a:buClr>
              <a:buFont typeface="Wingdings" charset="2"/>
              <a:buChar char="Ø"/>
            </a:pPr>
            <a:r>
              <a:rPr lang="en-US" sz="2800" i="1" dirty="0"/>
              <a:t>Role </a:t>
            </a:r>
            <a:r>
              <a:rPr lang="en-US" sz="2800" i="1" dirty="0">
                <a:solidFill>
                  <a:srgbClr val="000000"/>
                </a:solidFill>
              </a:rPr>
              <a:t>of </a:t>
            </a:r>
            <a:r>
              <a:rPr lang="en-US" sz="2800" i="1" u="sng" dirty="0">
                <a:solidFill>
                  <a:srgbClr val="000000"/>
                </a:solidFill>
              </a:rPr>
              <a:t>air-sea interactio</a:t>
            </a:r>
            <a:r>
              <a:rPr lang="en-US" sz="2800" i="1" dirty="0">
                <a:solidFill>
                  <a:srgbClr val="000000"/>
                </a:solidFill>
              </a:rPr>
              <a:t>n </a:t>
            </a:r>
            <a:r>
              <a:rPr lang="en-US" sz="2800" i="1" dirty="0"/>
              <a:t>in the Indian Ocean in MJO initiation</a:t>
            </a:r>
          </a:p>
          <a:p>
            <a:pPr marL="285750" indent="-285750">
              <a:buClr>
                <a:srgbClr val="FF0000"/>
              </a:buClr>
              <a:buFont typeface="Wingdings" charset="2"/>
              <a:buChar char="Ø"/>
            </a:pPr>
            <a:endParaRPr lang="en-US" sz="2800" i="1" dirty="0"/>
          </a:p>
          <a:p>
            <a:pPr marL="285750" indent="-285750">
              <a:buClr>
                <a:srgbClr val="FF0000"/>
              </a:buClr>
              <a:buFont typeface="Wingdings" charset="2"/>
              <a:buChar char="Ø"/>
            </a:pPr>
            <a:endParaRPr lang="en-US" sz="2800" i="1" dirty="0"/>
          </a:p>
        </p:txBody>
      </p:sp>
      <p:sp>
        <p:nvSpPr>
          <p:cNvPr id="8" name="TextBox 7"/>
          <p:cNvSpPr txBox="1"/>
          <p:nvPr/>
        </p:nvSpPr>
        <p:spPr>
          <a:xfrm>
            <a:off x="5277556" y="6531612"/>
            <a:ext cx="3753555" cy="307777"/>
          </a:xfrm>
          <a:prstGeom prst="rect">
            <a:avLst/>
          </a:prstGeom>
          <a:noFill/>
        </p:spPr>
        <p:txBody>
          <a:bodyPr wrap="square" rtlCol="0">
            <a:spAutoFit/>
          </a:bodyPr>
          <a:lstStyle/>
          <a:p>
            <a:pPr algn="r"/>
            <a:r>
              <a:rPr lang="en-US" sz="1400" i="1" dirty="0" err="1"/>
              <a:t>Addu</a:t>
            </a:r>
            <a:r>
              <a:rPr lang="en-US" sz="1400" i="1" dirty="0"/>
              <a:t> Atoll (</a:t>
            </a:r>
            <a:r>
              <a:rPr lang="en-US" sz="1400" i="1" dirty="0" err="1"/>
              <a:t>Yoneyama</a:t>
            </a:r>
            <a:r>
              <a:rPr lang="en-US" sz="1400" i="1" dirty="0"/>
              <a:t> et al. 2013)</a:t>
            </a:r>
          </a:p>
        </p:txBody>
      </p:sp>
      <p:pic>
        <p:nvPicPr>
          <p:cNvPr id="6" name="Picture 5"/>
          <p:cNvPicPr>
            <a:picLocks noChangeAspect="1"/>
          </p:cNvPicPr>
          <p:nvPr/>
        </p:nvPicPr>
        <p:blipFill>
          <a:blip r:embed="rId3"/>
          <a:stretch>
            <a:fillRect/>
          </a:stretch>
        </p:blipFill>
        <p:spPr>
          <a:xfrm>
            <a:off x="4886924" y="-11502"/>
            <a:ext cx="4257076" cy="3031826"/>
          </a:xfrm>
          <a:prstGeom prst="rect">
            <a:avLst/>
          </a:prstGeom>
          <a:ln w="19050" cmpd="sng">
            <a:solidFill>
              <a:schemeClr val="tx1"/>
            </a:solidFill>
          </a:ln>
        </p:spPr>
      </p:pic>
      <p:sp>
        <p:nvSpPr>
          <p:cNvPr id="11" name="Rectangle 10"/>
          <p:cNvSpPr/>
          <p:nvPr/>
        </p:nvSpPr>
        <p:spPr>
          <a:xfrm>
            <a:off x="165051" y="2485387"/>
            <a:ext cx="4402970" cy="407383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549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2527" y="0"/>
            <a:ext cx="6517862" cy="6858000"/>
          </a:xfrm>
          <a:prstGeom prst="rect">
            <a:avLst/>
          </a:prstGeom>
        </p:spPr>
      </p:pic>
      <p:sp>
        <p:nvSpPr>
          <p:cNvPr id="2" name="TextBox 1"/>
          <p:cNvSpPr txBox="1"/>
          <p:nvPr/>
        </p:nvSpPr>
        <p:spPr>
          <a:xfrm>
            <a:off x="201424" y="461494"/>
            <a:ext cx="2099518" cy="2308324"/>
          </a:xfrm>
          <a:prstGeom prst="rect">
            <a:avLst/>
          </a:prstGeom>
          <a:noFill/>
        </p:spPr>
        <p:txBody>
          <a:bodyPr wrap="square" rtlCol="0">
            <a:spAutoFit/>
          </a:bodyPr>
          <a:lstStyle/>
          <a:p>
            <a:pPr algn="ctr"/>
            <a:r>
              <a:rPr lang="en-US" sz="2400" b="1" i="1" dirty="0"/>
              <a:t>OLR anomalies and MJO-filtered OLR (10N to 10S) for DYNAMO period</a:t>
            </a:r>
          </a:p>
        </p:txBody>
      </p:sp>
      <p:sp>
        <p:nvSpPr>
          <p:cNvPr id="3" name="TextBox 2"/>
          <p:cNvSpPr txBox="1"/>
          <p:nvPr/>
        </p:nvSpPr>
        <p:spPr>
          <a:xfrm>
            <a:off x="380716" y="3702479"/>
            <a:ext cx="1736516" cy="707886"/>
          </a:xfrm>
          <a:prstGeom prst="rect">
            <a:avLst/>
          </a:prstGeom>
          <a:noFill/>
        </p:spPr>
        <p:txBody>
          <a:bodyPr wrap="square" rtlCol="0">
            <a:spAutoFit/>
          </a:bodyPr>
          <a:lstStyle/>
          <a:p>
            <a:pPr algn="ctr"/>
            <a:r>
              <a:rPr lang="en-US" sz="2000" i="1" dirty="0" err="1"/>
              <a:t>Kiladis</a:t>
            </a:r>
            <a:r>
              <a:rPr lang="en-US" sz="2000" i="1" dirty="0"/>
              <a:t> et al. (2014)</a:t>
            </a:r>
          </a:p>
        </p:txBody>
      </p:sp>
      <p:cxnSp>
        <p:nvCxnSpPr>
          <p:cNvPr id="6" name="Straight Connector 5"/>
          <p:cNvCxnSpPr/>
          <p:nvPr/>
        </p:nvCxnSpPr>
        <p:spPr>
          <a:xfrm>
            <a:off x="3044812" y="336589"/>
            <a:ext cx="1683063" cy="1040366"/>
          </a:xfrm>
          <a:prstGeom prst="line">
            <a:avLst/>
          </a:prstGeom>
          <a:ln w="38100" cmpd="sng">
            <a:solidFill>
              <a:srgbClr val="FF0000"/>
            </a:solidFill>
            <a:prstDash val="lgDash"/>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044812" y="1300460"/>
            <a:ext cx="1361751" cy="1025066"/>
          </a:xfrm>
          <a:prstGeom prst="line">
            <a:avLst/>
          </a:prstGeom>
          <a:ln w="38100" cmpd="sng">
            <a:solidFill>
              <a:srgbClr val="FF0000"/>
            </a:solidFill>
            <a:prstDash val="lgDash"/>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743171" y="1254563"/>
            <a:ext cx="1736006" cy="369332"/>
          </a:xfrm>
          <a:prstGeom prst="rect">
            <a:avLst/>
          </a:prstGeom>
          <a:noFill/>
        </p:spPr>
        <p:txBody>
          <a:bodyPr wrap="square" rtlCol="0">
            <a:spAutoFit/>
          </a:bodyPr>
          <a:lstStyle/>
          <a:p>
            <a:r>
              <a:rPr lang="en-US" b="1" i="1" dirty="0">
                <a:solidFill>
                  <a:srgbClr val="FF0000"/>
                </a:solidFill>
              </a:rPr>
              <a:t>OCTOBER MJO</a:t>
            </a:r>
          </a:p>
        </p:txBody>
      </p:sp>
      <p:sp>
        <p:nvSpPr>
          <p:cNvPr id="11" name="TextBox 10"/>
          <p:cNvSpPr txBox="1"/>
          <p:nvPr/>
        </p:nvSpPr>
        <p:spPr>
          <a:xfrm>
            <a:off x="4284149" y="2110262"/>
            <a:ext cx="2950663" cy="369332"/>
          </a:xfrm>
          <a:prstGeom prst="rect">
            <a:avLst/>
          </a:prstGeom>
          <a:noFill/>
        </p:spPr>
        <p:txBody>
          <a:bodyPr wrap="square" rtlCol="0">
            <a:spAutoFit/>
          </a:bodyPr>
          <a:lstStyle/>
          <a:p>
            <a:r>
              <a:rPr lang="en-US" b="1" i="1" dirty="0">
                <a:solidFill>
                  <a:srgbClr val="FF0000"/>
                </a:solidFill>
              </a:rPr>
              <a:t>NOVEMBER MJO</a:t>
            </a:r>
          </a:p>
        </p:txBody>
      </p:sp>
      <p:cxnSp>
        <p:nvCxnSpPr>
          <p:cNvPr id="8" name="Straight Connector 7"/>
          <p:cNvCxnSpPr/>
          <p:nvPr/>
        </p:nvCxnSpPr>
        <p:spPr>
          <a:xfrm>
            <a:off x="3826390" y="112525"/>
            <a:ext cx="0" cy="5706628"/>
          </a:xfrm>
          <a:prstGeom prst="line">
            <a:avLst/>
          </a:prstGeom>
          <a:ln>
            <a:solidFill>
              <a:srgbClr val="17375E"/>
            </a:solidFill>
            <a:prstDash val="dot"/>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1864986" y="2636301"/>
            <a:ext cx="3681716" cy="369332"/>
          </a:xfrm>
          <a:prstGeom prst="rect">
            <a:avLst/>
          </a:prstGeom>
          <a:noFill/>
        </p:spPr>
        <p:txBody>
          <a:bodyPr wrap="square" rtlCol="0">
            <a:spAutoFit/>
          </a:bodyPr>
          <a:lstStyle/>
          <a:p>
            <a:r>
              <a:rPr lang="en-US" b="1" i="1" dirty="0">
                <a:effectLst>
                  <a:outerShdw blurRad="50800" dist="38100" dir="2700000" algn="tl" rotWithShape="0">
                    <a:schemeClr val="bg1">
                      <a:alpha val="43000"/>
                    </a:schemeClr>
                  </a:outerShdw>
                </a:effectLst>
              </a:rPr>
              <a:t>DYNAMO SOUNDING ARRAY</a:t>
            </a:r>
          </a:p>
        </p:txBody>
      </p:sp>
      <p:sp>
        <p:nvSpPr>
          <p:cNvPr id="5" name="TextBox 4"/>
          <p:cNvSpPr txBox="1"/>
          <p:nvPr/>
        </p:nvSpPr>
        <p:spPr>
          <a:xfrm rot="5400000">
            <a:off x="1428875" y="2729931"/>
            <a:ext cx="1778000" cy="369332"/>
          </a:xfrm>
          <a:prstGeom prst="rect">
            <a:avLst/>
          </a:prstGeom>
          <a:noFill/>
        </p:spPr>
        <p:txBody>
          <a:bodyPr wrap="square" rtlCol="0">
            <a:spAutoFit/>
          </a:bodyPr>
          <a:lstStyle/>
          <a:p>
            <a:r>
              <a:rPr lang="en-US" i="1" dirty="0"/>
              <a:t>Time </a:t>
            </a:r>
            <a:r>
              <a:rPr lang="en-US" i="1" dirty="0">
                <a:latin typeface="Wingdings"/>
                <a:ea typeface="Wingdings"/>
                <a:cs typeface="Wingdings"/>
                <a:sym typeface="Wingdings"/>
              </a:rPr>
              <a:t></a:t>
            </a:r>
            <a:r>
              <a:rPr lang="en-US" i="1" dirty="0"/>
              <a:t> </a:t>
            </a:r>
          </a:p>
        </p:txBody>
      </p:sp>
      <p:cxnSp>
        <p:nvCxnSpPr>
          <p:cNvPr id="15" name="Straight Arrow Connector 14"/>
          <p:cNvCxnSpPr/>
          <p:nvPr/>
        </p:nvCxnSpPr>
        <p:spPr>
          <a:xfrm flipV="1">
            <a:off x="3826390" y="6248400"/>
            <a:ext cx="1321343" cy="2"/>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934220" y="6188485"/>
            <a:ext cx="1554274" cy="369332"/>
          </a:xfrm>
          <a:prstGeom prst="rect">
            <a:avLst/>
          </a:prstGeom>
          <a:noFill/>
        </p:spPr>
        <p:txBody>
          <a:bodyPr wrap="square" rtlCol="0">
            <a:spAutoFit/>
          </a:bodyPr>
          <a:lstStyle/>
          <a:p>
            <a:r>
              <a:rPr lang="en-US" i="1" dirty="0"/>
              <a:t>East Asia</a:t>
            </a:r>
          </a:p>
        </p:txBody>
      </p:sp>
    </p:spTree>
    <p:extLst>
      <p:ext uri="{BB962C8B-B14F-4D97-AF65-F5344CB8AC3E}">
        <p14:creationId xmlns:p14="http://schemas.microsoft.com/office/powerpoint/2010/main" val="393375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wr-d-13-00022.1-f1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3765" y="299316"/>
            <a:ext cx="6110941" cy="6145817"/>
          </a:xfrm>
          <a:prstGeom prst="rect">
            <a:avLst/>
          </a:prstGeom>
        </p:spPr>
      </p:pic>
      <p:sp>
        <p:nvSpPr>
          <p:cNvPr id="6" name="TextBox 5"/>
          <p:cNvSpPr txBox="1"/>
          <p:nvPr/>
        </p:nvSpPr>
        <p:spPr>
          <a:xfrm>
            <a:off x="3959415" y="6370428"/>
            <a:ext cx="4093882" cy="369332"/>
          </a:xfrm>
          <a:prstGeom prst="rect">
            <a:avLst/>
          </a:prstGeom>
          <a:noFill/>
        </p:spPr>
        <p:txBody>
          <a:bodyPr wrap="square" rtlCol="0">
            <a:spAutoFit/>
          </a:bodyPr>
          <a:lstStyle/>
          <a:p>
            <a:pPr algn="ctr"/>
            <a:r>
              <a:rPr lang="en-US" i="1" dirty="0"/>
              <a:t>(</a:t>
            </a:r>
            <a:r>
              <a:rPr lang="en-US" i="1" dirty="0" err="1"/>
              <a:t>Gottschalck</a:t>
            </a:r>
            <a:r>
              <a:rPr lang="en-US" i="1" dirty="0"/>
              <a:t> et al. 2013)</a:t>
            </a:r>
          </a:p>
        </p:txBody>
      </p:sp>
      <p:sp>
        <p:nvSpPr>
          <p:cNvPr id="7" name="TextBox 6"/>
          <p:cNvSpPr txBox="1"/>
          <p:nvPr/>
        </p:nvSpPr>
        <p:spPr>
          <a:xfrm>
            <a:off x="3570941" y="0"/>
            <a:ext cx="4482356" cy="369332"/>
          </a:xfrm>
          <a:prstGeom prst="rect">
            <a:avLst/>
          </a:prstGeom>
          <a:noFill/>
        </p:spPr>
        <p:txBody>
          <a:bodyPr wrap="square" rtlCol="0">
            <a:spAutoFit/>
          </a:bodyPr>
          <a:lstStyle/>
          <a:p>
            <a:pPr algn="ctr"/>
            <a:r>
              <a:rPr lang="en-US" b="1" dirty="0"/>
              <a:t>200-hPa Velocity Potential Anomalies</a:t>
            </a:r>
          </a:p>
        </p:txBody>
      </p:sp>
      <p:sp>
        <p:nvSpPr>
          <p:cNvPr id="8" name="TextBox 7"/>
          <p:cNvSpPr txBox="1"/>
          <p:nvPr/>
        </p:nvSpPr>
        <p:spPr>
          <a:xfrm>
            <a:off x="7649882" y="14943"/>
            <a:ext cx="1494118" cy="338554"/>
          </a:xfrm>
          <a:prstGeom prst="rect">
            <a:avLst/>
          </a:prstGeom>
          <a:noFill/>
        </p:spPr>
        <p:txBody>
          <a:bodyPr wrap="square" rtlCol="0">
            <a:spAutoFit/>
          </a:bodyPr>
          <a:lstStyle/>
          <a:p>
            <a:r>
              <a:rPr lang="en-US" sz="1600" dirty="0"/>
              <a:t>(10N-10S)</a:t>
            </a:r>
          </a:p>
        </p:txBody>
      </p:sp>
      <p:sp>
        <p:nvSpPr>
          <p:cNvPr id="9" name="TextBox 8"/>
          <p:cNvSpPr txBox="1"/>
          <p:nvPr/>
        </p:nvSpPr>
        <p:spPr>
          <a:xfrm rot="1223437">
            <a:off x="3346822" y="1569636"/>
            <a:ext cx="1583765" cy="307777"/>
          </a:xfrm>
          <a:prstGeom prst="rect">
            <a:avLst/>
          </a:prstGeom>
          <a:noFill/>
        </p:spPr>
        <p:txBody>
          <a:bodyPr wrap="square" rtlCol="0">
            <a:spAutoFit/>
          </a:bodyPr>
          <a:lstStyle/>
          <a:p>
            <a:r>
              <a:rPr lang="en-US" sz="1400" b="1" i="1" dirty="0">
                <a:solidFill>
                  <a:schemeClr val="accent2"/>
                </a:solidFill>
                <a:effectLst>
                  <a:outerShdw blurRad="50800" dist="38100" dir="2700000" algn="tl" rotWithShape="0">
                    <a:schemeClr val="bg1">
                      <a:alpha val="43000"/>
                    </a:schemeClr>
                  </a:outerShdw>
                </a:effectLst>
              </a:rPr>
              <a:t>DIVERGENCE</a:t>
            </a:r>
          </a:p>
        </p:txBody>
      </p:sp>
      <p:sp>
        <p:nvSpPr>
          <p:cNvPr id="10" name="TextBox 9"/>
          <p:cNvSpPr txBox="1"/>
          <p:nvPr/>
        </p:nvSpPr>
        <p:spPr>
          <a:xfrm rot="16200000">
            <a:off x="3025981" y="4516266"/>
            <a:ext cx="2896658" cy="276999"/>
          </a:xfrm>
          <a:prstGeom prst="rect">
            <a:avLst/>
          </a:prstGeom>
          <a:noFill/>
        </p:spPr>
        <p:txBody>
          <a:bodyPr wrap="square" rtlCol="0">
            <a:spAutoFit/>
          </a:bodyPr>
          <a:lstStyle/>
          <a:p>
            <a:r>
              <a:rPr lang="en-US" sz="1200" b="1" dirty="0"/>
              <a:t>DYNAMO Arrays</a:t>
            </a:r>
          </a:p>
        </p:txBody>
      </p:sp>
      <p:sp>
        <p:nvSpPr>
          <p:cNvPr id="11" name="TextBox 10"/>
          <p:cNvSpPr txBox="1"/>
          <p:nvPr/>
        </p:nvSpPr>
        <p:spPr>
          <a:xfrm rot="16200000">
            <a:off x="3923886" y="2947960"/>
            <a:ext cx="2896658" cy="307777"/>
          </a:xfrm>
          <a:prstGeom prst="rect">
            <a:avLst/>
          </a:prstGeom>
          <a:noFill/>
        </p:spPr>
        <p:txBody>
          <a:bodyPr wrap="square" rtlCol="0">
            <a:spAutoFit/>
          </a:bodyPr>
          <a:lstStyle/>
          <a:p>
            <a:r>
              <a:rPr lang="en-US" sz="1400" b="1" i="1" dirty="0"/>
              <a:t>Manus</a:t>
            </a:r>
          </a:p>
        </p:txBody>
      </p:sp>
      <p:sp>
        <p:nvSpPr>
          <p:cNvPr id="12" name="TextBox 11"/>
          <p:cNvSpPr txBox="1"/>
          <p:nvPr/>
        </p:nvSpPr>
        <p:spPr>
          <a:xfrm rot="681056">
            <a:off x="7186850" y="1287446"/>
            <a:ext cx="1583765" cy="307777"/>
          </a:xfrm>
          <a:prstGeom prst="rect">
            <a:avLst/>
          </a:prstGeom>
          <a:noFill/>
        </p:spPr>
        <p:txBody>
          <a:bodyPr wrap="square" rtlCol="0">
            <a:spAutoFit/>
          </a:bodyPr>
          <a:lstStyle/>
          <a:p>
            <a:r>
              <a:rPr lang="en-US" sz="1400" b="1" i="1" dirty="0">
                <a:solidFill>
                  <a:schemeClr val="accent2"/>
                </a:solidFill>
                <a:effectLst>
                  <a:outerShdw blurRad="50800" dist="38100" dir="2700000" algn="tl" rotWithShape="0">
                    <a:schemeClr val="bg1">
                      <a:alpha val="43000"/>
                    </a:schemeClr>
                  </a:outerShdw>
                </a:effectLst>
              </a:rPr>
              <a:t>DIVERGENCE</a:t>
            </a:r>
          </a:p>
        </p:txBody>
      </p:sp>
      <p:sp>
        <p:nvSpPr>
          <p:cNvPr id="13" name="TextBox 12"/>
          <p:cNvSpPr txBox="1"/>
          <p:nvPr/>
        </p:nvSpPr>
        <p:spPr>
          <a:xfrm>
            <a:off x="268941" y="612588"/>
            <a:ext cx="2420471" cy="2862322"/>
          </a:xfrm>
          <a:prstGeom prst="rect">
            <a:avLst/>
          </a:prstGeom>
          <a:noFill/>
        </p:spPr>
        <p:txBody>
          <a:bodyPr wrap="square" rtlCol="0">
            <a:spAutoFit/>
          </a:bodyPr>
          <a:lstStyle/>
          <a:p>
            <a:pPr marL="342900" indent="-342900">
              <a:buFont typeface="Wingdings" charset="2"/>
              <a:buChar char="Ø"/>
            </a:pPr>
            <a:r>
              <a:rPr lang="en-US" sz="2000" i="1" dirty="0" err="1"/>
              <a:t>Gottschalck</a:t>
            </a:r>
            <a:r>
              <a:rPr lang="en-US" sz="2000" i="1" dirty="0"/>
              <a:t> et al. (2013, MWR) and Powell and </a:t>
            </a:r>
            <a:r>
              <a:rPr lang="en-US" sz="2000" i="1" dirty="0" err="1"/>
              <a:t>Houze</a:t>
            </a:r>
            <a:r>
              <a:rPr lang="en-US" sz="2000" i="1" dirty="0"/>
              <a:t> (2015) link Oct and Nov events to global circuits in 200-hPa velocity potential anomalies</a:t>
            </a:r>
          </a:p>
        </p:txBody>
      </p:sp>
      <p:cxnSp>
        <p:nvCxnSpPr>
          <p:cNvPr id="3" name="Straight Arrow Connector 2"/>
          <p:cNvCxnSpPr/>
          <p:nvPr/>
        </p:nvCxnSpPr>
        <p:spPr>
          <a:xfrm flipV="1">
            <a:off x="3115733" y="2015067"/>
            <a:ext cx="1372477" cy="449506"/>
          </a:xfrm>
          <a:prstGeom prst="straightConnector1">
            <a:avLst/>
          </a:prstGeom>
          <a:ln w="57150" cmpd="sng">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689412" y="2833904"/>
            <a:ext cx="1798798" cy="823696"/>
          </a:xfrm>
          <a:prstGeom prst="straightConnector1">
            <a:avLst/>
          </a:prstGeom>
          <a:ln w="57150" cmpd="sng">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402541" y="2413773"/>
            <a:ext cx="1168400" cy="369332"/>
          </a:xfrm>
          <a:prstGeom prst="rect">
            <a:avLst/>
          </a:prstGeom>
          <a:noFill/>
        </p:spPr>
        <p:txBody>
          <a:bodyPr wrap="square" rtlCol="0">
            <a:spAutoFit/>
          </a:bodyPr>
          <a:lstStyle/>
          <a:p>
            <a:r>
              <a:rPr lang="en-US" b="1" i="1" dirty="0">
                <a:solidFill>
                  <a:srgbClr val="FF0000"/>
                </a:solidFill>
              </a:rPr>
              <a:t>OCT MJO</a:t>
            </a:r>
          </a:p>
        </p:txBody>
      </p:sp>
      <p:sp>
        <p:nvSpPr>
          <p:cNvPr id="16" name="TextBox 15"/>
          <p:cNvSpPr txBox="1"/>
          <p:nvPr/>
        </p:nvSpPr>
        <p:spPr>
          <a:xfrm>
            <a:off x="1663437" y="3537755"/>
            <a:ext cx="1676400" cy="369332"/>
          </a:xfrm>
          <a:prstGeom prst="rect">
            <a:avLst/>
          </a:prstGeom>
          <a:noFill/>
        </p:spPr>
        <p:txBody>
          <a:bodyPr wrap="square" rtlCol="0">
            <a:spAutoFit/>
          </a:bodyPr>
          <a:lstStyle/>
          <a:p>
            <a:r>
              <a:rPr lang="en-US" b="1" i="1" dirty="0">
                <a:solidFill>
                  <a:srgbClr val="FF0000"/>
                </a:solidFill>
              </a:rPr>
              <a:t>NOV MJO</a:t>
            </a:r>
          </a:p>
        </p:txBody>
      </p:sp>
      <p:sp>
        <p:nvSpPr>
          <p:cNvPr id="17" name="TextBox 16"/>
          <p:cNvSpPr txBox="1"/>
          <p:nvPr/>
        </p:nvSpPr>
        <p:spPr>
          <a:xfrm rot="5400000">
            <a:off x="7669416" y="1103317"/>
            <a:ext cx="1862667" cy="400110"/>
          </a:xfrm>
          <a:prstGeom prst="rect">
            <a:avLst/>
          </a:prstGeom>
          <a:noFill/>
        </p:spPr>
        <p:txBody>
          <a:bodyPr wrap="square" rtlCol="0">
            <a:spAutoFit/>
          </a:bodyPr>
          <a:lstStyle/>
          <a:p>
            <a:r>
              <a:rPr lang="en-US" sz="2000" i="1" dirty="0"/>
              <a:t>Time </a:t>
            </a:r>
            <a:r>
              <a:rPr lang="en-US" sz="2000" i="1" dirty="0">
                <a:latin typeface="Wingdings"/>
                <a:ea typeface="Wingdings"/>
                <a:cs typeface="Wingdings"/>
                <a:sym typeface="Wingdings"/>
              </a:rPr>
              <a:t></a:t>
            </a:r>
            <a:endParaRPr lang="en-US" sz="2000" i="1" dirty="0"/>
          </a:p>
        </p:txBody>
      </p:sp>
    </p:spTree>
    <p:extLst>
      <p:ext uri="{BB962C8B-B14F-4D97-AF65-F5344CB8AC3E}">
        <p14:creationId xmlns:p14="http://schemas.microsoft.com/office/powerpoint/2010/main" val="132641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0" y="868243"/>
            <a:ext cx="9144000" cy="3747911"/>
          </a:xfrm>
          <a:prstGeom prst="rect">
            <a:avLst/>
          </a:prstGeom>
        </p:spPr>
      </p:pic>
      <p:sp>
        <p:nvSpPr>
          <p:cNvPr id="2" name="TextBox 1"/>
          <p:cNvSpPr txBox="1"/>
          <p:nvPr/>
        </p:nvSpPr>
        <p:spPr>
          <a:xfrm>
            <a:off x="3479085" y="2044063"/>
            <a:ext cx="657411" cy="461665"/>
          </a:xfrm>
          <a:prstGeom prst="rect">
            <a:avLst/>
          </a:prstGeom>
          <a:noFill/>
        </p:spPr>
        <p:txBody>
          <a:bodyPr wrap="square" rtlCol="0">
            <a:spAutoFit/>
          </a:bodyPr>
          <a:lstStyle/>
          <a:p>
            <a:pPr algn="r"/>
            <a:r>
              <a:rPr lang="en-US" sz="1200" b="1" i="1" dirty="0">
                <a:solidFill>
                  <a:srgbClr val="FF0000"/>
                </a:solidFill>
              </a:rPr>
              <a:t>N Array</a:t>
            </a:r>
          </a:p>
        </p:txBody>
      </p:sp>
      <p:sp>
        <p:nvSpPr>
          <p:cNvPr id="5" name="TextBox 4"/>
          <p:cNvSpPr txBox="1"/>
          <p:nvPr/>
        </p:nvSpPr>
        <p:spPr>
          <a:xfrm>
            <a:off x="3511915" y="2709066"/>
            <a:ext cx="657411" cy="276999"/>
          </a:xfrm>
          <a:prstGeom prst="rect">
            <a:avLst/>
          </a:prstGeom>
          <a:noFill/>
        </p:spPr>
        <p:txBody>
          <a:bodyPr wrap="square" rtlCol="0">
            <a:spAutoFit/>
          </a:bodyPr>
          <a:lstStyle/>
          <a:p>
            <a:pPr algn="ctr"/>
            <a:r>
              <a:rPr lang="en-US" sz="1200" b="1" i="1" dirty="0">
                <a:solidFill>
                  <a:srgbClr val="FF0000"/>
                </a:solidFill>
              </a:rPr>
              <a:t>S Array</a:t>
            </a:r>
          </a:p>
        </p:txBody>
      </p:sp>
      <p:sp>
        <p:nvSpPr>
          <p:cNvPr id="3" name="TextBox 2"/>
          <p:cNvSpPr txBox="1"/>
          <p:nvPr/>
        </p:nvSpPr>
        <p:spPr>
          <a:xfrm>
            <a:off x="5440166" y="1677749"/>
            <a:ext cx="721173" cy="923330"/>
          </a:xfrm>
          <a:prstGeom prst="rect">
            <a:avLst/>
          </a:prstGeom>
          <a:noFill/>
        </p:spPr>
        <p:txBody>
          <a:bodyPr wrap="square" rtlCol="0">
            <a:spAutoFit/>
          </a:bodyPr>
          <a:lstStyle/>
          <a:p>
            <a:r>
              <a:rPr lang="en-US" sz="5400" dirty="0"/>
              <a:t>.</a:t>
            </a:r>
          </a:p>
        </p:txBody>
      </p:sp>
      <p:sp>
        <p:nvSpPr>
          <p:cNvPr id="9" name="TextBox 8"/>
          <p:cNvSpPr txBox="1"/>
          <p:nvPr/>
        </p:nvSpPr>
        <p:spPr>
          <a:xfrm>
            <a:off x="0" y="106529"/>
            <a:ext cx="8773170" cy="461665"/>
          </a:xfrm>
          <a:prstGeom prst="rect">
            <a:avLst/>
          </a:prstGeom>
          <a:noFill/>
        </p:spPr>
        <p:txBody>
          <a:bodyPr wrap="square" rtlCol="0">
            <a:spAutoFit/>
          </a:bodyPr>
          <a:lstStyle/>
          <a:p>
            <a:pPr algn="ctr"/>
            <a:r>
              <a:rPr lang="en-US" sz="2400" b="1" i="1" dirty="0">
                <a:solidFill>
                  <a:schemeClr val="bg1">
                    <a:lumMod val="95000"/>
                  </a:schemeClr>
                </a:solidFill>
              </a:rPr>
              <a:t>DYNAMO (Dynamics of the MJO); October 2011 – March 2012</a:t>
            </a:r>
          </a:p>
        </p:txBody>
      </p:sp>
      <p:sp>
        <p:nvSpPr>
          <p:cNvPr id="11" name="TextBox 10"/>
          <p:cNvSpPr txBox="1"/>
          <p:nvPr/>
        </p:nvSpPr>
        <p:spPr>
          <a:xfrm>
            <a:off x="214208" y="4969161"/>
            <a:ext cx="8558962" cy="830997"/>
          </a:xfrm>
          <a:prstGeom prst="rect">
            <a:avLst/>
          </a:prstGeom>
          <a:solidFill>
            <a:schemeClr val="tx2">
              <a:lumMod val="75000"/>
            </a:schemeClr>
          </a:solidFill>
        </p:spPr>
        <p:txBody>
          <a:bodyPr wrap="square" rtlCol="0">
            <a:spAutoFit/>
          </a:bodyPr>
          <a:lstStyle/>
          <a:p>
            <a:pPr marL="342900" indent="-342900">
              <a:buClr>
                <a:srgbClr val="CCFFCC"/>
              </a:buClr>
              <a:buFont typeface="Wingdings" charset="2"/>
              <a:buChar char="Ø"/>
            </a:pPr>
            <a:r>
              <a:rPr lang="en-US" sz="2400" b="1" i="1" u="sng" dirty="0">
                <a:solidFill>
                  <a:srgbClr val="FFFF00"/>
                </a:solidFill>
              </a:rPr>
              <a:t>Northern Array</a:t>
            </a:r>
            <a:r>
              <a:rPr lang="en-US" sz="2400" i="1" dirty="0">
                <a:solidFill>
                  <a:srgbClr val="FFFF00"/>
                </a:solidFill>
              </a:rPr>
              <a:t>: October-early December, 4 &amp; 8/day soundings</a:t>
            </a:r>
          </a:p>
          <a:p>
            <a:pPr marL="342900" indent="-342900">
              <a:buClr>
                <a:srgbClr val="CCFFCC"/>
              </a:buClr>
              <a:buFont typeface="Wingdings" charset="2"/>
              <a:buChar char="Ø"/>
            </a:pPr>
            <a:r>
              <a:rPr lang="en-US" sz="2400" b="1" i="1" u="sng" dirty="0">
                <a:solidFill>
                  <a:srgbClr val="FFFF00"/>
                </a:solidFill>
              </a:rPr>
              <a:t>Southern Array</a:t>
            </a:r>
            <a:r>
              <a:rPr lang="en-US" sz="2400" i="1" dirty="0">
                <a:solidFill>
                  <a:srgbClr val="FFFF00"/>
                </a:solidFill>
              </a:rPr>
              <a:t>: October-November, 8/day soundings</a:t>
            </a:r>
          </a:p>
        </p:txBody>
      </p:sp>
      <p:sp>
        <p:nvSpPr>
          <p:cNvPr id="4" name="TextBox 3"/>
          <p:cNvSpPr txBox="1"/>
          <p:nvPr/>
        </p:nvSpPr>
        <p:spPr>
          <a:xfrm>
            <a:off x="2737553" y="2596178"/>
            <a:ext cx="1354667" cy="261610"/>
          </a:xfrm>
          <a:prstGeom prst="rect">
            <a:avLst/>
          </a:prstGeom>
          <a:noFill/>
        </p:spPr>
        <p:txBody>
          <a:bodyPr wrap="square" rtlCol="0">
            <a:spAutoFit/>
          </a:bodyPr>
          <a:lstStyle/>
          <a:p>
            <a:r>
              <a:rPr lang="en-US" sz="1100" dirty="0"/>
              <a:t>(</a:t>
            </a:r>
            <a:r>
              <a:rPr lang="en-US" sz="1100" dirty="0" err="1"/>
              <a:t>Addu</a:t>
            </a:r>
            <a:r>
              <a:rPr lang="en-US" sz="1100" dirty="0"/>
              <a:t> Atoll)</a:t>
            </a:r>
          </a:p>
        </p:txBody>
      </p:sp>
    </p:spTree>
    <p:extLst>
      <p:ext uri="{BB962C8B-B14F-4D97-AF65-F5344CB8AC3E}">
        <p14:creationId xmlns:p14="http://schemas.microsoft.com/office/powerpoint/2010/main" val="27282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87" y="1485593"/>
            <a:ext cx="8184562" cy="4981468"/>
          </a:xfrm>
          <a:prstGeom prst="rect">
            <a:avLst/>
          </a:prstGeom>
          <a:ln w="19050">
            <a:solidFill>
              <a:schemeClr val="tx1"/>
            </a:solidFill>
          </a:ln>
        </p:spPr>
      </p:pic>
      <p:sp>
        <p:nvSpPr>
          <p:cNvPr id="5" name="Rectangle 4"/>
          <p:cNvSpPr/>
          <p:nvPr/>
        </p:nvSpPr>
        <p:spPr>
          <a:xfrm>
            <a:off x="2173357" y="1485593"/>
            <a:ext cx="5075582" cy="23718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391478" y="66262"/>
            <a:ext cx="6387548" cy="523220"/>
          </a:xfrm>
          <a:prstGeom prst="rect">
            <a:avLst/>
          </a:prstGeom>
          <a:noFill/>
        </p:spPr>
        <p:txBody>
          <a:bodyPr wrap="square" rtlCol="0">
            <a:spAutoFit/>
          </a:bodyPr>
          <a:lstStyle/>
          <a:p>
            <a:pPr algn="ctr"/>
            <a:r>
              <a:rPr lang="en-US" sz="2800" b="1" i="1" dirty="0"/>
              <a:t>DYNAMO/CINDY/AMIE Sounding Domain</a:t>
            </a:r>
          </a:p>
        </p:txBody>
      </p:sp>
      <p:cxnSp>
        <p:nvCxnSpPr>
          <p:cNvPr id="9" name="Straight Arrow Connector 8"/>
          <p:cNvCxnSpPr>
            <a:stCxn id="11" idx="2"/>
          </p:cNvCxnSpPr>
          <p:nvPr/>
        </p:nvCxnSpPr>
        <p:spPr>
          <a:xfrm flipH="1">
            <a:off x="6246642" y="1668402"/>
            <a:ext cx="977742" cy="1702327"/>
          </a:xfrm>
          <a:prstGeom prst="straightConnector1">
            <a:avLst/>
          </a:prstGeom>
          <a:ln w="28575">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5450541" y="652739"/>
                <a:ext cx="3547685" cy="1015663"/>
              </a:xfrm>
              <a:prstGeom prst="rect">
                <a:avLst/>
              </a:prstGeom>
              <a:solidFill>
                <a:schemeClr val="bg1"/>
              </a:solidFill>
              <a:ln>
                <a:solidFill>
                  <a:schemeClr val="tx1"/>
                </a:solidFill>
              </a:ln>
            </p:spPr>
            <p:txBody>
              <a:bodyPr wrap="square" rtlCol="0">
                <a:spAutoFit/>
              </a:bodyPr>
              <a:lstStyle/>
              <a:p>
                <a:pPr algn="ctr"/>
                <a:r>
                  <a:rPr lang="en-US" sz="2000" b="1" i="1" dirty="0"/>
                  <a:t>Amplitude of MJO signal        </a:t>
                </a:r>
                <a:r>
                  <a:rPr lang="en-US" sz="2000" i="1" dirty="0"/>
                  <a:t>(20-day low-pass filtered 450-hPa </a:t>
                </a:r>
                <a14:m>
                  <m:oMath xmlns:m="http://schemas.openxmlformats.org/officeDocument/2006/math">
                    <m:r>
                      <a:rPr lang="en-US" sz="2000" b="0" i="1" smtClean="0">
                        <a:latin typeface="Cambria Math" charset="0"/>
                        <a:ea typeface="Cambria Math" charset="0"/>
                        <a:cs typeface="Cambria Math" charset="0"/>
                      </a:rPr>
                      <m:t>−</m:t>
                    </m:r>
                    <m:r>
                      <a:rPr lang="en-US" sz="2000" i="1" smtClean="0">
                        <a:latin typeface="Cambria Math" charset="0"/>
                        <a:ea typeface="Cambria Math" charset="0"/>
                        <a:cs typeface="Cambria Math" charset="0"/>
                      </a:rPr>
                      <m:t>𝜔</m:t>
                    </m:r>
                    <m:r>
                      <a:rPr lang="en-US" sz="2000" b="0" i="1" smtClean="0">
                        <a:latin typeface="Cambria Math" charset="0"/>
                        <a:ea typeface="Cambria Math" charset="0"/>
                        <a:cs typeface="Cambria Math" charset="0"/>
                      </a:rPr>
                      <m:t>; </m:t>
                    </m:r>
                  </m:oMath>
                </a14:m>
                <a:r>
                  <a:rPr lang="en-US" sz="2000" i="1" dirty="0"/>
                  <a:t>hPa h</a:t>
                </a:r>
                <a:r>
                  <a:rPr lang="en-US" sz="2000" i="1" baseline="30000" dirty="0"/>
                  <a:t>-1</a:t>
                </a:r>
                <a:r>
                  <a:rPr lang="en-US" sz="2000" i="1" dirty="0"/>
                  <a:t>)</a:t>
                </a:r>
              </a:p>
            </p:txBody>
          </p:sp>
        </mc:Choice>
        <mc:Fallback xmlns="">
          <p:sp>
            <p:nvSpPr>
              <p:cNvPr id="11" name="TextBox 10"/>
              <p:cNvSpPr txBox="1">
                <a:spLocks noRot="1" noChangeAspect="1" noMove="1" noResize="1" noEditPoints="1" noAdjustHandles="1" noChangeArrowheads="1" noChangeShapeType="1" noTextEdit="1"/>
              </p:cNvSpPr>
              <p:nvPr/>
            </p:nvSpPr>
            <p:spPr>
              <a:xfrm>
                <a:off x="5450541" y="652739"/>
                <a:ext cx="3547685" cy="1015663"/>
              </a:xfrm>
              <a:prstGeom prst="rect">
                <a:avLst/>
              </a:prstGeom>
              <a:blipFill rotWithShape="0">
                <a:blip r:embed="rId4"/>
                <a:stretch>
                  <a:fillRect t="-2367" r="-3425" b="-47337"/>
                </a:stretch>
              </a:blipFill>
              <a:ln>
                <a:solidFill>
                  <a:schemeClr val="tx1"/>
                </a:solidFill>
              </a:ln>
            </p:spPr>
            <p:txBody>
              <a:bodyPr/>
              <a:lstStyle/>
              <a:p>
                <a:r>
                  <a:rPr lang="en-US">
                    <a:noFill/>
                  </a:rPr>
                  <a:t> </a:t>
                </a:r>
              </a:p>
            </p:txBody>
          </p:sp>
        </mc:Fallback>
      </mc:AlternateContent>
      <p:sp>
        <p:nvSpPr>
          <p:cNvPr id="3" name="TextBox 2"/>
          <p:cNvSpPr txBox="1"/>
          <p:nvPr/>
        </p:nvSpPr>
        <p:spPr>
          <a:xfrm>
            <a:off x="4089994" y="6467061"/>
            <a:ext cx="4020336" cy="369332"/>
          </a:xfrm>
          <a:prstGeom prst="rect">
            <a:avLst/>
          </a:prstGeom>
          <a:noFill/>
        </p:spPr>
        <p:txBody>
          <a:bodyPr wrap="square" rtlCol="0">
            <a:spAutoFit/>
          </a:bodyPr>
          <a:lstStyle/>
          <a:p>
            <a:r>
              <a:rPr lang="en-US" i="1" dirty="0"/>
              <a:t>(Johnson and </a:t>
            </a:r>
            <a:r>
              <a:rPr lang="en-US" i="1" dirty="0" err="1"/>
              <a:t>Ciesielski</a:t>
            </a:r>
            <a:r>
              <a:rPr lang="en-US" i="1" dirty="0"/>
              <a:t> 2017, JAS)</a:t>
            </a:r>
          </a:p>
        </p:txBody>
      </p:sp>
      <p:sp>
        <p:nvSpPr>
          <p:cNvPr id="18" name="Oval 17">
            <a:extLst>
              <a:ext uri="{FF2B5EF4-FFF2-40B4-BE49-F238E27FC236}">
                <a16:creationId xmlns:a16="http://schemas.microsoft.com/office/drawing/2014/main" id="{8951D984-48E0-624F-82C6-2173AE242E0E}"/>
              </a:ext>
            </a:extLst>
          </p:cNvPr>
          <p:cNvSpPr/>
          <p:nvPr/>
        </p:nvSpPr>
        <p:spPr>
          <a:xfrm>
            <a:off x="4229619" y="4942389"/>
            <a:ext cx="180331" cy="196770"/>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D468E41-E2DC-1247-813E-2545CC07DE99}"/>
              </a:ext>
            </a:extLst>
          </p:cNvPr>
          <p:cNvSpPr/>
          <p:nvPr/>
        </p:nvSpPr>
        <p:spPr>
          <a:xfrm>
            <a:off x="5381747" y="5040774"/>
            <a:ext cx="180331" cy="196770"/>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051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hov_rain_5n-5s-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340" y="229826"/>
            <a:ext cx="6494439" cy="6390206"/>
          </a:xfrm>
          <a:prstGeom prst="rect">
            <a:avLst/>
          </a:prstGeom>
        </p:spPr>
      </p:pic>
      <p:sp>
        <p:nvSpPr>
          <p:cNvPr id="3" name="TextBox 2"/>
          <p:cNvSpPr txBox="1"/>
          <p:nvPr/>
        </p:nvSpPr>
        <p:spPr>
          <a:xfrm>
            <a:off x="59764" y="282361"/>
            <a:ext cx="2275962" cy="1938992"/>
          </a:xfrm>
          <a:prstGeom prst="rect">
            <a:avLst/>
          </a:prstGeom>
          <a:noFill/>
        </p:spPr>
        <p:txBody>
          <a:bodyPr wrap="square" rtlCol="0">
            <a:spAutoFit/>
          </a:bodyPr>
          <a:lstStyle/>
          <a:p>
            <a:r>
              <a:rPr lang="en-US" sz="2400" i="1" dirty="0">
                <a:solidFill>
                  <a:srgbClr val="FFFF00"/>
                </a:solidFill>
                <a:latin typeface="Wingdings"/>
                <a:ea typeface="Wingdings"/>
                <a:cs typeface="Wingdings"/>
                <a:sym typeface="Wingdings"/>
              </a:rPr>
              <a:t></a:t>
            </a:r>
            <a:r>
              <a:rPr lang="en-US" sz="2400" i="1" dirty="0">
                <a:solidFill>
                  <a:srgbClr val="FFFFFF"/>
                </a:solidFill>
                <a:sym typeface="Wingdings"/>
              </a:rPr>
              <a:t> Two prominent MJO events: October and November</a:t>
            </a:r>
          </a:p>
          <a:p>
            <a:endParaRPr lang="en-US" sz="2400" i="1" dirty="0">
              <a:solidFill>
                <a:srgbClr val="FFFFFF"/>
              </a:solidFill>
              <a:sym typeface="Wingdings"/>
            </a:endParaRPr>
          </a:p>
        </p:txBody>
      </p:sp>
      <p:sp>
        <p:nvSpPr>
          <p:cNvPr id="4" name="TextBox 3"/>
          <p:cNvSpPr txBox="1"/>
          <p:nvPr/>
        </p:nvSpPr>
        <p:spPr>
          <a:xfrm rot="5400000">
            <a:off x="7427129" y="1904177"/>
            <a:ext cx="2723500" cy="369332"/>
          </a:xfrm>
          <a:prstGeom prst="rect">
            <a:avLst/>
          </a:prstGeom>
          <a:noFill/>
        </p:spPr>
        <p:txBody>
          <a:bodyPr wrap="square" rtlCol="0">
            <a:spAutoFit/>
          </a:bodyPr>
          <a:lstStyle/>
          <a:p>
            <a:r>
              <a:rPr lang="en-US" i="1" dirty="0">
                <a:solidFill>
                  <a:schemeClr val="tx1">
                    <a:lumMod val="50000"/>
                    <a:lumOff val="50000"/>
                  </a:schemeClr>
                </a:solidFill>
              </a:rPr>
              <a:t>SUMATRA</a:t>
            </a:r>
          </a:p>
        </p:txBody>
      </p:sp>
      <p:sp>
        <p:nvSpPr>
          <p:cNvPr id="5" name="TextBox 4"/>
          <p:cNvSpPr txBox="1"/>
          <p:nvPr/>
        </p:nvSpPr>
        <p:spPr>
          <a:xfrm rot="5400000">
            <a:off x="5043513" y="4344298"/>
            <a:ext cx="2723500" cy="369332"/>
          </a:xfrm>
          <a:prstGeom prst="rect">
            <a:avLst/>
          </a:prstGeom>
          <a:noFill/>
        </p:spPr>
        <p:txBody>
          <a:bodyPr wrap="square" rtlCol="0">
            <a:spAutoFit/>
          </a:bodyPr>
          <a:lstStyle/>
          <a:p>
            <a:r>
              <a:rPr lang="en-US" i="1" dirty="0">
                <a:solidFill>
                  <a:schemeClr val="tx1">
                    <a:lumMod val="50000"/>
                    <a:lumOff val="50000"/>
                  </a:schemeClr>
                </a:solidFill>
              </a:rPr>
              <a:t>DYNAMO ARRAY</a:t>
            </a:r>
          </a:p>
        </p:txBody>
      </p:sp>
      <p:cxnSp>
        <p:nvCxnSpPr>
          <p:cNvPr id="7" name="Straight Arrow Connector 6"/>
          <p:cNvCxnSpPr/>
          <p:nvPr/>
        </p:nvCxnSpPr>
        <p:spPr>
          <a:xfrm>
            <a:off x="3302966" y="2481537"/>
            <a:ext cx="0" cy="4130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rot="5400000">
            <a:off x="2047104" y="3163972"/>
            <a:ext cx="2151642" cy="400110"/>
          </a:xfrm>
          <a:prstGeom prst="rect">
            <a:avLst/>
          </a:prstGeom>
          <a:noFill/>
        </p:spPr>
        <p:txBody>
          <a:bodyPr wrap="square" rtlCol="0">
            <a:spAutoFit/>
          </a:bodyPr>
          <a:lstStyle/>
          <a:p>
            <a:r>
              <a:rPr lang="en-US" sz="2000" i="1" dirty="0"/>
              <a:t>Time</a:t>
            </a:r>
          </a:p>
        </p:txBody>
      </p:sp>
      <p:sp>
        <p:nvSpPr>
          <p:cNvPr id="10" name="TextBox 9"/>
          <p:cNvSpPr txBox="1"/>
          <p:nvPr/>
        </p:nvSpPr>
        <p:spPr>
          <a:xfrm>
            <a:off x="0" y="1754666"/>
            <a:ext cx="2335725" cy="2677656"/>
          </a:xfrm>
          <a:prstGeom prst="rect">
            <a:avLst/>
          </a:prstGeom>
          <a:noFill/>
        </p:spPr>
        <p:txBody>
          <a:bodyPr wrap="square" rtlCol="0">
            <a:spAutoFit/>
          </a:bodyPr>
          <a:lstStyle/>
          <a:p>
            <a:endParaRPr lang="en-US" sz="2400" i="1" dirty="0">
              <a:solidFill>
                <a:srgbClr val="FFFFFF"/>
              </a:solidFill>
              <a:sym typeface="Wingdings"/>
            </a:endParaRPr>
          </a:p>
          <a:p>
            <a:r>
              <a:rPr lang="en-US" sz="2400" i="1" dirty="0">
                <a:solidFill>
                  <a:srgbClr val="FFFF00"/>
                </a:solidFill>
                <a:latin typeface="Wingdings"/>
                <a:ea typeface="Wingdings"/>
                <a:cs typeface="Wingdings"/>
                <a:sym typeface="Wingdings"/>
              </a:rPr>
              <a:t></a:t>
            </a:r>
            <a:r>
              <a:rPr lang="en-US" sz="2400" i="1" dirty="0">
                <a:solidFill>
                  <a:srgbClr val="FFFFFF"/>
                </a:solidFill>
                <a:sym typeface="Wingdings"/>
              </a:rPr>
              <a:t> MJOs consist of westward- and eastward-moving disturbances</a:t>
            </a:r>
          </a:p>
          <a:p>
            <a:endParaRPr lang="en-US" sz="2400" i="1" dirty="0">
              <a:solidFill>
                <a:srgbClr val="FFFFFF"/>
              </a:solidFill>
              <a:sym typeface="Wingdings"/>
            </a:endParaRPr>
          </a:p>
        </p:txBody>
      </p:sp>
      <p:sp>
        <p:nvSpPr>
          <p:cNvPr id="2" name="Rectangle 1"/>
          <p:cNvSpPr/>
          <p:nvPr/>
        </p:nvSpPr>
        <p:spPr>
          <a:xfrm flipV="1">
            <a:off x="8011798" y="699481"/>
            <a:ext cx="597616" cy="176261"/>
          </a:xfrm>
          <a:prstGeom prst="rect">
            <a:avLst/>
          </a:prstGeom>
          <a:solidFill>
            <a:srgbClr val="F2F2F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 y="3980364"/>
            <a:ext cx="2335726" cy="2308324"/>
          </a:xfrm>
          <a:prstGeom prst="rect">
            <a:avLst/>
          </a:prstGeom>
          <a:noFill/>
        </p:spPr>
        <p:txBody>
          <a:bodyPr wrap="square" rtlCol="0">
            <a:spAutoFit/>
          </a:bodyPr>
          <a:lstStyle/>
          <a:p>
            <a:endParaRPr lang="en-US" sz="2400" i="1" dirty="0">
              <a:solidFill>
                <a:srgbClr val="FFFFFF"/>
              </a:solidFill>
              <a:sym typeface="Wingdings"/>
            </a:endParaRPr>
          </a:p>
          <a:p>
            <a:r>
              <a:rPr lang="en-US" sz="2400" i="1" dirty="0">
                <a:solidFill>
                  <a:srgbClr val="FFFF00"/>
                </a:solidFill>
                <a:latin typeface="Wingdings"/>
                <a:ea typeface="Wingdings"/>
                <a:cs typeface="Wingdings"/>
                <a:sym typeface="Wingdings"/>
              </a:rPr>
              <a:t></a:t>
            </a:r>
            <a:r>
              <a:rPr lang="en-US" sz="2400" i="1" dirty="0">
                <a:solidFill>
                  <a:srgbClr val="FFFFFF"/>
                </a:solidFill>
                <a:sym typeface="Wingdings"/>
              </a:rPr>
              <a:t> Two-day disturbances over DYNAMO arrays during October MJO </a:t>
            </a:r>
          </a:p>
        </p:txBody>
      </p:sp>
      <p:sp>
        <p:nvSpPr>
          <p:cNvPr id="11" name="Oval 10"/>
          <p:cNvSpPr/>
          <p:nvPr/>
        </p:nvSpPr>
        <p:spPr>
          <a:xfrm rot="771661">
            <a:off x="3519663" y="1506418"/>
            <a:ext cx="6230271" cy="2109446"/>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rot="603865">
            <a:off x="3362686" y="4336945"/>
            <a:ext cx="5784240" cy="1565602"/>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6589930" y="1325351"/>
            <a:ext cx="616212" cy="731704"/>
          </a:xfrm>
          <a:prstGeom prst="straightConnector1">
            <a:avLst/>
          </a:prstGeom>
          <a:ln w="38100" cmpd="sng">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6589930" y="3980364"/>
            <a:ext cx="616212" cy="731704"/>
          </a:xfrm>
          <a:prstGeom prst="straightConnector1">
            <a:avLst/>
          </a:prstGeom>
          <a:ln w="38100" cmpd="sng">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7404963" y="3305506"/>
            <a:ext cx="463812" cy="685168"/>
          </a:xfrm>
          <a:prstGeom prst="straightConnector1">
            <a:avLst/>
          </a:prstGeom>
          <a:ln w="38100" cmpd="sng">
            <a:solidFill>
              <a:srgbClr val="0000FF"/>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6898036" y="5329551"/>
            <a:ext cx="616212" cy="685168"/>
          </a:xfrm>
          <a:prstGeom prst="straightConnector1">
            <a:avLst/>
          </a:prstGeom>
          <a:ln w="38100" cmpd="sng">
            <a:solidFill>
              <a:srgbClr val="0000FF"/>
            </a:solidFill>
            <a:tailEnd type="stealth" w="lg" len="lg"/>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rot="21448401">
            <a:off x="4481185" y="1562192"/>
            <a:ext cx="3478826" cy="1412548"/>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019385" y="1432299"/>
            <a:ext cx="1274636" cy="338554"/>
          </a:xfrm>
          <a:prstGeom prst="rect">
            <a:avLst/>
          </a:prstGeom>
          <a:noFill/>
        </p:spPr>
        <p:txBody>
          <a:bodyPr wrap="square" rtlCol="0">
            <a:spAutoFit/>
          </a:bodyPr>
          <a:lstStyle/>
          <a:p>
            <a:r>
              <a:rPr lang="en-US" sz="1600" i="1" dirty="0">
                <a:solidFill>
                  <a:srgbClr val="FF0000"/>
                </a:solidFill>
              </a:rPr>
              <a:t>WESTWARD</a:t>
            </a:r>
          </a:p>
        </p:txBody>
      </p:sp>
      <p:sp>
        <p:nvSpPr>
          <p:cNvPr id="22" name="TextBox 21"/>
          <p:cNvSpPr txBox="1"/>
          <p:nvPr/>
        </p:nvSpPr>
        <p:spPr>
          <a:xfrm>
            <a:off x="6966256" y="4099460"/>
            <a:ext cx="1274636" cy="338554"/>
          </a:xfrm>
          <a:prstGeom prst="rect">
            <a:avLst/>
          </a:prstGeom>
          <a:noFill/>
        </p:spPr>
        <p:txBody>
          <a:bodyPr wrap="square" rtlCol="0">
            <a:spAutoFit/>
          </a:bodyPr>
          <a:lstStyle/>
          <a:p>
            <a:r>
              <a:rPr lang="en-US" sz="1600" i="1" dirty="0">
                <a:solidFill>
                  <a:srgbClr val="FF0000"/>
                </a:solidFill>
              </a:rPr>
              <a:t>WESTWARD</a:t>
            </a:r>
          </a:p>
        </p:txBody>
      </p:sp>
      <p:sp>
        <p:nvSpPr>
          <p:cNvPr id="25" name="TextBox 24"/>
          <p:cNvSpPr txBox="1"/>
          <p:nvPr/>
        </p:nvSpPr>
        <p:spPr>
          <a:xfrm>
            <a:off x="7206142" y="5329551"/>
            <a:ext cx="1274636" cy="338554"/>
          </a:xfrm>
          <a:prstGeom prst="rect">
            <a:avLst/>
          </a:prstGeom>
          <a:noFill/>
        </p:spPr>
        <p:txBody>
          <a:bodyPr wrap="square" rtlCol="0">
            <a:spAutoFit/>
          </a:bodyPr>
          <a:lstStyle/>
          <a:p>
            <a:r>
              <a:rPr lang="en-US" sz="1600" i="1" dirty="0">
                <a:solidFill>
                  <a:srgbClr val="3366FF"/>
                </a:solidFill>
              </a:rPr>
              <a:t>EASTWARD</a:t>
            </a:r>
          </a:p>
        </p:txBody>
      </p:sp>
      <p:sp>
        <p:nvSpPr>
          <p:cNvPr id="26" name="TextBox 25"/>
          <p:cNvSpPr txBox="1"/>
          <p:nvPr/>
        </p:nvSpPr>
        <p:spPr>
          <a:xfrm>
            <a:off x="7670687" y="3473120"/>
            <a:ext cx="1274636" cy="338554"/>
          </a:xfrm>
          <a:prstGeom prst="rect">
            <a:avLst/>
          </a:prstGeom>
          <a:noFill/>
        </p:spPr>
        <p:txBody>
          <a:bodyPr wrap="square" rtlCol="0">
            <a:spAutoFit/>
          </a:bodyPr>
          <a:lstStyle/>
          <a:p>
            <a:r>
              <a:rPr lang="en-US" sz="1600" i="1" dirty="0">
                <a:solidFill>
                  <a:srgbClr val="3366FF"/>
                </a:solidFill>
              </a:rPr>
              <a:t>EASTWARD</a:t>
            </a:r>
          </a:p>
        </p:txBody>
      </p:sp>
      <p:sp>
        <p:nvSpPr>
          <p:cNvPr id="12" name="Rectangle 11"/>
          <p:cNvSpPr/>
          <p:nvPr/>
        </p:nvSpPr>
        <p:spPr>
          <a:xfrm>
            <a:off x="6966256" y="1754666"/>
            <a:ext cx="2007289" cy="2057008"/>
          </a:xfrm>
          <a:prstGeom prst="rect">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883438" y="1080128"/>
            <a:ext cx="2193111" cy="707886"/>
          </a:xfrm>
          <a:prstGeom prst="rect">
            <a:avLst/>
          </a:prstGeom>
          <a:noFill/>
        </p:spPr>
        <p:txBody>
          <a:bodyPr wrap="square" rtlCol="0">
            <a:spAutoFit/>
          </a:bodyPr>
          <a:lstStyle/>
          <a:p>
            <a:pPr algn="ctr"/>
            <a:r>
              <a:rPr lang="en-US" sz="2000" i="1" dirty="0">
                <a:solidFill>
                  <a:srgbClr val="660066"/>
                </a:solidFill>
              </a:rPr>
              <a:t>Sumatra           diurnal cycle</a:t>
            </a:r>
          </a:p>
        </p:txBody>
      </p:sp>
      <p:sp>
        <p:nvSpPr>
          <p:cNvPr id="18" name="TextBox 17"/>
          <p:cNvSpPr txBox="1"/>
          <p:nvPr/>
        </p:nvSpPr>
        <p:spPr>
          <a:xfrm>
            <a:off x="5240783" y="1223158"/>
            <a:ext cx="2009153" cy="369332"/>
          </a:xfrm>
          <a:prstGeom prst="rect">
            <a:avLst/>
          </a:prstGeom>
          <a:noFill/>
        </p:spPr>
        <p:txBody>
          <a:bodyPr wrap="square" rtlCol="0">
            <a:spAutoFit/>
          </a:bodyPr>
          <a:lstStyle/>
          <a:p>
            <a:r>
              <a:rPr lang="en-US" i="1" dirty="0">
                <a:solidFill>
                  <a:srgbClr val="3366FF"/>
                </a:solidFill>
              </a:rPr>
              <a:t>2-day disturbances</a:t>
            </a:r>
          </a:p>
        </p:txBody>
      </p:sp>
      <p:sp>
        <p:nvSpPr>
          <p:cNvPr id="24" name="TextBox 23"/>
          <p:cNvSpPr txBox="1"/>
          <p:nvPr/>
        </p:nvSpPr>
        <p:spPr>
          <a:xfrm>
            <a:off x="3117994" y="5930054"/>
            <a:ext cx="996809" cy="646331"/>
          </a:xfrm>
          <a:prstGeom prst="rect">
            <a:avLst/>
          </a:prstGeom>
          <a:noFill/>
        </p:spPr>
        <p:txBody>
          <a:bodyPr wrap="square" rtlCol="0">
            <a:spAutoFit/>
          </a:bodyPr>
          <a:lstStyle/>
          <a:p>
            <a:r>
              <a:rPr lang="en-US" i="1" dirty="0"/>
              <a:t>Tip of Africa</a:t>
            </a:r>
          </a:p>
        </p:txBody>
      </p:sp>
      <p:sp>
        <p:nvSpPr>
          <p:cNvPr id="27" name="TextBox 26">
            <a:extLst>
              <a:ext uri="{FF2B5EF4-FFF2-40B4-BE49-F238E27FC236}">
                <a16:creationId xmlns:a16="http://schemas.microsoft.com/office/drawing/2014/main" id="{EF2BD98B-D019-704A-8ED0-3673A11A7823}"/>
              </a:ext>
            </a:extLst>
          </p:cNvPr>
          <p:cNvSpPr txBox="1"/>
          <p:nvPr/>
        </p:nvSpPr>
        <p:spPr>
          <a:xfrm>
            <a:off x="3727048" y="1080128"/>
            <a:ext cx="898978" cy="369332"/>
          </a:xfrm>
          <a:prstGeom prst="rect">
            <a:avLst/>
          </a:prstGeom>
          <a:noFill/>
        </p:spPr>
        <p:txBody>
          <a:bodyPr wrap="square" rtlCol="0">
            <a:spAutoFit/>
          </a:bodyPr>
          <a:lstStyle/>
          <a:p>
            <a:r>
              <a:rPr lang="en-US" b="1" i="1" dirty="0">
                <a:solidFill>
                  <a:srgbClr val="FF0000"/>
                </a:solidFill>
              </a:rPr>
              <a:t>MJO 1</a:t>
            </a:r>
          </a:p>
        </p:txBody>
      </p:sp>
      <p:sp>
        <p:nvSpPr>
          <p:cNvPr id="28" name="TextBox 27">
            <a:extLst>
              <a:ext uri="{FF2B5EF4-FFF2-40B4-BE49-F238E27FC236}">
                <a16:creationId xmlns:a16="http://schemas.microsoft.com/office/drawing/2014/main" id="{4C5AD292-685C-2942-B23A-8D363F8E9E0F}"/>
              </a:ext>
            </a:extLst>
          </p:cNvPr>
          <p:cNvSpPr txBox="1"/>
          <p:nvPr/>
        </p:nvSpPr>
        <p:spPr>
          <a:xfrm>
            <a:off x="3425877" y="3943432"/>
            <a:ext cx="898978" cy="369332"/>
          </a:xfrm>
          <a:prstGeom prst="rect">
            <a:avLst/>
          </a:prstGeom>
          <a:noFill/>
        </p:spPr>
        <p:txBody>
          <a:bodyPr wrap="square" rtlCol="0">
            <a:spAutoFit/>
          </a:bodyPr>
          <a:lstStyle/>
          <a:p>
            <a:r>
              <a:rPr lang="en-US" b="1" i="1" dirty="0">
                <a:solidFill>
                  <a:srgbClr val="FF0000"/>
                </a:solidFill>
              </a:rPr>
              <a:t>MJO 2</a:t>
            </a:r>
          </a:p>
        </p:txBody>
      </p:sp>
    </p:spTree>
    <p:extLst>
      <p:ext uri="{BB962C8B-B14F-4D97-AF65-F5344CB8AC3E}">
        <p14:creationId xmlns:p14="http://schemas.microsoft.com/office/powerpoint/2010/main" val="137122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dissolv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par>
                                <p:cTn id="25" presetID="9" presetClass="exit" presetSubtype="0" fill="hold" grpId="1" nodeType="with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par>
                                <p:cTn id="31" presetID="9"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par>
                                <p:cTn id="34" presetID="9"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dissolve">
                                      <p:cBhvr>
                                        <p:cTn id="36" dur="500"/>
                                        <p:tgtEl>
                                          <p:spTgt spid="20"/>
                                        </p:tgtEl>
                                      </p:cBhvr>
                                    </p:animEffect>
                                  </p:childTnLst>
                                </p:cTn>
                              </p:par>
                              <p:par>
                                <p:cTn id="37" presetID="9"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500"/>
                                        <p:tgtEl>
                                          <p:spTgt spid="19"/>
                                        </p:tgtEl>
                                      </p:cBhvr>
                                    </p:animEffect>
                                  </p:childTnLst>
                                </p:cTn>
                              </p:par>
                              <p:par>
                                <p:cTn id="40" presetID="9"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ssolve">
                                      <p:cBhvr>
                                        <p:cTn id="42" dur="500"/>
                                        <p:tgtEl>
                                          <p:spTgt spid="21"/>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dissolve">
                                      <p:cBhvr>
                                        <p:cTn id="45" dur="500"/>
                                        <p:tgtEl>
                                          <p:spTgt spid="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dissolve">
                                      <p:cBhvr>
                                        <p:cTn id="48" dur="500"/>
                                        <p:tgtEl>
                                          <p:spTgt spid="22"/>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dissolve">
                                      <p:cBhvr>
                                        <p:cTn id="51" dur="500"/>
                                        <p:tgtEl>
                                          <p:spTgt spid="26"/>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dissolv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9"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dissolve">
                                      <p:cBhvr>
                                        <p:cTn id="61" dur="500"/>
                                        <p:tgtEl>
                                          <p:spTgt spid="23"/>
                                        </p:tgtEl>
                                      </p:cBhvr>
                                    </p:animEffect>
                                  </p:childTnLst>
                                </p:cTn>
                              </p:par>
                              <p:par>
                                <p:cTn id="62" presetID="9" presetClass="exit" presetSubtype="0" fill="hold" nodeType="withEffect">
                                  <p:stCondLst>
                                    <p:cond delay="0"/>
                                  </p:stCondLst>
                                  <p:childTnLst>
                                    <p:animEffect transition="out" filter="dissolv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9" presetClass="exit" presetSubtype="0" fill="hold" nodeType="withEffect">
                                  <p:stCondLst>
                                    <p:cond delay="0"/>
                                  </p:stCondLst>
                                  <p:childTnLst>
                                    <p:animEffect transition="out" filter="dissolv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par>
                                <p:cTn id="68" presetID="9" presetClass="exit" presetSubtype="0" fill="hold" nodeType="withEffect">
                                  <p:stCondLst>
                                    <p:cond delay="0"/>
                                  </p:stCondLst>
                                  <p:childTnLst>
                                    <p:animEffect transition="out" filter="dissolv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par>
                                <p:cTn id="71" presetID="9" presetClass="exit" presetSubtype="0" fill="hold" nodeType="withEffect">
                                  <p:stCondLst>
                                    <p:cond delay="0"/>
                                  </p:stCondLst>
                                  <p:childTnLst>
                                    <p:animEffect transition="out" filter="dissolv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par>
                                <p:cTn id="80" presetID="9" presetClass="exit" presetSubtype="0" fill="hold" grpId="1" nodeType="with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9" presetClass="exit" presetSubtype="0" fill="hold" grpId="1" nodeType="withEffect">
                                  <p:stCondLst>
                                    <p:cond delay="0"/>
                                  </p:stCondLst>
                                  <p:childTnLst>
                                    <p:animEffect transition="out" filter="dissolv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dissolve">
                                      <p:cBhvr>
                                        <p:cTn id="90" dur="500"/>
                                        <p:tgtEl>
                                          <p:spTgt spid="17"/>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dissolve">
                                      <p:cBhvr>
                                        <p:cTn id="93" dur="500"/>
                                        <p:tgtEl>
                                          <p:spTgt spid="12"/>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dissolve">
                                      <p:cBhvr>
                                        <p:cTn id="9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5" grpId="0"/>
      <p:bldP spid="11" grpId="0" animBg="1"/>
      <p:bldP spid="11" grpId="1" animBg="1"/>
      <p:bldP spid="16" grpId="0" animBg="1"/>
      <p:bldP spid="16" grpId="1" animBg="1"/>
      <p:bldP spid="23" grpId="0" animBg="1"/>
      <p:bldP spid="9" grpId="0"/>
      <p:bldP spid="9" grpId="1"/>
      <p:bldP spid="22" grpId="0"/>
      <p:bldP spid="22" grpId="1"/>
      <p:bldP spid="25" grpId="0"/>
      <p:bldP spid="25" grpId="1"/>
      <p:bldP spid="26" grpId="0"/>
      <p:bldP spid="26" grpId="1"/>
      <p:bldP spid="12" grpId="0" animBg="1"/>
      <p:bldP spid="17" grpId="0"/>
      <p:bldP spid="18"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11 at 3.13.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476685"/>
          </a:xfrm>
          <a:prstGeom prst="rect">
            <a:avLst/>
          </a:prstGeom>
        </p:spPr>
      </p:pic>
      <p:sp>
        <p:nvSpPr>
          <p:cNvPr id="5" name="TextBox 4"/>
          <p:cNvSpPr txBox="1"/>
          <p:nvPr/>
        </p:nvSpPr>
        <p:spPr>
          <a:xfrm>
            <a:off x="2700682" y="248187"/>
            <a:ext cx="4175110" cy="461665"/>
          </a:xfrm>
          <a:prstGeom prst="rect">
            <a:avLst/>
          </a:prstGeom>
          <a:noFill/>
        </p:spPr>
        <p:txBody>
          <a:bodyPr wrap="square" rtlCol="0">
            <a:spAutoFit/>
          </a:bodyPr>
          <a:lstStyle/>
          <a:p>
            <a:r>
              <a:rPr lang="en-US" sz="2400" i="1" dirty="0" err="1"/>
              <a:t>Moum</a:t>
            </a:r>
            <a:r>
              <a:rPr lang="en-US" sz="2400" i="1" dirty="0"/>
              <a:t> et al. (2014, BAMS)</a:t>
            </a:r>
          </a:p>
        </p:txBody>
      </p:sp>
      <p:sp>
        <p:nvSpPr>
          <p:cNvPr id="2" name="Oval 1">
            <a:extLst>
              <a:ext uri="{FF2B5EF4-FFF2-40B4-BE49-F238E27FC236}">
                <a16:creationId xmlns:a16="http://schemas.microsoft.com/office/drawing/2014/main" id="{25F375B4-CD2D-3A43-9123-CC30B949DD1C}"/>
              </a:ext>
            </a:extLst>
          </p:cNvPr>
          <p:cNvSpPr/>
          <p:nvPr/>
        </p:nvSpPr>
        <p:spPr>
          <a:xfrm>
            <a:off x="4702668" y="2488553"/>
            <a:ext cx="4175111" cy="273162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06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10-11 at 4.16.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9144000" cy="4864608"/>
          </a:xfrm>
          <a:prstGeom prst="rect">
            <a:avLst/>
          </a:prstGeom>
        </p:spPr>
      </p:pic>
      <p:sp>
        <p:nvSpPr>
          <p:cNvPr id="3" name="TextBox 2"/>
          <p:cNvSpPr txBox="1"/>
          <p:nvPr/>
        </p:nvSpPr>
        <p:spPr>
          <a:xfrm>
            <a:off x="7012817" y="2980163"/>
            <a:ext cx="2095270" cy="3477875"/>
          </a:xfrm>
          <a:prstGeom prst="rect">
            <a:avLst/>
          </a:prstGeom>
          <a:ln w="38100" cmpd="sng">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buFont typeface="Arial" panose="020B0604020202020204" pitchFamily="34" charset="0"/>
              <a:buChar char="•"/>
            </a:pPr>
            <a:r>
              <a:rPr lang="en-US" sz="2000" i="1" dirty="0"/>
              <a:t>Increasing SST, prominent diurnal cycle leading up to MJO active phases</a:t>
            </a:r>
          </a:p>
          <a:p>
            <a:pPr marL="342900" indent="-342900">
              <a:buFont typeface="Arial" panose="020B0604020202020204" pitchFamily="34" charset="0"/>
              <a:buChar char="•"/>
            </a:pPr>
            <a:r>
              <a:rPr lang="en-US" sz="2000" i="1" dirty="0"/>
              <a:t>Diurnal cycle amplifies </a:t>
            </a:r>
            <a:r>
              <a:rPr lang="en-US" sz="2000" i="1" dirty="0" err="1"/>
              <a:t>intraseasonal</a:t>
            </a:r>
            <a:r>
              <a:rPr lang="en-US" sz="2000" i="1" dirty="0"/>
              <a:t> SST variability (Li et al. 2013)</a:t>
            </a:r>
          </a:p>
        </p:txBody>
      </p:sp>
      <p:sp>
        <p:nvSpPr>
          <p:cNvPr id="2" name="Rectangle 1"/>
          <p:cNvSpPr/>
          <p:nvPr/>
        </p:nvSpPr>
        <p:spPr>
          <a:xfrm>
            <a:off x="1083548" y="97171"/>
            <a:ext cx="1518536" cy="6599143"/>
          </a:xfrm>
          <a:prstGeom prst="rect">
            <a:avLst/>
          </a:prstGeom>
          <a:solidFill>
            <a:srgbClr val="FF0000">
              <a:alpha val="7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721812" y="97171"/>
            <a:ext cx="1184206" cy="6599143"/>
          </a:xfrm>
          <a:prstGeom prst="rect">
            <a:avLst/>
          </a:prstGeom>
          <a:solidFill>
            <a:srgbClr val="FF0000">
              <a:alpha val="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967222" y="764973"/>
            <a:ext cx="3183165" cy="369332"/>
          </a:xfrm>
          <a:prstGeom prst="rect">
            <a:avLst/>
          </a:prstGeom>
          <a:noFill/>
        </p:spPr>
        <p:txBody>
          <a:bodyPr wrap="square" rtlCol="0">
            <a:spAutoFit/>
          </a:bodyPr>
          <a:lstStyle/>
          <a:p>
            <a:r>
              <a:rPr lang="en-US" i="1" dirty="0"/>
              <a:t>(Johnson and </a:t>
            </a:r>
            <a:r>
              <a:rPr lang="en-US" i="1" dirty="0" err="1"/>
              <a:t>Ciesielski</a:t>
            </a:r>
            <a:r>
              <a:rPr lang="en-US" i="1" dirty="0"/>
              <a:t> 2013)</a:t>
            </a:r>
          </a:p>
        </p:txBody>
      </p:sp>
      <p:sp>
        <p:nvSpPr>
          <p:cNvPr id="4" name="TextBox 3">
            <a:extLst>
              <a:ext uri="{FF2B5EF4-FFF2-40B4-BE49-F238E27FC236}">
                <a16:creationId xmlns:a16="http://schemas.microsoft.com/office/drawing/2014/main" id="{A278E703-8F8C-104D-A390-E02757A0D4D0}"/>
              </a:ext>
            </a:extLst>
          </p:cNvPr>
          <p:cNvSpPr txBox="1"/>
          <p:nvPr/>
        </p:nvSpPr>
        <p:spPr>
          <a:xfrm>
            <a:off x="3102822" y="4349768"/>
            <a:ext cx="1169043" cy="369332"/>
          </a:xfrm>
          <a:prstGeom prst="rect">
            <a:avLst/>
          </a:prstGeom>
          <a:noFill/>
        </p:spPr>
        <p:txBody>
          <a:bodyPr wrap="square" rtlCol="0">
            <a:spAutoFit/>
          </a:bodyPr>
          <a:lstStyle/>
          <a:p>
            <a:r>
              <a:rPr lang="en-US" b="1" i="1" dirty="0">
                <a:solidFill>
                  <a:srgbClr val="FF0000"/>
                </a:solidFill>
              </a:rPr>
              <a:t>MJO 1</a:t>
            </a:r>
          </a:p>
        </p:txBody>
      </p:sp>
      <p:sp>
        <p:nvSpPr>
          <p:cNvPr id="8" name="TextBox 7">
            <a:extLst>
              <a:ext uri="{FF2B5EF4-FFF2-40B4-BE49-F238E27FC236}">
                <a16:creationId xmlns:a16="http://schemas.microsoft.com/office/drawing/2014/main" id="{738BAE83-EEA7-9A47-BBD8-B2A5E1497027}"/>
              </a:ext>
            </a:extLst>
          </p:cNvPr>
          <p:cNvSpPr txBox="1"/>
          <p:nvPr/>
        </p:nvSpPr>
        <p:spPr>
          <a:xfrm>
            <a:off x="6355965" y="3485908"/>
            <a:ext cx="1169043" cy="369332"/>
          </a:xfrm>
          <a:prstGeom prst="rect">
            <a:avLst/>
          </a:prstGeom>
          <a:noFill/>
        </p:spPr>
        <p:txBody>
          <a:bodyPr wrap="square" rtlCol="0">
            <a:spAutoFit/>
          </a:bodyPr>
          <a:lstStyle/>
          <a:p>
            <a:r>
              <a:rPr lang="en-US" b="1" i="1" dirty="0">
                <a:solidFill>
                  <a:srgbClr val="FF0000"/>
                </a:solidFill>
              </a:rPr>
              <a:t>MJO 2</a:t>
            </a:r>
          </a:p>
        </p:txBody>
      </p:sp>
    </p:spTree>
    <p:extLst>
      <p:ext uri="{BB962C8B-B14F-4D97-AF65-F5344CB8AC3E}">
        <p14:creationId xmlns:p14="http://schemas.microsoft.com/office/powerpoint/2010/main" val="16466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dissolv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dissolve">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997EEA44-E322-8E4E-B71F-491EACC562BB}"/>
              </a:ext>
            </a:extLst>
          </p:cNvPr>
          <p:cNvPicPr>
            <a:picLocks noChangeAspect="1"/>
          </p:cNvPicPr>
          <p:nvPr/>
        </p:nvPicPr>
        <p:blipFill>
          <a:blip r:embed="rId2"/>
          <a:stretch>
            <a:fillRect/>
          </a:stretch>
        </p:blipFill>
        <p:spPr>
          <a:xfrm>
            <a:off x="312516" y="303635"/>
            <a:ext cx="7511970" cy="2248882"/>
          </a:xfrm>
          <a:prstGeom prst="rect">
            <a:avLst/>
          </a:prstGeom>
        </p:spPr>
      </p:pic>
      <p:sp>
        <p:nvSpPr>
          <p:cNvPr id="6" name="TextBox 5">
            <a:extLst>
              <a:ext uri="{FF2B5EF4-FFF2-40B4-BE49-F238E27FC236}">
                <a16:creationId xmlns:a16="http://schemas.microsoft.com/office/drawing/2014/main" id="{100C5566-5A38-4A4A-832F-C96FA52CD86B}"/>
              </a:ext>
            </a:extLst>
          </p:cNvPr>
          <p:cNvSpPr txBox="1"/>
          <p:nvPr/>
        </p:nvSpPr>
        <p:spPr>
          <a:xfrm>
            <a:off x="6875361" y="2789695"/>
            <a:ext cx="1898249" cy="400110"/>
          </a:xfrm>
          <a:prstGeom prst="rect">
            <a:avLst/>
          </a:prstGeom>
          <a:noFill/>
        </p:spPr>
        <p:txBody>
          <a:bodyPr wrap="square" rtlCol="0">
            <a:spAutoFit/>
          </a:bodyPr>
          <a:lstStyle/>
          <a:p>
            <a:r>
              <a:rPr lang="en-US" sz="2000" i="1" dirty="0"/>
              <a:t>Cover page</a:t>
            </a:r>
          </a:p>
        </p:txBody>
      </p:sp>
      <p:sp>
        <p:nvSpPr>
          <p:cNvPr id="2" name="TextBox 1">
            <a:extLst>
              <a:ext uri="{FF2B5EF4-FFF2-40B4-BE49-F238E27FC236}">
                <a16:creationId xmlns:a16="http://schemas.microsoft.com/office/drawing/2014/main" id="{98581A3F-29E5-C044-8681-DE9E09E5E23C}"/>
              </a:ext>
            </a:extLst>
          </p:cNvPr>
          <p:cNvSpPr txBox="1"/>
          <p:nvPr/>
        </p:nvSpPr>
        <p:spPr>
          <a:xfrm>
            <a:off x="2544849" y="1802502"/>
            <a:ext cx="5096368" cy="646331"/>
          </a:xfrm>
          <a:prstGeom prst="rect">
            <a:avLst/>
          </a:prstGeom>
          <a:noFill/>
        </p:spPr>
        <p:txBody>
          <a:bodyPr wrap="square" rtlCol="0">
            <a:spAutoFit/>
          </a:bodyPr>
          <a:lstStyle/>
          <a:p>
            <a:pPr algn="r"/>
            <a:r>
              <a:rPr lang="en-US" i="1" dirty="0"/>
              <a:t>Bulletin of the American Meteorological Society</a:t>
            </a:r>
          </a:p>
          <a:p>
            <a:pPr algn="r"/>
            <a:r>
              <a:rPr lang="en-US" i="1" dirty="0"/>
              <a:t>January 1967</a:t>
            </a:r>
          </a:p>
        </p:txBody>
      </p:sp>
      <p:pic>
        <p:nvPicPr>
          <p:cNvPr id="3" name="Picture 2" descr="A close up of text on a white background&#10;&#10;Description automatically generated">
            <a:extLst>
              <a:ext uri="{FF2B5EF4-FFF2-40B4-BE49-F238E27FC236}">
                <a16:creationId xmlns:a16="http://schemas.microsoft.com/office/drawing/2014/main" id="{6E14ADB3-8F32-C745-AD3B-46D49B2BC5A0}"/>
              </a:ext>
            </a:extLst>
          </p:cNvPr>
          <p:cNvPicPr>
            <a:picLocks noChangeAspect="1"/>
          </p:cNvPicPr>
          <p:nvPr/>
        </p:nvPicPr>
        <p:blipFill>
          <a:blip r:embed="rId3"/>
          <a:stretch>
            <a:fillRect/>
          </a:stretch>
        </p:blipFill>
        <p:spPr>
          <a:xfrm>
            <a:off x="2544849" y="1493134"/>
            <a:ext cx="3671221" cy="5202820"/>
          </a:xfrm>
          <a:prstGeom prst="rect">
            <a:avLst/>
          </a:prstGeom>
        </p:spPr>
      </p:pic>
      <p:cxnSp>
        <p:nvCxnSpPr>
          <p:cNvPr id="8" name="Straight Arrow Connector 7">
            <a:extLst>
              <a:ext uri="{FF2B5EF4-FFF2-40B4-BE49-F238E27FC236}">
                <a16:creationId xmlns:a16="http://schemas.microsoft.com/office/drawing/2014/main" id="{C6D02153-BFCA-2947-A4B1-615369EDCE22}"/>
              </a:ext>
            </a:extLst>
          </p:cNvPr>
          <p:cNvCxnSpPr>
            <a:cxnSpLocks/>
          </p:cNvCxnSpPr>
          <p:nvPr/>
        </p:nvCxnSpPr>
        <p:spPr>
          <a:xfrm flipH="1">
            <a:off x="6233431" y="3096272"/>
            <a:ext cx="682442" cy="32409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322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3626" y="257200"/>
            <a:ext cx="7201501" cy="6236500"/>
          </a:xfrm>
          <a:prstGeom prst="rect">
            <a:avLst/>
          </a:prstGeom>
        </p:spPr>
      </p:pic>
      <p:sp>
        <p:nvSpPr>
          <p:cNvPr id="3" name="TextBox 2"/>
          <p:cNvSpPr txBox="1"/>
          <p:nvPr/>
        </p:nvSpPr>
        <p:spPr>
          <a:xfrm>
            <a:off x="0" y="530475"/>
            <a:ext cx="2057902" cy="3816429"/>
          </a:xfrm>
          <a:prstGeom prst="rect">
            <a:avLst/>
          </a:prstGeom>
          <a:noFill/>
        </p:spPr>
        <p:txBody>
          <a:bodyPr wrap="square" rtlCol="0">
            <a:spAutoFit/>
          </a:bodyPr>
          <a:lstStyle/>
          <a:p>
            <a:r>
              <a:rPr lang="en-US" sz="2200" i="1" dirty="0">
                <a:latin typeface="Wingdings"/>
                <a:ea typeface="Wingdings"/>
                <a:cs typeface="Wingdings"/>
                <a:sym typeface="Wingdings"/>
              </a:rPr>
              <a:t></a:t>
            </a:r>
            <a:r>
              <a:rPr lang="en-US" sz="2200" i="1" dirty="0"/>
              <a:t>SST, surface fluxes peak in afternoon</a:t>
            </a:r>
          </a:p>
          <a:p>
            <a:r>
              <a:rPr lang="en-US" sz="2200" i="1" dirty="0">
                <a:latin typeface="Wingdings"/>
                <a:ea typeface="Wingdings"/>
                <a:cs typeface="Wingdings"/>
                <a:sym typeface="Wingdings"/>
              </a:rPr>
              <a:t></a:t>
            </a:r>
            <a:r>
              <a:rPr lang="en-US" sz="2200" i="1" dirty="0"/>
              <a:t>Late afternoon (and nocturnal) peaks in radar echoes</a:t>
            </a:r>
          </a:p>
          <a:p>
            <a:r>
              <a:rPr lang="en-US" sz="2200" i="1" dirty="0">
                <a:latin typeface="Wingdings"/>
                <a:ea typeface="Wingdings"/>
                <a:cs typeface="Wingdings"/>
                <a:sym typeface="Wingdings"/>
              </a:rPr>
              <a:t></a:t>
            </a:r>
            <a:r>
              <a:rPr lang="en-US" sz="2200" i="1" dirty="0"/>
              <a:t>Corresponding moistening of low to mid-troposphere</a:t>
            </a:r>
          </a:p>
        </p:txBody>
      </p:sp>
      <p:sp>
        <p:nvSpPr>
          <p:cNvPr id="4" name="TextBox 3"/>
          <p:cNvSpPr txBox="1"/>
          <p:nvPr/>
        </p:nvSpPr>
        <p:spPr>
          <a:xfrm>
            <a:off x="5323055" y="6423966"/>
            <a:ext cx="4083651" cy="369332"/>
          </a:xfrm>
          <a:prstGeom prst="rect">
            <a:avLst/>
          </a:prstGeom>
          <a:noFill/>
        </p:spPr>
        <p:txBody>
          <a:bodyPr wrap="square" rtlCol="0">
            <a:spAutoFit/>
          </a:bodyPr>
          <a:lstStyle/>
          <a:p>
            <a:r>
              <a:rPr lang="en-US" i="1" dirty="0"/>
              <a:t>(</a:t>
            </a:r>
            <a:r>
              <a:rPr lang="en-US" i="1" dirty="0" err="1"/>
              <a:t>Ruppert</a:t>
            </a:r>
            <a:r>
              <a:rPr lang="en-US" i="1" dirty="0"/>
              <a:t> and Johnson 2016, JAMES)</a:t>
            </a:r>
          </a:p>
        </p:txBody>
      </p:sp>
      <p:sp>
        <p:nvSpPr>
          <p:cNvPr id="5" name="Oval 4"/>
          <p:cNvSpPr/>
          <p:nvPr/>
        </p:nvSpPr>
        <p:spPr>
          <a:xfrm>
            <a:off x="2983610" y="4440674"/>
            <a:ext cx="2524593" cy="1388443"/>
          </a:xfrm>
          <a:prstGeom prst="ellipse">
            <a:avLst/>
          </a:prstGeom>
          <a:no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043117" y="4164688"/>
            <a:ext cx="2524593" cy="1388443"/>
          </a:xfrm>
          <a:prstGeom prst="ellipse">
            <a:avLst/>
          </a:prstGeom>
          <a:no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Notched Right Arrow 6"/>
          <p:cNvSpPr/>
          <p:nvPr/>
        </p:nvSpPr>
        <p:spPr>
          <a:xfrm rot="8297145">
            <a:off x="2863812" y="3223839"/>
            <a:ext cx="504845" cy="275147"/>
          </a:xfrm>
          <a:prstGeom prst="notchedRightArrow">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Notched Right Arrow 7"/>
          <p:cNvSpPr/>
          <p:nvPr/>
        </p:nvSpPr>
        <p:spPr>
          <a:xfrm rot="8297145">
            <a:off x="6100746" y="3269737"/>
            <a:ext cx="504845" cy="275147"/>
          </a:xfrm>
          <a:prstGeom prst="notchedRightArrow">
            <a:avLst/>
          </a:prstGeom>
          <a:solidFill>
            <a:srgbClr val="FFFFFF"/>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Notched Right Arrow 8"/>
          <p:cNvSpPr/>
          <p:nvPr/>
        </p:nvSpPr>
        <p:spPr>
          <a:xfrm rot="3456206">
            <a:off x="4259481" y="2999075"/>
            <a:ext cx="504845" cy="275147"/>
          </a:xfrm>
          <a:prstGeom prst="notched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Notched Right Arrow 9"/>
          <p:cNvSpPr/>
          <p:nvPr/>
        </p:nvSpPr>
        <p:spPr>
          <a:xfrm rot="3456206">
            <a:off x="7089479" y="3151475"/>
            <a:ext cx="504845" cy="275147"/>
          </a:xfrm>
          <a:prstGeom prst="notched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794540" y="734376"/>
            <a:ext cx="968768" cy="2115428"/>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899949" y="734376"/>
            <a:ext cx="968768" cy="2115428"/>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463694" y="4305210"/>
            <a:ext cx="1479901" cy="369332"/>
          </a:xfrm>
          <a:prstGeom prst="rect">
            <a:avLst/>
          </a:prstGeom>
          <a:noFill/>
        </p:spPr>
        <p:txBody>
          <a:bodyPr wrap="square" rtlCol="0">
            <a:spAutoFit/>
          </a:bodyPr>
          <a:lstStyle/>
          <a:p>
            <a:r>
              <a:rPr lang="en-US" b="1" dirty="0"/>
              <a:t>06-11 Oct</a:t>
            </a:r>
          </a:p>
        </p:txBody>
      </p:sp>
      <p:sp>
        <p:nvSpPr>
          <p:cNvPr id="14" name="TextBox 13"/>
          <p:cNvSpPr txBox="1"/>
          <p:nvPr/>
        </p:nvSpPr>
        <p:spPr>
          <a:xfrm>
            <a:off x="7281163" y="4306152"/>
            <a:ext cx="1479901" cy="369332"/>
          </a:xfrm>
          <a:prstGeom prst="rect">
            <a:avLst/>
          </a:prstGeom>
          <a:noFill/>
        </p:spPr>
        <p:txBody>
          <a:bodyPr wrap="square" rtlCol="0">
            <a:spAutoFit/>
          </a:bodyPr>
          <a:lstStyle/>
          <a:p>
            <a:pPr algn="ctr"/>
            <a:r>
              <a:rPr lang="en-US" b="1" dirty="0"/>
              <a:t>13-16 Nov</a:t>
            </a:r>
          </a:p>
        </p:txBody>
      </p:sp>
    </p:spTree>
    <p:extLst>
      <p:ext uri="{BB962C8B-B14F-4D97-AF65-F5344CB8AC3E}">
        <p14:creationId xmlns:p14="http://schemas.microsoft.com/office/powerpoint/2010/main" val="206560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dissolve">
                                      <p:cBhvr>
                                        <p:cTn id="18" dur="500"/>
                                        <p:tgtEl>
                                          <p:spTgt spid="3">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dissolve">
                                      <p:cBhvr>
                                        <p:cTn id="4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2DC20F-CD86-9B41-8555-9CA8637ACB7F}"/>
              </a:ext>
            </a:extLst>
          </p:cNvPr>
          <p:cNvSpPr txBox="1"/>
          <p:nvPr/>
        </p:nvSpPr>
        <p:spPr>
          <a:xfrm>
            <a:off x="132521" y="265044"/>
            <a:ext cx="2491409" cy="1323439"/>
          </a:xfrm>
          <a:prstGeom prst="rect">
            <a:avLst/>
          </a:prstGeom>
          <a:noFill/>
        </p:spPr>
        <p:txBody>
          <a:bodyPr wrap="square" rtlCol="0">
            <a:spAutoFit/>
          </a:bodyPr>
          <a:lstStyle/>
          <a:p>
            <a:pPr algn="ctr"/>
            <a:r>
              <a:rPr lang="en-US" sz="2000" b="1" dirty="0"/>
              <a:t>Composite for DYNAMO November Suppressed Period (11-21 Nov)</a:t>
            </a:r>
          </a:p>
        </p:txBody>
      </p:sp>
      <p:sp>
        <p:nvSpPr>
          <p:cNvPr id="5" name="TextBox 4">
            <a:extLst>
              <a:ext uri="{FF2B5EF4-FFF2-40B4-BE49-F238E27FC236}">
                <a16:creationId xmlns:a16="http://schemas.microsoft.com/office/drawing/2014/main" id="{088E69FB-FF6E-D440-8B5B-7E63DE0C6F71}"/>
              </a:ext>
            </a:extLst>
          </p:cNvPr>
          <p:cNvSpPr txBox="1"/>
          <p:nvPr/>
        </p:nvSpPr>
        <p:spPr>
          <a:xfrm>
            <a:off x="106017" y="1615688"/>
            <a:ext cx="2517913" cy="4247317"/>
          </a:xfrm>
          <a:prstGeom prst="rect">
            <a:avLst/>
          </a:prstGeom>
          <a:noFill/>
        </p:spPr>
        <p:txBody>
          <a:bodyPr wrap="square" rtlCol="0">
            <a:spAutoFit/>
          </a:bodyPr>
          <a:lstStyle/>
          <a:p>
            <a:pPr marL="285750" indent="-285750">
              <a:buFont typeface="Arial" panose="020B0604020202020204" pitchFamily="34" charset="0"/>
              <a:buChar char="•"/>
            </a:pPr>
            <a:r>
              <a:rPr lang="en-US" i="1" dirty="0"/>
              <a:t>Opposite diurnal variability of ML in ocean &amp; atmosphere: deepest ML in atmosphere at midday (Johnson and Ciesielski 2017), in ocean at night (Moulin et al. 2018)</a:t>
            </a:r>
          </a:p>
          <a:p>
            <a:pPr marL="285750" indent="-285750">
              <a:buFont typeface="Arial" panose="020B0604020202020204" pitchFamily="34" charset="0"/>
              <a:buChar char="•"/>
            </a:pPr>
            <a:r>
              <a:rPr lang="en-US" i="1" dirty="0"/>
              <a:t>Greatest wind stress at night due to rain-induced cold pools &amp; gustiness</a:t>
            </a:r>
          </a:p>
          <a:p>
            <a:pPr marL="285750" indent="-285750">
              <a:buFont typeface="Arial" panose="020B0604020202020204" pitchFamily="34" charset="0"/>
              <a:buChar char="•"/>
            </a:pPr>
            <a:r>
              <a:rPr lang="en-US" i="1" dirty="0"/>
              <a:t>Secondary afternoon maximum in rainfall</a:t>
            </a:r>
          </a:p>
        </p:txBody>
      </p:sp>
      <p:pic>
        <p:nvPicPr>
          <p:cNvPr id="2" name="Picture 1" descr="dc_nov_sup-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3930" y="265043"/>
            <a:ext cx="6542554" cy="6227543"/>
          </a:xfrm>
          <a:prstGeom prst="rect">
            <a:avLst/>
          </a:prstGeom>
        </p:spPr>
      </p:pic>
      <p:sp>
        <p:nvSpPr>
          <p:cNvPr id="3" name="TextBox 2">
            <a:extLst>
              <a:ext uri="{FF2B5EF4-FFF2-40B4-BE49-F238E27FC236}">
                <a16:creationId xmlns:a16="http://schemas.microsoft.com/office/drawing/2014/main" id="{97451B31-1CB7-2E4C-A297-5E5E3A755290}"/>
              </a:ext>
            </a:extLst>
          </p:cNvPr>
          <p:cNvSpPr txBox="1"/>
          <p:nvPr/>
        </p:nvSpPr>
        <p:spPr>
          <a:xfrm>
            <a:off x="6979534" y="926763"/>
            <a:ext cx="1678330" cy="307777"/>
          </a:xfrm>
          <a:prstGeom prst="rect">
            <a:avLst/>
          </a:prstGeom>
          <a:noFill/>
        </p:spPr>
        <p:txBody>
          <a:bodyPr wrap="square" rtlCol="0">
            <a:spAutoFit/>
          </a:bodyPr>
          <a:lstStyle/>
          <a:p>
            <a:r>
              <a:rPr lang="en-US" sz="1400" b="1" dirty="0">
                <a:solidFill>
                  <a:schemeClr val="bg1"/>
                </a:solidFill>
              </a:rPr>
              <a:t>Mixed layer top</a:t>
            </a:r>
          </a:p>
        </p:txBody>
      </p:sp>
      <p:cxnSp>
        <p:nvCxnSpPr>
          <p:cNvPr id="7" name="Straight Arrow Connector 6">
            <a:extLst>
              <a:ext uri="{FF2B5EF4-FFF2-40B4-BE49-F238E27FC236}">
                <a16:creationId xmlns:a16="http://schemas.microsoft.com/office/drawing/2014/main" id="{AA6C2F19-FA95-9B46-AE94-70FDE0A92FAF}"/>
              </a:ext>
            </a:extLst>
          </p:cNvPr>
          <p:cNvCxnSpPr/>
          <p:nvPr/>
        </p:nvCxnSpPr>
        <p:spPr>
          <a:xfrm flipH="1">
            <a:off x="6713317" y="1159305"/>
            <a:ext cx="358815" cy="15047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143CA1F-AF81-2C4A-AEE0-F8F4FAE8E139}"/>
              </a:ext>
            </a:extLst>
          </p:cNvPr>
          <p:cNvSpPr txBox="1"/>
          <p:nvPr/>
        </p:nvSpPr>
        <p:spPr>
          <a:xfrm>
            <a:off x="6927115" y="4684329"/>
            <a:ext cx="1678330" cy="307777"/>
          </a:xfrm>
          <a:prstGeom prst="rect">
            <a:avLst/>
          </a:prstGeom>
          <a:noFill/>
        </p:spPr>
        <p:txBody>
          <a:bodyPr wrap="square" rtlCol="0">
            <a:spAutoFit/>
          </a:bodyPr>
          <a:lstStyle/>
          <a:p>
            <a:r>
              <a:rPr lang="en-US" sz="1400" b="1" dirty="0"/>
              <a:t>Mixed layer base</a:t>
            </a:r>
          </a:p>
        </p:txBody>
      </p:sp>
      <p:cxnSp>
        <p:nvCxnSpPr>
          <p:cNvPr id="12" name="Straight Arrow Connector 11">
            <a:extLst>
              <a:ext uri="{FF2B5EF4-FFF2-40B4-BE49-F238E27FC236}">
                <a16:creationId xmlns:a16="http://schemas.microsoft.com/office/drawing/2014/main" id="{EC4D93AE-4964-8243-828A-BED3D6E6A42E}"/>
              </a:ext>
            </a:extLst>
          </p:cNvPr>
          <p:cNvCxnSpPr/>
          <p:nvPr/>
        </p:nvCxnSpPr>
        <p:spPr>
          <a:xfrm flipH="1" flipV="1">
            <a:off x="7361499" y="4409954"/>
            <a:ext cx="211867" cy="25464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C2E6EEE-43CE-1E41-AE8D-BBBB170C3A69}"/>
              </a:ext>
            </a:extLst>
          </p:cNvPr>
          <p:cNvSpPr txBox="1"/>
          <p:nvPr/>
        </p:nvSpPr>
        <p:spPr>
          <a:xfrm>
            <a:off x="6354502" y="5301206"/>
            <a:ext cx="2152891" cy="338554"/>
          </a:xfrm>
          <a:prstGeom prst="rect">
            <a:avLst/>
          </a:prstGeom>
          <a:noFill/>
        </p:spPr>
        <p:txBody>
          <a:bodyPr wrap="square" rtlCol="0">
            <a:spAutoFit/>
          </a:bodyPr>
          <a:lstStyle/>
          <a:p>
            <a:r>
              <a:rPr lang="en-US" sz="1600" i="1" dirty="0">
                <a:solidFill>
                  <a:schemeClr val="bg1"/>
                </a:solidFill>
              </a:rPr>
              <a:t>Data: Jim </a:t>
            </a:r>
            <a:r>
              <a:rPr lang="en-US" sz="1600" i="1" dirty="0" err="1">
                <a:solidFill>
                  <a:schemeClr val="bg1"/>
                </a:solidFill>
              </a:rPr>
              <a:t>Moum</a:t>
            </a:r>
            <a:endParaRPr lang="en-US" sz="1600" i="1" dirty="0">
              <a:solidFill>
                <a:schemeClr val="bg1"/>
              </a:solidFill>
            </a:endParaRPr>
          </a:p>
        </p:txBody>
      </p:sp>
      <p:cxnSp>
        <p:nvCxnSpPr>
          <p:cNvPr id="11" name="Straight Connector 10">
            <a:extLst>
              <a:ext uri="{FF2B5EF4-FFF2-40B4-BE49-F238E27FC236}">
                <a16:creationId xmlns:a16="http://schemas.microsoft.com/office/drawing/2014/main" id="{DF37CFCC-E5BB-3D4A-9806-4914C72E123A}"/>
              </a:ext>
            </a:extLst>
          </p:cNvPr>
          <p:cNvCxnSpPr>
            <a:cxnSpLocks/>
          </p:cNvCxnSpPr>
          <p:nvPr/>
        </p:nvCxnSpPr>
        <p:spPr>
          <a:xfrm flipV="1">
            <a:off x="5359083" y="532436"/>
            <a:ext cx="0" cy="1932971"/>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B77D34A-10EF-A746-BCBF-48E59ECBD2EA}"/>
              </a:ext>
            </a:extLst>
          </p:cNvPr>
          <p:cNvCxnSpPr>
            <a:cxnSpLocks/>
          </p:cNvCxnSpPr>
          <p:nvPr/>
        </p:nvCxnSpPr>
        <p:spPr>
          <a:xfrm flipV="1">
            <a:off x="5361008" y="4068061"/>
            <a:ext cx="0" cy="1932971"/>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31CE468-3E37-EC4D-8507-2A5004577187}"/>
              </a:ext>
            </a:extLst>
          </p:cNvPr>
          <p:cNvSpPr txBox="1"/>
          <p:nvPr/>
        </p:nvSpPr>
        <p:spPr>
          <a:xfrm>
            <a:off x="3831220" y="4618293"/>
            <a:ext cx="2534856" cy="307777"/>
          </a:xfrm>
          <a:prstGeom prst="rect">
            <a:avLst/>
          </a:prstGeom>
          <a:noFill/>
        </p:spPr>
        <p:txBody>
          <a:bodyPr wrap="square" rtlCol="0">
            <a:spAutoFit/>
          </a:bodyPr>
          <a:lstStyle/>
          <a:p>
            <a:r>
              <a:rPr lang="en-US" sz="1400" dirty="0">
                <a:highlight>
                  <a:srgbClr val="F8FCFF"/>
                </a:highlight>
              </a:rPr>
              <a:t>Potential density (kg m</a:t>
            </a:r>
            <a:r>
              <a:rPr lang="en-US" sz="1400" baseline="30000" dirty="0">
                <a:highlight>
                  <a:srgbClr val="F8FCFF"/>
                </a:highlight>
              </a:rPr>
              <a:t>-3</a:t>
            </a:r>
            <a:r>
              <a:rPr lang="en-US" sz="1400" dirty="0">
                <a:highlight>
                  <a:srgbClr val="F8FCFF"/>
                </a:highlight>
              </a:rPr>
              <a:t>)</a:t>
            </a:r>
          </a:p>
        </p:txBody>
      </p:sp>
      <p:sp>
        <p:nvSpPr>
          <p:cNvPr id="8" name="TextBox 7">
            <a:extLst>
              <a:ext uri="{FF2B5EF4-FFF2-40B4-BE49-F238E27FC236}">
                <a16:creationId xmlns:a16="http://schemas.microsoft.com/office/drawing/2014/main" id="{B73C8839-027C-F64B-8DB4-B15B69B242E0}"/>
              </a:ext>
            </a:extLst>
          </p:cNvPr>
          <p:cNvSpPr txBox="1"/>
          <p:nvPr/>
        </p:nvSpPr>
        <p:spPr>
          <a:xfrm>
            <a:off x="3727047" y="682906"/>
            <a:ext cx="2048719" cy="307777"/>
          </a:xfrm>
          <a:prstGeom prst="rect">
            <a:avLst/>
          </a:prstGeom>
          <a:noFill/>
        </p:spPr>
        <p:txBody>
          <a:bodyPr wrap="square" rtlCol="0">
            <a:spAutoFit/>
          </a:bodyPr>
          <a:lstStyle/>
          <a:p>
            <a:r>
              <a:rPr lang="en-US" sz="1400" dirty="0">
                <a:highlight>
                  <a:srgbClr val="F8FCFF"/>
                </a:highlight>
              </a:rPr>
              <a:t>Potential temperature (K)</a:t>
            </a:r>
          </a:p>
        </p:txBody>
      </p:sp>
      <p:sp>
        <p:nvSpPr>
          <p:cNvPr id="16" name="TextBox 15">
            <a:extLst>
              <a:ext uri="{FF2B5EF4-FFF2-40B4-BE49-F238E27FC236}">
                <a16:creationId xmlns:a16="http://schemas.microsoft.com/office/drawing/2014/main" id="{5F55C0CE-5CCA-134B-B1D2-323F3FABCFD3}"/>
              </a:ext>
            </a:extLst>
          </p:cNvPr>
          <p:cNvSpPr txBox="1"/>
          <p:nvPr/>
        </p:nvSpPr>
        <p:spPr>
          <a:xfrm rot="16200000">
            <a:off x="4922554" y="1525487"/>
            <a:ext cx="1076446" cy="307777"/>
          </a:xfrm>
          <a:prstGeom prst="rect">
            <a:avLst/>
          </a:prstGeom>
          <a:noFill/>
        </p:spPr>
        <p:txBody>
          <a:bodyPr wrap="square" rtlCol="0">
            <a:spAutoFit/>
          </a:bodyPr>
          <a:lstStyle/>
          <a:p>
            <a:r>
              <a:rPr lang="en-US" sz="1400" i="1" dirty="0"/>
              <a:t>NOON</a:t>
            </a:r>
          </a:p>
        </p:txBody>
      </p:sp>
      <p:sp>
        <p:nvSpPr>
          <p:cNvPr id="17" name="TextBox 16">
            <a:extLst>
              <a:ext uri="{FF2B5EF4-FFF2-40B4-BE49-F238E27FC236}">
                <a16:creationId xmlns:a16="http://schemas.microsoft.com/office/drawing/2014/main" id="{FB49E407-8619-E248-8FC4-84546E610B4D}"/>
              </a:ext>
            </a:extLst>
          </p:cNvPr>
          <p:cNvSpPr txBox="1"/>
          <p:nvPr/>
        </p:nvSpPr>
        <p:spPr>
          <a:xfrm rot="16200000">
            <a:off x="4910977" y="4794288"/>
            <a:ext cx="1076446" cy="307777"/>
          </a:xfrm>
          <a:prstGeom prst="rect">
            <a:avLst/>
          </a:prstGeom>
          <a:noFill/>
        </p:spPr>
        <p:txBody>
          <a:bodyPr wrap="square" rtlCol="0">
            <a:spAutoFit/>
          </a:bodyPr>
          <a:lstStyle/>
          <a:p>
            <a:r>
              <a:rPr lang="en-US" sz="1400" i="1" dirty="0"/>
              <a:t>NOON</a:t>
            </a:r>
          </a:p>
        </p:txBody>
      </p:sp>
    </p:spTree>
    <p:extLst>
      <p:ext uri="{BB962C8B-B14F-4D97-AF65-F5344CB8AC3E}">
        <p14:creationId xmlns:p14="http://schemas.microsoft.com/office/powerpoint/2010/main" val="81079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2-22 at 3.14.15 PM.png">
            <a:extLst>
              <a:ext uri="{FF2B5EF4-FFF2-40B4-BE49-F238E27FC236}">
                <a16:creationId xmlns:a16="http://schemas.microsoft.com/office/drawing/2014/main" id="{8E824766-1493-0641-9975-A3D193DE4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619" y="891250"/>
            <a:ext cx="8567566" cy="3144160"/>
          </a:xfrm>
          <a:prstGeom prst="rect">
            <a:avLst/>
          </a:prstGeom>
        </p:spPr>
      </p:pic>
      <p:pic>
        <p:nvPicPr>
          <p:cNvPr id="3" name="Picture 2" descr="Screen shot 2013-02-25 at 11.34.46 AM.png">
            <a:extLst>
              <a:ext uri="{FF2B5EF4-FFF2-40B4-BE49-F238E27FC236}">
                <a16:creationId xmlns:a16="http://schemas.microsoft.com/office/drawing/2014/main" id="{DF8E95CB-4D3B-1548-9EAF-5D1937D02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904" y="3965960"/>
            <a:ext cx="6633560" cy="244181"/>
          </a:xfrm>
          <a:prstGeom prst="rect">
            <a:avLst/>
          </a:prstGeom>
        </p:spPr>
      </p:pic>
      <p:sp>
        <p:nvSpPr>
          <p:cNvPr id="4" name="TextBox 3">
            <a:extLst>
              <a:ext uri="{FF2B5EF4-FFF2-40B4-BE49-F238E27FC236}">
                <a16:creationId xmlns:a16="http://schemas.microsoft.com/office/drawing/2014/main" id="{70100D28-22E0-134F-B544-8A36CCB29473}"/>
              </a:ext>
            </a:extLst>
          </p:cNvPr>
          <p:cNvSpPr txBox="1"/>
          <p:nvPr/>
        </p:nvSpPr>
        <p:spPr>
          <a:xfrm>
            <a:off x="2361235" y="266218"/>
            <a:ext cx="4236335" cy="369332"/>
          </a:xfrm>
          <a:prstGeom prst="rect">
            <a:avLst/>
          </a:prstGeom>
          <a:noFill/>
        </p:spPr>
        <p:txBody>
          <a:bodyPr wrap="square" rtlCol="0">
            <a:spAutoFit/>
          </a:bodyPr>
          <a:lstStyle/>
          <a:p>
            <a:pPr algn="ctr"/>
            <a:r>
              <a:rPr lang="en-US" dirty="0"/>
              <a:t>RELATIVE HUMIDITY</a:t>
            </a:r>
          </a:p>
        </p:txBody>
      </p:sp>
      <p:sp>
        <p:nvSpPr>
          <p:cNvPr id="5" name="Oval 4">
            <a:extLst>
              <a:ext uri="{FF2B5EF4-FFF2-40B4-BE49-F238E27FC236}">
                <a16:creationId xmlns:a16="http://schemas.microsoft.com/office/drawing/2014/main" id="{71E9C6BE-31EA-C54C-93AA-3618DAB55F77}"/>
              </a:ext>
            </a:extLst>
          </p:cNvPr>
          <p:cNvSpPr/>
          <p:nvPr/>
        </p:nvSpPr>
        <p:spPr>
          <a:xfrm>
            <a:off x="2110481" y="2666917"/>
            <a:ext cx="1448102" cy="122691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23E0887-B433-744C-BDAF-DE1A4E5525A0}"/>
              </a:ext>
            </a:extLst>
          </p:cNvPr>
          <p:cNvSpPr/>
          <p:nvPr/>
        </p:nvSpPr>
        <p:spPr>
          <a:xfrm>
            <a:off x="4723782" y="2611194"/>
            <a:ext cx="1448102" cy="122691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421920-5986-CC4A-A46C-BB247F3C7602}"/>
              </a:ext>
            </a:extLst>
          </p:cNvPr>
          <p:cNvSpPr txBox="1"/>
          <p:nvPr/>
        </p:nvSpPr>
        <p:spPr>
          <a:xfrm>
            <a:off x="503496" y="4535990"/>
            <a:ext cx="8142790" cy="1200329"/>
          </a:xfrm>
          <a:prstGeom prst="rect">
            <a:avLst/>
          </a:prstGeom>
          <a:noFill/>
        </p:spPr>
        <p:txBody>
          <a:bodyPr wrap="square" rtlCol="0">
            <a:spAutoFit/>
          </a:bodyPr>
          <a:lstStyle/>
          <a:p>
            <a:pPr marL="285750" indent="-285750">
              <a:buFont typeface="Arial" panose="020B0604020202020204" pitchFamily="34" charset="0"/>
              <a:buChar char="•"/>
            </a:pPr>
            <a:r>
              <a:rPr lang="en-US" sz="2400" i="1" dirty="0"/>
              <a:t>Lower-tropospheric moistening leading up to deep convection</a:t>
            </a:r>
          </a:p>
          <a:p>
            <a:pPr marL="285750" indent="-285750">
              <a:buFont typeface="Arial" panose="020B0604020202020204" pitchFamily="34" charset="0"/>
              <a:buChar char="•"/>
            </a:pPr>
            <a:r>
              <a:rPr lang="en-US" sz="2400" i="1" dirty="0"/>
              <a:t>Does the diurnal cycle of shallow cumulus accelerate the moistening?</a:t>
            </a:r>
          </a:p>
        </p:txBody>
      </p:sp>
    </p:spTree>
    <p:extLst>
      <p:ext uri="{BB962C8B-B14F-4D97-AF65-F5344CB8AC3E}">
        <p14:creationId xmlns:p14="http://schemas.microsoft.com/office/powerpoint/2010/main" val="259721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dissolv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dissolve">
                                      <p:cBhvr>
                                        <p:cTn id="1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0435" y="149245"/>
            <a:ext cx="6833786" cy="6740981"/>
          </a:xfrm>
          <a:prstGeom prst="rect">
            <a:avLst/>
          </a:prstGeom>
          <a:ln>
            <a:solidFill>
              <a:schemeClr val="tx1"/>
            </a:solidFill>
          </a:ln>
        </p:spPr>
      </p:pic>
      <p:sp>
        <p:nvSpPr>
          <p:cNvPr id="3" name="TextBox 2"/>
          <p:cNvSpPr txBox="1"/>
          <p:nvPr/>
        </p:nvSpPr>
        <p:spPr>
          <a:xfrm>
            <a:off x="117089" y="519773"/>
            <a:ext cx="2193346" cy="5940088"/>
          </a:xfrm>
          <a:prstGeom prst="rect">
            <a:avLst/>
          </a:prstGeom>
          <a:noFill/>
        </p:spPr>
        <p:txBody>
          <a:bodyPr wrap="square" rtlCol="0">
            <a:spAutoFit/>
          </a:bodyPr>
          <a:lstStyle/>
          <a:p>
            <a:pPr marL="342900" indent="-342900">
              <a:buFont typeface="Wingdings" charset="2"/>
              <a:buChar char="Ø"/>
            </a:pPr>
            <a:r>
              <a:rPr lang="en-US" sz="2000" i="1" dirty="0"/>
              <a:t>ML deepens during SST warming phases</a:t>
            </a:r>
          </a:p>
          <a:p>
            <a:pPr marL="342900" indent="-342900">
              <a:buFont typeface="Wingdings" charset="2"/>
              <a:buChar char="Ø"/>
            </a:pPr>
            <a:r>
              <a:rPr lang="en-US" sz="2000" i="1" dirty="0">
                <a:solidFill>
                  <a:srgbClr val="FF0000"/>
                </a:solidFill>
              </a:rPr>
              <a:t>Buoyancy flux F nearly constant during early Oct: weakening L-S subsidence promoted ML growth</a:t>
            </a:r>
          </a:p>
          <a:p>
            <a:pPr marL="342900" indent="-342900">
              <a:buFont typeface="Wingdings" charset="2"/>
              <a:buChar char="Ø"/>
            </a:pPr>
            <a:r>
              <a:rPr lang="en-US" sz="2000" i="1" dirty="0">
                <a:solidFill>
                  <a:srgbClr val="7030A0"/>
                </a:solidFill>
              </a:rPr>
              <a:t>ML grows above LCL, promoting cloud growth</a:t>
            </a:r>
          </a:p>
          <a:p>
            <a:pPr marL="342900" indent="-342900">
              <a:buFont typeface="Wingdings" charset="2"/>
              <a:buChar char="Ø"/>
            </a:pPr>
            <a:r>
              <a:rPr lang="en-US" sz="2000" i="1" dirty="0">
                <a:solidFill>
                  <a:srgbClr val="005CF3"/>
                </a:solidFill>
              </a:rPr>
              <a:t>SST diurnal cycle during ocean warming phases</a:t>
            </a:r>
          </a:p>
        </p:txBody>
      </p:sp>
      <p:cxnSp>
        <p:nvCxnSpPr>
          <p:cNvPr id="4" name="Straight Arrow Connector 3"/>
          <p:cNvCxnSpPr/>
          <p:nvPr/>
        </p:nvCxnSpPr>
        <p:spPr>
          <a:xfrm flipV="1">
            <a:off x="3130018" y="371063"/>
            <a:ext cx="759111" cy="297421"/>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V="1">
            <a:off x="5845151" y="390653"/>
            <a:ext cx="671523" cy="589404"/>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002963" y="337645"/>
            <a:ext cx="902581" cy="369332"/>
          </a:xfrm>
          <a:prstGeom prst="rect">
            <a:avLst/>
          </a:prstGeom>
          <a:noFill/>
        </p:spPr>
        <p:txBody>
          <a:bodyPr wrap="square" rtlCol="0">
            <a:spAutoFit/>
          </a:bodyPr>
          <a:lstStyle/>
          <a:p>
            <a:r>
              <a:rPr lang="en-US" b="1" dirty="0">
                <a:solidFill>
                  <a:srgbClr val="FF0000"/>
                </a:solidFill>
              </a:rPr>
              <a:t>?</a:t>
            </a:r>
          </a:p>
        </p:txBody>
      </p:sp>
      <p:sp>
        <p:nvSpPr>
          <p:cNvPr id="7" name="TextBox 6"/>
          <p:cNvSpPr txBox="1"/>
          <p:nvPr/>
        </p:nvSpPr>
        <p:spPr>
          <a:xfrm>
            <a:off x="5590936" y="4633039"/>
            <a:ext cx="3372199" cy="338554"/>
          </a:xfrm>
          <a:prstGeom prst="rect">
            <a:avLst/>
          </a:prstGeom>
          <a:solidFill>
            <a:srgbClr val="FAFFCF"/>
          </a:solidFill>
          <a:ln>
            <a:solidFill>
              <a:srgbClr val="000000"/>
            </a:solidFill>
          </a:ln>
        </p:spPr>
        <p:txBody>
          <a:bodyPr wrap="square" rtlCol="0">
            <a:spAutoFit/>
          </a:bodyPr>
          <a:lstStyle/>
          <a:p>
            <a:pPr algn="ctr"/>
            <a:r>
              <a:rPr lang="en-US" sz="1600" i="1" dirty="0"/>
              <a:t>data courtesy Edson, </a:t>
            </a:r>
            <a:r>
              <a:rPr lang="en-US" sz="1600" i="1" dirty="0" err="1"/>
              <a:t>Fairall</a:t>
            </a:r>
            <a:r>
              <a:rPr lang="en-US" sz="1600" i="1" dirty="0"/>
              <a:t>, de </a:t>
            </a:r>
            <a:r>
              <a:rPr lang="en-US" sz="1600" i="1" dirty="0" err="1"/>
              <a:t>Szoeke</a:t>
            </a:r>
            <a:endParaRPr lang="en-US" sz="1600" i="1" dirty="0"/>
          </a:p>
        </p:txBody>
      </p:sp>
      <p:sp>
        <p:nvSpPr>
          <p:cNvPr id="8" name="TextBox 7"/>
          <p:cNvSpPr txBox="1"/>
          <p:nvPr/>
        </p:nvSpPr>
        <p:spPr>
          <a:xfrm>
            <a:off x="4518216" y="283858"/>
            <a:ext cx="2348753" cy="369332"/>
          </a:xfrm>
          <a:prstGeom prst="rect">
            <a:avLst/>
          </a:prstGeom>
          <a:noFill/>
        </p:spPr>
        <p:txBody>
          <a:bodyPr wrap="square" rtlCol="0">
            <a:spAutoFit/>
          </a:bodyPr>
          <a:lstStyle/>
          <a:p>
            <a:r>
              <a:rPr lang="en-US" i="1"/>
              <a:t>ML depths, LCL</a:t>
            </a:r>
          </a:p>
        </p:txBody>
      </p:sp>
      <p:sp>
        <p:nvSpPr>
          <p:cNvPr id="9" name="TextBox 8"/>
          <p:cNvSpPr txBox="1"/>
          <p:nvPr/>
        </p:nvSpPr>
        <p:spPr>
          <a:xfrm>
            <a:off x="3401999" y="1792946"/>
            <a:ext cx="2081363" cy="646331"/>
          </a:xfrm>
          <a:prstGeom prst="rect">
            <a:avLst/>
          </a:prstGeom>
          <a:noFill/>
        </p:spPr>
        <p:txBody>
          <a:bodyPr wrap="square" rtlCol="0">
            <a:spAutoFit/>
          </a:bodyPr>
          <a:lstStyle/>
          <a:p>
            <a:r>
              <a:rPr lang="en-US" i="1"/>
              <a:t>Surface </a:t>
            </a:r>
            <a:r>
              <a:rPr lang="en-US" i="1" dirty="0"/>
              <a:t>buoyancy flux, </a:t>
            </a:r>
            <a:r>
              <a:rPr lang="en-US" i="1"/>
              <a:t>wind speed</a:t>
            </a:r>
          </a:p>
        </p:txBody>
      </p:sp>
      <p:sp>
        <p:nvSpPr>
          <p:cNvPr id="10" name="Oval 9"/>
          <p:cNvSpPr/>
          <p:nvPr/>
        </p:nvSpPr>
        <p:spPr>
          <a:xfrm>
            <a:off x="2948932" y="2439277"/>
            <a:ext cx="1218989" cy="68044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606474" y="283858"/>
            <a:ext cx="561447" cy="423119"/>
          </a:xfrm>
          <a:prstGeom prst="ellipse">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277766" y="244697"/>
            <a:ext cx="561447" cy="423119"/>
          </a:xfrm>
          <a:prstGeom prst="ellipse">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rot="21159660">
            <a:off x="2953982" y="3538927"/>
            <a:ext cx="1666990" cy="681926"/>
          </a:xfrm>
          <a:prstGeom prst="ellipse">
            <a:avLst/>
          </a:prstGeom>
          <a:noFill/>
          <a:ln w="38100">
            <a:solidFill>
              <a:srgbClr val="005C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rot="21159660">
            <a:off x="6069560" y="3414375"/>
            <a:ext cx="1666990" cy="681926"/>
          </a:xfrm>
          <a:prstGeom prst="ellipse">
            <a:avLst/>
          </a:prstGeom>
          <a:noFill/>
          <a:ln w="38100">
            <a:solidFill>
              <a:srgbClr val="005C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23989" y="30996"/>
            <a:ext cx="2046964" cy="461665"/>
          </a:xfrm>
          <a:prstGeom prst="rect">
            <a:avLst/>
          </a:prstGeom>
          <a:noFill/>
        </p:spPr>
        <p:txBody>
          <a:bodyPr wrap="square" rtlCol="0">
            <a:spAutoFit/>
          </a:bodyPr>
          <a:lstStyle/>
          <a:p>
            <a:pPr algn="ctr"/>
            <a:r>
              <a:rPr lang="en-US" sz="2400" b="1" i="1"/>
              <a:t>R/V </a:t>
            </a:r>
            <a:r>
              <a:rPr lang="en-US" sz="2400" b="1" i="1" dirty="0" err="1"/>
              <a:t>Revelle</a:t>
            </a:r>
            <a:endParaRPr lang="en-US" sz="2400" b="1" i="1" dirty="0"/>
          </a:p>
        </p:txBody>
      </p:sp>
      <p:pic>
        <p:nvPicPr>
          <p:cNvPr id="17" name="Picture 16" descr="A close up of a logo&#10;&#10;Description automatically generated">
            <a:extLst>
              <a:ext uri="{FF2B5EF4-FFF2-40B4-BE49-F238E27FC236}">
                <a16:creationId xmlns:a16="http://schemas.microsoft.com/office/drawing/2014/main" id="{BEC7B1FE-676B-C241-8058-A0DD5F768BAE}"/>
              </a:ext>
            </a:extLst>
          </p:cNvPr>
          <p:cNvPicPr>
            <a:picLocks noChangeAspect="1"/>
          </p:cNvPicPr>
          <p:nvPr/>
        </p:nvPicPr>
        <p:blipFill>
          <a:blip r:embed="rId3"/>
          <a:stretch>
            <a:fillRect/>
          </a:stretch>
        </p:blipFill>
        <p:spPr>
          <a:xfrm>
            <a:off x="5811521" y="1792946"/>
            <a:ext cx="1689100" cy="660400"/>
          </a:xfrm>
          <a:prstGeom prst="rect">
            <a:avLst/>
          </a:prstGeom>
          <a:ln>
            <a:solidFill>
              <a:schemeClr val="tx1"/>
            </a:solidFill>
          </a:ln>
        </p:spPr>
      </p:pic>
    </p:spTree>
    <p:extLst>
      <p:ext uri="{BB962C8B-B14F-4D97-AF65-F5344CB8AC3E}">
        <p14:creationId xmlns:p14="http://schemas.microsoft.com/office/powerpoint/2010/main" val="38869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dissolve">
                                      <p:cBhvr>
                                        <p:cTn id="21" dur="500"/>
                                        <p:tgtEl>
                                          <p:spTgt spid="3">
                                            <p:txEl>
                                              <p:pRg st="1" end="1"/>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dissolve">
                                      <p:cBhvr>
                                        <p:cTn id="32" dur="500"/>
                                        <p:tgtEl>
                                          <p:spTgt spid="3">
                                            <p:txEl>
                                              <p:pRg st="2" end="2"/>
                                            </p:txEl>
                                          </p:spTgt>
                                        </p:tgtEl>
                                      </p:cBhvr>
                                    </p:animEffect>
                                  </p:childTnLst>
                                </p:cTn>
                              </p:par>
                              <p:par>
                                <p:cTn id="33" presetID="9" presetClass="exit" presetSubtype="0" fill="hold" grpId="1" nodeType="withEffect">
                                  <p:stCondLst>
                                    <p:cond delay="0"/>
                                  </p:stCondLst>
                                  <p:childTnLst>
                                    <p:animEffect transition="out" filter="dissolv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dissolve">
                                      <p:cBhvr>
                                        <p:cTn id="46" dur="500"/>
                                        <p:tgtEl>
                                          <p:spTgt spid="3">
                                            <p:txEl>
                                              <p:pRg st="3" end="3"/>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dissolve">
                                      <p:cBhvr>
                                        <p:cTn id="49" dur="500"/>
                                        <p:tgtEl>
                                          <p:spTgt spid="13"/>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0" grpId="1"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Model Framework</a:t>
            </a:r>
          </a:p>
        </p:txBody>
      </p:sp>
      <p:sp>
        <p:nvSpPr>
          <p:cNvPr id="3" name="Content Placeholder 2"/>
          <p:cNvSpPr>
            <a:spLocks noGrp="1"/>
          </p:cNvSpPr>
          <p:nvPr>
            <p:ph idx="1"/>
          </p:nvPr>
        </p:nvSpPr>
        <p:spPr/>
        <p:txBody>
          <a:bodyPr>
            <a:normAutofit fontScale="92500" lnSpcReduction="20000"/>
          </a:bodyPr>
          <a:lstStyle/>
          <a:p>
            <a:r>
              <a:rPr lang="en-US" dirty="0"/>
              <a:t>CM1 (“Cloud Model 1”; Bryan and Fritsch 2002)</a:t>
            </a:r>
          </a:p>
          <a:p>
            <a:r>
              <a:rPr lang="en-US" dirty="0"/>
              <a:t>Physics:</a:t>
            </a:r>
          </a:p>
          <a:p>
            <a:pPr lvl="1"/>
            <a:r>
              <a:rPr lang="en-US" dirty="0"/>
              <a:t>Morrison 2-moment</a:t>
            </a:r>
          </a:p>
          <a:p>
            <a:pPr lvl="1"/>
            <a:r>
              <a:rPr lang="en-US" dirty="0"/>
              <a:t>Deardorff TKE</a:t>
            </a:r>
          </a:p>
          <a:p>
            <a:pPr lvl="1"/>
            <a:r>
              <a:rPr lang="en-US" b="1" i="1" dirty="0"/>
              <a:t>Goddard LW and SW radiation</a:t>
            </a:r>
          </a:p>
          <a:p>
            <a:pPr lvl="1"/>
            <a:r>
              <a:rPr lang="en-US" dirty="0"/>
              <a:t>CM1 surface flux</a:t>
            </a:r>
          </a:p>
          <a:p>
            <a:r>
              <a:rPr lang="en-US" dirty="0"/>
              <a:t>Model domain:</a:t>
            </a:r>
          </a:p>
          <a:p>
            <a:pPr lvl="1"/>
            <a:r>
              <a:rPr lang="en-US" dirty="0"/>
              <a:t>150 x 50 km</a:t>
            </a:r>
          </a:p>
          <a:p>
            <a:pPr lvl="1"/>
            <a:r>
              <a:rPr lang="en-US" b="1" i="1" dirty="0"/>
              <a:t>200-m spacing</a:t>
            </a:r>
            <a:r>
              <a:rPr lang="en-US" dirty="0"/>
              <a:t> in </a:t>
            </a:r>
            <a:r>
              <a:rPr lang="en-US" i="1" dirty="0" err="1"/>
              <a:t>x</a:t>
            </a:r>
            <a:r>
              <a:rPr lang="en-US" dirty="0" err="1"/>
              <a:t>,</a:t>
            </a:r>
            <a:r>
              <a:rPr lang="en-US" i="1" dirty="0" err="1"/>
              <a:t>y</a:t>
            </a:r>
            <a:r>
              <a:rPr lang="en-US" dirty="0"/>
              <a:t> (periodic)</a:t>
            </a:r>
          </a:p>
          <a:p>
            <a:pPr lvl="1"/>
            <a:r>
              <a:rPr lang="en-US" b="1" i="1" dirty="0"/>
              <a:t>50- (350-) m z-spacing</a:t>
            </a:r>
            <a:r>
              <a:rPr lang="en-US" dirty="0"/>
              <a:t> in lowest 2 km (above 15 km), with a top at 22 km</a:t>
            </a:r>
          </a:p>
        </p:txBody>
      </p:sp>
      <p:sp>
        <p:nvSpPr>
          <p:cNvPr id="4" name="TextBox 3">
            <a:extLst>
              <a:ext uri="{FF2B5EF4-FFF2-40B4-BE49-F238E27FC236}">
                <a16:creationId xmlns:a16="http://schemas.microsoft.com/office/drawing/2014/main" id="{AEFBE6DD-A93C-0343-80FF-ED1599DA22AC}"/>
              </a:ext>
            </a:extLst>
          </p:cNvPr>
          <p:cNvSpPr txBox="1"/>
          <p:nvPr/>
        </p:nvSpPr>
        <p:spPr>
          <a:xfrm>
            <a:off x="1484713" y="-122"/>
            <a:ext cx="5703165" cy="646331"/>
          </a:xfrm>
          <a:prstGeom prst="rect">
            <a:avLst/>
          </a:prstGeom>
          <a:noFill/>
        </p:spPr>
        <p:txBody>
          <a:bodyPr wrap="square" rtlCol="0">
            <a:spAutoFit/>
          </a:bodyPr>
          <a:lstStyle/>
          <a:p>
            <a:r>
              <a:rPr lang="en-US" i="1" dirty="0"/>
              <a:t>Numerical simulations </a:t>
            </a:r>
          </a:p>
          <a:p>
            <a:r>
              <a:rPr lang="en-US" i="1" dirty="0"/>
              <a:t>(</a:t>
            </a:r>
            <a:r>
              <a:rPr lang="en-US" i="1" dirty="0" err="1"/>
              <a:t>Ruppert</a:t>
            </a:r>
            <a:r>
              <a:rPr lang="en-US" i="1" dirty="0"/>
              <a:t> 2016, JAMES; </a:t>
            </a:r>
            <a:r>
              <a:rPr lang="en-US" i="1" dirty="0" err="1"/>
              <a:t>Ruppert</a:t>
            </a:r>
            <a:r>
              <a:rPr lang="en-US" i="1" dirty="0"/>
              <a:t> and Johnson 2016)</a:t>
            </a:r>
          </a:p>
        </p:txBody>
      </p:sp>
      <p:pic>
        <p:nvPicPr>
          <p:cNvPr id="1026" name="Picture 2" descr="James H. Ruppert, Jr.">
            <a:extLst>
              <a:ext uri="{FF2B5EF4-FFF2-40B4-BE49-F238E27FC236}">
                <a16:creationId xmlns:a16="http://schemas.microsoft.com/office/drawing/2014/main" id="{99766D49-3EC9-C340-9FB7-C00C807C2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77" y="129432"/>
            <a:ext cx="1265055" cy="1265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254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Base state: composite sounding from a DYNAMO suppressed phase</a:t>
            </a:r>
          </a:p>
          <a:p>
            <a:pPr lvl="1"/>
            <a:r>
              <a:rPr lang="en-US" dirty="0"/>
              <a:t>Dry aloft</a:t>
            </a:r>
          </a:p>
          <a:p>
            <a:pPr lvl="1"/>
            <a:r>
              <a:rPr lang="en-US" dirty="0"/>
              <a:t>Weak zonal shear (</a:t>
            </a:r>
            <a:r>
              <a:rPr lang="en-US" i="1" dirty="0"/>
              <a:t>u</a:t>
            </a:r>
            <a:r>
              <a:rPr lang="en-US" dirty="0"/>
              <a:t>-wind only in base state)</a:t>
            </a:r>
          </a:p>
          <a:p>
            <a:r>
              <a:rPr lang="en-US" dirty="0"/>
              <a:t>Prescribed SST diurnal cycle (13-15 Nov </a:t>
            </a:r>
            <a:r>
              <a:rPr lang="en-US" i="1" dirty="0" err="1"/>
              <a:t>Revelle</a:t>
            </a:r>
            <a:r>
              <a:rPr lang="en-US" dirty="0"/>
              <a:t> mean; 2°C range)</a:t>
            </a:r>
          </a:p>
          <a:p>
            <a:r>
              <a:rPr lang="en-US" dirty="0"/>
              <a:t>Repeating diurnal radiation cycles for 17 days</a:t>
            </a:r>
          </a:p>
        </p:txBody>
      </p:sp>
      <p:sp>
        <p:nvSpPr>
          <p:cNvPr id="4" name="Title 3"/>
          <p:cNvSpPr>
            <a:spLocks noGrp="1"/>
          </p:cNvSpPr>
          <p:nvPr>
            <p:ph type="title"/>
          </p:nvPr>
        </p:nvSpPr>
        <p:spPr/>
        <p:txBody>
          <a:bodyPr>
            <a:normAutofit/>
          </a:bodyPr>
          <a:lstStyle/>
          <a:p>
            <a:r>
              <a:rPr lang="en-US" dirty="0"/>
              <a:t>Model Framework</a:t>
            </a:r>
          </a:p>
        </p:txBody>
      </p:sp>
    </p:spTree>
    <p:extLst>
      <p:ext uri="{BB962C8B-B14F-4D97-AF65-F5344CB8AC3E}">
        <p14:creationId xmlns:p14="http://schemas.microsoft.com/office/powerpoint/2010/main" val="413521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Constant advective moisture source</a:t>
            </a:r>
          </a:p>
          <a:p>
            <a:r>
              <a:rPr lang="en-US" dirty="0"/>
              <a:t>Interactive “large-scale” subsidence using weak temperature gradient (WTG) theory (Sobel et al. 2001)</a:t>
            </a:r>
          </a:p>
          <a:p>
            <a:pPr lvl="1"/>
            <a:r>
              <a:rPr lang="en-US" dirty="0"/>
              <a:t>Diabatic heating and adiabatic vertical motion offset one another</a:t>
            </a:r>
          </a:p>
          <a:p>
            <a:r>
              <a:rPr lang="en-US" dirty="0"/>
              <a:t>Spectral, relaxed WTG scheme of Herman and Raymond (2014)</a:t>
            </a:r>
          </a:p>
        </p:txBody>
      </p:sp>
      <p:sp>
        <p:nvSpPr>
          <p:cNvPr id="4" name="Title 3"/>
          <p:cNvSpPr>
            <a:spLocks noGrp="1"/>
          </p:cNvSpPr>
          <p:nvPr>
            <p:ph type="title"/>
          </p:nvPr>
        </p:nvSpPr>
        <p:spPr/>
        <p:txBody>
          <a:bodyPr>
            <a:normAutofit/>
          </a:bodyPr>
          <a:lstStyle/>
          <a:p>
            <a:r>
              <a:rPr lang="en-US" dirty="0"/>
              <a:t>External Forcing</a:t>
            </a:r>
          </a:p>
        </p:txBody>
      </p:sp>
    </p:spTree>
    <p:extLst>
      <p:ext uri="{BB962C8B-B14F-4D97-AF65-F5344CB8AC3E}">
        <p14:creationId xmlns:p14="http://schemas.microsoft.com/office/powerpoint/2010/main" val="311968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95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a:extLst>
              <a:ext uri="{FF2B5EF4-FFF2-40B4-BE49-F238E27FC236}">
                <a16:creationId xmlns:a16="http://schemas.microsoft.com/office/drawing/2014/main" id="{150FF87E-0EB3-494F-AE8E-33BF80D864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4995" y="643467"/>
            <a:ext cx="807400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587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a:extLst>
              <a:ext uri="{FF2B5EF4-FFF2-40B4-BE49-F238E27FC236}">
                <a16:creationId xmlns:a16="http://schemas.microsoft.com/office/drawing/2014/main" id="{1A52811D-C486-DC4C-AFBA-6562542A9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4050"/>
            <a:ext cx="9144000" cy="5548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D6EAE5-C728-1142-BEDE-9AD6E5C6581F}"/>
              </a:ext>
            </a:extLst>
          </p:cNvPr>
          <p:cNvSpPr txBox="1"/>
          <p:nvPr/>
        </p:nvSpPr>
        <p:spPr>
          <a:xfrm>
            <a:off x="6435524" y="6202363"/>
            <a:ext cx="2708476" cy="369332"/>
          </a:xfrm>
          <a:prstGeom prst="rect">
            <a:avLst/>
          </a:prstGeom>
          <a:noFill/>
        </p:spPr>
        <p:txBody>
          <a:bodyPr wrap="square" rtlCol="0">
            <a:spAutoFit/>
          </a:bodyPr>
          <a:lstStyle/>
          <a:p>
            <a:r>
              <a:rPr lang="en-US" i="1" dirty="0"/>
              <a:t>(</a:t>
            </a:r>
            <a:r>
              <a:rPr lang="en-US" i="1" dirty="0" err="1"/>
              <a:t>Ruppert</a:t>
            </a:r>
            <a:r>
              <a:rPr lang="en-US" i="1" dirty="0"/>
              <a:t> 2016, JAMES)</a:t>
            </a:r>
          </a:p>
        </p:txBody>
      </p:sp>
      <p:sp>
        <p:nvSpPr>
          <p:cNvPr id="4" name="TextBox 3">
            <a:extLst>
              <a:ext uri="{FF2B5EF4-FFF2-40B4-BE49-F238E27FC236}">
                <a16:creationId xmlns:a16="http://schemas.microsoft.com/office/drawing/2014/main" id="{E95E30B8-1AA5-A04D-A708-69E8E0F41B48}"/>
              </a:ext>
            </a:extLst>
          </p:cNvPr>
          <p:cNvSpPr txBox="1"/>
          <p:nvPr/>
        </p:nvSpPr>
        <p:spPr>
          <a:xfrm>
            <a:off x="497711" y="335666"/>
            <a:ext cx="2095018" cy="584775"/>
          </a:xfrm>
          <a:prstGeom prst="rect">
            <a:avLst/>
          </a:prstGeom>
          <a:noFill/>
        </p:spPr>
        <p:txBody>
          <a:bodyPr wrap="square" rtlCol="0">
            <a:spAutoFit/>
          </a:bodyPr>
          <a:lstStyle/>
          <a:p>
            <a:r>
              <a:rPr lang="en-US" sz="3200" b="1" i="1" dirty="0"/>
              <a:t>Results</a:t>
            </a:r>
          </a:p>
        </p:txBody>
      </p:sp>
      <p:sp>
        <p:nvSpPr>
          <p:cNvPr id="3" name="TextBox 2">
            <a:extLst>
              <a:ext uri="{FF2B5EF4-FFF2-40B4-BE49-F238E27FC236}">
                <a16:creationId xmlns:a16="http://schemas.microsoft.com/office/drawing/2014/main" id="{F7278A70-0D38-DD4C-AAA4-B6F633179FBF}"/>
              </a:ext>
            </a:extLst>
          </p:cNvPr>
          <p:cNvSpPr txBox="1"/>
          <p:nvPr/>
        </p:nvSpPr>
        <p:spPr>
          <a:xfrm>
            <a:off x="92600" y="4332287"/>
            <a:ext cx="2361235" cy="1754326"/>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i="1" dirty="0"/>
              <a:t>Destabilization in late afternoon due to time lag between surface-flux-driven BL heating and shortwave heating above the BL</a:t>
            </a:r>
          </a:p>
        </p:txBody>
      </p:sp>
      <p:cxnSp>
        <p:nvCxnSpPr>
          <p:cNvPr id="6" name="Straight Arrow Connector 5">
            <a:extLst>
              <a:ext uri="{FF2B5EF4-FFF2-40B4-BE49-F238E27FC236}">
                <a16:creationId xmlns:a16="http://schemas.microsoft.com/office/drawing/2014/main" id="{6A832947-2A03-5640-9B2A-E87E79209C65}"/>
              </a:ext>
            </a:extLst>
          </p:cNvPr>
          <p:cNvCxnSpPr>
            <a:cxnSpLocks/>
          </p:cNvCxnSpPr>
          <p:nvPr/>
        </p:nvCxnSpPr>
        <p:spPr>
          <a:xfrm>
            <a:off x="2453835" y="5023413"/>
            <a:ext cx="2118165" cy="32409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6230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EB3AEE2E-DCD8-F046-9DAD-590691436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983" y="497711"/>
            <a:ext cx="6755017" cy="52513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3"/>
          <p:cNvPicPr>
            <a:picLocks noChangeAspect="1" noChangeArrowheads="1"/>
          </p:cNvPicPr>
          <p:nvPr/>
        </p:nvPicPr>
        <p:blipFill>
          <a:blip r:embed="rId4" cstate="print"/>
          <a:srcRect/>
          <a:stretch>
            <a:fillRect/>
          </a:stretch>
        </p:blipFill>
        <p:spPr bwMode="auto">
          <a:xfrm>
            <a:off x="0" y="0"/>
            <a:ext cx="0" cy="0"/>
          </a:xfrm>
          <a:prstGeom prst="rect">
            <a:avLst/>
          </a:prstGeom>
          <a:noFill/>
          <a:ln w="9525">
            <a:noFill/>
            <a:round/>
            <a:headEnd/>
            <a:tailEnd/>
          </a:ln>
        </p:spPr>
      </p:pic>
      <p:sp>
        <p:nvSpPr>
          <p:cNvPr id="4" name="TextBox 3"/>
          <p:cNvSpPr txBox="1"/>
          <p:nvPr/>
        </p:nvSpPr>
        <p:spPr>
          <a:xfrm>
            <a:off x="5029409" y="5849031"/>
            <a:ext cx="3709398" cy="369332"/>
          </a:xfrm>
          <a:prstGeom prst="rect">
            <a:avLst/>
          </a:prstGeom>
          <a:noFill/>
        </p:spPr>
        <p:txBody>
          <a:bodyPr wrap="square" rtlCol="0">
            <a:spAutoFit/>
          </a:bodyPr>
          <a:lstStyle/>
          <a:p>
            <a:r>
              <a:rPr lang="en-US" i="1" dirty="0"/>
              <a:t>(</a:t>
            </a:r>
            <a:r>
              <a:rPr lang="en-US" i="1" dirty="0" err="1"/>
              <a:t>Ruppert</a:t>
            </a:r>
            <a:r>
              <a:rPr lang="en-US" i="1" dirty="0"/>
              <a:t> and Johnson 2016, JAMES)</a:t>
            </a:r>
          </a:p>
        </p:txBody>
      </p:sp>
      <p:sp>
        <p:nvSpPr>
          <p:cNvPr id="5" name="TextBox 4"/>
          <p:cNvSpPr txBox="1"/>
          <p:nvPr/>
        </p:nvSpPr>
        <p:spPr>
          <a:xfrm>
            <a:off x="97420" y="1846105"/>
            <a:ext cx="2372588" cy="3693319"/>
          </a:xfrm>
          <a:prstGeom prst="rect">
            <a:avLst/>
          </a:prstGeom>
          <a:noFill/>
        </p:spPr>
        <p:txBody>
          <a:bodyPr wrap="square" rtlCol="0">
            <a:spAutoFit/>
          </a:bodyPr>
          <a:lstStyle/>
          <a:p>
            <a:pPr marL="285750" indent="-285750">
              <a:buFont typeface="Wingdings" charset="2"/>
              <a:buChar char="Ø"/>
            </a:pPr>
            <a:r>
              <a:rPr lang="en-US" i="1" dirty="0"/>
              <a:t>“Forced BL” clouds associated with afternoon SST/surface flux peaks (</a:t>
            </a:r>
            <a:r>
              <a:rPr lang="en-US" i="1" dirty="0" err="1"/>
              <a:t>Esbensen</a:t>
            </a:r>
            <a:r>
              <a:rPr lang="en-US" i="1" dirty="0"/>
              <a:t> 1978, Stull 1985)</a:t>
            </a:r>
          </a:p>
          <a:p>
            <a:pPr marL="285750" indent="-285750">
              <a:buFont typeface="Wingdings" charset="2"/>
              <a:buChar char="Ø"/>
            </a:pPr>
            <a:r>
              <a:rPr lang="en-US" i="1" dirty="0"/>
              <a:t>Deeper, “active” clouds later afternoon/evening, aided by cold pools </a:t>
            </a:r>
          </a:p>
          <a:p>
            <a:pPr marL="285750" indent="-285750">
              <a:buFont typeface="Wingdings" charset="2"/>
              <a:buChar char="Ø"/>
            </a:pPr>
            <a:r>
              <a:rPr lang="en-US" i="1" dirty="0"/>
              <a:t>MJO moistening phase is accelerated by diurnal cycle </a:t>
            </a:r>
          </a:p>
        </p:txBody>
      </p:sp>
      <p:cxnSp>
        <p:nvCxnSpPr>
          <p:cNvPr id="6" name="Straight Arrow Connector 5"/>
          <p:cNvCxnSpPr/>
          <p:nvPr/>
        </p:nvCxnSpPr>
        <p:spPr>
          <a:xfrm>
            <a:off x="2222500" y="2921000"/>
            <a:ext cx="1666875" cy="984250"/>
          </a:xfrm>
          <a:prstGeom prst="straightConnector1">
            <a:avLst/>
          </a:prstGeom>
          <a:ln w="28575" cmpd="sng">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222500" y="2921000"/>
            <a:ext cx="5365750" cy="508000"/>
          </a:xfrm>
          <a:prstGeom prst="straightConnector1">
            <a:avLst/>
          </a:prstGeom>
          <a:ln w="38100" cmpd="sng">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a:off x="2222500" y="4358836"/>
            <a:ext cx="1063625" cy="371914"/>
          </a:xfrm>
          <a:prstGeom prst="straightConnector1">
            <a:avLst/>
          </a:prstGeom>
          <a:ln w="38100" cmpd="sng">
            <a:solidFill>
              <a:srgbClr val="008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cxnSpLocks/>
          </p:cNvCxnSpPr>
          <p:nvPr/>
        </p:nvCxnSpPr>
        <p:spPr>
          <a:xfrm>
            <a:off x="2222500" y="4358836"/>
            <a:ext cx="5095875" cy="371914"/>
          </a:xfrm>
          <a:prstGeom prst="straightConnector1">
            <a:avLst/>
          </a:prstGeom>
          <a:ln w="38100" cmpd="sng">
            <a:solidFill>
              <a:srgbClr val="008000"/>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46960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dissolve">
                                      <p:cBhvr>
                                        <p:cTn id="18" dur="500"/>
                                        <p:tgtEl>
                                          <p:spTgt spid="5">
                                            <p:txEl>
                                              <p:pRg st="1" end="1"/>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dissolve">
                                      <p:cBhvr>
                                        <p:cTn id="2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2C34EB2A-D1F3-314B-A38C-3C7C7E508C83}"/>
              </a:ext>
            </a:extLst>
          </p:cNvPr>
          <p:cNvPicPr>
            <a:picLocks noChangeAspect="1"/>
          </p:cNvPicPr>
          <p:nvPr/>
        </p:nvPicPr>
        <p:blipFill rotWithShape="1">
          <a:blip r:embed="rId2"/>
          <a:srcRect t="2654" b="6437"/>
          <a:stretch/>
        </p:blipFill>
        <p:spPr>
          <a:xfrm>
            <a:off x="20" y="10"/>
            <a:ext cx="9143980" cy="6857990"/>
          </a:xfrm>
          <a:prstGeom prst="rect">
            <a:avLst/>
          </a:prstGeom>
        </p:spPr>
      </p:pic>
      <p:sp>
        <p:nvSpPr>
          <p:cNvPr id="4" name="TextBox 3">
            <a:extLst>
              <a:ext uri="{FF2B5EF4-FFF2-40B4-BE49-F238E27FC236}">
                <a16:creationId xmlns:a16="http://schemas.microsoft.com/office/drawing/2014/main" id="{73104E2D-3381-5F49-B9D8-52B45447AA62}"/>
              </a:ext>
            </a:extLst>
          </p:cNvPr>
          <p:cNvSpPr txBox="1"/>
          <p:nvPr/>
        </p:nvSpPr>
        <p:spPr>
          <a:xfrm>
            <a:off x="266218" y="1108791"/>
            <a:ext cx="3414532" cy="646331"/>
          </a:xfrm>
          <a:prstGeom prst="rect">
            <a:avLst/>
          </a:prstGeom>
          <a:noFill/>
        </p:spPr>
        <p:txBody>
          <a:bodyPr wrap="square" rtlCol="0">
            <a:spAutoFit/>
          </a:bodyPr>
          <a:lstStyle/>
          <a:p>
            <a:r>
              <a:rPr lang="en-US" b="1" i="1" dirty="0">
                <a:ln>
                  <a:solidFill>
                    <a:schemeClr val="accent2">
                      <a:lumMod val="20000"/>
                      <a:lumOff val="80000"/>
                    </a:schemeClr>
                  </a:solidFill>
                </a:ln>
                <a:solidFill>
                  <a:srgbClr val="E6FCFF"/>
                </a:solidFill>
              </a:rPr>
              <a:t>Hutcheon, Johnson, Lowry, Black, and Hadley (1967, BAMS)</a:t>
            </a:r>
          </a:p>
        </p:txBody>
      </p:sp>
      <p:sp>
        <p:nvSpPr>
          <p:cNvPr id="5" name="TextBox 4">
            <a:extLst>
              <a:ext uri="{FF2B5EF4-FFF2-40B4-BE49-F238E27FC236}">
                <a16:creationId xmlns:a16="http://schemas.microsoft.com/office/drawing/2014/main" id="{BAB0CF5E-E26A-A941-9ADE-C4ED04E0E12A}"/>
              </a:ext>
            </a:extLst>
          </p:cNvPr>
          <p:cNvSpPr txBox="1"/>
          <p:nvPr/>
        </p:nvSpPr>
        <p:spPr>
          <a:xfrm>
            <a:off x="266218" y="219919"/>
            <a:ext cx="5868364" cy="954107"/>
          </a:xfrm>
          <a:prstGeom prst="rect">
            <a:avLst/>
          </a:prstGeom>
          <a:noFill/>
        </p:spPr>
        <p:txBody>
          <a:bodyPr wrap="square" rtlCol="0">
            <a:spAutoFit/>
          </a:bodyPr>
          <a:lstStyle/>
          <a:p>
            <a:r>
              <a:rPr lang="en-US" sz="2800" b="1" dirty="0">
                <a:ln w="6600">
                  <a:solidFill>
                    <a:schemeClr val="accent2"/>
                  </a:solidFill>
                  <a:prstDash val="solid"/>
                </a:ln>
                <a:solidFill>
                  <a:srgbClr val="FFFFFF"/>
                </a:solidFill>
                <a:effectLst>
                  <a:outerShdw dist="38100" dir="2700000" algn="tl" rotWithShape="0">
                    <a:schemeClr val="accent2"/>
                  </a:outerShdw>
                </a:effectLst>
              </a:rPr>
              <a:t>Observations of the Urban Heat Island in a Small City</a:t>
            </a:r>
          </a:p>
        </p:txBody>
      </p:sp>
      <p:sp>
        <p:nvSpPr>
          <p:cNvPr id="6" name="TextBox 5">
            <a:extLst>
              <a:ext uri="{FF2B5EF4-FFF2-40B4-BE49-F238E27FC236}">
                <a16:creationId xmlns:a16="http://schemas.microsoft.com/office/drawing/2014/main" id="{C5AF3E6C-5B01-9F49-B72D-E54878853D31}"/>
              </a:ext>
            </a:extLst>
          </p:cNvPr>
          <p:cNvSpPr txBox="1"/>
          <p:nvPr/>
        </p:nvSpPr>
        <p:spPr>
          <a:xfrm>
            <a:off x="7477245" y="1050916"/>
            <a:ext cx="810228" cy="369332"/>
          </a:xfrm>
          <a:prstGeom prst="rect">
            <a:avLst/>
          </a:prstGeom>
          <a:noFill/>
        </p:spPr>
        <p:txBody>
          <a:bodyPr wrap="square" rtlCol="0">
            <a:spAutoFit/>
          </a:bodyPr>
          <a:lstStyle/>
          <a:p>
            <a:r>
              <a:rPr lang="en-US" i="1" dirty="0">
                <a:solidFill>
                  <a:schemeClr val="bg1"/>
                </a:solidFill>
              </a:rPr>
              <a:t>34</a:t>
            </a:r>
          </a:p>
        </p:txBody>
      </p:sp>
      <p:sp>
        <p:nvSpPr>
          <p:cNvPr id="7" name="TextBox 6">
            <a:extLst>
              <a:ext uri="{FF2B5EF4-FFF2-40B4-BE49-F238E27FC236}">
                <a16:creationId xmlns:a16="http://schemas.microsoft.com/office/drawing/2014/main" id="{94346CAE-6E2A-0E4A-B067-D5C3D769E088}"/>
              </a:ext>
            </a:extLst>
          </p:cNvPr>
          <p:cNvSpPr txBox="1"/>
          <p:nvPr/>
        </p:nvSpPr>
        <p:spPr>
          <a:xfrm>
            <a:off x="4479402" y="690250"/>
            <a:ext cx="810228" cy="369332"/>
          </a:xfrm>
          <a:prstGeom prst="rect">
            <a:avLst/>
          </a:prstGeom>
          <a:noFill/>
        </p:spPr>
        <p:txBody>
          <a:bodyPr wrap="square" rtlCol="0">
            <a:spAutoFit/>
          </a:bodyPr>
          <a:lstStyle/>
          <a:p>
            <a:r>
              <a:rPr lang="en-US" i="1" dirty="0">
                <a:solidFill>
                  <a:schemeClr val="bg1"/>
                </a:solidFill>
              </a:rPr>
              <a:t>34</a:t>
            </a:r>
          </a:p>
        </p:txBody>
      </p:sp>
      <p:sp>
        <p:nvSpPr>
          <p:cNvPr id="8" name="TextBox 7">
            <a:extLst>
              <a:ext uri="{FF2B5EF4-FFF2-40B4-BE49-F238E27FC236}">
                <a16:creationId xmlns:a16="http://schemas.microsoft.com/office/drawing/2014/main" id="{5A98F440-FC14-9D48-92AB-D9D4EFB18EC6}"/>
              </a:ext>
            </a:extLst>
          </p:cNvPr>
          <p:cNvSpPr txBox="1"/>
          <p:nvPr/>
        </p:nvSpPr>
        <p:spPr>
          <a:xfrm>
            <a:off x="3784920" y="1004749"/>
            <a:ext cx="810228" cy="369332"/>
          </a:xfrm>
          <a:prstGeom prst="rect">
            <a:avLst/>
          </a:prstGeom>
          <a:noFill/>
        </p:spPr>
        <p:txBody>
          <a:bodyPr wrap="square" rtlCol="0">
            <a:spAutoFit/>
          </a:bodyPr>
          <a:lstStyle/>
          <a:p>
            <a:r>
              <a:rPr lang="en-US" i="1" dirty="0">
                <a:solidFill>
                  <a:schemeClr val="bg1"/>
                </a:solidFill>
              </a:rPr>
              <a:t>33</a:t>
            </a:r>
          </a:p>
        </p:txBody>
      </p:sp>
      <p:sp>
        <p:nvSpPr>
          <p:cNvPr id="9" name="TextBox 8">
            <a:extLst>
              <a:ext uri="{FF2B5EF4-FFF2-40B4-BE49-F238E27FC236}">
                <a16:creationId xmlns:a16="http://schemas.microsoft.com/office/drawing/2014/main" id="{0F8BDB41-61CD-E24F-9C10-8D9051746E29}"/>
              </a:ext>
            </a:extLst>
          </p:cNvPr>
          <p:cNvSpPr txBox="1"/>
          <p:nvPr/>
        </p:nvSpPr>
        <p:spPr>
          <a:xfrm>
            <a:off x="8038616" y="1596856"/>
            <a:ext cx="810228" cy="369332"/>
          </a:xfrm>
          <a:prstGeom prst="rect">
            <a:avLst/>
          </a:prstGeom>
          <a:noFill/>
        </p:spPr>
        <p:txBody>
          <a:bodyPr wrap="square" rtlCol="0">
            <a:spAutoFit/>
          </a:bodyPr>
          <a:lstStyle/>
          <a:p>
            <a:r>
              <a:rPr lang="en-US" i="1" dirty="0">
                <a:solidFill>
                  <a:schemeClr val="bg1"/>
                </a:solidFill>
              </a:rPr>
              <a:t>33</a:t>
            </a:r>
          </a:p>
        </p:txBody>
      </p:sp>
      <p:sp>
        <p:nvSpPr>
          <p:cNvPr id="10" name="TextBox 9">
            <a:extLst>
              <a:ext uri="{FF2B5EF4-FFF2-40B4-BE49-F238E27FC236}">
                <a16:creationId xmlns:a16="http://schemas.microsoft.com/office/drawing/2014/main" id="{02D30F63-8710-0B49-AF87-062A3E18EE77}"/>
              </a:ext>
            </a:extLst>
          </p:cNvPr>
          <p:cNvSpPr txBox="1"/>
          <p:nvPr/>
        </p:nvSpPr>
        <p:spPr>
          <a:xfrm>
            <a:off x="8591308" y="1793097"/>
            <a:ext cx="810228" cy="369332"/>
          </a:xfrm>
          <a:prstGeom prst="rect">
            <a:avLst/>
          </a:prstGeom>
          <a:noFill/>
        </p:spPr>
        <p:txBody>
          <a:bodyPr wrap="square" rtlCol="0">
            <a:spAutoFit/>
          </a:bodyPr>
          <a:lstStyle/>
          <a:p>
            <a:r>
              <a:rPr lang="en-US" i="1" dirty="0">
                <a:solidFill>
                  <a:schemeClr val="bg1"/>
                </a:solidFill>
              </a:rPr>
              <a:t>34</a:t>
            </a:r>
          </a:p>
        </p:txBody>
      </p:sp>
      <p:sp>
        <p:nvSpPr>
          <p:cNvPr id="11" name="TextBox 10">
            <a:extLst>
              <a:ext uri="{FF2B5EF4-FFF2-40B4-BE49-F238E27FC236}">
                <a16:creationId xmlns:a16="http://schemas.microsoft.com/office/drawing/2014/main" id="{C7D04DCA-19E8-494C-A009-FECAB29DF1FA}"/>
              </a:ext>
            </a:extLst>
          </p:cNvPr>
          <p:cNvSpPr txBox="1"/>
          <p:nvPr/>
        </p:nvSpPr>
        <p:spPr>
          <a:xfrm>
            <a:off x="800582" y="4617847"/>
            <a:ext cx="810228" cy="369332"/>
          </a:xfrm>
          <a:prstGeom prst="rect">
            <a:avLst/>
          </a:prstGeom>
          <a:noFill/>
        </p:spPr>
        <p:txBody>
          <a:bodyPr wrap="square" rtlCol="0">
            <a:spAutoFit/>
          </a:bodyPr>
          <a:lstStyle/>
          <a:p>
            <a:r>
              <a:rPr lang="en-US" i="1" dirty="0">
                <a:solidFill>
                  <a:schemeClr val="bg1"/>
                </a:solidFill>
              </a:rPr>
              <a:t>42</a:t>
            </a:r>
          </a:p>
        </p:txBody>
      </p:sp>
      <p:sp>
        <p:nvSpPr>
          <p:cNvPr id="12" name="TextBox 11">
            <a:extLst>
              <a:ext uri="{FF2B5EF4-FFF2-40B4-BE49-F238E27FC236}">
                <a16:creationId xmlns:a16="http://schemas.microsoft.com/office/drawing/2014/main" id="{9A4DC2C0-6762-0B45-A173-00A09F578148}"/>
              </a:ext>
            </a:extLst>
          </p:cNvPr>
          <p:cNvSpPr txBox="1"/>
          <p:nvPr/>
        </p:nvSpPr>
        <p:spPr>
          <a:xfrm>
            <a:off x="4166886" y="3660082"/>
            <a:ext cx="810228" cy="369332"/>
          </a:xfrm>
          <a:prstGeom prst="rect">
            <a:avLst/>
          </a:prstGeom>
          <a:noFill/>
        </p:spPr>
        <p:txBody>
          <a:bodyPr wrap="square" rtlCol="0">
            <a:spAutoFit/>
          </a:bodyPr>
          <a:lstStyle/>
          <a:p>
            <a:r>
              <a:rPr lang="en-US" i="1" dirty="0">
                <a:solidFill>
                  <a:schemeClr val="bg1"/>
                </a:solidFill>
              </a:rPr>
              <a:t>40</a:t>
            </a:r>
          </a:p>
        </p:txBody>
      </p:sp>
      <p:sp>
        <p:nvSpPr>
          <p:cNvPr id="13" name="TextBox 12">
            <a:extLst>
              <a:ext uri="{FF2B5EF4-FFF2-40B4-BE49-F238E27FC236}">
                <a16:creationId xmlns:a16="http://schemas.microsoft.com/office/drawing/2014/main" id="{99341413-1B92-274C-8C4F-C81E02E4866B}"/>
              </a:ext>
            </a:extLst>
          </p:cNvPr>
          <p:cNvSpPr txBox="1"/>
          <p:nvPr/>
        </p:nvSpPr>
        <p:spPr>
          <a:xfrm>
            <a:off x="5407306" y="3059218"/>
            <a:ext cx="810228" cy="369332"/>
          </a:xfrm>
          <a:prstGeom prst="rect">
            <a:avLst/>
          </a:prstGeom>
          <a:noFill/>
        </p:spPr>
        <p:txBody>
          <a:bodyPr wrap="square" rtlCol="0">
            <a:spAutoFit/>
          </a:bodyPr>
          <a:lstStyle/>
          <a:p>
            <a:r>
              <a:rPr lang="en-US" i="1" dirty="0">
                <a:solidFill>
                  <a:schemeClr val="bg1"/>
                </a:solidFill>
              </a:rPr>
              <a:t>38</a:t>
            </a:r>
          </a:p>
        </p:txBody>
      </p:sp>
      <p:sp>
        <p:nvSpPr>
          <p:cNvPr id="14" name="TextBox 13">
            <a:extLst>
              <a:ext uri="{FF2B5EF4-FFF2-40B4-BE49-F238E27FC236}">
                <a16:creationId xmlns:a16="http://schemas.microsoft.com/office/drawing/2014/main" id="{F8EE11BD-8536-D94E-9526-A00F53BD5A94}"/>
              </a:ext>
            </a:extLst>
          </p:cNvPr>
          <p:cNvSpPr txBox="1"/>
          <p:nvPr/>
        </p:nvSpPr>
        <p:spPr>
          <a:xfrm>
            <a:off x="8186194" y="2485543"/>
            <a:ext cx="810228" cy="369332"/>
          </a:xfrm>
          <a:prstGeom prst="rect">
            <a:avLst/>
          </a:prstGeom>
          <a:noFill/>
        </p:spPr>
        <p:txBody>
          <a:bodyPr wrap="square" rtlCol="0">
            <a:spAutoFit/>
          </a:bodyPr>
          <a:lstStyle/>
          <a:p>
            <a:r>
              <a:rPr lang="en-US" i="1" dirty="0">
                <a:solidFill>
                  <a:schemeClr val="bg1"/>
                </a:solidFill>
              </a:rPr>
              <a:t>38</a:t>
            </a:r>
          </a:p>
        </p:txBody>
      </p:sp>
      <p:sp>
        <p:nvSpPr>
          <p:cNvPr id="15" name="TextBox 14">
            <a:extLst>
              <a:ext uri="{FF2B5EF4-FFF2-40B4-BE49-F238E27FC236}">
                <a16:creationId xmlns:a16="http://schemas.microsoft.com/office/drawing/2014/main" id="{5AFD1C6B-48D8-E14F-B3B5-872B7D9A3156}"/>
              </a:ext>
            </a:extLst>
          </p:cNvPr>
          <p:cNvSpPr txBox="1"/>
          <p:nvPr/>
        </p:nvSpPr>
        <p:spPr>
          <a:xfrm>
            <a:off x="8626032" y="2346645"/>
            <a:ext cx="810228" cy="369332"/>
          </a:xfrm>
          <a:prstGeom prst="rect">
            <a:avLst/>
          </a:prstGeom>
          <a:noFill/>
        </p:spPr>
        <p:txBody>
          <a:bodyPr wrap="square" rtlCol="0">
            <a:spAutoFit/>
          </a:bodyPr>
          <a:lstStyle/>
          <a:p>
            <a:r>
              <a:rPr lang="en-US" i="1" dirty="0">
                <a:solidFill>
                  <a:schemeClr val="bg1"/>
                </a:solidFill>
              </a:rPr>
              <a:t>36</a:t>
            </a:r>
          </a:p>
        </p:txBody>
      </p:sp>
      <p:sp>
        <p:nvSpPr>
          <p:cNvPr id="16" name="TextBox 15">
            <a:extLst>
              <a:ext uri="{FF2B5EF4-FFF2-40B4-BE49-F238E27FC236}">
                <a16:creationId xmlns:a16="http://schemas.microsoft.com/office/drawing/2014/main" id="{12F05C7D-5C2D-A64E-9E96-06C7EBBB944F}"/>
              </a:ext>
            </a:extLst>
          </p:cNvPr>
          <p:cNvSpPr txBox="1"/>
          <p:nvPr/>
        </p:nvSpPr>
        <p:spPr>
          <a:xfrm>
            <a:off x="395468" y="2175450"/>
            <a:ext cx="810228" cy="369332"/>
          </a:xfrm>
          <a:prstGeom prst="rect">
            <a:avLst/>
          </a:prstGeom>
          <a:noFill/>
        </p:spPr>
        <p:txBody>
          <a:bodyPr wrap="square" rtlCol="0">
            <a:spAutoFit/>
          </a:bodyPr>
          <a:lstStyle/>
          <a:p>
            <a:r>
              <a:rPr lang="en-US" i="1" dirty="0">
                <a:solidFill>
                  <a:schemeClr val="bg1"/>
                </a:solidFill>
              </a:rPr>
              <a:t>38</a:t>
            </a:r>
          </a:p>
        </p:txBody>
      </p:sp>
      <p:sp>
        <p:nvSpPr>
          <p:cNvPr id="17" name="TextBox 16">
            <a:extLst>
              <a:ext uri="{FF2B5EF4-FFF2-40B4-BE49-F238E27FC236}">
                <a16:creationId xmlns:a16="http://schemas.microsoft.com/office/drawing/2014/main" id="{9B4E2F2A-8101-164C-B785-ECDF21BEB51A}"/>
              </a:ext>
            </a:extLst>
          </p:cNvPr>
          <p:cNvSpPr txBox="1"/>
          <p:nvPr/>
        </p:nvSpPr>
        <p:spPr>
          <a:xfrm>
            <a:off x="800582" y="2404378"/>
            <a:ext cx="810228" cy="369332"/>
          </a:xfrm>
          <a:prstGeom prst="rect">
            <a:avLst/>
          </a:prstGeom>
          <a:noFill/>
        </p:spPr>
        <p:txBody>
          <a:bodyPr wrap="square" rtlCol="0">
            <a:spAutoFit/>
          </a:bodyPr>
          <a:lstStyle/>
          <a:p>
            <a:r>
              <a:rPr lang="en-US" i="1" dirty="0">
                <a:solidFill>
                  <a:schemeClr val="bg1"/>
                </a:solidFill>
              </a:rPr>
              <a:t>36</a:t>
            </a:r>
          </a:p>
        </p:txBody>
      </p:sp>
      <p:sp>
        <p:nvSpPr>
          <p:cNvPr id="18" name="TextBox 17">
            <a:extLst>
              <a:ext uri="{FF2B5EF4-FFF2-40B4-BE49-F238E27FC236}">
                <a16:creationId xmlns:a16="http://schemas.microsoft.com/office/drawing/2014/main" id="{38A6AB99-85C3-8B48-8805-05CAD30327C4}"/>
              </a:ext>
            </a:extLst>
          </p:cNvPr>
          <p:cNvSpPr txBox="1"/>
          <p:nvPr/>
        </p:nvSpPr>
        <p:spPr>
          <a:xfrm>
            <a:off x="1089467" y="2710387"/>
            <a:ext cx="810228" cy="369332"/>
          </a:xfrm>
          <a:prstGeom prst="rect">
            <a:avLst/>
          </a:prstGeom>
          <a:noFill/>
        </p:spPr>
        <p:txBody>
          <a:bodyPr wrap="square" rtlCol="0">
            <a:spAutoFit/>
          </a:bodyPr>
          <a:lstStyle/>
          <a:p>
            <a:r>
              <a:rPr lang="en-US" i="1" dirty="0">
                <a:solidFill>
                  <a:schemeClr val="bg1"/>
                </a:solidFill>
              </a:rPr>
              <a:t>34</a:t>
            </a:r>
          </a:p>
        </p:txBody>
      </p:sp>
      <p:sp>
        <p:nvSpPr>
          <p:cNvPr id="19" name="TextBox 18">
            <a:extLst>
              <a:ext uri="{FF2B5EF4-FFF2-40B4-BE49-F238E27FC236}">
                <a16:creationId xmlns:a16="http://schemas.microsoft.com/office/drawing/2014/main" id="{C871464C-8699-CD43-94A3-AD9F35BEAB3D}"/>
              </a:ext>
            </a:extLst>
          </p:cNvPr>
          <p:cNvSpPr txBox="1"/>
          <p:nvPr/>
        </p:nvSpPr>
        <p:spPr>
          <a:xfrm>
            <a:off x="6551271" y="6018835"/>
            <a:ext cx="2592709" cy="369332"/>
          </a:xfrm>
          <a:prstGeom prst="rect">
            <a:avLst/>
          </a:prstGeom>
          <a:noFill/>
        </p:spPr>
        <p:txBody>
          <a:bodyPr wrap="square" rtlCol="0">
            <a:spAutoFit/>
          </a:bodyPr>
          <a:lstStyle/>
          <a:p>
            <a:r>
              <a:rPr lang="en-US" b="1" dirty="0">
                <a:solidFill>
                  <a:srgbClr val="FFFF00"/>
                </a:solidFill>
                <a:effectLst>
                  <a:outerShdw blurRad="50800" dist="50800" dir="5400000" algn="ctr" rotWithShape="0">
                    <a:schemeClr val="tx1"/>
                  </a:outerShdw>
                </a:effectLst>
              </a:rPr>
              <a:t>Population: ~21,000</a:t>
            </a:r>
          </a:p>
        </p:txBody>
      </p:sp>
      <p:sp>
        <p:nvSpPr>
          <p:cNvPr id="20" name="TextBox 19">
            <a:extLst>
              <a:ext uri="{FF2B5EF4-FFF2-40B4-BE49-F238E27FC236}">
                <a16:creationId xmlns:a16="http://schemas.microsoft.com/office/drawing/2014/main" id="{28B2291F-2DB5-734F-98F4-6DEDE7E7EFC0}"/>
              </a:ext>
            </a:extLst>
          </p:cNvPr>
          <p:cNvSpPr txBox="1"/>
          <p:nvPr/>
        </p:nvSpPr>
        <p:spPr>
          <a:xfrm>
            <a:off x="6539696" y="347241"/>
            <a:ext cx="2051612" cy="646331"/>
          </a:xfrm>
          <a:prstGeom prst="rect">
            <a:avLst/>
          </a:prstGeom>
          <a:noFill/>
        </p:spPr>
        <p:txBody>
          <a:bodyPr wrap="square" rtlCol="0">
            <a:spAutoFit/>
          </a:bodyPr>
          <a:lstStyle/>
          <a:p>
            <a:pPr algn="ctr"/>
            <a:r>
              <a:rPr lang="en-US" b="1" dirty="0">
                <a:solidFill>
                  <a:schemeClr val="bg1"/>
                </a:solidFill>
                <a:effectLst>
                  <a:outerShdw blurRad="50800" dist="50800" dir="5400000" algn="ctr" rotWithShape="0">
                    <a:schemeClr val="tx1"/>
                  </a:outerShdw>
                </a:effectLst>
              </a:rPr>
              <a:t>31 January 1966</a:t>
            </a:r>
          </a:p>
          <a:p>
            <a:pPr algn="ctr"/>
            <a:r>
              <a:rPr lang="en-US" b="1" dirty="0">
                <a:solidFill>
                  <a:schemeClr val="bg1"/>
                </a:solidFill>
                <a:effectLst>
                  <a:outerShdw blurRad="50800" dist="50800" dir="5400000" algn="ctr" rotWithShape="0">
                    <a:schemeClr val="tx1"/>
                  </a:outerShdw>
                </a:effectLst>
              </a:rPr>
              <a:t>2200 PST</a:t>
            </a:r>
          </a:p>
        </p:txBody>
      </p:sp>
    </p:spTree>
    <p:extLst>
      <p:ext uri="{BB962C8B-B14F-4D97-AF65-F5344CB8AC3E}">
        <p14:creationId xmlns:p14="http://schemas.microsoft.com/office/powerpoint/2010/main" val="3064844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2-06-19 at 8.39.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0"/>
            <a:ext cx="7396763" cy="6858000"/>
          </a:xfrm>
          <a:prstGeom prst="rect">
            <a:avLst/>
          </a:prstGeom>
        </p:spPr>
      </p:pic>
      <p:sp>
        <p:nvSpPr>
          <p:cNvPr id="6" name="TextBox 5"/>
          <p:cNvSpPr txBox="1"/>
          <p:nvPr/>
        </p:nvSpPr>
        <p:spPr>
          <a:xfrm>
            <a:off x="1518222" y="510974"/>
            <a:ext cx="2218939" cy="1015663"/>
          </a:xfrm>
          <a:prstGeom prst="rect">
            <a:avLst/>
          </a:prstGeom>
          <a:noFill/>
        </p:spPr>
        <p:txBody>
          <a:bodyPr wrap="square" rtlCol="0">
            <a:spAutoFit/>
          </a:bodyPr>
          <a:lstStyle/>
          <a:p>
            <a:r>
              <a:rPr lang="en-US" sz="2000" i="1" dirty="0">
                <a:solidFill>
                  <a:srgbClr val="FFFFFF"/>
                </a:solidFill>
              </a:rPr>
              <a:t>TERRA/MODIS</a:t>
            </a:r>
          </a:p>
          <a:p>
            <a:r>
              <a:rPr lang="en-US" sz="2000" i="1" dirty="0">
                <a:solidFill>
                  <a:srgbClr val="FFFFFF"/>
                </a:solidFill>
              </a:rPr>
              <a:t>9 October 2011</a:t>
            </a:r>
          </a:p>
          <a:p>
            <a:r>
              <a:rPr lang="en-US" sz="2000" i="1" dirty="0">
                <a:solidFill>
                  <a:srgbClr val="FFFFFF"/>
                </a:solidFill>
              </a:rPr>
              <a:t>1132 LT</a:t>
            </a:r>
          </a:p>
        </p:txBody>
      </p:sp>
      <p:cxnSp>
        <p:nvCxnSpPr>
          <p:cNvPr id="8" name="Straight Arrow Connector 7"/>
          <p:cNvCxnSpPr/>
          <p:nvPr/>
        </p:nvCxnSpPr>
        <p:spPr>
          <a:xfrm flipH="1">
            <a:off x="4396649" y="4970777"/>
            <a:ext cx="656923" cy="26278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110868" y="4390272"/>
            <a:ext cx="1409132" cy="923330"/>
          </a:xfrm>
          <a:prstGeom prst="rect">
            <a:avLst/>
          </a:prstGeom>
          <a:noFill/>
        </p:spPr>
        <p:txBody>
          <a:bodyPr wrap="square" rtlCol="0">
            <a:spAutoFit/>
          </a:bodyPr>
          <a:lstStyle/>
          <a:p>
            <a:r>
              <a:rPr lang="en-US" dirty="0">
                <a:solidFill>
                  <a:srgbClr val="FFFFFF"/>
                </a:solidFill>
              </a:rPr>
              <a:t>S-</a:t>
            </a:r>
            <a:r>
              <a:rPr lang="en-US" dirty="0" err="1">
                <a:solidFill>
                  <a:srgbClr val="FFFFFF"/>
                </a:solidFill>
              </a:rPr>
              <a:t>PolKa</a:t>
            </a:r>
            <a:r>
              <a:rPr lang="en-US" dirty="0">
                <a:solidFill>
                  <a:srgbClr val="FFFFFF"/>
                </a:solidFill>
              </a:rPr>
              <a:t> on </a:t>
            </a:r>
            <a:r>
              <a:rPr lang="en-US" dirty="0" err="1">
                <a:solidFill>
                  <a:srgbClr val="FFFFFF"/>
                </a:solidFill>
              </a:rPr>
              <a:t>Addu</a:t>
            </a:r>
            <a:r>
              <a:rPr lang="en-US" dirty="0">
                <a:solidFill>
                  <a:srgbClr val="FFFFFF"/>
                </a:solidFill>
              </a:rPr>
              <a:t> Atoll (</a:t>
            </a:r>
            <a:r>
              <a:rPr lang="en-US" dirty="0" err="1">
                <a:solidFill>
                  <a:srgbClr val="FFFFFF"/>
                </a:solidFill>
              </a:rPr>
              <a:t>Gan</a:t>
            </a:r>
            <a:r>
              <a:rPr lang="en-US" dirty="0">
                <a:solidFill>
                  <a:srgbClr val="FFFFFF"/>
                </a:solidFill>
              </a:rPr>
              <a:t> Island)</a:t>
            </a:r>
          </a:p>
        </p:txBody>
      </p:sp>
      <p:cxnSp>
        <p:nvCxnSpPr>
          <p:cNvPr id="3" name="Straight Connector 2"/>
          <p:cNvCxnSpPr/>
          <p:nvPr/>
        </p:nvCxnSpPr>
        <p:spPr>
          <a:xfrm>
            <a:off x="4550467" y="510974"/>
            <a:ext cx="1481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859415" y="548704"/>
            <a:ext cx="1007198" cy="369332"/>
          </a:xfrm>
          <a:prstGeom prst="rect">
            <a:avLst/>
          </a:prstGeom>
          <a:noFill/>
        </p:spPr>
        <p:txBody>
          <a:bodyPr wrap="square" rtlCol="0">
            <a:spAutoFit/>
          </a:bodyPr>
          <a:lstStyle/>
          <a:p>
            <a:r>
              <a:rPr lang="en-US" i="1" dirty="0">
                <a:solidFill>
                  <a:schemeClr val="bg1"/>
                </a:solidFill>
              </a:rPr>
              <a:t>50 km</a:t>
            </a:r>
          </a:p>
        </p:txBody>
      </p:sp>
      <p:cxnSp>
        <p:nvCxnSpPr>
          <p:cNvPr id="5" name="Straight Arrow Connector 4"/>
          <p:cNvCxnSpPr/>
          <p:nvPr/>
        </p:nvCxnSpPr>
        <p:spPr>
          <a:xfrm>
            <a:off x="2700683" y="2949049"/>
            <a:ext cx="773709" cy="379581"/>
          </a:xfrm>
          <a:prstGeom prst="straightConnector1">
            <a:avLst/>
          </a:prstGeom>
          <a:ln w="28575" cmpd="sng">
            <a:solidFill>
              <a:srgbClr val="FFFF00"/>
            </a:solidFill>
            <a:tailEnd type="stealth" w="lg" len="lg"/>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430628" y="2613262"/>
            <a:ext cx="2277332" cy="369332"/>
          </a:xfrm>
          <a:prstGeom prst="rect">
            <a:avLst/>
          </a:prstGeom>
          <a:noFill/>
        </p:spPr>
        <p:txBody>
          <a:bodyPr wrap="square" rtlCol="0">
            <a:spAutoFit/>
          </a:bodyPr>
          <a:lstStyle/>
          <a:p>
            <a:r>
              <a:rPr lang="en-US" i="1" dirty="0">
                <a:solidFill>
                  <a:srgbClr val="FFFF00"/>
                </a:solidFill>
              </a:rPr>
              <a:t>OPEN CELLS</a:t>
            </a:r>
          </a:p>
        </p:txBody>
      </p:sp>
      <p:pic>
        <p:nvPicPr>
          <p:cNvPr id="12" name="Picture 11"/>
          <p:cNvPicPr>
            <a:picLocks noChangeAspect="1"/>
          </p:cNvPicPr>
          <p:nvPr/>
        </p:nvPicPr>
        <p:blipFill>
          <a:blip r:embed="rId3">
            <a:alphaModFix amt="56000"/>
          </a:blip>
          <a:srcRect b="37642"/>
          <a:stretch>
            <a:fillRect/>
          </a:stretch>
        </p:blipFill>
        <p:spPr>
          <a:xfrm rot="20910104">
            <a:off x="737504" y="1520445"/>
            <a:ext cx="6916668" cy="4537364"/>
          </a:xfrm>
          <a:prstGeom prst="rect">
            <a:avLst/>
          </a:prstGeom>
        </p:spPr>
      </p:pic>
    </p:spTree>
    <p:extLst>
      <p:ext uri="{BB962C8B-B14F-4D97-AF65-F5344CB8AC3E}">
        <p14:creationId xmlns:p14="http://schemas.microsoft.com/office/powerpoint/2010/main" val="121248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718.jpg">
            <a:extLst>
              <a:ext uri="{FF2B5EF4-FFF2-40B4-BE49-F238E27FC236}">
                <a16:creationId xmlns:a16="http://schemas.microsoft.com/office/drawing/2014/main" id="{45C89777-4EF7-F142-AA80-1E331F00C8D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7BC3B0BF-86E3-1D40-835E-5CD92A3DDF49}"/>
              </a:ext>
            </a:extLst>
          </p:cNvPr>
          <p:cNvSpPr txBox="1"/>
          <p:nvPr/>
        </p:nvSpPr>
        <p:spPr>
          <a:xfrm>
            <a:off x="1620454" y="277793"/>
            <a:ext cx="5590573" cy="769441"/>
          </a:xfrm>
          <a:prstGeom prst="rect">
            <a:avLst/>
          </a:prstGeom>
          <a:noFill/>
        </p:spPr>
        <p:txBody>
          <a:bodyPr wrap="square" rtlCol="0">
            <a:spAutoFit/>
          </a:bodyPr>
          <a:lstStyle/>
          <a:p>
            <a:pPr algn="ctr"/>
            <a:r>
              <a:rPr lang="en-US" sz="4400" b="1" i="1"/>
              <a:t>CONCLUSIONS</a:t>
            </a:r>
            <a:endParaRPr lang="en-US" sz="4400" b="1" i="1"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210D976-1D5B-F74E-8C67-BB9C7B13B8CA}"/>
                  </a:ext>
                </a:extLst>
              </p:cNvPr>
              <p:cNvSpPr txBox="1"/>
              <p:nvPr/>
            </p:nvSpPr>
            <p:spPr>
              <a:xfrm>
                <a:off x="283580" y="1177620"/>
                <a:ext cx="8576839" cy="4524315"/>
              </a:xfrm>
              <a:prstGeom prst="rect">
                <a:avLst/>
              </a:prstGeom>
              <a:noFill/>
            </p:spPr>
            <p:txBody>
              <a:bodyPr wrap="square" rtlCol="0">
                <a:spAutoFit/>
              </a:bodyPr>
              <a:lstStyle/>
              <a:p>
                <a:pPr marL="457200" indent="-457200">
                  <a:buClr>
                    <a:srgbClr val="FF0000"/>
                  </a:buClr>
                  <a:buFont typeface="Wingdings" pitchFamily="2" charset="2"/>
                  <a:buChar char="Ø"/>
                </a:pPr>
                <a:r>
                  <a:rPr lang="en-US" sz="2400" i="1" dirty="0"/>
                  <a:t>MJO: interest grew after 1982-83 El Niño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i="1" dirty="0"/>
                  <a:t>TOGA TAO array</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i="1" dirty="0"/>
                  <a:t>TOGA COARE observations</a:t>
                </a:r>
              </a:p>
              <a:p>
                <a:pPr marL="457200" indent="-457200">
                  <a:buClr>
                    <a:srgbClr val="FF0000"/>
                  </a:buClr>
                  <a:buFont typeface="Wingdings" pitchFamily="2" charset="2"/>
                  <a:buChar char="Ø"/>
                </a:pPr>
                <a:r>
                  <a:rPr lang="en-US" sz="2400" i="1" dirty="0"/>
                  <a:t>TOGA COARE hinted that diurnal cycle may assist moistening, but only 6-hrly atmospheric soundings were taken</a:t>
                </a:r>
              </a:p>
              <a:p>
                <a:pPr marL="457200" indent="-457200">
                  <a:buClr>
                    <a:srgbClr val="FF0000"/>
                  </a:buClr>
                  <a:buFont typeface="Wingdings" pitchFamily="2" charset="2"/>
                  <a:buChar char="Ø"/>
                </a:pPr>
                <a:r>
                  <a:rPr lang="en-US" sz="2400" i="1" dirty="0"/>
                  <a:t>Prominent SST diurnal cycle during MJO build-up phases; afternoon maxima in surface fluxes, cumulus development</a:t>
                </a:r>
              </a:p>
              <a:p>
                <a:pPr marL="457200" indent="-457200">
                  <a:buClr>
                    <a:srgbClr val="FF0000"/>
                  </a:buClr>
                  <a:buFont typeface="Wingdings" pitchFamily="2" charset="2"/>
                  <a:buChar char="Ø"/>
                </a:pPr>
                <a:r>
                  <a:rPr lang="en-US" sz="2400" i="1" dirty="0"/>
                  <a:t>Corresponding afternoon maximum in lower-tropospheric moistening by congestus clouds</a:t>
                </a:r>
              </a:p>
              <a:p>
                <a:pPr marL="457200" indent="-457200">
                  <a:buClr>
                    <a:srgbClr val="FF0000"/>
                  </a:buClr>
                  <a:buFont typeface="Wingdings" pitchFamily="2" charset="2"/>
                  <a:buChar char="Ø"/>
                </a:pPr>
                <a:r>
                  <a:rPr lang="en-US" sz="2400" i="1" dirty="0"/>
                  <a:t>Modeling study suggests diurnal cycle accelerates MJO moistening process</a:t>
                </a:r>
              </a:p>
              <a:p>
                <a:pPr marL="457200" indent="-457200">
                  <a:buClr>
                    <a:srgbClr val="FF0000"/>
                  </a:buClr>
                  <a:buFont typeface="Wingdings" pitchFamily="2" charset="2"/>
                  <a:buChar char="Ø"/>
                </a:pPr>
                <a:r>
                  <a:rPr lang="en-US" sz="2400" i="1" dirty="0"/>
                  <a:t>Mesoscale circulations (open cells) further assist moistening process</a:t>
                </a:r>
              </a:p>
            </p:txBody>
          </p:sp>
        </mc:Choice>
        <mc:Fallback xmlns="">
          <p:sp>
            <p:nvSpPr>
              <p:cNvPr id="4" name="TextBox 3">
                <a:extLst>
                  <a:ext uri="{FF2B5EF4-FFF2-40B4-BE49-F238E27FC236}">
                    <a16:creationId xmlns:a16="http://schemas.microsoft.com/office/drawing/2014/main" id="{7210D976-1D5B-F74E-8C67-BB9C7B13B8CA}"/>
                  </a:ext>
                </a:extLst>
              </p:cNvPr>
              <p:cNvSpPr txBox="1">
                <a:spLocks noRot="1" noChangeAspect="1" noMove="1" noResize="1" noEditPoints="1" noAdjustHandles="1" noChangeArrowheads="1" noChangeShapeType="1" noTextEdit="1"/>
              </p:cNvSpPr>
              <p:nvPr/>
            </p:nvSpPr>
            <p:spPr>
              <a:xfrm>
                <a:off x="283580" y="1177620"/>
                <a:ext cx="8576839" cy="4524315"/>
              </a:xfrm>
              <a:prstGeom prst="rect">
                <a:avLst/>
              </a:prstGeom>
              <a:blipFill>
                <a:blip r:embed="rId4"/>
                <a:stretch>
                  <a:fillRect l="-886" t="-840" b="-1961"/>
                </a:stretch>
              </a:blipFill>
            </p:spPr>
            <p:txBody>
              <a:bodyPr/>
              <a:lstStyle/>
              <a:p>
                <a:r>
                  <a:rPr lang="en-US">
                    <a:noFill/>
                  </a:rPr>
                  <a:t> </a:t>
                </a:r>
              </a:p>
            </p:txBody>
          </p:sp>
        </mc:Fallback>
      </mc:AlternateContent>
    </p:spTree>
    <p:extLst>
      <p:ext uri="{BB962C8B-B14F-4D97-AF65-F5344CB8AC3E}">
        <p14:creationId xmlns:p14="http://schemas.microsoft.com/office/powerpoint/2010/main" val="316592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ssolv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dissolv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FE4113-E369-1447-8B58-E78968B94CE1}"/>
              </a:ext>
            </a:extLst>
          </p:cNvPr>
          <p:cNvSpPr txBox="1"/>
          <p:nvPr/>
        </p:nvSpPr>
        <p:spPr>
          <a:xfrm>
            <a:off x="3646033" y="2627453"/>
            <a:ext cx="3298785" cy="646331"/>
          </a:xfrm>
          <a:prstGeom prst="rect">
            <a:avLst/>
          </a:prstGeom>
          <a:noFill/>
        </p:spPr>
        <p:txBody>
          <a:bodyPr wrap="square" rtlCol="0">
            <a:spAutoFit/>
          </a:bodyPr>
          <a:lstStyle/>
          <a:p>
            <a:r>
              <a:rPr lang="en-US" sz="3600" b="1" i="1" dirty="0"/>
              <a:t>END</a:t>
            </a:r>
          </a:p>
        </p:txBody>
      </p:sp>
    </p:spTree>
    <p:extLst>
      <p:ext uri="{BB962C8B-B14F-4D97-AF65-F5344CB8AC3E}">
        <p14:creationId xmlns:p14="http://schemas.microsoft.com/office/powerpoint/2010/main" val="3658450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AB769-11F5-AE44-BF18-AB74CE66BDCA}"/>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71929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5 spol_pics_mod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04" y="0"/>
            <a:ext cx="8752496" cy="6858000"/>
          </a:xfrm>
          <a:prstGeom prst="rect">
            <a:avLst/>
          </a:prstGeom>
        </p:spPr>
      </p:pic>
      <p:sp>
        <p:nvSpPr>
          <p:cNvPr id="8" name="TextBox 7"/>
          <p:cNvSpPr txBox="1"/>
          <p:nvPr/>
        </p:nvSpPr>
        <p:spPr>
          <a:xfrm>
            <a:off x="289904" y="3264476"/>
            <a:ext cx="2397010" cy="584776"/>
          </a:xfrm>
          <a:prstGeom prst="rect">
            <a:avLst/>
          </a:prstGeom>
          <a:noFill/>
        </p:spPr>
        <p:txBody>
          <a:bodyPr wrap="none" rtlCol="0">
            <a:spAutoFit/>
          </a:bodyPr>
          <a:lstStyle/>
          <a:p>
            <a:r>
              <a:rPr lang="en-US" sz="3200" dirty="0">
                <a:solidFill>
                  <a:schemeClr val="bg1"/>
                </a:solidFill>
              </a:rPr>
              <a:t>MODIS/Terra</a:t>
            </a:r>
          </a:p>
        </p:txBody>
      </p:sp>
      <p:sp>
        <p:nvSpPr>
          <p:cNvPr id="9" name="TextBox 8"/>
          <p:cNvSpPr txBox="1"/>
          <p:nvPr/>
        </p:nvSpPr>
        <p:spPr>
          <a:xfrm>
            <a:off x="289904" y="7938"/>
            <a:ext cx="3891009" cy="1077218"/>
          </a:xfrm>
          <a:prstGeom prst="rect">
            <a:avLst/>
          </a:prstGeom>
          <a:noFill/>
        </p:spPr>
        <p:txBody>
          <a:bodyPr wrap="none" rtlCol="0">
            <a:spAutoFit/>
          </a:bodyPr>
          <a:lstStyle/>
          <a:p>
            <a:r>
              <a:rPr lang="en-US" sz="3200" dirty="0">
                <a:solidFill>
                  <a:schemeClr val="bg1"/>
                </a:solidFill>
              </a:rPr>
              <a:t>12 October 2011</a:t>
            </a:r>
          </a:p>
          <a:p>
            <a:r>
              <a:rPr lang="en-US" sz="3200" dirty="0">
                <a:solidFill>
                  <a:schemeClr val="bg1"/>
                </a:solidFill>
              </a:rPr>
              <a:t>Gan S-Pol Cam (north)</a:t>
            </a:r>
          </a:p>
        </p:txBody>
      </p:sp>
      <p:sp>
        <p:nvSpPr>
          <p:cNvPr id="12" name="TextBox 11"/>
          <p:cNvSpPr txBox="1"/>
          <p:nvPr/>
        </p:nvSpPr>
        <p:spPr>
          <a:xfrm>
            <a:off x="2792600" y="5541944"/>
            <a:ext cx="3527714" cy="461665"/>
          </a:xfrm>
          <a:prstGeom prst="rect">
            <a:avLst/>
          </a:prstGeom>
          <a:noFill/>
        </p:spPr>
        <p:txBody>
          <a:bodyPr wrap="square" rtlCol="0">
            <a:spAutoFit/>
          </a:bodyPr>
          <a:lstStyle/>
          <a:p>
            <a:r>
              <a:rPr lang="en-US" sz="2400" dirty="0">
                <a:solidFill>
                  <a:srgbClr val="FF0000"/>
                </a:solidFill>
              </a:rPr>
              <a:t>Gan Island</a:t>
            </a:r>
          </a:p>
        </p:txBody>
      </p:sp>
      <p:pic>
        <p:nvPicPr>
          <p:cNvPr id="2" name="Picture 1" descr="6 SPOL_S_dbz.0902utc12oct.150k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306" y="4233317"/>
            <a:ext cx="2655350" cy="2617254"/>
          </a:xfrm>
          <a:prstGeom prst="rect">
            <a:avLst/>
          </a:prstGeom>
          <a:ln w="28575" cmpd="sng">
            <a:solidFill>
              <a:srgbClr val="008000"/>
            </a:solidFill>
          </a:ln>
        </p:spPr>
      </p:pic>
      <p:grpSp>
        <p:nvGrpSpPr>
          <p:cNvPr id="23" name="Group 22"/>
          <p:cNvGrpSpPr/>
          <p:nvPr/>
        </p:nvGrpSpPr>
        <p:grpSpPr>
          <a:xfrm>
            <a:off x="6958040" y="4842109"/>
            <a:ext cx="1005342" cy="1666955"/>
            <a:chOff x="6958040" y="4842109"/>
            <a:chExt cx="1005342" cy="1666955"/>
          </a:xfrm>
        </p:grpSpPr>
        <p:cxnSp>
          <p:nvCxnSpPr>
            <p:cNvPr id="4" name="Straight Connector 3"/>
            <p:cNvCxnSpPr/>
            <p:nvPr/>
          </p:nvCxnSpPr>
          <p:spPr>
            <a:xfrm flipH="1">
              <a:off x="6958040" y="6016839"/>
              <a:ext cx="502671" cy="49222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354885" y="5199313"/>
              <a:ext cx="105826" cy="817526"/>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7354885" y="4842109"/>
              <a:ext cx="608497" cy="357204"/>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4675275" y="3310172"/>
            <a:ext cx="2375370" cy="584776"/>
          </a:xfrm>
          <a:prstGeom prst="rect">
            <a:avLst/>
          </a:prstGeom>
          <a:noFill/>
        </p:spPr>
        <p:txBody>
          <a:bodyPr wrap="none" rtlCol="0">
            <a:spAutoFit/>
          </a:bodyPr>
          <a:lstStyle/>
          <a:p>
            <a:r>
              <a:rPr lang="en-US" sz="3200" dirty="0">
                <a:solidFill>
                  <a:schemeClr val="bg1"/>
                </a:solidFill>
              </a:rPr>
              <a:t>MODIS/Aqua</a:t>
            </a:r>
          </a:p>
        </p:txBody>
      </p:sp>
      <p:sp>
        <p:nvSpPr>
          <p:cNvPr id="3" name="TextBox 2"/>
          <p:cNvSpPr txBox="1"/>
          <p:nvPr/>
        </p:nvSpPr>
        <p:spPr>
          <a:xfrm>
            <a:off x="329889" y="1006231"/>
            <a:ext cx="3216378" cy="461665"/>
          </a:xfrm>
          <a:prstGeom prst="rect">
            <a:avLst/>
          </a:prstGeom>
          <a:noFill/>
        </p:spPr>
        <p:txBody>
          <a:bodyPr wrap="square" rtlCol="0">
            <a:spAutoFit/>
          </a:bodyPr>
          <a:lstStyle/>
          <a:p>
            <a:pPr algn="ctr"/>
            <a:r>
              <a:rPr lang="en-US" sz="2400" i="1" dirty="0">
                <a:solidFill>
                  <a:srgbClr val="FFE05E"/>
                </a:solidFill>
              </a:rPr>
              <a:t>(James </a:t>
            </a:r>
            <a:r>
              <a:rPr lang="en-US" sz="2400" i="1" dirty="0" err="1">
                <a:solidFill>
                  <a:srgbClr val="FFE05E"/>
                </a:solidFill>
              </a:rPr>
              <a:t>Ruppert</a:t>
            </a:r>
            <a:r>
              <a:rPr lang="en-US" sz="2400" i="1" dirty="0">
                <a:solidFill>
                  <a:srgbClr val="FFE05E"/>
                </a:solidFill>
              </a:rPr>
              <a:t>)</a:t>
            </a:r>
          </a:p>
        </p:txBody>
      </p:sp>
    </p:spTree>
    <p:extLst>
      <p:ext uri="{BB962C8B-B14F-4D97-AF65-F5344CB8AC3E}">
        <p14:creationId xmlns:p14="http://schemas.microsoft.com/office/powerpoint/2010/main" val="180298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A4467D-0568-5F48-88E7-2F731FE21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759" y="166850"/>
            <a:ext cx="6905493" cy="6585134"/>
          </a:xfrm>
          <a:prstGeom prst="rect">
            <a:avLst/>
          </a:prstGeom>
        </p:spPr>
      </p:pic>
      <p:sp>
        <p:nvSpPr>
          <p:cNvPr id="4" name="TextBox 3">
            <a:extLst>
              <a:ext uri="{FF2B5EF4-FFF2-40B4-BE49-F238E27FC236}">
                <a16:creationId xmlns:a16="http://schemas.microsoft.com/office/drawing/2014/main" id="{B9AA7176-73D1-6149-AA5C-4E98DF742E0D}"/>
              </a:ext>
            </a:extLst>
          </p:cNvPr>
          <p:cNvSpPr txBox="1"/>
          <p:nvPr/>
        </p:nvSpPr>
        <p:spPr>
          <a:xfrm>
            <a:off x="132521" y="265044"/>
            <a:ext cx="2491409" cy="1015663"/>
          </a:xfrm>
          <a:prstGeom prst="rect">
            <a:avLst/>
          </a:prstGeom>
          <a:noFill/>
        </p:spPr>
        <p:txBody>
          <a:bodyPr wrap="square" rtlCol="0">
            <a:spAutoFit/>
          </a:bodyPr>
          <a:lstStyle/>
          <a:p>
            <a:pPr algn="ctr"/>
            <a:r>
              <a:rPr lang="en-US" sz="2000" b="1" dirty="0"/>
              <a:t>Composite for October Suppressed Period (7-15 Oct)</a:t>
            </a:r>
          </a:p>
        </p:txBody>
      </p:sp>
      <p:sp>
        <p:nvSpPr>
          <p:cNvPr id="5" name="TextBox 4">
            <a:extLst>
              <a:ext uri="{FF2B5EF4-FFF2-40B4-BE49-F238E27FC236}">
                <a16:creationId xmlns:a16="http://schemas.microsoft.com/office/drawing/2014/main" id="{253B9BC1-2F52-7E40-B2A5-B2E550341D6A}"/>
              </a:ext>
            </a:extLst>
          </p:cNvPr>
          <p:cNvSpPr txBox="1"/>
          <p:nvPr/>
        </p:nvSpPr>
        <p:spPr>
          <a:xfrm>
            <a:off x="106017" y="1615688"/>
            <a:ext cx="2305879" cy="4801314"/>
          </a:xfrm>
          <a:prstGeom prst="rect">
            <a:avLst/>
          </a:prstGeom>
          <a:noFill/>
        </p:spPr>
        <p:txBody>
          <a:bodyPr wrap="square" rtlCol="0">
            <a:spAutoFit/>
          </a:bodyPr>
          <a:lstStyle/>
          <a:p>
            <a:pPr marL="285750" indent="-285750">
              <a:buFont typeface="Arial" panose="020B0604020202020204" pitchFamily="34" charset="0"/>
              <a:buChar char="•"/>
            </a:pPr>
            <a:r>
              <a:rPr lang="en-US" dirty="0"/>
              <a:t>Deepest ocean ML at night, when rain and wind stress are greatest</a:t>
            </a:r>
          </a:p>
          <a:p>
            <a:pPr marL="285750" indent="-285750">
              <a:buFont typeface="Arial" panose="020B0604020202020204" pitchFamily="34" charset="0"/>
              <a:buChar char="•"/>
            </a:pPr>
            <a:r>
              <a:rPr lang="en-US" dirty="0"/>
              <a:t>Largest wind stress likely associated with rain-induced cool pools, gustiness</a:t>
            </a:r>
          </a:p>
          <a:p>
            <a:pPr marL="285750" indent="-285750">
              <a:buFont typeface="Arial" panose="020B0604020202020204" pitchFamily="34" charset="0"/>
              <a:buChar char="•"/>
            </a:pPr>
            <a:r>
              <a:rPr lang="en-US" dirty="0"/>
              <a:t>Deepest </a:t>
            </a:r>
            <a:r>
              <a:rPr lang="en-US" dirty="0" err="1"/>
              <a:t>atm</a:t>
            </a:r>
            <a:r>
              <a:rPr lang="en-US" dirty="0"/>
              <a:t> ML in afternoon, related to diurnal warm layers (not shown)</a:t>
            </a:r>
          </a:p>
          <a:p>
            <a:pPr marL="285750" indent="-285750">
              <a:buFont typeface="Arial" panose="020B0604020202020204" pitchFamily="34" charset="0"/>
              <a:buChar char="•"/>
            </a:pPr>
            <a:r>
              <a:rPr lang="en-US" dirty="0"/>
              <a:t>Diurnal variation in ocean ML depth during this period is particularly large</a:t>
            </a:r>
          </a:p>
        </p:txBody>
      </p:sp>
      <p:sp>
        <p:nvSpPr>
          <p:cNvPr id="6" name="TextBox 5">
            <a:extLst>
              <a:ext uri="{FF2B5EF4-FFF2-40B4-BE49-F238E27FC236}">
                <a16:creationId xmlns:a16="http://schemas.microsoft.com/office/drawing/2014/main" id="{A51EE55C-A491-D740-89C9-DD6FFC760087}"/>
              </a:ext>
            </a:extLst>
          </p:cNvPr>
          <p:cNvSpPr txBox="1"/>
          <p:nvPr/>
        </p:nvSpPr>
        <p:spPr>
          <a:xfrm>
            <a:off x="6745357" y="3525078"/>
            <a:ext cx="2107095" cy="307777"/>
          </a:xfrm>
          <a:prstGeom prst="rect">
            <a:avLst/>
          </a:prstGeom>
          <a:noFill/>
        </p:spPr>
        <p:txBody>
          <a:bodyPr wrap="square" rtlCol="0">
            <a:spAutoFit/>
          </a:bodyPr>
          <a:lstStyle/>
          <a:p>
            <a:r>
              <a:rPr lang="en-US" sz="1400" dirty="0"/>
              <a:t>(note change in scale)</a:t>
            </a:r>
          </a:p>
        </p:txBody>
      </p:sp>
    </p:spTree>
    <p:extLst>
      <p:ext uri="{BB962C8B-B14F-4D97-AF65-F5344CB8AC3E}">
        <p14:creationId xmlns:p14="http://schemas.microsoft.com/office/powerpoint/2010/main" val="3145421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838200" y="4419600"/>
            <a:ext cx="7772400" cy="1588"/>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1295401" y="1676401"/>
            <a:ext cx="1752600" cy="1828800"/>
          </a:xfrm>
          <a:custGeom>
            <a:avLst/>
            <a:gdLst>
              <a:gd name="connsiteX0" fmla="*/ 639870 w 1962933"/>
              <a:gd name="connsiteY0" fmla="*/ 1852988 h 1891862"/>
              <a:gd name="connsiteX1" fmla="*/ 1404435 w 1962933"/>
              <a:gd name="connsiteY1" fmla="*/ 1852988 h 1891862"/>
              <a:gd name="connsiteX2" fmla="*/ 1443311 w 1962933"/>
              <a:gd name="connsiteY2" fmla="*/ 1840030 h 1891862"/>
              <a:gd name="connsiteX3" fmla="*/ 1495146 w 1962933"/>
              <a:gd name="connsiteY3" fmla="*/ 1788198 h 1891862"/>
              <a:gd name="connsiteX4" fmla="*/ 1534022 w 1962933"/>
              <a:gd name="connsiteY4" fmla="*/ 1775240 h 1891862"/>
              <a:gd name="connsiteX5" fmla="*/ 1443311 w 1962933"/>
              <a:gd name="connsiteY5" fmla="*/ 1710450 h 1891862"/>
              <a:gd name="connsiteX6" fmla="*/ 1469228 w 1962933"/>
              <a:gd name="connsiteY6" fmla="*/ 1658618 h 1891862"/>
              <a:gd name="connsiteX7" fmla="*/ 1495146 w 1962933"/>
              <a:gd name="connsiteY7" fmla="*/ 1632703 h 1891862"/>
              <a:gd name="connsiteX8" fmla="*/ 1508105 w 1962933"/>
              <a:gd name="connsiteY8" fmla="*/ 1554955 h 1891862"/>
              <a:gd name="connsiteX9" fmla="*/ 1521063 w 1962933"/>
              <a:gd name="connsiteY9" fmla="*/ 1490165 h 1891862"/>
              <a:gd name="connsiteX10" fmla="*/ 1534022 w 1962933"/>
              <a:gd name="connsiteY10" fmla="*/ 1451291 h 1891862"/>
              <a:gd name="connsiteX11" fmla="*/ 1546981 w 1962933"/>
              <a:gd name="connsiteY11" fmla="*/ 1399459 h 1891862"/>
              <a:gd name="connsiteX12" fmla="*/ 1456270 w 1962933"/>
              <a:gd name="connsiteY12" fmla="*/ 1231006 h 1891862"/>
              <a:gd name="connsiteX13" fmla="*/ 1417393 w 1962933"/>
              <a:gd name="connsiteY13" fmla="*/ 1218048 h 1891862"/>
              <a:gd name="connsiteX14" fmla="*/ 1469228 w 1962933"/>
              <a:gd name="connsiteY14" fmla="*/ 1205090 h 1891862"/>
              <a:gd name="connsiteX15" fmla="*/ 1495146 w 1962933"/>
              <a:gd name="connsiteY15" fmla="*/ 1127342 h 1891862"/>
              <a:gd name="connsiteX16" fmla="*/ 1521063 w 1962933"/>
              <a:gd name="connsiteY16" fmla="*/ 984805 h 1891862"/>
              <a:gd name="connsiteX17" fmla="*/ 1495146 w 1962933"/>
              <a:gd name="connsiteY17" fmla="*/ 881141 h 1891862"/>
              <a:gd name="connsiteX18" fmla="*/ 1456270 w 1962933"/>
              <a:gd name="connsiteY18" fmla="*/ 868183 h 1891862"/>
              <a:gd name="connsiteX19" fmla="*/ 1495146 w 1962933"/>
              <a:gd name="connsiteY19" fmla="*/ 855225 h 1891862"/>
              <a:gd name="connsiteX20" fmla="*/ 1559939 w 1962933"/>
              <a:gd name="connsiteY20" fmla="*/ 751561 h 1891862"/>
              <a:gd name="connsiteX21" fmla="*/ 1546981 w 1962933"/>
              <a:gd name="connsiteY21" fmla="*/ 712687 h 1891862"/>
              <a:gd name="connsiteX22" fmla="*/ 1521063 w 1962933"/>
              <a:gd name="connsiteY22" fmla="*/ 686771 h 1891862"/>
              <a:gd name="connsiteX23" fmla="*/ 1482187 w 1962933"/>
              <a:gd name="connsiteY23" fmla="*/ 673814 h 1891862"/>
              <a:gd name="connsiteX24" fmla="*/ 1521063 w 1962933"/>
              <a:gd name="connsiteY24" fmla="*/ 596066 h 1891862"/>
              <a:gd name="connsiteX25" fmla="*/ 1650651 w 1962933"/>
              <a:gd name="connsiteY25" fmla="*/ 570150 h 1891862"/>
              <a:gd name="connsiteX26" fmla="*/ 1715444 w 1962933"/>
              <a:gd name="connsiteY26" fmla="*/ 518318 h 1891862"/>
              <a:gd name="connsiteX27" fmla="*/ 1832073 w 1962933"/>
              <a:gd name="connsiteY27" fmla="*/ 453528 h 1891862"/>
              <a:gd name="connsiteX28" fmla="*/ 1948701 w 1962933"/>
              <a:gd name="connsiteY28" fmla="*/ 414654 h 1891862"/>
              <a:gd name="connsiteX29" fmla="*/ 1922784 w 1962933"/>
              <a:gd name="connsiteY29" fmla="*/ 375780 h 1891862"/>
              <a:gd name="connsiteX30" fmla="*/ 1883908 w 1962933"/>
              <a:gd name="connsiteY30" fmla="*/ 362822 h 1891862"/>
              <a:gd name="connsiteX31" fmla="*/ 1780238 w 1962933"/>
              <a:gd name="connsiteY31" fmla="*/ 349865 h 1891862"/>
              <a:gd name="connsiteX32" fmla="*/ 1715444 w 1962933"/>
              <a:gd name="connsiteY32" fmla="*/ 323949 h 1891862"/>
              <a:gd name="connsiteX33" fmla="*/ 1572898 w 1962933"/>
              <a:gd name="connsiteY33" fmla="*/ 310991 h 1891862"/>
              <a:gd name="connsiteX34" fmla="*/ 1546981 w 1962933"/>
              <a:gd name="connsiteY34" fmla="*/ 259159 h 1891862"/>
              <a:gd name="connsiteX35" fmla="*/ 1508105 w 1962933"/>
              <a:gd name="connsiteY35" fmla="*/ 246201 h 1891862"/>
              <a:gd name="connsiteX36" fmla="*/ 1521063 w 1962933"/>
              <a:gd name="connsiteY36" fmla="*/ 207327 h 1891862"/>
              <a:gd name="connsiteX37" fmla="*/ 1469228 w 1962933"/>
              <a:gd name="connsiteY37" fmla="*/ 181411 h 1891862"/>
              <a:gd name="connsiteX38" fmla="*/ 1326682 w 1962933"/>
              <a:gd name="connsiteY38" fmla="*/ 168453 h 1891862"/>
              <a:gd name="connsiteX39" fmla="*/ 1313724 w 1962933"/>
              <a:gd name="connsiteY39" fmla="*/ 25916 h 1891862"/>
              <a:gd name="connsiteX40" fmla="*/ 1235971 w 1962933"/>
              <a:gd name="connsiteY40" fmla="*/ 0 h 1891862"/>
              <a:gd name="connsiteX41" fmla="*/ 1132302 w 1962933"/>
              <a:gd name="connsiteY41" fmla="*/ 12958 h 1891862"/>
              <a:gd name="connsiteX42" fmla="*/ 1028632 w 1962933"/>
              <a:gd name="connsiteY42" fmla="*/ 25916 h 1891862"/>
              <a:gd name="connsiteX43" fmla="*/ 730581 w 1962933"/>
              <a:gd name="connsiteY43" fmla="*/ 77747 h 1891862"/>
              <a:gd name="connsiteX44" fmla="*/ 756499 w 1962933"/>
              <a:gd name="connsiteY44" fmla="*/ 116621 h 1891862"/>
              <a:gd name="connsiteX45" fmla="*/ 808333 w 1962933"/>
              <a:gd name="connsiteY45" fmla="*/ 129579 h 1891862"/>
              <a:gd name="connsiteX46" fmla="*/ 575076 w 1962933"/>
              <a:gd name="connsiteY46" fmla="*/ 181411 h 1891862"/>
              <a:gd name="connsiteX47" fmla="*/ 562118 w 1962933"/>
              <a:gd name="connsiteY47" fmla="*/ 233243 h 1891862"/>
              <a:gd name="connsiteX48" fmla="*/ 549159 w 1962933"/>
              <a:gd name="connsiteY48" fmla="*/ 349865 h 1891862"/>
              <a:gd name="connsiteX49" fmla="*/ 354778 w 1962933"/>
              <a:gd name="connsiteY49" fmla="*/ 362822 h 1891862"/>
              <a:gd name="connsiteX50" fmla="*/ 302943 w 1962933"/>
              <a:gd name="connsiteY50" fmla="*/ 375780 h 1891862"/>
              <a:gd name="connsiteX51" fmla="*/ 212232 w 1962933"/>
              <a:gd name="connsiteY51" fmla="*/ 388738 h 1891862"/>
              <a:gd name="connsiteX52" fmla="*/ 251108 w 1962933"/>
              <a:gd name="connsiteY52" fmla="*/ 440570 h 1891862"/>
              <a:gd name="connsiteX53" fmla="*/ 289984 w 1962933"/>
              <a:gd name="connsiteY53" fmla="*/ 453528 h 1891862"/>
              <a:gd name="connsiteX54" fmla="*/ 251108 w 1962933"/>
              <a:gd name="connsiteY54" fmla="*/ 427612 h 1891862"/>
              <a:gd name="connsiteX55" fmla="*/ 173356 w 1962933"/>
              <a:gd name="connsiteY55" fmla="*/ 401696 h 1891862"/>
              <a:gd name="connsiteX56" fmla="*/ 82645 w 1962933"/>
              <a:gd name="connsiteY56" fmla="*/ 414654 h 1891862"/>
              <a:gd name="connsiteX57" fmla="*/ 56727 w 1962933"/>
              <a:gd name="connsiteY57" fmla="*/ 492402 h 1891862"/>
              <a:gd name="connsiteX58" fmla="*/ 17851 w 1962933"/>
              <a:gd name="connsiteY58" fmla="*/ 505360 h 1891862"/>
              <a:gd name="connsiteX59" fmla="*/ 4893 w 1962933"/>
              <a:gd name="connsiteY59" fmla="*/ 557192 h 1891862"/>
              <a:gd name="connsiteX60" fmla="*/ 43769 w 1962933"/>
              <a:gd name="connsiteY60" fmla="*/ 596066 h 1891862"/>
              <a:gd name="connsiteX61" fmla="*/ 289984 w 1962933"/>
              <a:gd name="connsiteY61" fmla="*/ 634940 h 1891862"/>
              <a:gd name="connsiteX62" fmla="*/ 277026 w 1962933"/>
              <a:gd name="connsiteY62" fmla="*/ 686771 h 1891862"/>
              <a:gd name="connsiteX63" fmla="*/ 510283 w 1962933"/>
              <a:gd name="connsiteY63" fmla="*/ 738603 h 1891862"/>
              <a:gd name="connsiteX64" fmla="*/ 562118 w 1962933"/>
              <a:gd name="connsiteY64" fmla="*/ 868183 h 1891862"/>
              <a:gd name="connsiteX65" fmla="*/ 613953 w 1962933"/>
              <a:gd name="connsiteY65" fmla="*/ 881141 h 1891862"/>
              <a:gd name="connsiteX66" fmla="*/ 626911 w 1962933"/>
              <a:gd name="connsiteY66" fmla="*/ 932973 h 1891862"/>
              <a:gd name="connsiteX67" fmla="*/ 639870 w 1962933"/>
              <a:gd name="connsiteY67" fmla="*/ 1023678 h 1891862"/>
              <a:gd name="connsiteX68" fmla="*/ 704664 w 1962933"/>
              <a:gd name="connsiteY68" fmla="*/ 1101426 h 1891862"/>
              <a:gd name="connsiteX69" fmla="*/ 756499 w 1962933"/>
              <a:gd name="connsiteY69" fmla="*/ 1127342 h 1891862"/>
              <a:gd name="connsiteX70" fmla="*/ 717622 w 1962933"/>
              <a:gd name="connsiteY70" fmla="*/ 1153258 h 1891862"/>
              <a:gd name="connsiteX71" fmla="*/ 678746 w 1962933"/>
              <a:gd name="connsiteY71" fmla="*/ 1256922 h 1891862"/>
              <a:gd name="connsiteX72" fmla="*/ 691705 w 1962933"/>
              <a:gd name="connsiteY72" fmla="*/ 1360585 h 1891862"/>
              <a:gd name="connsiteX73" fmla="*/ 717622 w 1962933"/>
              <a:gd name="connsiteY73" fmla="*/ 1503123 h 1891862"/>
              <a:gd name="connsiteX74" fmla="*/ 730581 w 1962933"/>
              <a:gd name="connsiteY74" fmla="*/ 1593829 h 1891862"/>
              <a:gd name="connsiteX75" fmla="*/ 691705 w 1962933"/>
              <a:gd name="connsiteY75" fmla="*/ 1619745 h 1891862"/>
              <a:gd name="connsiteX76" fmla="*/ 691705 w 1962933"/>
              <a:gd name="connsiteY76" fmla="*/ 1736366 h 1891862"/>
              <a:gd name="connsiteX77" fmla="*/ 691705 w 1962933"/>
              <a:gd name="connsiteY77" fmla="*/ 1891862 h 189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62933" h="1891862">
                <a:moveTo>
                  <a:pt x="639870" y="1852988"/>
                </a:moveTo>
                <a:cubicBezTo>
                  <a:pt x="928286" y="1859855"/>
                  <a:pt x="1136493" y="1879781"/>
                  <a:pt x="1404435" y="1852988"/>
                </a:cubicBezTo>
                <a:cubicBezTo>
                  <a:pt x="1418027" y="1851629"/>
                  <a:pt x="1430352" y="1844349"/>
                  <a:pt x="1443311" y="1840030"/>
                </a:cubicBezTo>
                <a:cubicBezTo>
                  <a:pt x="1460589" y="1822753"/>
                  <a:pt x="1475262" y="1802400"/>
                  <a:pt x="1495146" y="1788198"/>
                </a:cubicBezTo>
                <a:cubicBezTo>
                  <a:pt x="1506261" y="1780259"/>
                  <a:pt x="1534022" y="1788900"/>
                  <a:pt x="1534022" y="1775240"/>
                </a:cubicBezTo>
                <a:cubicBezTo>
                  <a:pt x="1534022" y="1748973"/>
                  <a:pt x="1456158" y="1716873"/>
                  <a:pt x="1443311" y="1710450"/>
                </a:cubicBezTo>
                <a:cubicBezTo>
                  <a:pt x="1451950" y="1693173"/>
                  <a:pt x="1458512" y="1674690"/>
                  <a:pt x="1469228" y="1658618"/>
                </a:cubicBezTo>
                <a:cubicBezTo>
                  <a:pt x="1476005" y="1648453"/>
                  <a:pt x="1490856" y="1644142"/>
                  <a:pt x="1495146" y="1632703"/>
                </a:cubicBezTo>
                <a:cubicBezTo>
                  <a:pt x="1504372" y="1608103"/>
                  <a:pt x="1503405" y="1580805"/>
                  <a:pt x="1508105" y="1554955"/>
                </a:cubicBezTo>
                <a:cubicBezTo>
                  <a:pt x="1512045" y="1533286"/>
                  <a:pt x="1515721" y="1511532"/>
                  <a:pt x="1521063" y="1490165"/>
                </a:cubicBezTo>
                <a:cubicBezTo>
                  <a:pt x="1524376" y="1476914"/>
                  <a:pt x="1530269" y="1464424"/>
                  <a:pt x="1534022" y="1451291"/>
                </a:cubicBezTo>
                <a:cubicBezTo>
                  <a:pt x="1538915" y="1434167"/>
                  <a:pt x="1542661" y="1416736"/>
                  <a:pt x="1546981" y="1399459"/>
                </a:cubicBezTo>
                <a:cubicBezTo>
                  <a:pt x="1518012" y="1240143"/>
                  <a:pt x="1565366" y="1271915"/>
                  <a:pt x="1456270" y="1231006"/>
                </a:cubicBezTo>
                <a:cubicBezTo>
                  <a:pt x="1443480" y="1226210"/>
                  <a:pt x="1430352" y="1222367"/>
                  <a:pt x="1417393" y="1218048"/>
                </a:cubicBezTo>
                <a:cubicBezTo>
                  <a:pt x="1434671" y="1213729"/>
                  <a:pt x="1457637" y="1218612"/>
                  <a:pt x="1469228" y="1205090"/>
                </a:cubicBezTo>
                <a:cubicBezTo>
                  <a:pt x="1487007" y="1184349"/>
                  <a:pt x="1488520" y="1153844"/>
                  <a:pt x="1495146" y="1127342"/>
                </a:cubicBezTo>
                <a:cubicBezTo>
                  <a:pt x="1515513" y="1045880"/>
                  <a:pt x="1505586" y="1093140"/>
                  <a:pt x="1521063" y="984805"/>
                </a:cubicBezTo>
                <a:cubicBezTo>
                  <a:pt x="1512424" y="950250"/>
                  <a:pt x="1512444" y="912277"/>
                  <a:pt x="1495146" y="881141"/>
                </a:cubicBezTo>
                <a:cubicBezTo>
                  <a:pt x="1488512" y="869201"/>
                  <a:pt x="1456270" y="881843"/>
                  <a:pt x="1456270" y="868183"/>
                </a:cubicBezTo>
                <a:cubicBezTo>
                  <a:pt x="1456270" y="854523"/>
                  <a:pt x="1482187" y="859544"/>
                  <a:pt x="1495146" y="855225"/>
                </a:cubicBezTo>
                <a:cubicBezTo>
                  <a:pt x="1510517" y="834732"/>
                  <a:pt x="1555753" y="780859"/>
                  <a:pt x="1559939" y="751561"/>
                </a:cubicBezTo>
                <a:cubicBezTo>
                  <a:pt x="1561871" y="738039"/>
                  <a:pt x="1554009" y="724399"/>
                  <a:pt x="1546981" y="712687"/>
                </a:cubicBezTo>
                <a:cubicBezTo>
                  <a:pt x="1540695" y="702211"/>
                  <a:pt x="1531540" y="693056"/>
                  <a:pt x="1521063" y="686771"/>
                </a:cubicBezTo>
                <a:cubicBezTo>
                  <a:pt x="1509350" y="679744"/>
                  <a:pt x="1495146" y="678133"/>
                  <a:pt x="1482187" y="673814"/>
                </a:cubicBezTo>
                <a:cubicBezTo>
                  <a:pt x="1489579" y="651639"/>
                  <a:pt x="1499532" y="610419"/>
                  <a:pt x="1521063" y="596066"/>
                </a:cubicBezTo>
                <a:cubicBezTo>
                  <a:pt x="1533951" y="587475"/>
                  <a:pt x="1650396" y="570193"/>
                  <a:pt x="1650651" y="570150"/>
                </a:cubicBezTo>
                <a:cubicBezTo>
                  <a:pt x="1740357" y="540249"/>
                  <a:pt x="1640842" y="582259"/>
                  <a:pt x="1715444" y="518318"/>
                </a:cubicBezTo>
                <a:cubicBezTo>
                  <a:pt x="1738224" y="498794"/>
                  <a:pt x="1802638" y="468245"/>
                  <a:pt x="1832073" y="453528"/>
                </a:cubicBezTo>
                <a:cubicBezTo>
                  <a:pt x="1762720" y="384180"/>
                  <a:pt x="1831855" y="466582"/>
                  <a:pt x="1948701" y="414654"/>
                </a:cubicBezTo>
                <a:cubicBezTo>
                  <a:pt x="1962933" y="408329"/>
                  <a:pt x="1934945" y="385509"/>
                  <a:pt x="1922784" y="375780"/>
                </a:cubicBezTo>
                <a:cubicBezTo>
                  <a:pt x="1912117" y="367247"/>
                  <a:pt x="1897347" y="365265"/>
                  <a:pt x="1883908" y="362822"/>
                </a:cubicBezTo>
                <a:cubicBezTo>
                  <a:pt x="1849644" y="356593"/>
                  <a:pt x="1814795" y="354184"/>
                  <a:pt x="1780238" y="349865"/>
                </a:cubicBezTo>
                <a:cubicBezTo>
                  <a:pt x="1758640" y="341226"/>
                  <a:pt x="1738307" y="328236"/>
                  <a:pt x="1715444" y="323949"/>
                </a:cubicBezTo>
                <a:cubicBezTo>
                  <a:pt x="1668550" y="315157"/>
                  <a:pt x="1617429" y="328118"/>
                  <a:pt x="1572898" y="310991"/>
                </a:cubicBezTo>
                <a:cubicBezTo>
                  <a:pt x="1554869" y="304057"/>
                  <a:pt x="1560640" y="272818"/>
                  <a:pt x="1546981" y="259159"/>
                </a:cubicBezTo>
                <a:cubicBezTo>
                  <a:pt x="1537322" y="249500"/>
                  <a:pt x="1521064" y="250520"/>
                  <a:pt x="1508105" y="246201"/>
                </a:cubicBezTo>
                <a:cubicBezTo>
                  <a:pt x="1512424" y="233243"/>
                  <a:pt x="1528091" y="219039"/>
                  <a:pt x="1521063" y="207327"/>
                </a:cubicBezTo>
                <a:cubicBezTo>
                  <a:pt x="1511124" y="190763"/>
                  <a:pt x="1488170" y="185199"/>
                  <a:pt x="1469228" y="181411"/>
                </a:cubicBezTo>
                <a:cubicBezTo>
                  <a:pt x="1422443" y="172055"/>
                  <a:pt x="1374197" y="172772"/>
                  <a:pt x="1326682" y="168453"/>
                </a:cubicBezTo>
                <a:cubicBezTo>
                  <a:pt x="1322363" y="120941"/>
                  <a:pt x="1336344" y="67921"/>
                  <a:pt x="1313724" y="25916"/>
                </a:cubicBezTo>
                <a:cubicBezTo>
                  <a:pt x="1300771" y="1862"/>
                  <a:pt x="1235971" y="0"/>
                  <a:pt x="1235971" y="0"/>
                </a:cubicBezTo>
                <a:cubicBezTo>
                  <a:pt x="1161784" y="49455"/>
                  <a:pt x="1236386" y="12958"/>
                  <a:pt x="1132302" y="12958"/>
                </a:cubicBezTo>
                <a:cubicBezTo>
                  <a:pt x="1097476" y="12958"/>
                  <a:pt x="1063189" y="21597"/>
                  <a:pt x="1028632" y="25916"/>
                </a:cubicBezTo>
                <a:cubicBezTo>
                  <a:pt x="1076285" y="168871"/>
                  <a:pt x="1040937" y="21322"/>
                  <a:pt x="730581" y="77747"/>
                </a:cubicBezTo>
                <a:cubicBezTo>
                  <a:pt x="715258" y="80533"/>
                  <a:pt x="743540" y="107982"/>
                  <a:pt x="756499" y="116621"/>
                </a:cubicBezTo>
                <a:cubicBezTo>
                  <a:pt x="771318" y="126500"/>
                  <a:pt x="791055" y="125260"/>
                  <a:pt x="808333" y="129579"/>
                </a:cubicBezTo>
                <a:cubicBezTo>
                  <a:pt x="602750" y="141671"/>
                  <a:pt x="606034" y="73062"/>
                  <a:pt x="575076" y="181411"/>
                </a:cubicBezTo>
                <a:cubicBezTo>
                  <a:pt x="570183" y="198535"/>
                  <a:pt x="566437" y="215966"/>
                  <a:pt x="562118" y="233243"/>
                </a:cubicBezTo>
                <a:cubicBezTo>
                  <a:pt x="557798" y="272117"/>
                  <a:pt x="582328" y="329136"/>
                  <a:pt x="549159" y="349865"/>
                </a:cubicBezTo>
                <a:cubicBezTo>
                  <a:pt x="494091" y="384280"/>
                  <a:pt x="419359" y="356025"/>
                  <a:pt x="354778" y="362822"/>
                </a:cubicBezTo>
                <a:cubicBezTo>
                  <a:pt x="337066" y="364686"/>
                  <a:pt x="320466" y="372594"/>
                  <a:pt x="302943" y="375780"/>
                </a:cubicBezTo>
                <a:cubicBezTo>
                  <a:pt x="272892" y="381244"/>
                  <a:pt x="242469" y="384419"/>
                  <a:pt x="212232" y="388738"/>
                </a:cubicBezTo>
                <a:cubicBezTo>
                  <a:pt x="193098" y="446136"/>
                  <a:pt x="186729" y="422177"/>
                  <a:pt x="251108" y="440570"/>
                </a:cubicBezTo>
                <a:cubicBezTo>
                  <a:pt x="264242" y="444322"/>
                  <a:pt x="289984" y="467188"/>
                  <a:pt x="289984" y="453528"/>
                </a:cubicBezTo>
                <a:cubicBezTo>
                  <a:pt x="289984" y="437954"/>
                  <a:pt x="265340" y="433937"/>
                  <a:pt x="251108" y="427612"/>
                </a:cubicBezTo>
                <a:cubicBezTo>
                  <a:pt x="226143" y="416517"/>
                  <a:pt x="173356" y="401696"/>
                  <a:pt x="173356" y="401696"/>
                </a:cubicBezTo>
                <a:cubicBezTo>
                  <a:pt x="143119" y="406015"/>
                  <a:pt x="106755" y="395903"/>
                  <a:pt x="82645" y="414654"/>
                </a:cubicBezTo>
                <a:cubicBezTo>
                  <a:pt x="61081" y="431425"/>
                  <a:pt x="82643" y="483764"/>
                  <a:pt x="56727" y="492402"/>
                </a:cubicBezTo>
                <a:lnTo>
                  <a:pt x="17851" y="505360"/>
                </a:lnTo>
                <a:cubicBezTo>
                  <a:pt x="13532" y="522637"/>
                  <a:pt x="0" y="540068"/>
                  <a:pt x="4893" y="557192"/>
                </a:cubicBezTo>
                <a:cubicBezTo>
                  <a:pt x="9928" y="574813"/>
                  <a:pt x="29690" y="584334"/>
                  <a:pt x="43769" y="596066"/>
                </a:cubicBezTo>
                <a:cubicBezTo>
                  <a:pt x="119400" y="659089"/>
                  <a:pt x="159868" y="626808"/>
                  <a:pt x="289984" y="634940"/>
                </a:cubicBezTo>
                <a:cubicBezTo>
                  <a:pt x="285665" y="652217"/>
                  <a:pt x="262968" y="675838"/>
                  <a:pt x="277026" y="686771"/>
                </a:cubicBezTo>
                <a:cubicBezTo>
                  <a:pt x="320710" y="720745"/>
                  <a:pt x="453960" y="731563"/>
                  <a:pt x="510283" y="738603"/>
                </a:cubicBezTo>
                <a:cubicBezTo>
                  <a:pt x="517880" y="768991"/>
                  <a:pt x="518313" y="846282"/>
                  <a:pt x="562118" y="868183"/>
                </a:cubicBezTo>
                <a:cubicBezTo>
                  <a:pt x="578048" y="876147"/>
                  <a:pt x="596675" y="876822"/>
                  <a:pt x="613953" y="881141"/>
                </a:cubicBezTo>
                <a:cubicBezTo>
                  <a:pt x="618272" y="898418"/>
                  <a:pt x="623725" y="915451"/>
                  <a:pt x="626911" y="932973"/>
                </a:cubicBezTo>
                <a:cubicBezTo>
                  <a:pt x="632375" y="963022"/>
                  <a:pt x="629432" y="994975"/>
                  <a:pt x="639870" y="1023678"/>
                </a:cubicBezTo>
                <a:cubicBezTo>
                  <a:pt x="643007" y="1032304"/>
                  <a:pt x="687838" y="1090210"/>
                  <a:pt x="704664" y="1101426"/>
                </a:cubicBezTo>
                <a:cubicBezTo>
                  <a:pt x="720737" y="1112141"/>
                  <a:pt x="739221" y="1118703"/>
                  <a:pt x="756499" y="1127342"/>
                </a:cubicBezTo>
                <a:cubicBezTo>
                  <a:pt x="743540" y="1135981"/>
                  <a:pt x="727593" y="1141294"/>
                  <a:pt x="717622" y="1153258"/>
                </a:cubicBezTo>
                <a:cubicBezTo>
                  <a:pt x="693422" y="1182297"/>
                  <a:pt x="687465" y="1222050"/>
                  <a:pt x="678746" y="1256922"/>
                </a:cubicBezTo>
                <a:cubicBezTo>
                  <a:pt x="731768" y="1362957"/>
                  <a:pt x="691705" y="1254728"/>
                  <a:pt x="691705" y="1360585"/>
                </a:cubicBezTo>
                <a:cubicBezTo>
                  <a:pt x="691705" y="1436179"/>
                  <a:pt x="706281" y="1440752"/>
                  <a:pt x="717622" y="1503123"/>
                </a:cubicBezTo>
                <a:cubicBezTo>
                  <a:pt x="723086" y="1533173"/>
                  <a:pt x="726261" y="1563594"/>
                  <a:pt x="730581" y="1593829"/>
                </a:cubicBezTo>
                <a:cubicBezTo>
                  <a:pt x="717622" y="1602468"/>
                  <a:pt x="701435" y="1607584"/>
                  <a:pt x="691705" y="1619745"/>
                </a:cubicBezTo>
                <a:cubicBezTo>
                  <a:pt x="663576" y="1654904"/>
                  <a:pt x="689698" y="1700235"/>
                  <a:pt x="691705" y="1736366"/>
                </a:cubicBezTo>
                <a:cubicBezTo>
                  <a:pt x="694580" y="1788118"/>
                  <a:pt x="691705" y="1840030"/>
                  <a:pt x="691705" y="1891862"/>
                </a:cubicBezTo>
              </a:path>
            </a:pathLst>
          </a:custGeom>
          <a:solidFill>
            <a:srgbClr val="00DA00"/>
          </a:solidFill>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flipH="1">
            <a:off x="6420853" y="1676401"/>
            <a:ext cx="1732547" cy="1828799"/>
          </a:xfrm>
          <a:custGeom>
            <a:avLst/>
            <a:gdLst>
              <a:gd name="connsiteX0" fmla="*/ 639870 w 1962933"/>
              <a:gd name="connsiteY0" fmla="*/ 1852988 h 1891862"/>
              <a:gd name="connsiteX1" fmla="*/ 1404435 w 1962933"/>
              <a:gd name="connsiteY1" fmla="*/ 1852988 h 1891862"/>
              <a:gd name="connsiteX2" fmla="*/ 1443311 w 1962933"/>
              <a:gd name="connsiteY2" fmla="*/ 1840030 h 1891862"/>
              <a:gd name="connsiteX3" fmla="*/ 1495146 w 1962933"/>
              <a:gd name="connsiteY3" fmla="*/ 1788198 h 1891862"/>
              <a:gd name="connsiteX4" fmla="*/ 1534022 w 1962933"/>
              <a:gd name="connsiteY4" fmla="*/ 1775240 h 1891862"/>
              <a:gd name="connsiteX5" fmla="*/ 1443311 w 1962933"/>
              <a:gd name="connsiteY5" fmla="*/ 1710450 h 1891862"/>
              <a:gd name="connsiteX6" fmla="*/ 1469228 w 1962933"/>
              <a:gd name="connsiteY6" fmla="*/ 1658618 h 1891862"/>
              <a:gd name="connsiteX7" fmla="*/ 1495146 w 1962933"/>
              <a:gd name="connsiteY7" fmla="*/ 1632703 h 1891862"/>
              <a:gd name="connsiteX8" fmla="*/ 1508105 w 1962933"/>
              <a:gd name="connsiteY8" fmla="*/ 1554955 h 1891862"/>
              <a:gd name="connsiteX9" fmla="*/ 1521063 w 1962933"/>
              <a:gd name="connsiteY9" fmla="*/ 1490165 h 1891862"/>
              <a:gd name="connsiteX10" fmla="*/ 1534022 w 1962933"/>
              <a:gd name="connsiteY10" fmla="*/ 1451291 h 1891862"/>
              <a:gd name="connsiteX11" fmla="*/ 1546981 w 1962933"/>
              <a:gd name="connsiteY11" fmla="*/ 1399459 h 1891862"/>
              <a:gd name="connsiteX12" fmla="*/ 1456270 w 1962933"/>
              <a:gd name="connsiteY12" fmla="*/ 1231006 h 1891862"/>
              <a:gd name="connsiteX13" fmla="*/ 1417393 w 1962933"/>
              <a:gd name="connsiteY13" fmla="*/ 1218048 h 1891862"/>
              <a:gd name="connsiteX14" fmla="*/ 1469228 w 1962933"/>
              <a:gd name="connsiteY14" fmla="*/ 1205090 h 1891862"/>
              <a:gd name="connsiteX15" fmla="*/ 1495146 w 1962933"/>
              <a:gd name="connsiteY15" fmla="*/ 1127342 h 1891862"/>
              <a:gd name="connsiteX16" fmla="*/ 1521063 w 1962933"/>
              <a:gd name="connsiteY16" fmla="*/ 984805 h 1891862"/>
              <a:gd name="connsiteX17" fmla="*/ 1495146 w 1962933"/>
              <a:gd name="connsiteY17" fmla="*/ 881141 h 1891862"/>
              <a:gd name="connsiteX18" fmla="*/ 1456270 w 1962933"/>
              <a:gd name="connsiteY18" fmla="*/ 868183 h 1891862"/>
              <a:gd name="connsiteX19" fmla="*/ 1495146 w 1962933"/>
              <a:gd name="connsiteY19" fmla="*/ 855225 h 1891862"/>
              <a:gd name="connsiteX20" fmla="*/ 1559939 w 1962933"/>
              <a:gd name="connsiteY20" fmla="*/ 751561 h 1891862"/>
              <a:gd name="connsiteX21" fmla="*/ 1546981 w 1962933"/>
              <a:gd name="connsiteY21" fmla="*/ 712687 h 1891862"/>
              <a:gd name="connsiteX22" fmla="*/ 1521063 w 1962933"/>
              <a:gd name="connsiteY22" fmla="*/ 686771 h 1891862"/>
              <a:gd name="connsiteX23" fmla="*/ 1482187 w 1962933"/>
              <a:gd name="connsiteY23" fmla="*/ 673814 h 1891862"/>
              <a:gd name="connsiteX24" fmla="*/ 1521063 w 1962933"/>
              <a:gd name="connsiteY24" fmla="*/ 596066 h 1891862"/>
              <a:gd name="connsiteX25" fmla="*/ 1650651 w 1962933"/>
              <a:gd name="connsiteY25" fmla="*/ 570150 h 1891862"/>
              <a:gd name="connsiteX26" fmla="*/ 1715444 w 1962933"/>
              <a:gd name="connsiteY26" fmla="*/ 518318 h 1891862"/>
              <a:gd name="connsiteX27" fmla="*/ 1832073 w 1962933"/>
              <a:gd name="connsiteY27" fmla="*/ 453528 h 1891862"/>
              <a:gd name="connsiteX28" fmla="*/ 1948701 w 1962933"/>
              <a:gd name="connsiteY28" fmla="*/ 414654 h 1891862"/>
              <a:gd name="connsiteX29" fmla="*/ 1922784 w 1962933"/>
              <a:gd name="connsiteY29" fmla="*/ 375780 h 1891862"/>
              <a:gd name="connsiteX30" fmla="*/ 1883908 w 1962933"/>
              <a:gd name="connsiteY30" fmla="*/ 362822 h 1891862"/>
              <a:gd name="connsiteX31" fmla="*/ 1780238 w 1962933"/>
              <a:gd name="connsiteY31" fmla="*/ 349865 h 1891862"/>
              <a:gd name="connsiteX32" fmla="*/ 1715444 w 1962933"/>
              <a:gd name="connsiteY32" fmla="*/ 323949 h 1891862"/>
              <a:gd name="connsiteX33" fmla="*/ 1572898 w 1962933"/>
              <a:gd name="connsiteY33" fmla="*/ 310991 h 1891862"/>
              <a:gd name="connsiteX34" fmla="*/ 1546981 w 1962933"/>
              <a:gd name="connsiteY34" fmla="*/ 259159 h 1891862"/>
              <a:gd name="connsiteX35" fmla="*/ 1508105 w 1962933"/>
              <a:gd name="connsiteY35" fmla="*/ 246201 h 1891862"/>
              <a:gd name="connsiteX36" fmla="*/ 1521063 w 1962933"/>
              <a:gd name="connsiteY36" fmla="*/ 207327 h 1891862"/>
              <a:gd name="connsiteX37" fmla="*/ 1469228 w 1962933"/>
              <a:gd name="connsiteY37" fmla="*/ 181411 h 1891862"/>
              <a:gd name="connsiteX38" fmla="*/ 1326682 w 1962933"/>
              <a:gd name="connsiteY38" fmla="*/ 168453 h 1891862"/>
              <a:gd name="connsiteX39" fmla="*/ 1313724 w 1962933"/>
              <a:gd name="connsiteY39" fmla="*/ 25916 h 1891862"/>
              <a:gd name="connsiteX40" fmla="*/ 1235971 w 1962933"/>
              <a:gd name="connsiteY40" fmla="*/ 0 h 1891862"/>
              <a:gd name="connsiteX41" fmla="*/ 1132302 w 1962933"/>
              <a:gd name="connsiteY41" fmla="*/ 12958 h 1891862"/>
              <a:gd name="connsiteX42" fmla="*/ 1028632 w 1962933"/>
              <a:gd name="connsiteY42" fmla="*/ 25916 h 1891862"/>
              <a:gd name="connsiteX43" fmla="*/ 730581 w 1962933"/>
              <a:gd name="connsiteY43" fmla="*/ 77747 h 1891862"/>
              <a:gd name="connsiteX44" fmla="*/ 756499 w 1962933"/>
              <a:gd name="connsiteY44" fmla="*/ 116621 h 1891862"/>
              <a:gd name="connsiteX45" fmla="*/ 808333 w 1962933"/>
              <a:gd name="connsiteY45" fmla="*/ 129579 h 1891862"/>
              <a:gd name="connsiteX46" fmla="*/ 575076 w 1962933"/>
              <a:gd name="connsiteY46" fmla="*/ 181411 h 1891862"/>
              <a:gd name="connsiteX47" fmla="*/ 562118 w 1962933"/>
              <a:gd name="connsiteY47" fmla="*/ 233243 h 1891862"/>
              <a:gd name="connsiteX48" fmla="*/ 549159 w 1962933"/>
              <a:gd name="connsiteY48" fmla="*/ 349865 h 1891862"/>
              <a:gd name="connsiteX49" fmla="*/ 354778 w 1962933"/>
              <a:gd name="connsiteY49" fmla="*/ 362822 h 1891862"/>
              <a:gd name="connsiteX50" fmla="*/ 302943 w 1962933"/>
              <a:gd name="connsiteY50" fmla="*/ 375780 h 1891862"/>
              <a:gd name="connsiteX51" fmla="*/ 212232 w 1962933"/>
              <a:gd name="connsiteY51" fmla="*/ 388738 h 1891862"/>
              <a:gd name="connsiteX52" fmla="*/ 251108 w 1962933"/>
              <a:gd name="connsiteY52" fmla="*/ 440570 h 1891862"/>
              <a:gd name="connsiteX53" fmla="*/ 289984 w 1962933"/>
              <a:gd name="connsiteY53" fmla="*/ 453528 h 1891862"/>
              <a:gd name="connsiteX54" fmla="*/ 251108 w 1962933"/>
              <a:gd name="connsiteY54" fmla="*/ 427612 h 1891862"/>
              <a:gd name="connsiteX55" fmla="*/ 173356 w 1962933"/>
              <a:gd name="connsiteY55" fmla="*/ 401696 h 1891862"/>
              <a:gd name="connsiteX56" fmla="*/ 82645 w 1962933"/>
              <a:gd name="connsiteY56" fmla="*/ 414654 h 1891862"/>
              <a:gd name="connsiteX57" fmla="*/ 56727 w 1962933"/>
              <a:gd name="connsiteY57" fmla="*/ 492402 h 1891862"/>
              <a:gd name="connsiteX58" fmla="*/ 17851 w 1962933"/>
              <a:gd name="connsiteY58" fmla="*/ 505360 h 1891862"/>
              <a:gd name="connsiteX59" fmla="*/ 4893 w 1962933"/>
              <a:gd name="connsiteY59" fmla="*/ 557192 h 1891862"/>
              <a:gd name="connsiteX60" fmla="*/ 43769 w 1962933"/>
              <a:gd name="connsiteY60" fmla="*/ 596066 h 1891862"/>
              <a:gd name="connsiteX61" fmla="*/ 289984 w 1962933"/>
              <a:gd name="connsiteY61" fmla="*/ 634940 h 1891862"/>
              <a:gd name="connsiteX62" fmla="*/ 277026 w 1962933"/>
              <a:gd name="connsiteY62" fmla="*/ 686771 h 1891862"/>
              <a:gd name="connsiteX63" fmla="*/ 510283 w 1962933"/>
              <a:gd name="connsiteY63" fmla="*/ 738603 h 1891862"/>
              <a:gd name="connsiteX64" fmla="*/ 562118 w 1962933"/>
              <a:gd name="connsiteY64" fmla="*/ 868183 h 1891862"/>
              <a:gd name="connsiteX65" fmla="*/ 613953 w 1962933"/>
              <a:gd name="connsiteY65" fmla="*/ 881141 h 1891862"/>
              <a:gd name="connsiteX66" fmla="*/ 626911 w 1962933"/>
              <a:gd name="connsiteY66" fmla="*/ 932973 h 1891862"/>
              <a:gd name="connsiteX67" fmla="*/ 639870 w 1962933"/>
              <a:gd name="connsiteY67" fmla="*/ 1023678 h 1891862"/>
              <a:gd name="connsiteX68" fmla="*/ 704664 w 1962933"/>
              <a:gd name="connsiteY68" fmla="*/ 1101426 h 1891862"/>
              <a:gd name="connsiteX69" fmla="*/ 756499 w 1962933"/>
              <a:gd name="connsiteY69" fmla="*/ 1127342 h 1891862"/>
              <a:gd name="connsiteX70" fmla="*/ 717622 w 1962933"/>
              <a:gd name="connsiteY70" fmla="*/ 1153258 h 1891862"/>
              <a:gd name="connsiteX71" fmla="*/ 678746 w 1962933"/>
              <a:gd name="connsiteY71" fmla="*/ 1256922 h 1891862"/>
              <a:gd name="connsiteX72" fmla="*/ 691705 w 1962933"/>
              <a:gd name="connsiteY72" fmla="*/ 1360585 h 1891862"/>
              <a:gd name="connsiteX73" fmla="*/ 717622 w 1962933"/>
              <a:gd name="connsiteY73" fmla="*/ 1503123 h 1891862"/>
              <a:gd name="connsiteX74" fmla="*/ 730581 w 1962933"/>
              <a:gd name="connsiteY74" fmla="*/ 1593829 h 1891862"/>
              <a:gd name="connsiteX75" fmla="*/ 691705 w 1962933"/>
              <a:gd name="connsiteY75" fmla="*/ 1619745 h 1891862"/>
              <a:gd name="connsiteX76" fmla="*/ 691705 w 1962933"/>
              <a:gd name="connsiteY76" fmla="*/ 1736366 h 1891862"/>
              <a:gd name="connsiteX77" fmla="*/ 691705 w 1962933"/>
              <a:gd name="connsiteY77" fmla="*/ 1891862 h 189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62933" h="1891862">
                <a:moveTo>
                  <a:pt x="639870" y="1852988"/>
                </a:moveTo>
                <a:cubicBezTo>
                  <a:pt x="928286" y="1859855"/>
                  <a:pt x="1136493" y="1879781"/>
                  <a:pt x="1404435" y="1852988"/>
                </a:cubicBezTo>
                <a:cubicBezTo>
                  <a:pt x="1418027" y="1851629"/>
                  <a:pt x="1430352" y="1844349"/>
                  <a:pt x="1443311" y="1840030"/>
                </a:cubicBezTo>
                <a:cubicBezTo>
                  <a:pt x="1460589" y="1822753"/>
                  <a:pt x="1475262" y="1802400"/>
                  <a:pt x="1495146" y="1788198"/>
                </a:cubicBezTo>
                <a:cubicBezTo>
                  <a:pt x="1506261" y="1780259"/>
                  <a:pt x="1534022" y="1788900"/>
                  <a:pt x="1534022" y="1775240"/>
                </a:cubicBezTo>
                <a:cubicBezTo>
                  <a:pt x="1534022" y="1748973"/>
                  <a:pt x="1456158" y="1716873"/>
                  <a:pt x="1443311" y="1710450"/>
                </a:cubicBezTo>
                <a:cubicBezTo>
                  <a:pt x="1451950" y="1693173"/>
                  <a:pt x="1458512" y="1674690"/>
                  <a:pt x="1469228" y="1658618"/>
                </a:cubicBezTo>
                <a:cubicBezTo>
                  <a:pt x="1476005" y="1648453"/>
                  <a:pt x="1490856" y="1644142"/>
                  <a:pt x="1495146" y="1632703"/>
                </a:cubicBezTo>
                <a:cubicBezTo>
                  <a:pt x="1504372" y="1608103"/>
                  <a:pt x="1503405" y="1580805"/>
                  <a:pt x="1508105" y="1554955"/>
                </a:cubicBezTo>
                <a:cubicBezTo>
                  <a:pt x="1512045" y="1533286"/>
                  <a:pt x="1515721" y="1511532"/>
                  <a:pt x="1521063" y="1490165"/>
                </a:cubicBezTo>
                <a:cubicBezTo>
                  <a:pt x="1524376" y="1476914"/>
                  <a:pt x="1530269" y="1464424"/>
                  <a:pt x="1534022" y="1451291"/>
                </a:cubicBezTo>
                <a:cubicBezTo>
                  <a:pt x="1538915" y="1434167"/>
                  <a:pt x="1542661" y="1416736"/>
                  <a:pt x="1546981" y="1399459"/>
                </a:cubicBezTo>
                <a:cubicBezTo>
                  <a:pt x="1518012" y="1240143"/>
                  <a:pt x="1565366" y="1271915"/>
                  <a:pt x="1456270" y="1231006"/>
                </a:cubicBezTo>
                <a:cubicBezTo>
                  <a:pt x="1443480" y="1226210"/>
                  <a:pt x="1430352" y="1222367"/>
                  <a:pt x="1417393" y="1218048"/>
                </a:cubicBezTo>
                <a:cubicBezTo>
                  <a:pt x="1434671" y="1213729"/>
                  <a:pt x="1457637" y="1218612"/>
                  <a:pt x="1469228" y="1205090"/>
                </a:cubicBezTo>
                <a:cubicBezTo>
                  <a:pt x="1487007" y="1184349"/>
                  <a:pt x="1488520" y="1153844"/>
                  <a:pt x="1495146" y="1127342"/>
                </a:cubicBezTo>
                <a:cubicBezTo>
                  <a:pt x="1515513" y="1045880"/>
                  <a:pt x="1505586" y="1093140"/>
                  <a:pt x="1521063" y="984805"/>
                </a:cubicBezTo>
                <a:cubicBezTo>
                  <a:pt x="1512424" y="950250"/>
                  <a:pt x="1512444" y="912277"/>
                  <a:pt x="1495146" y="881141"/>
                </a:cubicBezTo>
                <a:cubicBezTo>
                  <a:pt x="1488512" y="869201"/>
                  <a:pt x="1456270" y="881843"/>
                  <a:pt x="1456270" y="868183"/>
                </a:cubicBezTo>
                <a:cubicBezTo>
                  <a:pt x="1456270" y="854523"/>
                  <a:pt x="1482187" y="859544"/>
                  <a:pt x="1495146" y="855225"/>
                </a:cubicBezTo>
                <a:cubicBezTo>
                  <a:pt x="1510517" y="834732"/>
                  <a:pt x="1555753" y="780859"/>
                  <a:pt x="1559939" y="751561"/>
                </a:cubicBezTo>
                <a:cubicBezTo>
                  <a:pt x="1561871" y="738039"/>
                  <a:pt x="1554009" y="724399"/>
                  <a:pt x="1546981" y="712687"/>
                </a:cubicBezTo>
                <a:cubicBezTo>
                  <a:pt x="1540695" y="702211"/>
                  <a:pt x="1531540" y="693056"/>
                  <a:pt x="1521063" y="686771"/>
                </a:cubicBezTo>
                <a:cubicBezTo>
                  <a:pt x="1509350" y="679744"/>
                  <a:pt x="1495146" y="678133"/>
                  <a:pt x="1482187" y="673814"/>
                </a:cubicBezTo>
                <a:cubicBezTo>
                  <a:pt x="1489579" y="651639"/>
                  <a:pt x="1499532" y="610419"/>
                  <a:pt x="1521063" y="596066"/>
                </a:cubicBezTo>
                <a:cubicBezTo>
                  <a:pt x="1533951" y="587475"/>
                  <a:pt x="1650396" y="570193"/>
                  <a:pt x="1650651" y="570150"/>
                </a:cubicBezTo>
                <a:cubicBezTo>
                  <a:pt x="1740357" y="540249"/>
                  <a:pt x="1640842" y="582259"/>
                  <a:pt x="1715444" y="518318"/>
                </a:cubicBezTo>
                <a:cubicBezTo>
                  <a:pt x="1738224" y="498794"/>
                  <a:pt x="1802638" y="468245"/>
                  <a:pt x="1832073" y="453528"/>
                </a:cubicBezTo>
                <a:cubicBezTo>
                  <a:pt x="1762720" y="384180"/>
                  <a:pt x="1831855" y="466582"/>
                  <a:pt x="1948701" y="414654"/>
                </a:cubicBezTo>
                <a:cubicBezTo>
                  <a:pt x="1962933" y="408329"/>
                  <a:pt x="1934945" y="385509"/>
                  <a:pt x="1922784" y="375780"/>
                </a:cubicBezTo>
                <a:cubicBezTo>
                  <a:pt x="1912117" y="367247"/>
                  <a:pt x="1897347" y="365265"/>
                  <a:pt x="1883908" y="362822"/>
                </a:cubicBezTo>
                <a:cubicBezTo>
                  <a:pt x="1849644" y="356593"/>
                  <a:pt x="1814795" y="354184"/>
                  <a:pt x="1780238" y="349865"/>
                </a:cubicBezTo>
                <a:cubicBezTo>
                  <a:pt x="1758640" y="341226"/>
                  <a:pt x="1738307" y="328236"/>
                  <a:pt x="1715444" y="323949"/>
                </a:cubicBezTo>
                <a:cubicBezTo>
                  <a:pt x="1668550" y="315157"/>
                  <a:pt x="1617429" y="328118"/>
                  <a:pt x="1572898" y="310991"/>
                </a:cubicBezTo>
                <a:cubicBezTo>
                  <a:pt x="1554869" y="304057"/>
                  <a:pt x="1560640" y="272818"/>
                  <a:pt x="1546981" y="259159"/>
                </a:cubicBezTo>
                <a:cubicBezTo>
                  <a:pt x="1537322" y="249500"/>
                  <a:pt x="1521064" y="250520"/>
                  <a:pt x="1508105" y="246201"/>
                </a:cubicBezTo>
                <a:cubicBezTo>
                  <a:pt x="1512424" y="233243"/>
                  <a:pt x="1528091" y="219039"/>
                  <a:pt x="1521063" y="207327"/>
                </a:cubicBezTo>
                <a:cubicBezTo>
                  <a:pt x="1511124" y="190763"/>
                  <a:pt x="1488170" y="185199"/>
                  <a:pt x="1469228" y="181411"/>
                </a:cubicBezTo>
                <a:cubicBezTo>
                  <a:pt x="1422443" y="172055"/>
                  <a:pt x="1374197" y="172772"/>
                  <a:pt x="1326682" y="168453"/>
                </a:cubicBezTo>
                <a:cubicBezTo>
                  <a:pt x="1322363" y="120941"/>
                  <a:pt x="1336344" y="67921"/>
                  <a:pt x="1313724" y="25916"/>
                </a:cubicBezTo>
                <a:cubicBezTo>
                  <a:pt x="1300771" y="1862"/>
                  <a:pt x="1235971" y="0"/>
                  <a:pt x="1235971" y="0"/>
                </a:cubicBezTo>
                <a:cubicBezTo>
                  <a:pt x="1161784" y="49455"/>
                  <a:pt x="1236386" y="12958"/>
                  <a:pt x="1132302" y="12958"/>
                </a:cubicBezTo>
                <a:cubicBezTo>
                  <a:pt x="1097476" y="12958"/>
                  <a:pt x="1063189" y="21597"/>
                  <a:pt x="1028632" y="25916"/>
                </a:cubicBezTo>
                <a:cubicBezTo>
                  <a:pt x="1076285" y="168871"/>
                  <a:pt x="1040937" y="21322"/>
                  <a:pt x="730581" y="77747"/>
                </a:cubicBezTo>
                <a:cubicBezTo>
                  <a:pt x="715258" y="80533"/>
                  <a:pt x="743540" y="107982"/>
                  <a:pt x="756499" y="116621"/>
                </a:cubicBezTo>
                <a:cubicBezTo>
                  <a:pt x="771318" y="126500"/>
                  <a:pt x="791055" y="125260"/>
                  <a:pt x="808333" y="129579"/>
                </a:cubicBezTo>
                <a:cubicBezTo>
                  <a:pt x="602750" y="141671"/>
                  <a:pt x="606034" y="73062"/>
                  <a:pt x="575076" y="181411"/>
                </a:cubicBezTo>
                <a:cubicBezTo>
                  <a:pt x="570183" y="198535"/>
                  <a:pt x="566437" y="215966"/>
                  <a:pt x="562118" y="233243"/>
                </a:cubicBezTo>
                <a:cubicBezTo>
                  <a:pt x="557798" y="272117"/>
                  <a:pt x="582328" y="329136"/>
                  <a:pt x="549159" y="349865"/>
                </a:cubicBezTo>
                <a:cubicBezTo>
                  <a:pt x="494091" y="384280"/>
                  <a:pt x="419359" y="356025"/>
                  <a:pt x="354778" y="362822"/>
                </a:cubicBezTo>
                <a:cubicBezTo>
                  <a:pt x="337066" y="364686"/>
                  <a:pt x="320466" y="372594"/>
                  <a:pt x="302943" y="375780"/>
                </a:cubicBezTo>
                <a:cubicBezTo>
                  <a:pt x="272892" y="381244"/>
                  <a:pt x="242469" y="384419"/>
                  <a:pt x="212232" y="388738"/>
                </a:cubicBezTo>
                <a:cubicBezTo>
                  <a:pt x="193098" y="446136"/>
                  <a:pt x="186729" y="422177"/>
                  <a:pt x="251108" y="440570"/>
                </a:cubicBezTo>
                <a:cubicBezTo>
                  <a:pt x="264242" y="444322"/>
                  <a:pt x="289984" y="467188"/>
                  <a:pt x="289984" y="453528"/>
                </a:cubicBezTo>
                <a:cubicBezTo>
                  <a:pt x="289984" y="437954"/>
                  <a:pt x="265340" y="433937"/>
                  <a:pt x="251108" y="427612"/>
                </a:cubicBezTo>
                <a:cubicBezTo>
                  <a:pt x="226143" y="416517"/>
                  <a:pt x="173356" y="401696"/>
                  <a:pt x="173356" y="401696"/>
                </a:cubicBezTo>
                <a:cubicBezTo>
                  <a:pt x="143119" y="406015"/>
                  <a:pt x="106755" y="395903"/>
                  <a:pt x="82645" y="414654"/>
                </a:cubicBezTo>
                <a:cubicBezTo>
                  <a:pt x="61081" y="431425"/>
                  <a:pt x="82643" y="483764"/>
                  <a:pt x="56727" y="492402"/>
                </a:cubicBezTo>
                <a:lnTo>
                  <a:pt x="17851" y="505360"/>
                </a:lnTo>
                <a:cubicBezTo>
                  <a:pt x="13532" y="522637"/>
                  <a:pt x="0" y="540068"/>
                  <a:pt x="4893" y="557192"/>
                </a:cubicBezTo>
                <a:cubicBezTo>
                  <a:pt x="9928" y="574813"/>
                  <a:pt x="29690" y="584334"/>
                  <a:pt x="43769" y="596066"/>
                </a:cubicBezTo>
                <a:cubicBezTo>
                  <a:pt x="119400" y="659089"/>
                  <a:pt x="159868" y="626808"/>
                  <a:pt x="289984" y="634940"/>
                </a:cubicBezTo>
                <a:cubicBezTo>
                  <a:pt x="285665" y="652217"/>
                  <a:pt x="262968" y="675838"/>
                  <a:pt x="277026" y="686771"/>
                </a:cubicBezTo>
                <a:cubicBezTo>
                  <a:pt x="320710" y="720745"/>
                  <a:pt x="453960" y="731563"/>
                  <a:pt x="510283" y="738603"/>
                </a:cubicBezTo>
                <a:cubicBezTo>
                  <a:pt x="517880" y="768991"/>
                  <a:pt x="518313" y="846282"/>
                  <a:pt x="562118" y="868183"/>
                </a:cubicBezTo>
                <a:cubicBezTo>
                  <a:pt x="578048" y="876147"/>
                  <a:pt x="596675" y="876822"/>
                  <a:pt x="613953" y="881141"/>
                </a:cubicBezTo>
                <a:cubicBezTo>
                  <a:pt x="618272" y="898418"/>
                  <a:pt x="623725" y="915451"/>
                  <a:pt x="626911" y="932973"/>
                </a:cubicBezTo>
                <a:cubicBezTo>
                  <a:pt x="632375" y="963022"/>
                  <a:pt x="629432" y="994975"/>
                  <a:pt x="639870" y="1023678"/>
                </a:cubicBezTo>
                <a:cubicBezTo>
                  <a:pt x="643007" y="1032304"/>
                  <a:pt x="687838" y="1090210"/>
                  <a:pt x="704664" y="1101426"/>
                </a:cubicBezTo>
                <a:cubicBezTo>
                  <a:pt x="720737" y="1112141"/>
                  <a:pt x="739221" y="1118703"/>
                  <a:pt x="756499" y="1127342"/>
                </a:cubicBezTo>
                <a:cubicBezTo>
                  <a:pt x="743540" y="1135981"/>
                  <a:pt x="727593" y="1141294"/>
                  <a:pt x="717622" y="1153258"/>
                </a:cubicBezTo>
                <a:cubicBezTo>
                  <a:pt x="693422" y="1182297"/>
                  <a:pt x="687465" y="1222050"/>
                  <a:pt x="678746" y="1256922"/>
                </a:cubicBezTo>
                <a:cubicBezTo>
                  <a:pt x="731768" y="1362957"/>
                  <a:pt x="691705" y="1254728"/>
                  <a:pt x="691705" y="1360585"/>
                </a:cubicBezTo>
                <a:cubicBezTo>
                  <a:pt x="691705" y="1436179"/>
                  <a:pt x="706281" y="1440752"/>
                  <a:pt x="717622" y="1503123"/>
                </a:cubicBezTo>
                <a:cubicBezTo>
                  <a:pt x="723086" y="1533173"/>
                  <a:pt x="726261" y="1563594"/>
                  <a:pt x="730581" y="1593829"/>
                </a:cubicBezTo>
                <a:cubicBezTo>
                  <a:pt x="717622" y="1602468"/>
                  <a:pt x="701435" y="1607584"/>
                  <a:pt x="691705" y="1619745"/>
                </a:cubicBezTo>
                <a:cubicBezTo>
                  <a:pt x="663576" y="1654904"/>
                  <a:pt x="689698" y="1700235"/>
                  <a:pt x="691705" y="1736366"/>
                </a:cubicBezTo>
                <a:cubicBezTo>
                  <a:pt x="694580" y="1788118"/>
                  <a:pt x="691705" y="1840030"/>
                  <a:pt x="691705" y="1891862"/>
                </a:cubicBezTo>
              </a:path>
            </a:pathLst>
          </a:custGeom>
          <a:solidFill>
            <a:srgbClr val="00DA00"/>
          </a:solidFill>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Curved Up Arrow 13"/>
          <p:cNvSpPr/>
          <p:nvPr/>
        </p:nvSpPr>
        <p:spPr>
          <a:xfrm flipH="1">
            <a:off x="2362200" y="3657600"/>
            <a:ext cx="762000" cy="457200"/>
          </a:xfrm>
          <a:prstGeom prst="curvedUp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8" name="Straight Connector 17"/>
          <p:cNvCxnSpPr/>
          <p:nvPr/>
        </p:nvCxnSpPr>
        <p:spPr>
          <a:xfrm>
            <a:off x="1295400" y="3503612"/>
            <a:ext cx="6781800" cy="1588"/>
          </a:xfrm>
          <a:prstGeom prst="line">
            <a:avLst/>
          </a:prstGeom>
          <a:ln w="19050" cap="flat" cmpd="sng" algn="ctr">
            <a:solidFill>
              <a:schemeClr val="bg1">
                <a:lumMod val="65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Right Arrow 18"/>
          <p:cNvSpPr/>
          <p:nvPr/>
        </p:nvSpPr>
        <p:spPr>
          <a:xfrm>
            <a:off x="3276600" y="1981200"/>
            <a:ext cx="457200" cy="152400"/>
          </a:xfrm>
          <a:prstGeom prst="right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Left Arrow 19"/>
          <p:cNvSpPr/>
          <p:nvPr/>
        </p:nvSpPr>
        <p:spPr>
          <a:xfrm>
            <a:off x="5638800" y="1981200"/>
            <a:ext cx="457200" cy="152400"/>
          </a:xfrm>
          <a:prstGeom prst="left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urved Up Arrow 20"/>
          <p:cNvSpPr/>
          <p:nvPr/>
        </p:nvSpPr>
        <p:spPr>
          <a:xfrm flipH="1">
            <a:off x="7315200" y="3657600"/>
            <a:ext cx="762000" cy="457200"/>
          </a:xfrm>
          <a:prstGeom prst="curvedUpArrow">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Curved Up Arrow 21"/>
          <p:cNvSpPr/>
          <p:nvPr/>
        </p:nvSpPr>
        <p:spPr>
          <a:xfrm>
            <a:off x="6477000" y="3657600"/>
            <a:ext cx="762000" cy="457200"/>
          </a:xfrm>
          <a:prstGeom prst="curvedUp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Curved Up Arrow 22"/>
          <p:cNvSpPr/>
          <p:nvPr/>
        </p:nvSpPr>
        <p:spPr>
          <a:xfrm>
            <a:off x="1524000" y="3657600"/>
            <a:ext cx="762000" cy="457200"/>
          </a:xfrm>
          <a:prstGeom prst="curvedUp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Down Arrow 25"/>
          <p:cNvSpPr/>
          <p:nvPr/>
        </p:nvSpPr>
        <p:spPr>
          <a:xfrm>
            <a:off x="3505200" y="3195973"/>
            <a:ext cx="228600" cy="461627"/>
          </a:xfrm>
          <a:prstGeom prst="down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own Arrow 26"/>
          <p:cNvSpPr/>
          <p:nvPr/>
        </p:nvSpPr>
        <p:spPr>
          <a:xfrm>
            <a:off x="4648200" y="3195973"/>
            <a:ext cx="228600" cy="461627"/>
          </a:xfrm>
          <a:prstGeom prst="down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own Arrow 27"/>
          <p:cNvSpPr/>
          <p:nvPr/>
        </p:nvSpPr>
        <p:spPr>
          <a:xfrm>
            <a:off x="5791200" y="3195973"/>
            <a:ext cx="228600" cy="461627"/>
          </a:xfrm>
          <a:prstGeom prst="down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ight Arrow 28"/>
          <p:cNvSpPr/>
          <p:nvPr/>
        </p:nvSpPr>
        <p:spPr>
          <a:xfrm>
            <a:off x="6019800" y="4114800"/>
            <a:ext cx="457200" cy="152400"/>
          </a:xfrm>
          <a:prstGeom prst="right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Left Arrow 29"/>
          <p:cNvSpPr/>
          <p:nvPr/>
        </p:nvSpPr>
        <p:spPr>
          <a:xfrm>
            <a:off x="3048000" y="4114800"/>
            <a:ext cx="457200" cy="152400"/>
          </a:xfrm>
          <a:prstGeom prst="left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ight Arrow 30"/>
          <p:cNvSpPr/>
          <p:nvPr/>
        </p:nvSpPr>
        <p:spPr>
          <a:xfrm>
            <a:off x="990600" y="4114800"/>
            <a:ext cx="457200" cy="152400"/>
          </a:xfrm>
          <a:prstGeom prst="right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Left Arrow 31"/>
          <p:cNvSpPr/>
          <p:nvPr/>
        </p:nvSpPr>
        <p:spPr>
          <a:xfrm>
            <a:off x="8077200" y="4114800"/>
            <a:ext cx="457200" cy="152400"/>
          </a:xfrm>
          <a:prstGeom prst="leftArrow">
            <a:avLst/>
          </a:prstGeom>
          <a:solidFill>
            <a:srgbClr val="FF66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36"/>
          <p:cNvSpPr/>
          <p:nvPr/>
        </p:nvSpPr>
        <p:spPr>
          <a:xfrm flipH="1">
            <a:off x="1391652" y="3585827"/>
            <a:ext cx="1884947" cy="909973"/>
          </a:xfrm>
          <a:custGeom>
            <a:avLst/>
            <a:gdLst>
              <a:gd name="connsiteX0" fmla="*/ 0 w 1884947"/>
              <a:gd name="connsiteY0" fmla="*/ 454526 h 532248"/>
              <a:gd name="connsiteX1" fmla="*/ 53473 w 1884947"/>
              <a:gd name="connsiteY1" fmla="*/ 427789 h 532248"/>
              <a:gd name="connsiteX2" fmla="*/ 160421 w 1884947"/>
              <a:gd name="connsiteY2" fmla="*/ 401052 h 532248"/>
              <a:gd name="connsiteX3" fmla="*/ 240631 w 1884947"/>
              <a:gd name="connsiteY3" fmla="*/ 360947 h 532248"/>
              <a:gd name="connsiteX4" fmla="*/ 320842 w 1884947"/>
              <a:gd name="connsiteY4" fmla="*/ 320842 h 532248"/>
              <a:gd name="connsiteX5" fmla="*/ 374315 w 1884947"/>
              <a:gd name="connsiteY5" fmla="*/ 280737 h 532248"/>
              <a:gd name="connsiteX6" fmla="*/ 427789 w 1884947"/>
              <a:gd name="connsiteY6" fmla="*/ 254000 h 532248"/>
              <a:gd name="connsiteX7" fmla="*/ 467894 w 1884947"/>
              <a:gd name="connsiteY7" fmla="*/ 227263 h 532248"/>
              <a:gd name="connsiteX8" fmla="*/ 534736 w 1884947"/>
              <a:gd name="connsiteY8" fmla="*/ 173789 h 532248"/>
              <a:gd name="connsiteX9" fmla="*/ 588210 w 1884947"/>
              <a:gd name="connsiteY9" fmla="*/ 120316 h 532248"/>
              <a:gd name="connsiteX10" fmla="*/ 681789 w 1884947"/>
              <a:gd name="connsiteY10" fmla="*/ 80210 h 532248"/>
              <a:gd name="connsiteX11" fmla="*/ 735263 w 1884947"/>
              <a:gd name="connsiteY11" fmla="*/ 53474 h 532248"/>
              <a:gd name="connsiteX12" fmla="*/ 815473 w 1884947"/>
              <a:gd name="connsiteY12" fmla="*/ 26737 h 532248"/>
              <a:gd name="connsiteX13" fmla="*/ 855578 w 1884947"/>
              <a:gd name="connsiteY13" fmla="*/ 13368 h 532248"/>
              <a:gd name="connsiteX14" fmla="*/ 895684 w 1884947"/>
              <a:gd name="connsiteY14" fmla="*/ 0 h 532248"/>
              <a:gd name="connsiteX15" fmla="*/ 1149684 w 1884947"/>
              <a:gd name="connsiteY15" fmla="*/ 13368 h 532248"/>
              <a:gd name="connsiteX16" fmla="*/ 1229894 w 1884947"/>
              <a:gd name="connsiteY16" fmla="*/ 40105 h 532248"/>
              <a:gd name="connsiteX17" fmla="*/ 1310105 w 1884947"/>
              <a:gd name="connsiteY17" fmla="*/ 93579 h 532248"/>
              <a:gd name="connsiteX18" fmla="*/ 1390315 w 1884947"/>
              <a:gd name="connsiteY18" fmla="*/ 120316 h 532248"/>
              <a:gd name="connsiteX19" fmla="*/ 1430421 w 1884947"/>
              <a:gd name="connsiteY19" fmla="*/ 147052 h 532248"/>
              <a:gd name="connsiteX20" fmla="*/ 1470526 w 1884947"/>
              <a:gd name="connsiteY20" fmla="*/ 187158 h 532248"/>
              <a:gd name="connsiteX21" fmla="*/ 1510631 w 1884947"/>
              <a:gd name="connsiteY21" fmla="*/ 200526 h 532248"/>
              <a:gd name="connsiteX22" fmla="*/ 1550736 w 1884947"/>
              <a:gd name="connsiteY22" fmla="*/ 227263 h 532248"/>
              <a:gd name="connsiteX23" fmla="*/ 1604210 w 1884947"/>
              <a:gd name="connsiteY23" fmla="*/ 240631 h 532248"/>
              <a:gd name="connsiteX24" fmla="*/ 1630947 w 1884947"/>
              <a:gd name="connsiteY24" fmla="*/ 280737 h 532248"/>
              <a:gd name="connsiteX25" fmla="*/ 1711157 w 1884947"/>
              <a:gd name="connsiteY25" fmla="*/ 320842 h 532248"/>
              <a:gd name="connsiteX26" fmla="*/ 1791368 w 1884947"/>
              <a:gd name="connsiteY26" fmla="*/ 374316 h 532248"/>
              <a:gd name="connsiteX27" fmla="*/ 1884947 w 1884947"/>
              <a:gd name="connsiteY27" fmla="*/ 401052 h 532248"/>
              <a:gd name="connsiteX28" fmla="*/ 1858210 w 1884947"/>
              <a:gd name="connsiteY28" fmla="*/ 441158 h 532248"/>
              <a:gd name="connsiteX29" fmla="*/ 1804736 w 1884947"/>
              <a:gd name="connsiteY29" fmla="*/ 467895 h 532248"/>
              <a:gd name="connsiteX30" fmla="*/ 1176421 w 1884947"/>
              <a:gd name="connsiteY30" fmla="*/ 481263 h 532248"/>
              <a:gd name="connsiteX31" fmla="*/ 1136315 w 1884947"/>
              <a:gd name="connsiteY31" fmla="*/ 494631 h 532248"/>
              <a:gd name="connsiteX32" fmla="*/ 641684 w 1884947"/>
              <a:gd name="connsiteY32" fmla="*/ 494631 h 532248"/>
              <a:gd name="connsiteX33" fmla="*/ 66842 w 1884947"/>
              <a:gd name="connsiteY33" fmla="*/ 467895 h 5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84947" h="532248">
                <a:moveTo>
                  <a:pt x="0" y="454526"/>
                </a:moveTo>
                <a:cubicBezTo>
                  <a:pt x="17824" y="445614"/>
                  <a:pt x="35156" y="435639"/>
                  <a:pt x="53473" y="427789"/>
                </a:cubicBezTo>
                <a:cubicBezTo>
                  <a:pt x="89439" y="412375"/>
                  <a:pt x="121194" y="408898"/>
                  <a:pt x="160421" y="401052"/>
                </a:cubicBezTo>
                <a:cubicBezTo>
                  <a:pt x="275365" y="324425"/>
                  <a:pt x="129929" y="416300"/>
                  <a:pt x="240631" y="360947"/>
                </a:cubicBezTo>
                <a:cubicBezTo>
                  <a:pt x="344281" y="309121"/>
                  <a:pt x="220044" y="354440"/>
                  <a:pt x="320842" y="320842"/>
                </a:cubicBezTo>
                <a:cubicBezTo>
                  <a:pt x="338666" y="307474"/>
                  <a:pt x="355421" y="292546"/>
                  <a:pt x="374315" y="280737"/>
                </a:cubicBezTo>
                <a:cubicBezTo>
                  <a:pt x="391214" y="270175"/>
                  <a:pt x="410486" y="263887"/>
                  <a:pt x="427789" y="254000"/>
                </a:cubicBezTo>
                <a:cubicBezTo>
                  <a:pt x="441739" y="246029"/>
                  <a:pt x="454526" y="236175"/>
                  <a:pt x="467894" y="227263"/>
                </a:cubicBezTo>
                <a:cubicBezTo>
                  <a:pt x="533043" y="129540"/>
                  <a:pt x="452554" y="232490"/>
                  <a:pt x="534736" y="173789"/>
                </a:cubicBezTo>
                <a:cubicBezTo>
                  <a:pt x="555248" y="159137"/>
                  <a:pt x="568044" y="135440"/>
                  <a:pt x="588210" y="120316"/>
                </a:cubicBezTo>
                <a:cubicBezTo>
                  <a:pt x="627618" y="90761"/>
                  <a:pt x="641637" y="97418"/>
                  <a:pt x="681789" y="80210"/>
                </a:cubicBezTo>
                <a:cubicBezTo>
                  <a:pt x="700106" y="72360"/>
                  <a:pt x="716760" y="60875"/>
                  <a:pt x="735263" y="53474"/>
                </a:cubicBezTo>
                <a:cubicBezTo>
                  <a:pt x="761430" y="43007"/>
                  <a:pt x="788736" y="35649"/>
                  <a:pt x="815473" y="26737"/>
                </a:cubicBezTo>
                <a:lnTo>
                  <a:pt x="855578" y="13368"/>
                </a:lnTo>
                <a:lnTo>
                  <a:pt x="895684" y="0"/>
                </a:lnTo>
                <a:cubicBezTo>
                  <a:pt x="980351" y="4456"/>
                  <a:pt x="1065504" y="3266"/>
                  <a:pt x="1149684" y="13368"/>
                </a:cubicBezTo>
                <a:cubicBezTo>
                  <a:pt x="1177666" y="16726"/>
                  <a:pt x="1229894" y="40105"/>
                  <a:pt x="1229894" y="40105"/>
                </a:cubicBezTo>
                <a:cubicBezTo>
                  <a:pt x="1256631" y="57930"/>
                  <a:pt x="1279620" y="83417"/>
                  <a:pt x="1310105" y="93579"/>
                </a:cubicBezTo>
                <a:cubicBezTo>
                  <a:pt x="1336842" y="102491"/>
                  <a:pt x="1366865" y="104683"/>
                  <a:pt x="1390315" y="120316"/>
                </a:cubicBezTo>
                <a:cubicBezTo>
                  <a:pt x="1403684" y="129228"/>
                  <a:pt x="1418078" y="136766"/>
                  <a:pt x="1430421" y="147052"/>
                </a:cubicBezTo>
                <a:cubicBezTo>
                  <a:pt x="1444945" y="159155"/>
                  <a:pt x="1454795" y="176671"/>
                  <a:pt x="1470526" y="187158"/>
                </a:cubicBezTo>
                <a:cubicBezTo>
                  <a:pt x="1482251" y="194975"/>
                  <a:pt x="1497263" y="196070"/>
                  <a:pt x="1510631" y="200526"/>
                </a:cubicBezTo>
                <a:cubicBezTo>
                  <a:pt x="1523999" y="209438"/>
                  <a:pt x="1535968" y="220934"/>
                  <a:pt x="1550736" y="227263"/>
                </a:cubicBezTo>
                <a:cubicBezTo>
                  <a:pt x="1567624" y="234501"/>
                  <a:pt x="1588923" y="230439"/>
                  <a:pt x="1604210" y="240631"/>
                </a:cubicBezTo>
                <a:cubicBezTo>
                  <a:pt x="1617579" y="249543"/>
                  <a:pt x="1619586" y="269376"/>
                  <a:pt x="1630947" y="280737"/>
                </a:cubicBezTo>
                <a:cubicBezTo>
                  <a:pt x="1656862" y="306653"/>
                  <a:pt x="1678538" y="309969"/>
                  <a:pt x="1711157" y="320842"/>
                </a:cubicBezTo>
                <a:cubicBezTo>
                  <a:pt x="1737894" y="338667"/>
                  <a:pt x="1760193" y="366523"/>
                  <a:pt x="1791368" y="374316"/>
                </a:cubicBezTo>
                <a:cubicBezTo>
                  <a:pt x="1858513" y="391102"/>
                  <a:pt x="1827412" y="381874"/>
                  <a:pt x="1884947" y="401052"/>
                </a:cubicBezTo>
                <a:cubicBezTo>
                  <a:pt x="1876035" y="414421"/>
                  <a:pt x="1870553" y="430872"/>
                  <a:pt x="1858210" y="441158"/>
                </a:cubicBezTo>
                <a:cubicBezTo>
                  <a:pt x="1842900" y="453916"/>
                  <a:pt x="1824630" y="466725"/>
                  <a:pt x="1804736" y="467895"/>
                </a:cubicBezTo>
                <a:cubicBezTo>
                  <a:pt x="1595612" y="480196"/>
                  <a:pt x="1385859" y="476807"/>
                  <a:pt x="1176421" y="481263"/>
                </a:cubicBezTo>
                <a:cubicBezTo>
                  <a:pt x="1163052" y="485719"/>
                  <a:pt x="1150071" y="491574"/>
                  <a:pt x="1136315" y="494631"/>
                </a:cubicBezTo>
                <a:cubicBezTo>
                  <a:pt x="967040" y="532248"/>
                  <a:pt x="842183" y="501099"/>
                  <a:pt x="641684" y="494631"/>
                </a:cubicBezTo>
                <a:cubicBezTo>
                  <a:pt x="345002" y="445186"/>
                  <a:pt x="535474" y="467895"/>
                  <a:pt x="66842" y="467895"/>
                </a:cubicBezTo>
              </a:path>
            </a:pathLst>
          </a:custGeom>
          <a:solidFill>
            <a:srgbClr val="E6FCFF">
              <a:alpha val="16000"/>
            </a:srgbClr>
          </a:solidFill>
          <a:ln>
            <a:solidFill>
              <a:srgbClr val="E6FCFF">
                <a:alpha val="31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6268453" y="3585827"/>
            <a:ext cx="1884947" cy="908821"/>
          </a:xfrm>
          <a:custGeom>
            <a:avLst/>
            <a:gdLst>
              <a:gd name="connsiteX0" fmla="*/ 0 w 1884947"/>
              <a:gd name="connsiteY0" fmla="*/ 454526 h 532248"/>
              <a:gd name="connsiteX1" fmla="*/ 53473 w 1884947"/>
              <a:gd name="connsiteY1" fmla="*/ 427789 h 532248"/>
              <a:gd name="connsiteX2" fmla="*/ 160421 w 1884947"/>
              <a:gd name="connsiteY2" fmla="*/ 401052 h 532248"/>
              <a:gd name="connsiteX3" fmla="*/ 240631 w 1884947"/>
              <a:gd name="connsiteY3" fmla="*/ 360947 h 532248"/>
              <a:gd name="connsiteX4" fmla="*/ 320842 w 1884947"/>
              <a:gd name="connsiteY4" fmla="*/ 320842 h 532248"/>
              <a:gd name="connsiteX5" fmla="*/ 374315 w 1884947"/>
              <a:gd name="connsiteY5" fmla="*/ 280737 h 532248"/>
              <a:gd name="connsiteX6" fmla="*/ 427789 w 1884947"/>
              <a:gd name="connsiteY6" fmla="*/ 254000 h 532248"/>
              <a:gd name="connsiteX7" fmla="*/ 467894 w 1884947"/>
              <a:gd name="connsiteY7" fmla="*/ 227263 h 532248"/>
              <a:gd name="connsiteX8" fmla="*/ 534736 w 1884947"/>
              <a:gd name="connsiteY8" fmla="*/ 173789 h 532248"/>
              <a:gd name="connsiteX9" fmla="*/ 588210 w 1884947"/>
              <a:gd name="connsiteY9" fmla="*/ 120316 h 532248"/>
              <a:gd name="connsiteX10" fmla="*/ 681789 w 1884947"/>
              <a:gd name="connsiteY10" fmla="*/ 80210 h 532248"/>
              <a:gd name="connsiteX11" fmla="*/ 735263 w 1884947"/>
              <a:gd name="connsiteY11" fmla="*/ 53474 h 532248"/>
              <a:gd name="connsiteX12" fmla="*/ 815473 w 1884947"/>
              <a:gd name="connsiteY12" fmla="*/ 26737 h 532248"/>
              <a:gd name="connsiteX13" fmla="*/ 855578 w 1884947"/>
              <a:gd name="connsiteY13" fmla="*/ 13368 h 532248"/>
              <a:gd name="connsiteX14" fmla="*/ 895684 w 1884947"/>
              <a:gd name="connsiteY14" fmla="*/ 0 h 532248"/>
              <a:gd name="connsiteX15" fmla="*/ 1149684 w 1884947"/>
              <a:gd name="connsiteY15" fmla="*/ 13368 h 532248"/>
              <a:gd name="connsiteX16" fmla="*/ 1229894 w 1884947"/>
              <a:gd name="connsiteY16" fmla="*/ 40105 h 532248"/>
              <a:gd name="connsiteX17" fmla="*/ 1310105 w 1884947"/>
              <a:gd name="connsiteY17" fmla="*/ 93579 h 532248"/>
              <a:gd name="connsiteX18" fmla="*/ 1390315 w 1884947"/>
              <a:gd name="connsiteY18" fmla="*/ 120316 h 532248"/>
              <a:gd name="connsiteX19" fmla="*/ 1430421 w 1884947"/>
              <a:gd name="connsiteY19" fmla="*/ 147052 h 532248"/>
              <a:gd name="connsiteX20" fmla="*/ 1470526 w 1884947"/>
              <a:gd name="connsiteY20" fmla="*/ 187158 h 532248"/>
              <a:gd name="connsiteX21" fmla="*/ 1510631 w 1884947"/>
              <a:gd name="connsiteY21" fmla="*/ 200526 h 532248"/>
              <a:gd name="connsiteX22" fmla="*/ 1550736 w 1884947"/>
              <a:gd name="connsiteY22" fmla="*/ 227263 h 532248"/>
              <a:gd name="connsiteX23" fmla="*/ 1604210 w 1884947"/>
              <a:gd name="connsiteY23" fmla="*/ 240631 h 532248"/>
              <a:gd name="connsiteX24" fmla="*/ 1630947 w 1884947"/>
              <a:gd name="connsiteY24" fmla="*/ 280737 h 532248"/>
              <a:gd name="connsiteX25" fmla="*/ 1711157 w 1884947"/>
              <a:gd name="connsiteY25" fmla="*/ 320842 h 532248"/>
              <a:gd name="connsiteX26" fmla="*/ 1791368 w 1884947"/>
              <a:gd name="connsiteY26" fmla="*/ 374316 h 532248"/>
              <a:gd name="connsiteX27" fmla="*/ 1884947 w 1884947"/>
              <a:gd name="connsiteY27" fmla="*/ 401052 h 532248"/>
              <a:gd name="connsiteX28" fmla="*/ 1858210 w 1884947"/>
              <a:gd name="connsiteY28" fmla="*/ 441158 h 532248"/>
              <a:gd name="connsiteX29" fmla="*/ 1804736 w 1884947"/>
              <a:gd name="connsiteY29" fmla="*/ 467895 h 532248"/>
              <a:gd name="connsiteX30" fmla="*/ 1176421 w 1884947"/>
              <a:gd name="connsiteY30" fmla="*/ 481263 h 532248"/>
              <a:gd name="connsiteX31" fmla="*/ 1136315 w 1884947"/>
              <a:gd name="connsiteY31" fmla="*/ 494631 h 532248"/>
              <a:gd name="connsiteX32" fmla="*/ 641684 w 1884947"/>
              <a:gd name="connsiteY32" fmla="*/ 494631 h 532248"/>
              <a:gd name="connsiteX33" fmla="*/ 66842 w 1884947"/>
              <a:gd name="connsiteY33" fmla="*/ 467895 h 5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84947" h="532248">
                <a:moveTo>
                  <a:pt x="0" y="454526"/>
                </a:moveTo>
                <a:cubicBezTo>
                  <a:pt x="17824" y="445614"/>
                  <a:pt x="35156" y="435639"/>
                  <a:pt x="53473" y="427789"/>
                </a:cubicBezTo>
                <a:cubicBezTo>
                  <a:pt x="89439" y="412375"/>
                  <a:pt x="121194" y="408898"/>
                  <a:pt x="160421" y="401052"/>
                </a:cubicBezTo>
                <a:cubicBezTo>
                  <a:pt x="275365" y="324425"/>
                  <a:pt x="129929" y="416300"/>
                  <a:pt x="240631" y="360947"/>
                </a:cubicBezTo>
                <a:cubicBezTo>
                  <a:pt x="344281" y="309121"/>
                  <a:pt x="220044" y="354440"/>
                  <a:pt x="320842" y="320842"/>
                </a:cubicBezTo>
                <a:cubicBezTo>
                  <a:pt x="338666" y="307474"/>
                  <a:pt x="355421" y="292546"/>
                  <a:pt x="374315" y="280737"/>
                </a:cubicBezTo>
                <a:cubicBezTo>
                  <a:pt x="391214" y="270175"/>
                  <a:pt x="410486" y="263887"/>
                  <a:pt x="427789" y="254000"/>
                </a:cubicBezTo>
                <a:cubicBezTo>
                  <a:pt x="441739" y="246029"/>
                  <a:pt x="454526" y="236175"/>
                  <a:pt x="467894" y="227263"/>
                </a:cubicBezTo>
                <a:cubicBezTo>
                  <a:pt x="533043" y="129540"/>
                  <a:pt x="452554" y="232490"/>
                  <a:pt x="534736" y="173789"/>
                </a:cubicBezTo>
                <a:cubicBezTo>
                  <a:pt x="555248" y="159137"/>
                  <a:pt x="568044" y="135440"/>
                  <a:pt x="588210" y="120316"/>
                </a:cubicBezTo>
                <a:cubicBezTo>
                  <a:pt x="627618" y="90761"/>
                  <a:pt x="641637" y="97418"/>
                  <a:pt x="681789" y="80210"/>
                </a:cubicBezTo>
                <a:cubicBezTo>
                  <a:pt x="700106" y="72360"/>
                  <a:pt x="716760" y="60875"/>
                  <a:pt x="735263" y="53474"/>
                </a:cubicBezTo>
                <a:cubicBezTo>
                  <a:pt x="761430" y="43007"/>
                  <a:pt x="788736" y="35649"/>
                  <a:pt x="815473" y="26737"/>
                </a:cubicBezTo>
                <a:lnTo>
                  <a:pt x="855578" y="13368"/>
                </a:lnTo>
                <a:lnTo>
                  <a:pt x="895684" y="0"/>
                </a:lnTo>
                <a:cubicBezTo>
                  <a:pt x="980351" y="4456"/>
                  <a:pt x="1065504" y="3266"/>
                  <a:pt x="1149684" y="13368"/>
                </a:cubicBezTo>
                <a:cubicBezTo>
                  <a:pt x="1177666" y="16726"/>
                  <a:pt x="1229894" y="40105"/>
                  <a:pt x="1229894" y="40105"/>
                </a:cubicBezTo>
                <a:cubicBezTo>
                  <a:pt x="1256631" y="57930"/>
                  <a:pt x="1279620" y="83417"/>
                  <a:pt x="1310105" y="93579"/>
                </a:cubicBezTo>
                <a:cubicBezTo>
                  <a:pt x="1336842" y="102491"/>
                  <a:pt x="1366865" y="104683"/>
                  <a:pt x="1390315" y="120316"/>
                </a:cubicBezTo>
                <a:cubicBezTo>
                  <a:pt x="1403684" y="129228"/>
                  <a:pt x="1418078" y="136766"/>
                  <a:pt x="1430421" y="147052"/>
                </a:cubicBezTo>
                <a:cubicBezTo>
                  <a:pt x="1444945" y="159155"/>
                  <a:pt x="1454795" y="176671"/>
                  <a:pt x="1470526" y="187158"/>
                </a:cubicBezTo>
                <a:cubicBezTo>
                  <a:pt x="1482251" y="194975"/>
                  <a:pt x="1497263" y="196070"/>
                  <a:pt x="1510631" y="200526"/>
                </a:cubicBezTo>
                <a:cubicBezTo>
                  <a:pt x="1523999" y="209438"/>
                  <a:pt x="1535968" y="220934"/>
                  <a:pt x="1550736" y="227263"/>
                </a:cubicBezTo>
                <a:cubicBezTo>
                  <a:pt x="1567624" y="234501"/>
                  <a:pt x="1588923" y="230439"/>
                  <a:pt x="1604210" y="240631"/>
                </a:cubicBezTo>
                <a:cubicBezTo>
                  <a:pt x="1617579" y="249543"/>
                  <a:pt x="1619586" y="269376"/>
                  <a:pt x="1630947" y="280737"/>
                </a:cubicBezTo>
                <a:cubicBezTo>
                  <a:pt x="1656862" y="306653"/>
                  <a:pt x="1678538" y="309969"/>
                  <a:pt x="1711157" y="320842"/>
                </a:cubicBezTo>
                <a:cubicBezTo>
                  <a:pt x="1737894" y="338667"/>
                  <a:pt x="1760193" y="366523"/>
                  <a:pt x="1791368" y="374316"/>
                </a:cubicBezTo>
                <a:cubicBezTo>
                  <a:pt x="1858513" y="391102"/>
                  <a:pt x="1827412" y="381874"/>
                  <a:pt x="1884947" y="401052"/>
                </a:cubicBezTo>
                <a:cubicBezTo>
                  <a:pt x="1876035" y="414421"/>
                  <a:pt x="1870553" y="430872"/>
                  <a:pt x="1858210" y="441158"/>
                </a:cubicBezTo>
                <a:cubicBezTo>
                  <a:pt x="1842900" y="453916"/>
                  <a:pt x="1824630" y="466725"/>
                  <a:pt x="1804736" y="467895"/>
                </a:cubicBezTo>
                <a:cubicBezTo>
                  <a:pt x="1595612" y="480196"/>
                  <a:pt x="1385859" y="476807"/>
                  <a:pt x="1176421" y="481263"/>
                </a:cubicBezTo>
                <a:cubicBezTo>
                  <a:pt x="1163052" y="485719"/>
                  <a:pt x="1150071" y="491574"/>
                  <a:pt x="1136315" y="494631"/>
                </a:cubicBezTo>
                <a:cubicBezTo>
                  <a:pt x="967040" y="532248"/>
                  <a:pt x="842183" y="501099"/>
                  <a:pt x="641684" y="494631"/>
                </a:cubicBezTo>
                <a:cubicBezTo>
                  <a:pt x="345002" y="445186"/>
                  <a:pt x="535474" y="467895"/>
                  <a:pt x="66842" y="467895"/>
                </a:cubicBezTo>
              </a:path>
            </a:pathLst>
          </a:custGeom>
          <a:solidFill>
            <a:srgbClr val="E6FCFF">
              <a:alpha val="16000"/>
            </a:srgbClr>
          </a:solidFill>
          <a:ln>
            <a:solidFill>
              <a:srgbClr val="E6FCFF">
                <a:alpha val="31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0" name="Straight Arrow Connector 39"/>
          <p:cNvCxnSpPr/>
          <p:nvPr/>
        </p:nvCxnSpPr>
        <p:spPr>
          <a:xfrm>
            <a:off x="5638800" y="4954588"/>
            <a:ext cx="1752600" cy="15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2514600" y="4953000"/>
            <a:ext cx="1752600" cy="15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495800" y="4724400"/>
            <a:ext cx="1371600" cy="400110"/>
          </a:xfrm>
          <a:prstGeom prst="rect">
            <a:avLst/>
          </a:prstGeom>
          <a:noFill/>
        </p:spPr>
        <p:txBody>
          <a:bodyPr wrap="square" rtlCol="0">
            <a:spAutoFit/>
          </a:bodyPr>
          <a:lstStyle/>
          <a:p>
            <a:r>
              <a:rPr lang="en-US" sz="2000" i="1" dirty="0">
                <a:solidFill>
                  <a:srgbClr val="F8FCFF"/>
                </a:solidFill>
              </a:rPr>
              <a:t>~ 30 km</a:t>
            </a:r>
          </a:p>
        </p:txBody>
      </p:sp>
      <p:sp>
        <p:nvSpPr>
          <p:cNvPr id="45" name="TextBox 44"/>
          <p:cNvSpPr txBox="1"/>
          <p:nvPr/>
        </p:nvSpPr>
        <p:spPr>
          <a:xfrm>
            <a:off x="1295399" y="532537"/>
            <a:ext cx="6781799" cy="584775"/>
          </a:xfrm>
          <a:prstGeom prst="rect">
            <a:avLst/>
          </a:prstGeom>
          <a:noFill/>
        </p:spPr>
        <p:txBody>
          <a:bodyPr wrap="square" rtlCol="0">
            <a:spAutoFit/>
          </a:bodyPr>
          <a:lstStyle/>
          <a:p>
            <a:r>
              <a:rPr lang="en-US" sz="3200" i="1" dirty="0">
                <a:solidFill>
                  <a:srgbClr val="F8FCFF"/>
                </a:solidFill>
              </a:rPr>
              <a:t>Rayleigh-</a:t>
            </a:r>
            <a:r>
              <a:rPr lang="en-US" sz="3200" i="1" dirty="0" err="1">
                <a:solidFill>
                  <a:srgbClr val="F8FCFF"/>
                </a:solidFill>
              </a:rPr>
              <a:t>Bénard</a:t>
            </a:r>
            <a:r>
              <a:rPr lang="en-US" sz="3200" i="1" dirty="0">
                <a:solidFill>
                  <a:srgbClr val="F8FCFF"/>
                </a:solidFill>
              </a:rPr>
              <a:t> Open Cell Convection</a:t>
            </a:r>
          </a:p>
        </p:txBody>
      </p:sp>
      <p:sp>
        <p:nvSpPr>
          <p:cNvPr id="46" name="TextBox 45"/>
          <p:cNvSpPr txBox="1"/>
          <p:nvPr/>
        </p:nvSpPr>
        <p:spPr>
          <a:xfrm>
            <a:off x="250843" y="5257800"/>
            <a:ext cx="8654073"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indent="-342900">
              <a:buFont typeface="Arial"/>
              <a:buChar char="•"/>
            </a:pPr>
            <a:r>
              <a:rPr lang="en-US" sz="2000" i="1" dirty="0"/>
              <a:t>Mesoscale circulations during suppressed periods lead to localized areas of enhanced boundary layer moistening, deeper cloud growth than would otherwise occur</a:t>
            </a:r>
          </a:p>
          <a:p>
            <a:pPr marL="342900" indent="-342900">
              <a:buFont typeface="Arial"/>
              <a:buChar char="•"/>
            </a:pPr>
            <a:r>
              <a:rPr lang="en-US" sz="2000" i="1" dirty="0"/>
              <a:t>Amplified by diurnal cycle</a:t>
            </a:r>
          </a:p>
        </p:txBody>
      </p:sp>
      <p:cxnSp>
        <p:nvCxnSpPr>
          <p:cNvPr id="34" name="Straight Connector 33"/>
          <p:cNvCxnSpPr/>
          <p:nvPr/>
        </p:nvCxnSpPr>
        <p:spPr>
          <a:xfrm flipH="1">
            <a:off x="2033718" y="3483532"/>
            <a:ext cx="156777" cy="611188"/>
          </a:xfrm>
          <a:prstGeom prst="line">
            <a:avLst/>
          </a:prstGeom>
          <a:ln>
            <a:solidFill>
              <a:srgbClr val="00DE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2190498" y="3483532"/>
            <a:ext cx="156777" cy="611188"/>
          </a:xfrm>
          <a:prstGeom prst="line">
            <a:avLst/>
          </a:prstGeom>
          <a:ln>
            <a:solidFill>
              <a:srgbClr val="00DE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6985968" y="3476105"/>
            <a:ext cx="156777" cy="611188"/>
          </a:xfrm>
          <a:prstGeom prst="line">
            <a:avLst/>
          </a:prstGeom>
          <a:ln>
            <a:solidFill>
              <a:srgbClr val="00DE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7131450" y="3480505"/>
            <a:ext cx="156777" cy="611188"/>
          </a:xfrm>
          <a:prstGeom prst="line">
            <a:avLst/>
          </a:prstGeom>
          <a:ln>
            <a:solidFill>
              <a:srgbClr val="00DE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1988118" y="3500582"/>
            <a:ext cx="63432" cy="215556"/>
          </a:xfrm>
          <a:prstGeom prst="line">
            <a:avLst/>
          </a:prstGeom>
          <a:ln>
            <a:solidFill>
              <a:srgbClr val="00DE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2438400" y="3496182"/>
            <a:ext cx="63432" cy="215556"/>
          </a:xfrm>
          <a:prstGeom prst="line">
            <a:avLst/>
          </a:prstGeom>
          <a:ln>
            <a:solidFill>
              <a:srgbClr val="00DE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6938214" y="3496182"/>
            <a:ext cx="63432" cy="215556"/>
          </a:xfrm>
          <a:prstGeom prst="line">
            <a:avLst/>
          </a:prstGeom>
          <a:ln>
            <a:solidFill>
              <a:srgbClr val="00DE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7380030" y="3505201"/>
            <a:ext cx="63432" cy="215556"/>
          </a:xfrm>
          <a:prstGeom prst="line">
            <a:avLst/>
          </a:prstGeom>
          <a:ln>
            <a:solidFill>
              <a:srgbClr val="00DE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7606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0" y="838200"/>
            <a:ext cx="9144000" cy="5181600"/>
          </a:xfrm>
          <a:prstGeom prst="rect">
            <a:avLst/>
          </a:prstGeom>
        </p:spPr>
      </p:pic>
      <p:cxnSp>
        <p:nvCxnSpPr>
          <p:cNvPr id="6" name="Straight Connector 5"/>
          <p:cNvCxnSpPr/>
          <p:nvPr/>
        </p:nvCxnSpPr>
        <p:spPr>
          <a:xfrm flipV="1">
            <a:off x="1094873" y="4671761"/>
            <a:ext cx="3451615" cy="1"/>
          </a:xfrm>
          <a:prstGeom prst="line">
            <a:avLst/>
          </a:prstGeom>
          <a:ln w="31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1101293" y="4546780"/>
            <a:ext cx="3445195" cy="1"/>
          </a:xfrm>
          <a:prstGeom prst="line">
            <a:avLst/>
          </a:prstGeom>
          <a:ln w="31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4655094" y="4605177"/>
            <a:ext cx="3445195" cy="1"/>
          </a:xfrm>
          <a:prstGeom prst="line">
            <a:avLst/>
          </a:prstGeom>
          <a:ln w="31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646916" y="4728379"/>
            <a:ext cx="3445195" cy="1"/>
          </a:xfrm>
          <a:prstGeom prst="line">
            <a:avLst/>
          </a:prstGeom>
          <a:ln w="31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8" name="Freeform 17"/>
          <p:cNvSpPr/>
          <p:nvPr/>
        </p:nvSpPr>
        <p:spPr>
          <a:xfrm>
            <a:off x="2046243" y="2262885"/>
            <a:ext cx="1194576" cy="2311632"/>
          </a:xfrm>
          <a:custGeom>
            <a:avLst/>
            <a:gdLst>
              <a:gd name="connsiteX0" fmla="*/ 85106 w 1194576"/>
              <a:gd name="connsiteY0" fmla="*/ 2131492 h 2136442"/>
              <a:gd name="connsiteX1" fmla="*/ 1077790 w 1194576"/>
              <a:gd name="connsiteY1" fmla="*/ 2102293 h 2136442"/>
              <a:gd name="connsiteX2" fmla="*/ 1121585 w 1194576"/>
              <a:gd name="connsiteY2" fmla="*/ 2073095 h 2136442"/>
              <a:gd name="connsiteX3" fmla="*/ 1121585 w 1194576"/>
              <a:gd name="connsiteY3" fmla="*/ 1912503 h 2136442"/>
              <a:gd name="connsiteX4" fmla="*/ 1077790 w 1194576"/>
              <a:gd name="connsiteY4" fmla="*/ 1897903 h 2136442"/>
              <a:gd name="connsiteX5" fmla="*/ 1048593 w 1194576"/>
              <a:gd name="connsiteY5" fmla="*/ 1854106 h 2136442"/>
              <a:gd name="connsiteX6" fmla="*/ 1063191 w 1194576"/>
              <a:gd name="connsiteY6" fmla="*/ 1810308 h 2136442"/>
              <a:gd name="connsiteX7" fmla="*/ 1136183 w 1194576"/>
              <a:gd name="connsiteY7" fmla="*/ 1708113 h 2136442"/>
              <a:gd name="connsiteX8" fmla="*/ 1165379 w 1194576"/>
              <a:gd name="connsiteY8" fmla="*/ 1649716 h 2136442"/>
              <a:gd name="connsiteX9" fmla="*/ 1179978 w 1194576"/>
              <a:gd name="connsiteY9" fmla="*/ 1591319 h 2136442"/>
              <a:gd name="connsiteX10" fmla="*/ 1194576 w 1194576"/>
              <a:gd name="connsiteY10" fmla="*/ 1547521 h 2136442"/>
              <a:gd name="connsiteX11" fmla="*/ 1179978 w 1194576"/>
              <a:gd name="connsiteY11" fmla="*/ 1489124 h 2136442"/>
              <a:gd name="connsiteX12" fmla="*/ 1136183 w 1194576"/>
              <a:gd name="connsiteY12" fmla="*/ 1474525 h 2136442"/>
              <a:gd name="connsiteX13" fmla="*/ 1179978 w 1194576"/>
              <a:gd name="connsiteY13" fmla="*/ 1328533 h 2136442"/>
              <a:gd name="connsiteX14" fmla="*/ 1121585 w 1194576"/>
              <a:gd name="connsiteY14" fmla="*/ 1094944 h 2136442"/>
              <a:gd name="connsiteX15" fmla="*/ 1077790 w 1194576"/>
              <a:gd name="connsiteY15" fmla="*/ 1080345 h 2136442"/>
              <a:gd name="connsiteX16" fmla="*/ 1106986 w 1194576"/>
              <a:gd name="connsiteY16" fmla="*/ 1007349 h 2136442"/>
              <a:gd name="connsiteX17" fmla="*/ 1121585 w 1194576"/>
              <a:gd name="connsiteY17" fmla="*/ 948952 h 2136442"/>
              <a:gd name="connsiteX18" fmla="*/ 1150781 w 1194576"/>
              <a:gd name="connsiteY18" fmla="*/ 861356 h 2136442"/>
              <a:gd name="connsiteX19" fmla="*/ 1179978 w 1194576"/>
              <a:gd name="connsiteY19" fmla="*/ 759162 h 2136442"/>
              <a:gd name="connsiteX20" fmla="*/ 1150781 w 1194576"/>
              <a:gd name="connsiteY20" fmla="*/ 656967 h 2136442"/>
              <a:gd name="connsiteX21" fmla="*/ 1106986 w 1194576"/>
              <a:gd name="connsiteY21" fmla="*/ 627768 h 2136442"/>
              <a:gd name="connsiteX22" fmla="*/ 1077790 w 1194576"/>
              <a:gd name="connsiteY22" fmla="*/ 583971 h 2136442"/>
              <a:gd name="connsiteX23" fmla="*/ 1063191 w 1194576"/>
              <a:gd name="connsiteY23" fmla="*/ 335783 h 2136442"/>
              <a:gd name="connsiteX24" fmla="*/ 1048593 w 1194576"/>
              <a:gd name="connsiteY24" fmla="*/ 233588 h 2136442"/>
              <a:gd name="connsiteX25" fmla="*/ 1004798 w 1194576"/>
              <a:gd name="connsiteY25" fmla="*/ 189791 h 2136442"/>
              <a:gd name="connsiteX26" fmla="*/ 902610 w 1194576"/>
              <a:gd name="connsiteY26" fmla="*/ 116794 h 2136442"/>
              <a:gd name="connsiteX27" fmla="*/ 829619 w 1194576"/>
              <a:gd name="connsiteY27" fmla="*/ 14600 h 2136442"/>
              <a:gd name="connsiteX28" fmla="*/ 785824 w 1194576"/>
              <a:gd name="connsiteY28" fmla="*/ 0 h 2136442"/>
              <a:gd name="connsiteX29" fmla="*/ 712833 w 1194576"/>
              <a:gd name="connsiteY29" fmla="*/ 29199 h 2136442"/>
              <a:gd name="connsiteX30" fmla="*/ 698234 w 1194576"/>
              <a:gd name="connsiteY30" fmla="*/ 72997 h 2136442"/>
              <a:gd name="connsiteX31" fmla="*/ 537653 w 1194576"/>
              <a:gd name="connsiteY31" fmla="*/ 29199 h 2136442"/>
              <a:gd name="connsiteX32" fmla="*/ 420867 w 1194576"/>
              <a:gd name="connsiteY32" fmla="*/ 43798 h 2136442"/>
              <a:gd name="connsiteX33" fmla="*/ 406269 w 1194576"/>
              <a:gd name="connsiteY33" fmla="*/ 102195 h 2136442"/>
              <a:gd name="connsiteX34" fmla="*/ 391670 w 1194576"/>
              <a:gd name="connsiteY34" fmla="*/ 145993 h 2136442"/>
              <a:gd name="connsiteX35" fmla="*/ 347876 w 1194576"/>
              <a:gd name="connsiteY35" fmla="*/ 160592 h 2136442"/>
              <a:gd name="connsiteX36" fmla="*/ 304081 w 1194576"/>
              <a:gd name="connsiteY36" fmla="*/ 189791 h 2136442"/>
              <a:gd name="connsiteX37" fmla="*/ 347876 w 1194576"/>
              <a:gd name="connsiteY37" fmla="*/ 481776 h 2136442"/>
              <a:gd name="connsiteX38" fmla="*/ 274884 w 1194576"/>
              <a:gd name="connsiteY38" fmla="*/ 510974 h 2136442"/>
              <a:gd name="connsiteX39" fmla="*/ 216491 w 1194576"/>
              <a:gd name="connsiteY39" fmla="*/ 525573 h 2136442"/>
              <a:gd name="connsiteX40" fmla="*/ 172696 w 1194576"/>
              <a:gd name="connsiteY40" fmla="*/ 540173 h 2136442"/>
              <a:gd name="connsiteX41" fmla="*/ 172696 w 1194576"/>
              <a:gd name="connsiteY41" fmla="*/ 759162 h 2136442"/>
              <a:gd name="connsiteX42" fmla="*/ 260286 w 1194576"/>
              <a:gd name="connsiteY42" fmla="*/ 846757 h 2136442"/>
              <a:gd name="connsiteX43" fmla="*/ 201893 w 1194576"/>
              <a:gd name="connsiteY43" fmla="*/ 948952 h 2136442"/>
              <a:gd name="connsiteX44" fmla="*/ 172696 w 1194576"/>
              <a:gd name="connsiteY44" fmla="*/ 1007349 h 2136442"/>
              <a:gd name="connsiteX45" fmla="*/ 158098 w 1194576"/>
              <a:gd name="connsiteY45" fmla="*/ 1065746 h 2136442"/>
              <a:gd name="connsiteX46" fmla="*/ 172696 w 1194576"/>
              <a:gd name="connsiteY46" fmla="*/ 1197139 h 2136442"/>
              <a:gd name="connsiteX47" fmla="*/ 231089 w 1194576"/>
              <a:gd name="connsiteY47" fmla="*/ 1299334 h 2136442"/>
              <a:gd name="connsiteX48" fmla="*/ 201893 w 1194576"/>
              <a:gd name="connsiteY48" fmla="*/ 1343132 h 2136442"/>
              <a:gd name="connsiteX49" fmla="*/ 172696 w 1194576"/>
              <a:gd name="connsiteY49" fmla="*/ 1430727 h 2136442"/>
              <a:gd name="connsiteX50" fmla="*/ 143500 w 1194576"/>
              <a:gd name="connsiteY50" fmla="*/ 1489124 h 2136442"/>
              <a:gd name="connsiteX51" fmla="*/ 158098 w 1194576"/>
              <a:gd name="connsiteY51" fmla="*/ 1751911 h 2136442"/>
              <a:gd name="connsiteX52" fmla="*/ 172696 w 1194576"/>
              <a:gd name="connsiteY52" fmla="*/ 1883304 h 2136442"/>
              <a:gd name="connsiteX53" fmla="*/ 128901 w 1194576"/>
              <a:gd name="connsiteY53" fmla="*/ 1897903 h 2136442"/>
              <a:gd name="connsiteX54" fmla="*/ 55910 w 1194576"/>
              <a:gd name="connsiteY54" fmla="*/ 1985499 h 2136442"/>
              <a:gd name="connsiteX55" fmla="*/ 85106 w 1194576"/>
              <a:gd name="connsiteY55" fmla="*/ 2131492 h 213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94576" h="2136442">
                <a:moveTo>
                  <a:pt x="85106" y="2131492"/>
                </a:moveTo>
                <a:cubicBezTo>
                  <a:pt x="255419" y="2150958"/>
                  <a:pt x="1023747" y="2107062"/>
                  <a:pt x="1077790" y="2102293"/>
                </a:cubicBezTo>
                <a:cubicBezTo>
                  <a:pt x="1095267" y="2100751"/>
                  <a:pt x="1106987" y="2082828"/>
                  <a:pt x="1121585" y="2073095"/>
                </a:cubicBezTo>
                <a:cubicBezTo>
                  <a:pt x="1141498" y="2013351"/>
                  <a:pt x="1156170" y="1990326"/>
                  <a:pt x="1121585" y="1912503"/>
                </a:cubicBezTo>
                <a:cubicBezTo>
                  <a:pt x="1115336" y="1898441"/>
                  <a:pt x="1092388" y="1902770"/>
                  <a:pt x="1077790" y="1897903"/>
                </a:cubicBezTo>
                <a:cubicBezTo>
                  <a:pt x="1068058" y="1883304"/>
                  <a:pt x="1051477" y="1871413"/>
                  <a:pt x="1048593" y="1854106"/>
                </a:cubicBezTo>
                <a:cubicBezTo>
                  <a:pt x="1046063" y="1838926"/>
                  <a:pt x="1056309" y="1824072"/>
                  <a:pt x="1063191" y="1810308"/>
                </a:cubicBezTo>
                <a:cubicBezTo>
                  <a:pt x="1078632" y="1779424"/>
                  <a:pt x="1119653" y="1734564"/>
                  <a:pt x="1136183" y="1708113"/>
                </a:cubicBezTo>
                <a:cubicBezTo>
                  <a:pt x="1147717" y="1689658"/>
                  <a:pt x="1157738" y="1670093"/>
                  <a:pt x="1165379" y="1649716"/>
                </a:cubicBezTo>
                <a:cubicBezTo>
                  <a:pt x="1172424" y="1630929"/>
                  <a:pt x="1174466" y="1610612"/>
                  <a:pt x="1179978" y="1591319"/>
                </a:cubicBezTo>
                <a:cubicBezTo>
                  <a:pt x="1184205" y="1576522"/>
                  <a:pt x="1189710" y="1562120"/>
                  <a:pt x="1194576" y="1547521"/>
                </a:cubicBezTo>
                <a:cubicBezTo>
                  <a:pt x="1189710" y="1528055"/>
                  <a:pt x="1192512" y="1504792"/>
                  <a:pt x="1179978" y="1489124"/>
                </a:cubicBezTo>
                <a:cubicBezTo>
                  <a:pt x="1170366" y="1477108"/>
                  <a:pt x="1139915" y="1489454"/>
                  <a:pt x="1136183" y="1474525"/>
                </a:cubicBezTo>
                <a:cubicBezTo>
                  <a:pt x="1119103" y="1406201"/>
                  <a:pt x="1149111" y="1374835"/>
                  <a:pt x="1179978" y="1328533"/>
                </a:cubicBezTo>
                <a:cubicBezTo>
                  <a:pt x="1168966" y="1174361"/>
                  <a:pt x="1220967" y="1144639"/>
                  <a:pt x="1121585" y="1094944"/>
                </a:cubicBezTo>
                <a:cubicBezTo>
                  <a:pt x="1107822" y="1088062"/>
                  <a:pt x="1092388" y="1085211"/>
                  <a:pt x="1077790" y="1080345"/>
                </a:cubicBezTo>
                <a:cubicBezTo>
                  <a:pt x="1087522" y="1056013"/>
                  <a:pt x="1098699" y="1032210"/>
                  <a:pt x="1106986" y="1007349"/>
                </a:cubicBezTo>
                <a:cubicBezTo>
                  <a:pt x="1113331" y="988314"/>
                  <a:pt x="1115820" y="968171"/>
                  <a:pt x="1121585" y="948952"/>
                </a:cubicBezTo>
                <a:cubicBezTo>
                  <a:pt x="1130428" y="919472"/>
                  <a:pt x="1141938" y="890836"/>
                  <a:pt x="1150781" y="861356"/>
                </a:cubicBezTo>
                <a:cubicBezTo>
                  <a:pt x="1205741" y="678140"/>
                  <a:pt x="1130940" y="906275"/>
                  <a:pt x="1179978" y="759162"/>
                </a:cubicBezTo>
                <a:cubicBezTo>
                  <a:pt x="1170246" y="725097"/>
                  <a:pt x="1167986" y="687937"/>
                  <a:pt x="1150781" y="656967"/>
                </a:cubicBezTo>
                <a:cubicBezTo>
                  <a:pt x="1142261" y="641629"/>
                  <a:pt x="1119392" y="640175"/>
                  <a:pt x="1106986" y="627768"/>
                </a:cubicBezTo>
                <a:cubicBezTo>
                  <a:pt x="1094580" y="615361"/>
                  <a:pt x="1087522" y="598570"/>
                  <a:pt x="1077790" y="583971"/>
                </a:cubicBezTo>
                <a:cubicBezTo>
                  <a:pt x="1072924" y="501242"/>
                  <a:pt x="1070073" y="418369"/>
                  <a:pt x="1063191" y="335783"/>
                </a:cubicBezTo>
                <a:cubicBezTo>
                  <a:pt x="1060333" y="301491"/>
                  <a:pt x="1061372" y="265538"/>
                  <a:pt x="1048593" y="233588"/>
                </a:cubicBezTo>
                <a:cubicBezTo>
                  <a:pt x="1040926" y="214419"/>
                  <a:pt x="1020473" y="203227"/>
                  <a:pt x="1004798" y="189791"/>
                </a:cubicBezTo>
                <a:cubicBezTo>
                  <a:pt x="973109" y="162627"/>
                  <a:pt x="937271" y="139903"/>
                  <a:pt x="902610" y="116794"/>
                </a:cubicBezTo>
                <a:cubicBezTo>
                  <a:pt x="879777" y="71124"/>
                  <a:pt x="874008" y="44194"/>
                  <a:pt x="829619" y="14600"/>
                </a:cubicBezTo>
                <a:cubicBezTo>
                  <a:pt x="816816" y="6064"/>
                  <a:pt x="800422" y="4867"/>
                  <a:pt x="785824" y="0"/>
                </a:cubicBezTo>
                <a:cubicBezTo>
                  <a:pt x="761494" y="9733"/>
                  <a:pt x="732964" y="12422"/>
                  <a:pt x="712833" y="29199"/>
                </a:cubicBezTo>
                <a:cubicBezTo>
                  <a:pt x="701011" y="39051"/>
                  <a:pt x="713529" y="71297"/>
                  <a:pt x="698234" y="72997"/>
                </a:cubicBezTo>
                <a:cubicBezTo>
                  <a:pt x="673540" y="75741"/>
                  <a:pt x="578475" y="42807"/>
                  <a:pt x="537653" y="29199"/>
                </a:cubicBezTo>
                <a:cubicBezTo>
                  <a:pt x="498724" y="34065"/>
                  <a:pt x="455161" y="24744"/>
                  <a:pt x="420867" y="43798"/>
                </a:cubicBezTo>
                <a:cubicBezTo>
                  <a:pt x="403328" y="53543"/>
                  <a:pt x="411781" y="82902"/>
                  <a:pt x="406269" y="102195"/>
                </a:cubicBezTo>
                <a:cubicBezTo>
                  <a:pt x="402042" y="116992"/>
                  <a:pt x="402551" y="135111"/>
                  <a:pt x="391670" y="145993"/>
                </a:cubicBezTo>
                <a:cubicBezTo>
                  <a:pt x="380790" y="156874"/>
                  <a:pt x="362474" y="155726"/>
                  <a:pt x="347876" y="160592"/>
                </a:cubicBezTo>
                <a:cubicBezTo>
                  <a:pt x="333278" y="170325"/>
                  <a:pt x="305918" y="172342"/>
                  <a:pt x="304081" y="189791"/>
                </a:cubicBezTo>
                <a:cubicBezTo>
                  <a:pt x="282059" y="399014"/>
                  <a:pt x="280683" y="380981"/>
                  <a:pt x="347876" y="481776"/>
                </a:cubicBezTo>
                <a:cubicBezTo>
                  <a:pt x="323545" y="491509"/>
                  <a:pt x="299744" y="502687"/>
                  <a:pt x="274884" y="510974"/>
                </a:cubicBezTo>
                <a:cubicBezTo>
                  <a:pt x="255850" y="517319"/>
                  <a:pt x="235782" y="520061"/>
                  <a:pt x="216491" y="525573"/>
                </a:cubicBezTo>
                <a:cubicBezTo>
                  <a:pt x="201695" y="529801"/>
                  <a:pt x="187294" y="535306"/>
                  <a:pt x="172696" y="540173"/>
                </a:cubicBezTo>
                <a:cubicBezTo>
                  <a:pt x="153232" y="618035"/>
                  <a:pt x="134395" y="666140"/>
                  <a:pt x="172696" y="759162"/>
                </a:cubicBezTo>
                <a:cubicBezTo>
                  <a:pt x="188417" y="797344"/>
                  <a:pt x="260286" y="846757"/>
                  <a:pt x="260286" y="846757"/>
                </a:cubicBezTo>
                <a:cubicBezTo>
                  <a:pt x="172055" y="1023229"/>
                  <a:pt x="284429" y="804504"/>
                  <a:pt x="201893" y="948952"/>
                </a:cubicBezTo>
                <a:cubicBezTo>
                  <a:pt x="191096" y="967848"/>
                  <a:pt x="182428" y="987883"/>
                  <a:pt x="172696" y="1007349"/>
                </a:cubicBezTo>
                <a:cubicBezTo>
                  <a:pt x="167830" y="1026815"/>
                  <a:pt x="158098" y="1045681"/>
                  <a:pt x="158098" y="1065746"/>
                </a:cubicBezTo>
                <a:cubicBezTo>
                  <a:pt x="158098" y="1109813"/>
                  <a:pt x="162788" y="1154200"/>
                  <a:pt x="172696" y="1197139"/>
                </a:cubicBezTo>
                <a:cubicBezTo>
                  <a:pt x="179232" y="1225465"/>
                  <a:pt x="214417" y="1274324"/>
                  <a:pt x="231089" y="1299334"/>
                </a:cubicBezTo>
                <a:cubicBezTo>
                  <a:pt x="221357" y="1313933"/>
                  <a:pt x="209019" y="1327098"/>
                  <a:pt x="201893" y="1343132"/>
                </a:cubicBezTo>
                <a:cubicBezTo>
                  <a:pt x="189394" y="1371257"/>
                  <a:pt x="186459" y="1403198"/>
                  <a:pt x="172696" y="1430727"/>
                </a:cubicBezTo>
                <a:lnTo>
                  <a:pt x="143500" y="1489124"/>
                </a:lnTo>
                <a:cubicBezTo>
                  <a:pt x="148366" y="1576720"/>
                  <a:pt x="146245" y="1664985"/>
                  <a:pt x="158098" y="1751911"/>
                </a:cubicBezTo>
                <a:cubicBezTo>
                  <a:pt x="167507" y="1820914"/>
                  <a:pt x="226775" y="1802181"/>
                  <a:pt x="172696" y="1883304"/>
                </a:cubicBezTo>
                <a:cubicBezTo>
                  <a:pt x="164161" y="1896108"/>
                  <a:pt x="143499" y="1893037"/>
                  <a:pt x="128901" y="1897903"/>
                </a:cubicBezTo>
                <a:cubicBezTo>
                  <a:pt x="118690" y="1908115"/>
                  <a:pt x="57473" y="1963609"/>
                  <a:pt x="55910" y="1985499"/>
                </a:cubicBezTo>
                <a:cubicBezTo>
                  <a:pt x="52081" y="2039114"/>
                  <a:pt x="-85207" y="2112026"/>
                  <a:pt x="85106" y="2131492"/>
                </a:cubicBez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1305665" y="2379679"/>
            <a:ext cx="2679664" cy="6409"/>
          </a:xfrm>
          <a:prstGeom prst="line">
            <a:avLst/>
          </a:prstGeom>
          <a:ln w="31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305665" y="1628706"/>
            <a:ext cx="2679664" cy="6409"/>
          </a:xfrm>
          <a:prstGeom prst="line">
            <a:avLst/>
          </a:prstGeom>
          <a:ln w="31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947054" y="2285674"/>
            <a:ext cx="2679664" cy="6409"/>
          </a:xfrm>
          <a:prstGeom prst="line">
            <a:avLst/>
          </a:prstGeom>
          <a:ln w="31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947054" y="1635115"/>
            <a:ext cx="2679664" cy="6409"/>
          </a:xfrm>
          <a:prstGeom prst="line">
            <a:avLst/>
          </a:prstGeom>
          <a:ln w="31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6" name="Freeform 25"/>
          <p:cNvSpPr/>
          <p:nvPr/>
        </p:nvSpPr>
        <p:spPr>
          <a:xfrm>
            <a:off x="5687633" y="2131491"/>
            <a:ext cx="1194576" cy="2473687"/>
          </a:xfrm>
          <a:custGeom>
            <a:avLst/>
            <a:gdLst>
              <a:gd name="connsiteX0" fmla="*/ 85106 w 1194576"/>
              <a:gd name="connsiteY0" fmla="*/ 2131492 h 2136442"/>
              <a:gd name="connsiteX1" fmla="*/ 1077790 w 1194576"/>
              <a:gd name="connsiteY1" fmla="*/ 2102293 h 2136442"/>
              <a:gd name="connsiteX2" fmla="*/ 1121585 w 1194576"/>
              <a:gd name="connsiteY2" fmla="*/ 2073095 h 2136442"/>
              <a:gd name="connsiteX3" fmla="*/ 1121585 w 1194576"/>
              <a:gd name="connsiteY3" fmla="*/ 1912503 h 2136442"/>
              <a:gd name="connsiteX4" fmla="*/ 1077790 w 1194576"/>
              <a:gd name="connsiteY4" fmla="*/ 1897903 h 2136442"/>
              <a:gd name="connsiteX5" fmla="*/ 1048593 w 1194576"/>
              <a:gd name="connsiteY5" fmla="*/ 1854106 h 2136442"/>
              <a:gd name="connsiteX6" fmla="*/ 1063191 w 1194576"/>
              <a:gd name="connsiteY6" fmla="*/ 1810308 h 2136442"/>
              <a:gd name="connsiteX7" fmla="*/ 1136183 w 1194576"/>
              <a:gd name="connsiteY7" fmla="*/ 1708113 h 2136442"/>
              <a:gd name="connsiteX8" fmla="*/ 1165379 w 1194576"/>
              <a:gd name="connsiteY8" fmla="*/ 1649716 h 2136442"/>
              <a:gd name="connsiteX9" fmla="*/ 1179978 w 1194576"/>
              <a:gd name="connsiteY9" fmla="*/ 1591319 h 2136442"/>
              <a:gd name="connsiteX10" fmla="*/ 1194576 w 1194576"/>
              <a:gd name="connsiteY10" fmla="*/ 1547521 h 2136442"/>
              <a:gd name="connsiteX11" fmla="*/ 1179978 w 1194576"/>
              <a:gd name="connsiteY11" fmla="*/ 1489124 h 2136442"/>
              <a:gd name="connsiteX12" fmla="*/ 1136183 w 1194576"/>
              <a:gd name="connsiteY12" fmla="*/ 1474525 h 2136442"/>
              <a:gd name="connsiteX13" fmla="*/ 1179978 w 1194576"/>
              <a:gd name="connsiteY13" fmla="*/ 1328533 h 2136442"/>
              <a:gd name="connsiteX14" fmla="*/ 1121585 w 1194576"/>
              <a:gd name="connsiteY14" fmla="*/ 1094944 h 2136442"/>
              <a:gd name="connsiteX15" fmla="*/ 1077790 w 1194576"/>
              <a:gd name="connsiteY15" fmla="*/ 1080345 h 2136442"/>
              <a:gd name="connsiteX16" fmla="*/ 1106986 w 1194576"/>
              <a:gd name="connsiteY16" fmla="*/ 1007349 h 2136442"/>
              <a:gd name="connsiteX17" fmla="*/ 1121585 w 1194576"/>
              <a:gd name="connsiteY17" fmla="*/ 948952 h 2136442"/>
              <a:gd name="connsiteX18" fmla="*/ 1150781 w 1194576"/>
              <a:gd name="connsiteY18" fmla="*/ 861356 h 2136442"/>
              <a:gd name="connsiteX19" fmla="*/ 1179978 w 1194576"/>
              <a:gd name="connsiteY19" fmla="*/ 759162 h 2136442"/>
              <a:gd name="connsiteX20" fmla="*/ 1150781 w 1194576"/>
              <a:gd name="connsiteY20" fmla="*/ 656967 h 2136442"/>
              <a:gd name="connsiteX21" fmla="*/ 1106986 w 1194576"/>
              <a:gd name="connsiteY21" fmla="*/ 627768 h 2136442"/>
              <a:gd name="connsiteX22" fmla="*/ 1077790 w 1194576"/>
              <a:gd name="connsiteY22" fmla="*/ 583971 h 2136442"/>
              <a:gd name="connsiteX23" fmla="*/ 1063191 w 1194576"/>
              <a:gd name="connsiteY23" fmla="*/ 335783 h 2136442"/>
              <a:gd name="connsiteX24" fmla="*/ 1048593 w 1194576"/>
              <a:gd name="connsiteY24" fmla="*/ 233588 h 2136442"/>
              <a:gd name="connsiteX25" fmla="*/ 1004798 w 1194576"/>
              <a:gd name="connsiteY25" fmla="*/ 189791 h 2136442"/>
              <a:gd name="connsiteX26" fmla="*/ 902610 w 1194576"/>
              <a:gd name="connsiteY26" fmla="*/ 116794 h 2136442"/>
              <a:gd name="connsiteX27" fmla="*/ 829619 w 1194576"/>
              <a:gd name="connsiteY27" fmla="*/ 14600 h 2136442"/>
              <a:gd name="connsiteX28" fmla="*/ 785824 w 1194576"/>
              <a:gd name="connsiteY28" fmla="*/ 0 h 2136442"/>
              <a:gd name="connsiteX29" fmla="*/ 712833 w 1194576"/>
              <a:gd name="connsiteY29" fmla="*/ 29199 h 2136442"/>
              <a:gd name="connsiteX30" fmla="*/ 698234 w 1194576"/>
              <a:gd name="connsiteY30" fmla="*/ 72997 h 2136442"/>
              <a:gd name="connsiteX31" fmla="*/ 537653 w 1194576"/>
              <a:gd name="connsiteY31" fmla="*/ 29199 h 2136442"/>
              <a:gd name="connsiteX32" fmla="*/ 420867 w 1194576"/>
              <a:gd name="connsiteY32" fmla="*/ 43798 h 2136442"/>
              <a:gd name="connsiteX33" fmla="*/ 406269 w 1194576"/>
              <a:gd name="connsiteY33" fmla="*/ 102195 h 2136442"/>
              <a:gd name="connsiteX34" fmla="*/ 391670 w 1194576"/>
              <a:gd name="connsiteY34" fmla="*/ 145993 h 2136442"/>
              <a:gd name="connsiteX35" fmla="*/ 347876 w 1194576"/>
              <a:gd name="connsiteY35" fmla="*/ 160592 h 2136442"/>
              <a:gd name="connsiteX36" fmla="*/ 304081 w 1194576"/>
              <a:gd name="connsiteY36" fmla="*/ 189791 h 2136442"/>
              <a:gd name="connsiteX37" fmla="*/ 347876 w 1194576"/>
              <a:gd name="connsiteY37" fmla="*/ 481776 h 2136442"/>
              <a:gd name="connsiteX38" fmla="*/ 274884 w 1194576"/>
              <a:gd name="connsiteY38" fmla="*/ 510974 h 2136442"/>
              <a:gd name="connsiteX39" fmla="*/ 216491 w 1194576"/>
              <a:gd name="connsiteY39" fmla="*/ 525573 h 2136442"/>
              <a:gd name="connsiteX40" fmla="*/ 172696 w 1194576"/>
              <a:gd name="connsiteY40" fmla="*/ 540173 h 2136442"/>
              <a:gd name="connsiteX41" fmla="*/ 172696 w 1194576"/>
              <a:gd name="connsiteY41" fmla="*/ 759162 h 2136442"/>
              <a:gd name="connsiteX42" fmla="*/ 260286 w 1194576"/>
              <a:gd name="connsiteY42" fmla="*/ 846757 h 2136442"/>
              <a:gd name="connsiteX43" fmla="*/ 201893 w 1194576"/>
              <a:gd name="connsiteY43" fmla="*/ 948952 h 2136442"/>
              <a:gd name="connsiteX44" fmla="*/ 172696 w 1194576"/>
              <a:gd name="connsiteY44" fmla="*/ 1007349 h 2136442"/>
              <a:gd name="connsiteX45" fmla="*/ 158098 w 1194576"/>
              <a:gd name="connsiteY45" fmla="*/ 1065746 h 2136442"/>
              <a:gd name="connsiteX46" fmla="*/ 172696 w 1194576"/>
              <a:gd name="connsiteY46" fmla="*/ 1197139 h 2136442"/>
              <a:gd name="connsiteX47" fmla="*/ 231089 w 1194576"/>
              <a:gd name="connsiteY47" fmla="*/ 1299334 h 2136442"/>
              <a:gd name="connsiteX48" fmla="*/ 201893 w 1194576"/>
              <a:gd name="connsiteY48" fmla="*/ 1343132 h 2136442"/>
              <a:gd name="connsiteX49" fmla="*/ 172696 w 1194576"/>
              <a:gd name="connsiteY49" fmla="*/ 1430727 h 2136442"/>
              <a:gd name="connsiteX50" fmla="*/ 143500 w 1194576"/>
              <a:gd name="connsiteY50" fmla="*/ 1489124 h 2136442"/>
              <a:gd name="connsiteX51" fmla="*/ 158098 w 1194576"/>
              <a:gd name="connsiteY51" fmla="*/ 1751911 h 2136442"/>
              <a:gd name="connsiteX52" fmla="*/ 172696 w 1194576"/>
              <a:gd name="connsiteY52" fmla="*/ 1883304 h 2136442"/>
              <a:gd name="connsiteX53" fmla="*/ 128901 w 1194576"/>
              <a:gd name="connsiteY53" fmla="*/ 1897903 h 2136442"/>
              <a:gd name="connsiteX54" fmla="*/ 55910 w 1194576"/>
              <a:gd name="connsiteY54" fmla="*/ 1985499 h 2136442"/>
              <a:gd name="connsiteX55" fmla="*/ 85106 w 1194576"/>
              <a:gd name="connsiteY55" fmla="*/ 2131492 h 213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94576" h="2136442">
                <a:moveTo>
                  <a:pt x="85106" y="2131492"/>
                </a:moveTo>
                <a:cubicBezTo>
                  <a:pt x="255419" y="2150958"/>
                  <a:pt x="1023747" y="2107062"/>
                  <a:pt x="1077790" y="2102293"/>
                </a:cubicBezTo>
                <a:cubicBezTo>
                  <a:pt x="1095267" y="2100751"/>
                  <a:pt x="1106987" y="2082828"/>
                  <a:pt x="1121585" y="2073095"/>
                </a:cubicBezTo>
                <a:cubicBezTo>
                  <a:pt x="1141498" y="2013351"/>
                  <a:pt x="1156170" y="1990326"/>
                  <a:pt x="1121585" y="1912503"/>
                </a:cubicBezTo>
                <a:cubicBezTo>
                  <a:pt x="1115336" y="1898441"/>
                  <a:pt x="1092388" y="1902770"/>
                  <a:pt x="1077790" y="1897903"/>
                </a:cubicBezTo>
                <a:cubicBezTo>
                  <a:pt x="1068058" y="1883304"/>
                  <a:pt x="1051477" y="1871413"/>
                  <a:pt x="1048593" y="1854106"/>
                </a:cubicBezTo>
                <a:cubicBezTo>
                  <a:pt x="1046063" y="1838926"/>
                  <a:pt x="1056309" y="1824072"/>
                  <a:pt x="1063191" y="1810308"/>
                </a:cubicBezTo>
                <a:cubicBezTo>
                  <a:pt x="1078632" y="1779424"/>
                  <a:pt x="1119653" y="1734564"/>
                  <a:pt x="1136183" y="1708113"/>
                </a:cubicBezTo>
                <a:cubicBezTo>
                  <a:pt x="1147717" y="1689658"/>
                  <a:pt x="1157738" y="1670093"/>
                  <a:pt x="1165379" y="1649716"/>
                </a:cubicBezTo>
                <a:cubicBezTo>
                  <a:pt x="1172424" y="1630929"/>
                  <a:pt x="1174466" y="1610612"/>
                  <a:pt x="1179978" y="1591319"/>
                </a:cubicBezTo>
                <a:cubicBezTo>
                  <a:pt x="1184205" y="1576522"/>
                  <a:pt x="1189710" y="1562120"/>
                  <a:pt x="1194576" y="1547521"/>
                </a:cubicBezTo>
                <a:cubicBezTo>
                  <a:pt x="1189710" y="1528055"/>
                  <a:pt x="1192512" y="1504792"/>
                  <a:pt x="1179978" y="1489124"/>
                </a:cubicBezTo>
                <a:cubicBezTo>
                  <a:pt x="1170366" y="1477108"/>
                  <a:pt x="1139915" y="1489454"/>
                  <a:pt x="1136183" y="1474525"/>
                </a:cubicBezTo>
                <a:cubicBezTo>
                  <a:pt x="1119103" y="1406201"/>
                  <a:pt x="1149111" y="1374835"/>
                  <a:pt x="1179978" y="1328533"/>
                </a:cubicBezTo>
                <a:cubicBezTo>
                  <a:pt x="1168966" y="1174361"/>
                  <a:pt x="1220967" y="1144639"/>
                  <a:pt x="1121585" y="1094944"/>
                </a:cubicBezTo>
                <a:cubicBezTo>
                  <a:pt x="1107822" y="1088062"/>
                  <a:pt x="1092388" y="1085211"/>
                  <a:pt x="1077790" y="1080345"/>
                </a:cubicBezTo>
                <a:cubicBezTo>
                  <a:pt x="1087522" y="1056013"/>
                  <a:pt x="1098699" y="1032210"/>
                  <a:pt x="1106986" y="1007349"/>
                </a:cubicBezTo>
                <a:cubicBezTo>
                  <a:pt x="1113331" y="988314"/>
                  <a:pt x="1115820" y="968171"/>
                  <a:pt x="1121585" y="948952"/>
                </a:cubicBezTo>
                <a:cubicBezTo>
                  <a:pt x="1130428" y="919472"/>
                  <a:pt x="1141938" y="890836"/>
                  <a:pt x="1150781" y="861356"/>
                </a:cubicBezTo>
                <a:cubicBezTo>
                  <a:pt x="1205741" y="678140"/>
                  <a:pt x="1130940" y="906275"/>
                  <a:pt x="1179978" y="759162"/>
                </a:cubicBezTo>
                <a:cubicBezTo>
                  <a:pt x="1170246" y="725097"/>
                  <a:pt x="1167986" y="687937"/>
                  <a:pt x="1150781" y="656967"/>
                </a:cubicBezTo>
                <a:cubicBezTo>
                  <a:pt x="1142261" y="641629"/>
                  <a:pt x="1119392" y="640175"/>
                  <a:pt x="1106986" y="627768"/>
                </a:cubicBezTo>
                <a:cubicBezTo>
                  <a:pt x="1094580" y="615361"/>
                  <a:pt x="1087522" y="598570"/>
                  <a:pt x="1077790" y="583971"/>
                </a:cubicBezTo>
                <a:cubicBezTo>
                  <a:pt x="1072924" y="501242"/>
                  <a:pt x="1070073" y="418369"/>
                  <a:pt x="1063191" y="335783"/>
                </a:cubicBezTo>
                <a:cubicBezTo>
                  <a:pt x="1060333" y="301491"/>
                  <a:pt x="1061372" y="265538"/>
                  <a:pt x="1048593" y="233588"/>
                </a:cubicBezTo>
                <a:cubicBezTo>
                  <a:pt x="1040926" y="214419"/>
                  <a:pt x="1020473" y="203227"/>
                  <a:pt x="1004798" y="189791"/>
                </a:cubicBezTo>
                <a:cubicBezTo>
                  <a:pt x="973109" y="162627"/>
                  <a:pt x="937271" y="139903"/>
                  <a:pt x="902610" y="116794"/>
                </a:cubicBezTo>
                <a:cubicBezTo>
                  <a:pt x="879777" y="71124"/>
                  <a:pt x="874008" y="44194"/>
                  <a:pt x="829619" y="14600"/>
                </a:cubicBezTo>
                <a:cubicBezTo>
                  <a:pt x="816816" y="6064"/>
                  <a:pt x="800422" y="4867"/>
                  <a:pt x="785824" y="0"/>
                </a:cubicBezTo>
                <a:cubicBezTo>
                  <a:pt x="761494" y="9733"/>
                  <a:pt x="732964" y="12422"/>
                  <a:pt x="712833" y="29199"/>
                </a:cubicBezTo>
                <a:cubicBezTo>
                  <a:pt x="701011" y="39051"/>
                  <a:pt x="713529" y="71297"/>
                  <a:pt x="698234" y="72997"/>
                </a:cubicBezTo>
                <a:cubicBezTo>
                  <a:pt x="673540" y="75741"/>
                  <a:pt x="578475" y="42807"/>
                  <a:pt x="537653" y="29199"/>
                </a:cubicBezTo>
                <a:cubicBezTo>
                  <a:pt x="498724" y="34065"/>
                  <a:pt x="455161" y="24744"/>
                  <a:pt x="420867" y="43798"/>
                </a:cubicBezTo>
                <a:cubicBezTo>
                  <a:pt x="403328" y="53543"/>
                  <a:pt x="411781" y="82902"/>
                  <a:pt x="406269" y="102195"/>
                </a:cubicBezTo>
                <a:cubicBezTo>
                  <a:pt x="402042" y="116992"/>
                  <a:pt x="402551" y="135111"/>
                  <a:pt x="391670" y="145993"/>
                </a:cubicBezTo>
                <a:cubicBezTo>
                  <a:pt x="380790" y="156874"/>
                  <a:pt x="362474" y="155726"/>
                  <a:pt x="347876" y="160592"/>
                </a:cubicBezTo>
                <a:cubicBezTo>
                  <a:pt x="333278" y="170325"/>
                  <a:pt x="305918" y="172342"/>
                  <a:pt x="304081" y="189791"/>
                </a:cubicBezTo>
                <a:cubicBezTo>
                  <a:pt x="282059" y="399014"/>
                  <a:pt x="280683" y="380981"/>
                  <a:pt x="347876" y="481776"/>
                </a:cubicBezTo>
                <a:cubicBezTo>
                  <a:pt x="323545" y="491509"/>
                  <a:pt x="299744" y="502687"/>
                  <a:pt x="274884" y="510974"/>
                </a:cubicBezTo>
                <a:cubicBezTo>
                  <a:pt x="255850" y="517319"/>
                  <a:pt x="235782" y="520061"/>
                  <a:pt x="216491" y="525573"/>
                </a:cubicBezTo>
                <a:cubicBezTo>
                  <a:pt x="201695" y="529801"/>
                  <a:pt x="187294" y="535306"/>
                  <a:pt x="172696" y="540173"/>
                </a:cubicBezTo>
                <a:cubicBezTo>
                  <a:pt x="153232" y="618035"/>
                  <a:pt x="134395" y="666140"/>
                  <a:pt x="172696" y="759162"/>
                </a:cubicBezTo>
                <a:cubicBezTo>
                  <a:pt x="188417" y="797344"/>
                  <a:pt x="260286" y="846757"/>
                  <a:pt x="260286" y="846757"/>
                </a:cubicBezTo>
                <a:cubicBezTo>
                  <a:pt x="172055" y="1023229"/>
                  <a:pt x="284429" y="804504"/>
                  <a:pt x="201893" y="948952"/>
                </a:cubicBezTo>
                <a:cubicBezTo>
                  <a:pt x="191096" y="967848"/>
                  <a:pt x="182428" y="987883"/>
                  <a:pt x="172696" y="1007349"/>
                </a:cubicBezTo>
                <a:cubicBezTo>
                  <a:pt x="167830" y="1026815"/>
                  <a:pt x="158098" y="1045681"/>
                  <a:pt x="158098" y="1065746"/>
                </a:cubicBezTo>
                <a:cubicBezTo>
                  <a:pt x="158098" y="1109813"/>
                  <a:pt x="162788" y="1154200"/>
                  <a:pt x="172696" y="1197139"/>
                </a:cubicBezTo>
                <a:cubicBezTo>
                  <a:pt x="179232" y="1225465"/>
                  <a:pt x="214417" y="1274324"/>
                  <a:pt x="231089" y="1299334"/>
                </a:cubicBezTo>
                <a:cubicBezTo>
                  <a:pt x="221357" y="1313933"/>
                  <a:pt x="209019" y="1327098"/>
                  <a:pt x="201893" y="1343132"/>
                </a:cubicBezTo>
                <a:cubicBezTo>
                  <a:pt x="189394" y="1371257"/>
                  <a:pt x="186459" y="1403198"/>
                  <a:pt x="172696" y="1430727"/>
                </a:cubicBezTo>
                <a:lnTo>
                  <a:pt x="143500" y="1489124"/>
                </a:lnTo>
                <a:cubicBezTo>
                  <a:pt x="148366" y="1576720"/>
                  <a:pt x="146245" y="1664985"/>
                  <a:pt x="158098" y="1751911"/>
                </a:cubicBezTo>
                <a:cubicBezTo>
                  <a:pt x="167507" y="1820914"/>
                  <a:pt x="226775" y="1802181"/>
                  <a:pt x="172696" y="1883304"/>
                </a:cubicBezTo>
                <a:cubicBezTo>
                  <a:pt x="164161" y="1896108"/>
                  <a:pt x="143499" y="1893037"/>
                  <a:pt x="128901" y="1897903"/>
                </a:cubicBezTo>
                <a:cubicBezTo>
                  <a:pt x="118690" y="1908115"/>
                  <a:pt x="57473" y="1963609"/>
                  <a:pt x="55910" y="1985499"/>
                </a:cubicBezTo>
                <a:cubicBezTo>
                  <a:pt x="52081" y="2039114"/>
                  <a:pt x="-85207" y="2112026"/>
                  <a:pt x="85106" y="2131492"/>
                </a:cubicBez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102150" y="163345"/>
            <a:ext cx="5685146" cy="461665"/>
          </a:xfrm>
          <a:prstGeom prst="rect">
            <a:avLst/>
          </a:prstGeom>
          <a:noFill/>
        </p:spPr>
        <p:txBody>
          <a:bodyPr wrap="square" rtlCol="0">
            <a:spAutoFit/>
          </a:bodyPr>
          <a:lstStyle/>
          <a:p>
            <a:r>
              <a:rPr lang="en-US" sz="2400" b="1" i="1" dirty="0"/>
              <a:t>4 October Soundings at R/V </a:t>
            </a:r>
            <a:r>
              <a:rPr lang="en-US" sz="2400" b="1" i="1" dirty="0" err="1"/>
              <a:t>Revelle</a:t>
            </a:r>
            <a:endParaRPr lang="en-US" sz="2400" b="1" i="1" dirty="0"/>
          </a:p>
        </p:txBody>
      </p:sp>
      <p:sp>
        <p:nvSpPr>
          <p:cNvPr id="28" name="TextBox 27"/>
          <p:cNvSpPr txBox="1"/>
          <p:nvPr/>
        </p:nvSpPr>
        <p:spPr>
          <a:xfrm>
            <a:off x="1305665" y="1109546"/>
            <a:ext cx="913274" cy="461665"/>
          </a:xfrm>
          <a:prstGeom prst="rect">
            <a:avLst/>
          </a:prstGeom>
          <a:noFill/>
        </p:spPr>
        <p:txBody>
          <a:bodyPr wrap="square" rtlCol="0">
            <a:spAutoFit/>
          </a:bodyPr>
          <a:lstStyle/>
          <a:p>
            <a:r>
              <a:rPr lang="en-US" sz="2400" i="1" dirty="0"/>
              <a:t>07 L</a:t>
            </a:r>
          </a:p>
        </p:txBody>
      </p:sp>
      <p:sp>
        <p:nvSpPr>
          <p:cNvPr id="29" name="TextBox 28"/>
          <p:cNvSpPr txBox="1"/>
          <p:nvPr/>
        </p:nvSpPr>
        <p:spPr>
          <a:xfrm>
            <a:off x="5086614" y="1101357"/>
            <a:ext cx="913274" cy="461665"/>
          </a:xfrm>
          <a:prstGeom prst="rect">
            <a:avLst/>
          </a:prstGeom>
          <a:noFill/>
        </p:spPr>
        <p:txBody>
          <a:bodyPr wrap="square" rtlCol="0">
            <a:spAutoFit/>
          </a:bodyPr>
          <a:lstStyle/>
          <a:p>
            <a:r>
              <a:rPr lang="en-US" sz="2400" i="1" dirty="0"/>
              <a:t>13 L</a:t>
            </a:r>
          </a:p>
        </p:txBody>
      </p:sp>
      <p:sp>
        <p:nvSpPr>
          <p:cNvPr id="2" name="TextBox 1"/>
          <p:cNvSpPr txBox="1"/>
          <p:nvPr/>
        </p:nvSpPr>
        <p:spPr>
          <a:xfrm>
            <a:off x="1305665" y="2686263"/>
            <a:ext cx="679698" cy="461665"/>
          </a:xfrm>
          <a:prstGeom prst="rect">
            <a:avLst/>
          </a:prstGeom>
          <a:noFill/>
        </p:spPr>
        <p:txBody>
          <a:bodyPr wrap="square" rtlCol="0">
            <a:spAutoFit/>
          </a:bodyPr>
          <a:lstStyle/>
          <a:p>
            <a:r>
              <a:rPr lang="en-US" sz="2400" dirty="0" err="1"/>
              <a:t>θ</a:t>
            </a:r>
            <a:endParaRPr lang="en-US" sz="2400" dirty="0"/>
          </a:p>
        </p:txBody>
      </p:sp>
      <p:sp>
        <p:nvSpPr>
          <p:cNvPr id="17" name="TextBox 16"/>
          <p:cNvSpPr txBox="1"/>
          <p:nvPr/>
        </p:nvSpPr>
        <p:spPr>
          <a:xfrm>
            <a:off x="4980333" y="2607830"/>
            <a:ext cx="679698" cy="461665"/>
          </a:xfrm>
          <a:prstGeom prst="rect">
            <a:avLst/>
          </a:prstGeom>
          <a:noFill/>
        </p:spPr>
        <p:txBody>
          <a:bodyPr wrap="square" rtlCol="0">
            <a:spAutoFit/>
          </a:bodyPr>
          <a:lstStyle/>
          <a:p>
            <a:r>
              <a:rPr lang="en-US" sz="2400" dirty="0" err="1"/>
              <a:t>θ</a:t>
            </a:r>
            <a:endParaRPr lang="en-US" sz="2400" dirty="0"/>
          </a:p>
        </p:txBody>
      </p:sp>
      <p:sp>
        <p:nvSpPr>
          <p:cNvPr id="20" name="TextBox 19"/>
          <p:cNvSpPr txBox="1"/>
          <p:nvPr/>
        </p:nvSpPr>
        <p:spPr>
          <a:xfrm>
            <a:off x="3703872" y="2619675"/>
            <a:ext cx="679698" cy="461665"/>
          </a:xfrm>
          <a:prstGeom prst="rect">
            <a:avLst/>
          </a:prstGeom>
          <a:noFill/>
        </p:spPr>
        <p:txBody>
          <a:bodyPr wrap="square" rtlCol="0">
            <a:spAutoFit/>
          </a:bodyPr>
          <a:lstStyle/>
          <a:p>
            <a:r>
              <a:rPr lang="en-US" sz="2400" i="1" dirty="0" err="1"/>
              <a:t>q</a:t>
            </a:r>
            <a:endParaRPr lang="en-US" sz="2400" i="1" dirty="0"/>
          </a:p>
        </p:txBody>
      </p:sp>
      <p:sp>
        <p:nvSpPr>
          <p:cNvPr id="22" name="TextBox 21"/>
          <p:cNvSpPr txBox="1"/>
          <p:nvPr/>
        </p:nvSpPr>
        <p:spPr>
          <a:xfrm>
            <a:off x="7165990" y="2541242"/>
            <a:ext cx="679698" cy="461665"/>
          </a:xfrm>
          <a:prstGeom prst="rect">
            <a:avLst/>
          </a:prstGeom>
          <a:noFill/>
        </p:spPr>
        <p:txBody>
          <a:bodyPr wrap="square" rtlCol="0">
            <a:spAutoFit/>
          </a:bodyPr>
          <a:lstStyle/>
          <a:p>
            <a:r>
              <a:rPr lang="en-US" sz="2400" i="1" dirty="0" err="1"/>
              <a:t>q</a:t>
            </a:r>
            <a:endParaRPr lang="en-US" sz="2400" i="1" dirty="0"/>
          </a:p>
        </p:txBody>
      </p:sp>
      <p:sp>
        <p:nvSpPr>
          <p:cNvPr id="8" name="TextBox 7"/>
          <p:cNvSpPr txBox="1"/>
          <p:nvPr/>
        </p:nvSpPr>
        <p:spPr>
          <a:xfrm>
            <a:off x="3124033" y="4978346"/>
            <a:ext cx="861296" cy="369332"/>
          </a:xfrm>
          <a:prstGeom prst="rect">
            <a:avLst/>
          </a:prstGeom>
          <a:noFill/>
        </p:spPr>
        <p:txBody>
          <a:bodyPr wrap="square" rtlCol="0">
            <a:spAutoFit/>
          </a:bodyPr>
          <a:lstStyle/>
          <a:p>
            <a:r>
              <a:rPr lang="en-US" i="1" dirty="0"/>
              <a:t>07 L</a:t>
            </a:r>
          </a:p>
        </p:txBody>
      </p:sp>
      <p:sp>
        <p:nvSpPr>
          <p:cNvPr id="9" name="TextBox 8"/>
          <p:cNvSpPr txBox="1"/>
          <p:nvPr/>
        </p:nvSpPr>
        <p:spPr>
          <a:xfrm>
            <a:off x="6882209" y="4949150"/>
            <a:ext cx="963479" cy="369332"/>
          </a:xfrm>
          <a:prstGeom prst="rect">
            <a:avLst/>
          </a:prstGeom>
          <a:noFill/>
        </p:spPr>
        <p:txBody>
          <a:bodyPr wrap="square" rtlCol="0">
            <a:spAutoFit/>
          </a:bodyPr>
          <a:lstStyle/>
          <a:p>
            <a:r>
              <a:rPr lang="en-US" i="1" dirty="0"/>
              <a:t>13 L</a:t>
            </a:r>
          </a:p>
        </p:txBody>
      </p:sp>
      <p:sp>
        <p:nvSpPr>
          <p:cNvPr id="12" name="TextBox 11"/>
          <p:cNvSpPr txBox="1"/>
          <p:nvPr/>
        </p:nvSpPr>
        <p:spPr>
          <a:xfrm>
            <a:off x="759113" y="6190086"/>
            <a:ext cx="7445125" cy="461665"/>
          </a:xfrm>
          <a:prstGeom prst="rect">
            <a:avLst/>
          </a:prstGeom>
          <a:noFill/>
        </p:spPr>
        <p:txBody>
          <a:bodyPr wrap="square" rtlCol="0">
            <a:spAutoFit/>
          </a:bodyPr>
          <a:lstStyle/>
          <a:p>
            <a:pPr marL="342900" indent="-342900" algn="ctr">
              <a:buFont typeface="Wingdings" charset="2"/>
              <a:buChar char="Ø"/>
            </a:pPr>
            <a:r>
              <a:rPr lang="en-US" sz="2400" b="1" i="1" dirty="0">
                <a:solidFill>
                  <a:srgbClr val="002060"/>
                </a:solidFill>
              </a:rPr>
              <a:t>Trade-wind-like cumulus frequently observed</a:t>
            </a:r>
          </a:p>
        </p:txBody>
      </p:sp>
      <p:sp>
        <p:nvSpPr>
          <p:cNvPr id="13" name="TextBox 12"/>
          <p:cNvSpPr txBox="1"/>
          <p:nvPr/>
        </p:nvSpPr>
        <p:spPr>
          <a:xfrm>
            <a:off x="3488992" y="1678917"/>
            <a:ext cx="2096455" cy="646331"/>
          </a:xfrm>
          <a:prstGeom prst="rect">
            <a:avLst/>
          </a:prstGeom>
          <a:noFill/>
        </p:spPr>
        <p:txBody>
          <a:bodyPr wrap="square" rtlCol="0">
            <a:spAutoFit/>
          </a:bodyPr>
          <a:lstStyle/>
          <a:p>
            <a:pPr algn="ctr"/>
            <a:r>
              <a:rPr lang="en-US" i="1" dirty="0"/>
              <a:t>“trade-like” stable layer</a:t>
            </a:r>
          </a:p>
        </p:txBody>
      </p:sp>
    </p:spTree>
    <p:extLst>
      <p:ext uri="{BB962C8B-B14F-4D97-AF65-F5344CB8AC3E}">
        <p14:creationId xmlns:p14="http://schemas.microsoft.com/office/powerpoint/2010/main" val="358865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99A9E008-9AD5-1446-BC9D-D5B9171887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a:extLst>
              <a:ext uri="{FF2B5EF4-FFF2-40B4-BE49-F238E27FC236}">
                <a16:creationId xmlns:a16="http://schemas.microsoft.com/office/drawing/2014/main" id="{414AC149-CEC4-C94B-B48E-858384206A38}"/>
              </a:ext>
            </a:extLst>
          </p:cNvPr>
          <p:cNvSpPr txBox="1">
            <a:spLocks noChangeArrowheads="1"/>
          </p:cNvSpPr>
          <p:nvPr/>
        </p:nvSpPr>
        <p:spPr bwMode="auto">
          <a:xfrm>
            <a:off x="6324600" y="6019800"/>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800" i="1"/>
              <a:t>Walter Hannah</a:t>
            </a:r>
          </a:p>
          <a:p>
            <a:pPr algn="r" eaLnBrk="1" hangingPunct="1"/>
            <a:r>
              <a:rPr lang="en-US" altLang="en-US" sz="1800" i="1"/>
              <a:t>Diego Garcia from P-3</a:t>
            </a:r>
          </a:p>
        </p:txBody>
      </p:sp>
      <p:sp>
        <p:nvSpPr>
          <p:cNvPr id="4" name="TextBox 3">
            <a:extLst>
              <a:ext uri="{FF2B5EF4-FFF2-40B4-BE49-F238E27FC236}">
                <a16:creationId xmlns:a16="http://schemas.microsoft.com/office/drawing/2014/main" id="{C98DD60A-1EA5-A44B-B36F-F1D181336CAA}"/>
              </a:ext>
            </a:extLst>
          </p:cNvPr>
          <p:cNvSpPr txBox="1"/>
          <p:nvPr/>
        </p:nvSpPr>
        <p:spPr>
          <a:xfrm>
            <a:off x="3352800" y="152400"/>
            <a:ext cx="5638800" cy="2862263"/>
          </a:xfrm>
          <a:prstGeom prst="rect">
            <a:avLst/>
          </a:prstGeom>
          <a:solidFill>
            <a:schemeClr val="bg1"/>
          </a:solidFill>
          <a:ln>
            <a:solidFill>
              <a:schemeClr val="tx1"/>
            </a:solidFill>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i="1"/>
              <a:t>Two types of shallow cumulus</a:t>
            </a:r>
          </a:p>
          <a:p>
            <a:pPr eaLnBrk="1" hangingPunct="1"/>
            <a:endParaRPr lang="en-US" altLang="en-US" sz="1800" b="1" i="1"/>
          </a:p>
          <a:p>
            <a:pPr eaLnBrk="1" hangingPunct="1">
              <a:buFont typeface="Arial" panose="020B0604020202020204" pitchFamily="34" charset="0"/>
              <a:buAutoNum type="arabicPeriod"/>
            </a:pPr>
            <a:r>
              <a:rPr lang="en-US" altLang="en-US" sz="1800" i="1"/>
              <a:t>“</a:t>
            </a:r>
            <a:r>
              <a:rPr lang="en-US" altLang="ja-JP" sz="1800" i="1"/>
              <a:t>Subinversion</a:t>
            </a:r>
            <a:r>
              <a:rPr lang="en-US" altLang="en-US" sz="1800" i="1"/>
              <a:t>”</a:t>
            </a:r>
            <a:r>
              <a:rPr lang="en-US" altLang="ja-JP" sz="1800" i="1"/>
              <a:t> cumulus (Esbensen 1978) or </a:t>
            </a:r>
            <a:r>
              <a:rPr lang="en-US" altLang="en-US" sz="1800" i="1"/>
              <a:t>“</a:t>
            </a:r>
            <a:r>
              <a:rPr lang="en-US" altLang="ja-JP" sz="1800" i="1"/>
              <a:t>forced cumulus</a:t>
            </a:r>
            <a:r>
              <a:rPr lang="en-US" altLang="en-US" sz="1800" i="1"/>
              <a:t>”</a:t>
            </a:r>
            <a:r>
              <a:rPr lang="en-US" altLang="ja-JP" sz="1800" i="1"/>
              <a:t> (Stull 1985): inactive clouds that are a reflection of overshooting PBL eddies</a:t>
            </a:r>
          </a:p>
          <a:p>
            <a:pPr eaLnBrk="1" hangingPunct="1">
              <a:buFont typeface="Arial" panose="020B0604020202020204" pitchFamily="34" charset="0"/>
              <a:buAutoNum type="arabicPeriod"/>
            </a:pPr>
            <a:r>
              <a:rPr lang="en-US" altLang="en-US" sz="1800" i="1"/>
              <a:t>“Inversion-penetrating” cumulus (Esbensen 1978) or “active” cumulus (Stull 1985): experience considerable buoyancy and growth due to latent heat release</a:t>
            </a:r>
          </a:p>
          <a:p>
            <a:pPr eaLnBrk="1" hangingPunct="1"/>
            <a:endParaRPr lang="en-US" altLang="en-US" sz="1800" i="1"/>
          </a:p>
        </p:txBody>
      </p:sp>
      <p:sp>
        <p:nvSpPr>
          <p:cNvPr id="6" name="Oval 5">
            <a:extLst>
              <a:ext uri="{FF2B5EF4-FFF2-40B4-BE49-F238E27FC236}">
                <a16:creationId xmlns:a16="http://schemas.microsoft.com/office/drawing/2014/main" id="{FCB7A649-EF89-CB4A-B9E5-F6A17CA0EE26}"/>
              </a:ext>
            </a:extLst>
          </p:cNvPr>
          <p:cNvSpPr>
            <a:spLocks noChangeArrowheads="1"/>
          </p:cNvSpPr>
          <p:nvPr/>
        </p:nvSpPr>
        <p:spPr bwMode="auto">
          <a:xfrm>
            <a:off x="4648200" y="4191000"/>
            <a:ext cx="2590800" cy="1371600"/>
          </a:xfrm>
          <a:prstGeom prst="ellipse">
            <a:avLst/>
          </a:prstGeom>
          <a:noFill/>
          <a:ln w="38100">
            <a:solidFill>
              <a:srgbClr val="00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7" name="Oval 6">
            <a:extLst>
              <a:ext uri="{FF2B5EF4-FFF2-40B4-BE49-F238E27FC236}">
                <a16:creationId xmlns:a16="http://schemas.microsoft.com/office/drawing/2014/main" id="{8716732E-2121-1E40-92A5-C703BB735C9E}"/>
              </a:ext>
            </a:extLst>
          </p:cNvPr>
          <p:cNvSpPr>
            <a:spLocks noChangeArrowheads="1"/>
          </p:cNvSpPr>
          <p:nvPr/>
        </p:nvSpPr>
        <p:spPr bwMode="auto">
          <a:xfrm>
            <a:off x="1889083" y="2301430"/>
            <a:ext cx="1615633" cy="1785395"/>
          </a:xfrm>
          <a:prstGeom prst="ellipse">
            <a:avLst/>
          </a:prstGeom>
          <a:noFill/>
          <a:ln w="28575">
            <a:solidFill>
              <a:srgbClr val="00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Tree>
    <p:extLst>
      <p:ext uri="{BB962C8B-B14F-4D97-AF65-F5344CB8AC3E}">
        <p14:creationId xmlns:p14="http://schemas.microsoft.com/office/powerpoint/2010/main" val="2431236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dissolve">
                                      <p:cBhvr>
                                        <p:cTn id="15" dur="500"/>
                                        <p:tgtEl>
                                          <p:spTgt spid="4">
                                            <p:txEl>
                                              <p:pRg st="3" end="3"/>
                                            </p:txEl>
                                          </p:spTgt>
                                        </p:tgtEl>
                                      </p:cBhvr>
                                    </p:animEffect>
                                  </p:childTnLst>
                                </p:cTn>
                              </p:par>
                              <p:par>
                                <p:cTn id="16" presetID="9" presetClass="exit" presetSubtype="0" fill="hold" grpId="1" nodeType="withEffect">
                                  <p:stCondLst>
                                    <p:cond delay="0"/>
                                  </p:stCondLst>
                                  <p:childTnLst>
                                    <p:animEffect transition="out" filter="dissolv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5" descr="branstato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588" y="479375"/>
            <a:ext cx="6424612" cy="5518150"/>
          </a:xfrm>
          <a:prstGeom prst="rect">
            <a:avLst/>
          </a:prstGeom>
          <a:noFill/>
          <a:ln w="28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90115" name="Rectangle 6"/>
          <p:cNvSpPr>
            <a:spLocks noChangeArrowheads="1"/>
          </p:cNvSpPr>
          <p:nvPr/>
        </p:nvSpPr>
        <p:spPr bwMode="auto">
          <a:xfrm>
            <a:off x="914400" y="6126163"/>
            <a:ext cx="7162800" cy="669925"/>
          </a:xfrm>
          <a:prstGeom prst="rect">
            <a:avLst/>
          </a:prstGeom>
          <a:solidFill>
            <a:schemeClr val="bg1"/>
          </a:solidFill>
          <a:ln w="28575">
            <a:solidFill>
              <a:schemeClr val="tx2"/>
            </a:solidFill>
            <a:miter lim="800000"/>
            <a:headEnd/>
            <a:tailEnd/>
          </a:ln>
        </p:spPr>
        <p:txBody>
          <a:bodyPr anchor="ctr">
            <a:spAutoFit/>
          </a:bodyPr>
          <a:lstStyle/>
          <a:p>
            <a:pPr algn="just"/>
            <a:r>
              <a:rPr lang="en-US"/>
              <a:t>Gill, A., 1980: Some simple solutions for heat induced tropical circulation. </a:t>
            </a:r>
            <a:r>
              <a:rPr lang="en-US" i="1"/>
              <a:t>Quart. J. Royal Meteorol. Soc.</a:t>
            </a:r>
            <a:r>
              <a:rPr lang="en-US"/>
              <a:t>, </a:t>
            </a:r>
            <a:r>
              <a:rPr lang="en-US" b="1"/>
              <a:t>106</a:t>
            </a:r>
            <a:r>
              <a:rPr lang="en-US"/>
              <a:t>, 447-462. </a:t>
            </a:r>
          </a:p>
        </p:txBody>
      </p:sp>
      <p:sp>
        <p:nvSpPr>
          <p:cNvPr id="90117" name="Text Box 8"/>
          <p:cNvSpPr txBox="1">
            <a:spLocks noChangeArrowheads="1"/>
          </p:cNvSpPr>
          <p:nvPr/>
        </p:nvSpPr>
        <p:spPr bwMode="auto">
          <a:xfrm>
            <a:off x="4876800" y="3313072"/>
            <a:ext cx="2133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i="1" dirty="0">
                <a:solidFill>
                  <a:srgbClr val="FF0000"/>
                </a:solidFill>
              </a:rPr>
              <a:t>Kelvin wave</a:t>
            </a:r>
          </a:p>
        </p:txBody>
      </p:sp>
      <p:sp>
        <p:nvSpPr>
          <p:cNvPr id="90118" name="Text Box 9"/>
          <p:cNvSpPr txBox="1">
            <a:spLocks noChangeArrowheads="1"/>
          </p:cNvSpPr>
          <p:nvPr/>
        </p:nvSpPr>
        <p:spPr bwMode="auto">
          <a:xfrm>
            <a:off x="1676400" y="2694006"/>
            <a:ext cx="152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i="1" dirty="0" err="1">
                <a:solidFill>
                  <a:srgbClr val="009900"/>
                </a:solidFill>
              </a:rPr>
              <a:t>Rossby</a:t>
            </a:r>
            <a:r>
              <a:rPr lang="en-US" sz="1800" i="1" dirty="0">
                <a:solidFill>
                  <a:srgbClr val="009900"/>
                </a:solidFill>
              </a:rPr>
              <a:t> gyres</a:t>
            </a:r>
          </a:p>
        </p:txBody>
      </p:sp>
      <p:sp>
        <p:nvSpPr>
          <p:cNvPr id="90119" name="Line 10"/>
          <p:cNvSpPr>
            <a:spLocks noChangeShapeType="1"/>
          </p:cNvSpPr>
          <p:nvPr/>
        </p:nvSpPr>
        <p:spPr bwMode="auto">
          <a:xfrm>
            <a:off x="2895600" y="2940933"/>
            <a:ext cx="914400" cy="228600"/>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0120" name="Line 11"/>
          <p:cNvSpPr>
            <a:spLocks noChangeShapeType="1"/>
          </p:cNvSpPr>
          <p:nvPr/>
        </p:nvSpPr>
        <p:spPr bwMode="auto">
          <a:xfrm>
            <a:off x="2667000" y="3280457"/>
            <a:ext cx="1143000" cy="609600"/>
          </a:xfrm>
          <a:prstGeom prst="line">
            <a:avLst/>
          </a:prstGeom>
          <a:noFill/>
          <a:ln w="9525">
            <a:solidFill>
              <a:srgbClr val="0099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0121" name="Text Box 12"/>
          <p:cNvSpPr txBox="1">
            <a:spLocks noChangeArrowheads="1"/>
          </p:cNvSpPr>
          <p:nvPr/>
        </p:nvSpPr>
        <p:spPr bwMode="auto">
          <a:xfrm>
            <a:off x="3810000" y="1387032"/>
            <a:ext cx="1828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dirty="0">
                <a:solidFill>
                  <a:srgbClr val="FF9900"/>
                </a:solidFill>
              </a:rPr>
              <a:t>Heat Source</a:t>
            </a:r>
          </a:p>
        </p:txBody>
      </p:sp>
      <p:sp>
        <p:nvSpPr>
          <p:cNvPr id="2" name="TextBox 1"/>
          <p:cNvSpPr txBox="1"/>
          <p:nvPr/>
        </p:nvSpPr>
        <p:spPr>
          <a:xfrm>
            <a:off x="123971" y="2794725"/>
            <a:ext cx="1733257" cy="1754326"/>
          </a:xfrm>
          <a:prstGeom prst="rect">
            <a:avLst/>
          </a:prstGeom>
          <a:solidFill>
            <a:srgbClr val="FFFFFF"/>
          </a:solidFill>
          <a:ln w="28575" cmpd="sng">
            <a:solidFill>
              <a:schemeClr val="tx1"/>
            </a:solidFill>
          </a:ln>
        </p:spPr>
        <p:txBody>
          <a:bodyPr wrap="square" rtlCol="0">
            <a:spAutoFit/>
          </a:bodyPr>
          <a:lstStyle/>
          <a:p>
            <a:pPr marL="342900" indent="-342900">
              <a:buFont typeface="Arial" panose="020B0604020202020204" pitchFamily="34" charset="0"/>
              <a:buChar char="•"/>
            </a:pPr>
            <a:r>
              <a:rPr lang="en-US" i="1" dirty="0">
                <a:solidFill>
                  <a:srgbClr val="079008"/>
                </a:solidFill>
              </a:rPr>
              <a:t>Move westward &amp; poleward</a:t>
            </a:r>
          </a:p>
          <a:p>
            <a:pPr marL="342900" indent="-342900">
              <a:buFont typeface="Arial" panose="020B0604020202020204" pitchFamily="34" charset="0"/>
              <a:buChar char="•"/>
            </a:pPr>
            <a:r>
              <a:rPr lang="en-US" i="1" dirty="0">
                <a:solidFill>
                  <a:srgbClr val="079008"/>
                </a:solidFill>
              </a:rPr>
              <a:t>At times form tropical cyclones </a:t>
            </a:r>
          </a:p>
        </p:txBody>
      </p:sp>
    </p:spTree>
    <p:extLst>
      <p:ext uri="{BB962C8B-B14F-4D97-AF65-F5344CB8AC3E}">
        <p14:creationId xmlns:p14="http://schemas.microsoft.com/office/powerpoint/2010/main" val="12649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madden-julian_1973_fig16"/>
          <p:cNvPicPr>
            <a:picLocks noChangeAspect="1" noChangeArrowheads="1"/>
          </p:cNvPicPr>
          <p:nvPr/>
        </p:nvPicPr>
        <p:blipFill>
          <a:blip r:embed="rId2"/>
          <a:srcRect/>
          <a:stretch>
            <a:fillRect/>
          </a:stretch>
        </p:blipFill>
        <p:spPr bwMode="auto">
          <a:xfrm>
            <a:off x="5900392" y="0"/>
            <a:ext cx="3251200" cy="6848495"/>
          </a:xfrm>
          <a:prstGeom prst="rect">
            <a:avLst/>
          </a:prstGeom>
          <a:noFill/>
          <a:ln w="9525">
            <a:noFill/>
            <a:miter lim="800000"/>
            <a:headEnd/>
            <a:tailEnd/>
          </a:ln>
        </p:spPr>
      </p:pic>
      <p:pic>
        <p:nvPicPr>
          <p:cNvPr id="3" name="Picture 2" descr="Screen shot 2013-08-30 at 9.12.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2" y="0"/>
            <a:ext cx="5347500" cy="2686263"/>
          </a:xfrm>
          <a:prstGeom prst="rect">
            <a:avLst/>
          </a:prstGeom>
        </p:spPr>
      </p:pic>
      <p:sp>
        <p:nvSpPr>
          <p:cNvPr id="71689" name="Rectangle 9"/>
          <p:cNvSpPr>
            <a:spLocks noChangeArrowheads="1"/>
          </p:cNvSpPr>
          <p:nvPr/>
        </p:nvSpPr>
        <p:spPr bwMode="auto">
          <a:xfrm>
            <a:off x="381000" y="4956175"/>
            <a:ext cx="5257800" cy="758825"/>
          </a:xfrm>
          <a:prstGeom prst="rect">
            <a:avLst/>
          </a:prstGeom>
          <a:solidFill>
            <a:schemeClr val="bg1"/>
          </a:solidFill>
          <a:ln w="28575">
            <a:solidFill>
              <a:srgbClr val="FF0000"/>
            </a:solidFill>
            <a:miter lim="800000"/>
            <a:headEnd/>
            <a:tailEnd/>
          </a:ln>
        </p:spPr>
        <p:txBody>
          <a:bodyPr anchor="ctr">
            <a:spAutoFit/>
          </a:bodyPr>
          <a:lstStyle/>
          <a:p>
            <a:r>
              <a:rPr lang="en-US" sz="1400"/>
              <a:t>R. Swinbank, T.N. Palmer and M.K. Davey. 1988: </a:t>
            </a:r>
            <a:r>
              <a:rPr lang="en-US" sz="1400" b="1"/>
              <a:t>Numerical Simulations of the Madden and Julian Oscillation.</a:t>
            </a:r>
            <a:r>
              <a:rPr lang="en-US" sz="1400"/>
              <a:t> </a:t>
            </a:r>
            <a:r>
              <a:rPr lang="en-US" sz="1400" i="1"/>
              <a:t>Journal of the Atmospheric Sciences</a:t>
            </a:r>
            <a:r>
              <a:rPr lang="en-US" sz="1400"/>
              <a:t>: Vol. 45, No. 5, pp. 774–788.</a:t>
            </a:r>
          </a:p>
        </p:txBody>
      </p:sp>
      <p:sp>
        <p:nvSpPr>
          <p:cNvPr id="71691" name="Rectangle 11"/>
          <p:cNvSpPr>
            <a:spLocks noChangeArrowheads="1"/>
          </p:cNvSpPr>
          <p:nvPr/>
        </p:nvSpPr>
        <p:spPr bwMode="auto">
          <a:xfrm>
            <a:off x="381000" y="5795963"/>
            <a:ext cx="5257800" cy="971550"/>
          </a:xfrm>
          <a:prstGeom prst="rect">
            <a:avLst/>
          </a:prstGeom>
          <a:solidFill>
            <a:schemeClr val="bg1"/>
          </a:solidFill>
          <a:ln w="28575">
            <a:solidFill>
              <a:srgbClr val="FF0000"/>
            </a:solidFill>
            <a:miter lim="800000"/>
            <a:headEnd/>
            <a:tailEnd/>
          </a:ln>
        </p:spPr>
        <p:txBody>
          <a:bodyPr anchor="ctr">
            <a:spAutoFit/>
          </a:bodyPr>
          <a:lstStyle/>
          <a:p>
            <a:r>
              <a:rPr lang="en-US" sz="1400"/>
              <a:t>Ngar-Cheung Lau, Isaac M. Held and J. David Neelin. 1988: </a:t>
            </a:r>
            <a:r>
              <a:rPr lang="en-US" sz="1400" b="1"/>
              <a:t>The Madden-Julian Oscillation in an Idealized General Circulation Model.</a:t>
            </a:r>
            <a:r>
              <a:rPr lang="en-US" sz="1400"/>
              <a:t> </a:t>
            </a:r>
            <a:r>
              <a:rPr lang="en-US" sz="1400" i="1"/>
              <a:t>Journal of the Atmospheric Sciences</a:t>
            </a:r>
            <a:r>
              <a:rPr lang="en-US" sz="1400"/>
              <a:t>: Vol. 45, No. 24, pp. 3810–3832.</a:t>
            </a:r>
          </a:p>
        </p:txBody>
      </p:sp>
      <p:sp>
        <p:nvSpPr>
          <p:cNvPr id="71692" name="Text Box 12"/>
          <p:cNvSpPr txBox="1">
            <a:spLocks noChangeArrowheads="1"/>
          </p:cNvSpPr>
          <p:nvPr/>
        </p:nvSpPr>
        <p:spPr bwMode="auto">
          <a:xfrm>
            <a:off x="381000" y="4038600"/>
            <a:ext cx="5257800" cy="854075"/>
          </a:xfrm>
          <a:prstGeom prst="rect">
            <a:avLst/>
          </a:prstGeom>
          <a:solidFill>
            <a:schemeClr val="bg1"/>
          </a:solidFill>
          <a:ln w="28575">
            <a:solidFill>
              <a:srgbClr val="FF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a:t>Webster, P.J., 1987: </a:t>
            </a:r>
            <a:r>
              <a:rPr lang="en-US" sz="1600" b="1"/>
              <a:t>The variable and interactive monsoon</a:t>
            </a:r>
            <a:r>
              <a:rPr lang="en-US" sz="1600"/>
              <a:t>.  </a:t>
            </a:r>
            <a:r>
              <a:rPr lang="en-US" sz="1600" i="1"/>
              <a:t>Monsoons</a:t>
            </a:r>
            <a:r>
              <a:rPr lang="en-US" sz="1600"/>
              <a:t>, J.S. Fein and P.L. Stephens, Eds.  </a:t>
            </a:r>
            <a:r>
              <a:rPr lang="en-US" sz="1600">
                <a:solidFill>
                  <a:srgbClr val="0000FF"/>
                </a:solidFill>
              </a:rPr>
              <a:t>(</a:t>
            </a:r>
            <a:r>
              <a:rPr lang="ja-JP" altLang="en-US" sz="1600">
                <a:solidFill>
                  <a:srgbClr val="0000FF"/>
                </a:solidFill>
              </a:rPr>
              <a:t>“</a:t>
            </a:r>
            <a:r>
              <a:rPr lang="en-US" sz="1600">
                <a:solidFill>
                  <a:srgbClr val="0000FF"/>
                </a:solidFill>
              </a:rPr>
              <a:t>Madden-Julian 40-50 day wave</a:t>
            </a:r>
            <a:r>
              <a:rPr lang="ja-JP" altLang="en-US" sz="1600">
                <a:solidFill>
                  <a:srgbClr val="0000FF"/>
                </a:solidFill>
              </a:rPr>
              <a:t>”</a:t>
            </a:r>
            <a:r>
              <a:rPr lang="en-US" sz="1600">
                <a:solidFill>
                  <a:srgbClr val="0000FF"/>
                </a:solidFill>
              </a:rPr>
              <a:t>)</a:t>
            </a:r>
          </a:p>
        </p:txBody>
      </p:sp>
      <p:sp>
        <p:nvSpPr>
          <p:cNvPr id="71693" name="Text Box 13"/>
          <p:cNvSpPr txBox="1">
            <a:spLocks noChangeArrowheads="1"/>
          </p:cNvSpPr>
          <p:nvPr/>
        </p:nvSpPr>
        <p:spPr bwMode="auto">
          <a:xfrm>
            <a:off x="3983100" y="5378450"/>
            <a:ext cx="2667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dirty="0">
                <a:solidFill>
                  <a:srgbClr val="0000FF"/>
                </a:solidFill>
              </a:rPr>
              <a:t>(</a:t>
            </a:r>
            <a:r>
              <a:rPr lang="ja-JP" altLang="en-US" sz="1600" dirty="0">
                <a:solidFill>
                  <a:srgbClr val="0000FF"/>
                </a:solidFill>
              </a:rPr>
              <a:t>“</a:t>
            </a:r>
            <a:r>
              <a:rPr lang="en-US" sz="1600" dirty="0">
                <a:solidFill>
                  <a:srgbClr val="0000FF"/>
                </a:solidFill>
              </a:rPr>
              <a:t>MJ Oscillation</a:t>
            </a:r>
            <a:r>
              <a:rPr lang="ja-JP" altLang="en-US" sz="1600" dirty="0">
                <a:solidFill>
                  <a:srgbClr val="0000FF"/>
                </a:solidFill>
              </a:rPr>
              <a:t>”</a:t>
            </a:r>
            <a:r>
              <a:rPr lang="en-US" sz="1600" dirty="0">
                <a:solidFill>
                  <a:srgbClr val="0000FF"/>
                </a:solidFill>
              </a:rPr>
              <a:t>)</a:t>
            </a:r>
          </a:p>
        </p:txBody>
      </p:sp>
      <p:sp>
        <p:nvSpPr>
          <p:cNvPr id="71694" name="Text Box 14"/>
          <p:cNvSpPr txBox="1">
            <a:spLocks noChangeArrowheads="1"/>
          </p:cNvSpPr>
          <p:nvPr/>
        </p:nvSpPr>
        <p:spPr bwMode="auto">
          <a:xfrm>
            <a:off x="2743200" y="6473795"/>
            <a:ext cx="3276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dirty="0">
                <a:solidFill>
                  <a:srgbClr val="0000FF"/>
                </a:solidFill>
              </a:rPr>
              <a:t>(</a:t>
            </a:r>
            <a:r>
              <a:rPr lang="ja-JP" altLang="en-US" sz="1600" dirty="0">
                <a:solidFill>
                  <a:srgbClr val="0000FF"/>
                </a:solidFill>
              </a:rPr>
              <a:t>“</a:t>
            </a:r>
            <a:r>
              <a:rPr lang="en-US" sz="1600" dirty="0">
                <a:solidFill>
                  <a:srgbClr val="0000FF"/>
                </a:solidFill>
              </a:rPr>
              <a:t>Madden-Julian Oscillation</a:t>
            </a:r>
            <a:r>
              <a:rPr lang="ja-JP" altLang="en-US" sz="1600" dirty="0">
                <a:solidFill>
                  <a:srgbClr val="0000FF"/>
                </a:solidFill>
              </a:rPr>
              <a:t>”</a:t>
            </a:r>
            <a:r>
              <a:rPr lang="en-US" sz="1600" dirty="0">
                <a:solidFill>
                  <a:srgbClr val="0000FF"/>
                </a:solidFill>
              </a:rPr>
              <a:t>)</a:t>
            </a:r>
          </a:p>
        </p:txBody>
      </p:sp>
      <p:sp>
        <p:nvSpPr>
          <p:cNvPr id="71695" name="Text Box 15"/>
          <p:cNvSpPr txBox="1">
            <a:spLocks noChangeArrowheads="1"/>
          </p:cNvSpPr>
          <p:nvPr/>
        </p:nvSpPr>
        <p:spPr bwMode="auto">
          <a:xfrm>
            <a:off x="101602" y="530195"/>
            <a:ext cx="566102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i="1" dirty="0">
                <a:solidFill>
                  <a:srgbClr val="FF0000"/>
                </a:solidFill>
              </a:rPr>
              <a:t>“</a:t>
            </a:r>
            <a:r>
              <a:rPr lang="en-US" altLang="ja-JP" i="1" dirty="0">
                <a:solidFill>
                  <a:srgbClr val="FF0000"/>
                </a:solidFill>
              </a:rPr>
              <a:t>Madden-Julian Oscillation: </a:t>
            </a:r>
            <a:r>
              <a:rPr lang="en-US" i="1" dirty="0">
                <a:solidFill>
                  <a:srgbClr val="FF0000"/>
                </a:solidFill>
              </a:rPr>
              <a:t>MJO</a:t>
            </a:r>
            <a:r>
              <a:rPr lang="ja-JP" altLang="en-US" i="1" dirty="0">
                <a:solidFill>
                  <a:srgbClr val="FF0000"/>
                </a:solidFill>
              </a:rPr>
              <a:t>”</a:t>
            </a:r>
            <a:endParaRPr lang="en-US" i="1" dirty="0">
              <a:solidFill>
                <a:srgbClr val="FF0000"/>
              </a:solidFill>
            </a:endParaRPr>
          </a:p>
        </p:txBody>
      </p:sp>
      <p:pic>
        <p:nvPicPr>
          <p:cNvPr id="4" name="Picture 3" descr="Screen shot 2013-08-30 at 9.16.4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51" y="2686263"/>
            <a:ext cx="5807873" cy="986416"/>
          </a:xfrm>
          <a:prstGeom prst="rect">
            <a:avLst/>
          </a:prstGeom>
        </p:spPr>
      </p:pic>
      <p:sp>
        <p:nvSpPr>
          <p:cNvPr id="2" name="Oval 1">
            <a:extLst>
              <a:ext uri="{FF2B5EF4-FFF2-40B4-BE49-F238E27FC236}">
                <a16:creationId xmlns:a16="http://schemas.microsoft.com/office/drawing/2014/main" id="{2948C108-C458-5542-B198-2A9EBD942CD3}"/>
              </a:ext>
            </a:extLst>
          </p:cNvPr>
          <p:cNvSpPr/>
          <p:nvPr/>
        </p:nvSpPr>
        <p:spPr>
          <a:xfrm>
            <a:off x="3877519" y="2210764"/>
            <a:ext cx="1273215" cy="45234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8808745-9D65-BB47-A87A-6B24FA387801}"/>
              </a:ext>
            </a:extLst>
          </p:cNvPr>
          <p:cNvSpPr/>
          <p:nvPr/>
        </p:nvSpPr>
        <p:spPr>
          <a:xfrm>
            <a:off x="3553428" y="3429000"/>
            <a:ext cx="856526" cy="24367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642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6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6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6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6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9" grpId="0" animBg="1"/>
      <p:bldP spid="71691" grpId="0" animBg="1"/>
      <p:bldP spid="71692" grpId="0" animBg="1"/>
      <p:bldP spid="71693" grpId="0"/>
      <p:bldP spid="71694" grpId="0"/>
      <p:bldP spid="71695" grpId="0"/>
      <p:bldP spid="2"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hov_rain_5n-5s-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340" y="229826"/>
            <a:ext cx="6494439" cy="6390206"/>
          </a:xfrm>
          <a:prstGeom prst="rect">
            <a:avLst/>
          </a:prstGeom>
        </p:spPr>
      </p:pic>
      <p:sp>
        <p:nvSpPr>
          <p:cNvPr id="3" name="TextBox 2"/>
          <p:cNvSpPr txBox="1"/>
          <p:nvPr/>
        </p:nvSpPr>
        <p:spPr>
          <a:xfrm>
            <a:off x="59764" y="282361"/>
            <a:ext cx="2275962" cy="1938992"/>
          </a:xfrm>
          <a:prstGeom prst="rect">
            <a:avLst/>
          </a:prstGeom>
          <a:noFill/>
        </p:spPr>
        <p:txBody>
          <a:bodyPr wrap="square" rtlCol="0">
            <a:spAutoFit/>
          </a:bodyPr>
          <a:lstStyle/>
          <a:p>
            <a:r>
              <a:rPr lang="en-US" sz="2400" i="1" dirty="0">
                <a:solidFill>
                  <a:srgbClr val="FFFF00"/>
                </a:solidFill>
                <a:latin typeface="Wingdings"/>
                <a:ea typeface="Wingdings"/>
                <a:cs typeface="Wingdings"/>
                <a:sym typeface="Wingdings"/>
              </a:rPr>
              <a:t></a:t>
            </a:r>
            <a:r>
              <a:rPr lang="en-US" sz="2400" i="1" dirty="0">
                <a:solidFill>
                  <a:srgbClr val="FFFFFF"/>
                </a:solidFill>
                <a:sym typeface="Wingdings"/>
              </a:rPr>
              <a:t> Two prominent MJO events: October and November</a:t>
            </a:r>
          </a:p>
          <a:p>
            <a:endParaRPr lang="en-US" sz="2400" i="1" dirty="0">
              <a:solidFill>
                <a:srgbClr val="FFFFFF"/>
              </a:solidFill>
              <a:sym typeface="Wingdings"/>
            </a:endParaRPr>
          </a:p>
        </p:txBody>
      </p:sp>
      <p:sp>
        <p:nvSpPr>
          <p:cNvPr id="4" name="TextBox 3"/>
          <p:cNvSpPr txBox="1"/>
          <p:nvPr/>
        </p:nvSpPr>
        <p:spPr>
          <a:xfrm rot="5400000">
            <a:off x="7427129" y="1904177"/>
            <a:ext cx="2723500" cy="369332"/>
          </a:xfrm>
          <a:prstGeom prst="rect">
            <a:avLst/>
          </a:prstGeom>
          <a:noFill/>
        </p:spPr>
        <p:txBody>
          <a:bodyPr wrap="square" rtlCol="0">
            <a:spAutoFit/>
          </a:bodyPr>
          <a:lstStyle/>
          <a:p>
            <a:r>
              <a:rPr lang="en-US" i="1" dirty="0">
                <a:solidFill>
                  <a:schemeClr val="tx1">
                    <a:lumMod val="50000"/>
                    <a:lumOff val="50000"/>
                  </a:schemeClr>
                </a:solidFill>
              </a:rPr>
              <a:t>SUMATRA</a:t>
            </a:r>
          </a:p>
        </p:txBody>
      </p:sp>
      <p:sp>
        <p:nvSpPr>
          <p:cNvPr id="5" name="TextBox 4"/>
          <p:cNvSpPr txBox="1"/>
          <p:nvPr/>
        </p:nvSpPr>
        <p:spPr>
          <a:xfrm rot="5400000">
            <a:off x="5043513" y="4344298"/>
            <a:ext cx="2723500" cy="369332"/>
          </a:xfrm>
          <a:prstGeom prst="rect">
            <a:avLst/>
          </a:prstGeom>
          <a:noFill/>
        </p:spPr>
        <p:txBody>
          <a:bodyPr wrap="square" rtlCol="0">
            <a:spAutoFit/>
          </a:bodyPr>
          <a:lstStyle/>
          <a:p>
            <a:r>
              <a:rPr lang="en-US" i="1" dirty="0">
                <a:solidFill>
                  <a:schemeClr val="tx1">
                    <a:lumMod val="50000"/>
                    <a:lumOff val="50000"/>
                  </a:schemeClr>
                </a:solidFill>
              </a:rPr>
              <a:t>DYNAMO ARRAY</a:t>
            </a:r>
          </a:p>
        </p:txBody>
      </p:sp>
      <p:cxnSp>
        <p:nvCxnSpPr>
          <p:cNvPr id="7" name="Straight Arrow Connector 6"/>
          <p:cNvCxnSpPr/>
          <p:nvPr/>
        </p:nvCxnSpPr>
        <p:spPr>
          <a:xfrm>
            <a:off x="3302966" y="2481537"/>
            <a:ext cx="0" cy="4130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rot="5400000">
            <a:off x="2047104" y="3163972"/>
            <a:ext cx="2151642" cy="400110"/>
          </a:xfrm>
          <a:prstGeom prst="rect">
            <a:avLst/>
          </a:prstGeom>
          <a:noFill/>
        </p:spPr>
        <p:txBody>
          <a:bodyPr wrap="square" rtlCol="0">
            <a:spAutoFit/>
          </a:bodyPr>
          <a:lstStyle/>
          <a:p>
            <a:r>
              <a:rPr lang="en-US" sz="2000" i="1" dirty="0"/>
              <a:t>Time</a:t>
            </a:r>
          </a:p>
        </p:txBody>
      </p:sp>
      <p:sp>
        <p:nvSpPr>
          <p:cNvPr id="10" name="TextBox 9"/>
          <p:cNvSpPr txBox="1"/>
          <p:nvPr/>
        </p:nvSpPr>
        <p:spPr>
          <a:xfrm>
            <a:off x="0" y="1754666"/>
            <a:ext cx="2335725" cy="2677656"/>
          </a:xfrm>
          <a:prstGeom prst="rect">
            <a:avLst/>
          </a:prstGeom>
          <a:noFill/>
        </p:spPr>
        <p:txBody>
          <a:bodyPr wrap="square" rtlCol="0">
            <a:spAutoFit/>
          </a:bodyPr>
          <a:lstStyle/>
          <a:p>
            <a:endParaRPr lang="en-US" sz="2400" i="1" dirty="0">
              <a:solidFill>
                <a:srgbClr val="FFFFFF"/>
              </a:solidFill>
              <a:sym typeface="Wingdings"/>
            </a:endParaRPr>
          </a:p>
          <a:p>
            <a:r>
              <a:rPr lang="en-US" sz="2400" i="1" dirty="0">
                <a:solidFill>
                  <a:srgbClr val="FFFF00"/>
                </a:solidFill>
                <a:latin typeface="Wingdings"/>
                <a:ea typeface="Wingdings"/>
                <a:cs typeface="Wingdings"/>
                <a:sym typeface="Wingdings"/>
              </a:rPr>
              <a:t></a:t>
            </a:r>
            <a:r>
              <a:rPr lang="en-US" sz="2400" i="1" dirty="0">
                <a:solidFill>
                  <a:srgbClr val="FFFFFF"/>
                </a:solidFill>
                <a:sym typeface="Wingdings"/>
              </a:rPr>
              <a:t> MJOs consist of westward- and eastward-moving disturbances</a:t>
            </a:r>
          </a:p>
          <a:p>
            <a:endParaRPr lang="en-US" sz="2400" i="1" dirty="0">
              <a:solidFill>
                <a:srgbClr val="FFFFFF"/>
              </a:solidFill>
              <a:sym typeface="Wingdings"/>
            </a:endParaRPr>
          </a:p>
        </p:txBody>
      </p:sp>
      <p:sp>
        <p:nvSpPr>
          <p:cNvPr id="2" name="Rectangle 1"/>
          <p:cNvSpPr/>
          <p:nvPr/>
        </p:nvSpPr>
        <p:spPr>
          <a:xfrm flipV="1">
            <a:off x="8011798" y="699481"/>
            <a:ext cx="597616" cy="176261"/>
          </a:xfrm>
          <a:prstGeom prst="rect">
            <a:avLst/>
          </a:prstGeom>
          <a:solidFill>
            <a:srgbClr val="F2F2F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 y="3980364"/>
            <a:ext cx="2335726" cy="2308324"/>
          </a:xfrm>
          <a:prstGeom prst="rect">
            <a:avLst/>
          </a:prstGeom>
          <a:noFill/>
        </p:spPr>
        <p:txBody>
          <a:bodyPr wrap="square" rtlCol="0">
            <a:spAutoFit/>
          </a:bodyPr>
          <a:lstStyle/>
          <a:p>
            <a:endParaRPr lang="en-US" sz="2400" i="1" dirty="0">
              <a:solidFill>
                <a:srgbClr val="FFFFFF"/>
              </a:solidFill>
              <a:sym typeface="Wingdings"/>
            </a:endParaRPr>
          </a:p>
          <a:p>
            <a:r>
              <a:rPr lang="en-US" sz="2400" i="1" dirty="0">
                <a:solidFill>
                  <a:srgbClr val="FFFF00"/>
                </a:solidFill>
                <a:latin typeface="Wingdings"/>
                <a:ea typeface="Wingdings"/>
                <a:cs typeface="Wingdings"/>
                <a:sym typeface="Wingdings"/>
              </a:rPr>
              <a:t></a:t>
            </a:r>
            <a:r>
              <a:rPr lang="en-US" sz="2400" i="1" dirty="0">
                <a:solidFill>
                  <a:srgbClr val="FFFFFF"/>
                </a:solidFill>
                <a:sym typeface="Wingdings"/>
              </a:rPr>
              <a:t> Two-day disturbances over DYNAMO arrays during October MJO </a:t>
            </a:r>
          </a:p>
        </p:txBody>
      </p:sp>
      <p:sp>
        <p:nvSpPr>
          <p:cNvPr id="11" name="Oval 10"/>
          <p:cNvSpPr/>
          <p:nvPr/>
        </p:nvSpPr>
        <p:spPr>
          <a:xfrm rot="771661">
            <a:off x="3519663" y="1506418"/>
            <a:ext cx="6230271" cy="2109446"/>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rot="603865">
            <a:off x="3362686" y="4336945"/>
            <a:ext cx="5784240" cy="1565602"/>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6589930" y="1325351"/>
            <a:ext cx="616212" cy="731704"/>
          </a:xfrm>
          <a:prstGeom prst="straightConnector1">
            <a:avLst/>
          </a:prstGeom>
          <a:ln w="38100" cmpd="sng">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6589930" y="3980364"/>
            <a:ext cx="616212" cy="731704"/>
          </a:xfrm>
          <a:prstGeom prst="straightConnector1">
            <a:avLst/>
          </a:prstGeom>
          <a:ln w="38100" cmpd="sng">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7404963" y="3305506"/>
            <a:ext cx="463812" cy="685168"/>
          </a:xfrm>
          <a:prstGeom prst="straightConnector1">
            <a:avLst/>
          </a:prstGeom>
          <a:ln w="38100" cmpd="sng">
            <a:solidFill>
              <a:srgbClr val="0000FF"/>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6898036" y="5329551"/>
            <a:ext cx="616212" cy="685168"/>
          </a:xfrm>
          <a:prstGeom prst="straightConnector1">
            <a:avLst/>
          </a:prstGeom>
          <a:ln w="38100" cmpd="sng">
            <a:solidFill>
              <a:srgbClr val="0000FF"/>
            </a:solidFill>
            <a:tailEnd type="stealth" w="lg" len="lg"/>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rot="21448401">
            <a:off x="4481185" y="1562192"/>
            <a:ext cx="3478826" cy="1412548"/>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019385" y="1432299"/>
            <a:ext cx="1274636" cy="338554"/>
          </a:xfrm>
          <a:prstGeom prst="rect">
            <a:avLst/>
          </a:prstGeom>
          <a:noFill/>
        </p:spPr>
        <p:txBody>
          <a:bodyPr wrap="square" rtlCol="0">
            <a:spAutoFit/>
          </a:bodyPr>
          <a:lstStyle/>
          <a:p>
            <a:r>
              <a:rPr lang="en-US" sz="1600" i="1" dirty="0">
                <a:solidFill>
                  <a:srgbClr val="FF0000"/>
                </a:solidFill>
              </a:rPr>
              <a:t>WESTWARD</a:t>
            </a:r>
          </a:p>
        </p:txBody>
      </p:sp>
      <p:sp>
        <p:nvSpPr>
          <p:cNvPr id="22" name="TextBox 21"/>
          <p:cNvSpPr txBox="1"/>
          <p:nvPr/>
        </p:nvSpPr>
        <p:spPr>
          <a:xfrm>
            <a:off x="6966256" y="4099460"/>
            <a:ext cx="1274636" cy="338554"/>
          </a:xfrm>
          <a:prstGeom prst="rect">
            <a:avLst/>
          </a:prstGeom>
          <a:noFill/>
        </p:spPr>
        <p:txBody>
          <a:bodyPr wrap="square" rtlCol="0">
            <a:spAutoFit/>
          </a:bodyPr>
          <a:lstStyle/>
          <a:p>
            <a:r>
              <a:rPr lang="en-US" sz="1600" i="1" dirty="0">
                <a:solidFill>
                  <a:srgbClr val="FF0000"/>
                </a:solidFill>
              </a:rPr>
              <a:t>WESTWARD</a:t>
            </a:r>
          </a:p>
        </p:txBody>
      </p:sp>
      <p:sp>
        <p:nvSpPr>
          <p:cNvPr id="25" name="TextBox 24"/>
          <p:cNvSpPr txBox="1"/>
          <p:nvPr/>
        </p:nvSpPr>
        <p:spPr>
          <a:xfrm>
            <a:off x="7206142" y="5329551"/>
            <a:ext cx="1274636" cy="338554"/>
          </a:xfrm>
          <a:prstGeom prst="rect">
            <a:avLst/>
          </a:prstGeom>
          <a:noFill/>
        </p:spPr>
        <p:txBody>
          <a:bodyPr wrap="square" rtlCol="0">
            <a:spAutoFit/>
          </a:bodyPr>
          <a:lstStyle/>
          <a:p>
            <a:r>
              <a:rPr lang="en-US" sz="1600" i="1" dirty="0">
                <a:solidFill>
                  <a:srgbClr val="3366FF"/>
                </a:solidFill>
              </a:rPr>
              <a:t>EASTWARD</a:t>
            </a:r>
          </a:p>
        </p:txBody>
      </p:sp>
      <p:sp>
        <p:nvSpPr>
          <p:cNvPr id="26" name="TextBox 25"/>
          <p:cNvSpPr txBox="1"/>
          <p:nvPr/>
        </p:nvSpPr>
        <p:spPr>
          <a:xfrm>
            <a:off x="7670687" y="3473120"/>
            <a:ext cx="1274636" cy="338554"/>
          </a:xfrm>
          <a:prstGeom prst="rect">
            <a:avLst/>
          </a:prstGeom>
          <a:noFill/>
        </p:spPr>
        <p:txBody>
          <a:bodyPr wrap="square" rtlCol="0">
            <a:spAutoFit/>
          </a:bodyPr>
          <a:lstStyle/>
          <a:p>
            <a:r>
              <a:rPr lang="en-US" sz="1600" i="1" dirty="0">
                <a:solidFill>
                  <a:srgbClr val="3366FF"/>
                </a:solidFill>
              </a:rPr>
              <a:t>EASTWARD</a:t>
            </a:r>
          </a:p>
        </p:txBody>
      </p:sp>
      <p:sp>
        <p:nvSpPr>
          <p:cNvPr id="12" name="Rectangle 11"/>
          <p:cNvSpPr/>
          <p:nvPr/>
        </p:nvSpPr>
        <p:spPr>
          <a:xfrm>
            <a:off x="6966256" y="1754666"/>
            <a:ext cx="2007289" cy="2057008"/>
          </a:xfrm>
          <a:prstGeom prst="rect">
            <a:avLst/>
          </a:prstGeom>
          <a:noFill/>
          <a:ln w="285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883438" y="1080128"/>
            <a:ext cx="2193111" cy="707886"/>
          </a:xfrm>
          <a:prstGeom prst="rect">
            <a:avLst/>
          </a:prstGeom>
          <a:noFill/>
        </p:spPr>
        <p:txBody>
          <a:bodyPr wrap="square" rtlCol="0">
            <a:spAutoFit/>
          </a:bodyPr>
          <a:lstStyle/>
          <a:p>
            <a:pPr algn="ctr"/>
            <a:r>
              <a:rPr lang="en-US" sz="2000" i="1" dirty="0">
                <a:solidFill>
                  <a:srgbClr val="660066"/>
                </a:solidFill>
              </a:rPr>
              <a:t>Sumatra           diurnal cycle</a:t>
            </a:r>
          </a:p>
        </p:txBody>
      </p:sp>
      <p:sp>
        <p:nvSpPr>
          <p:cNvPr id="18" name="TextBox 17"/>
          <p:cNvSpPr txBox="1"/>
          <p:nvPr/>
        </p:nvSpPr>
        <p:spPr>
          <a:xfrm>
            <a:off x="5240783" y="1223158"/>
            <a:ext cx="2009153" cy="369332"/>
          </a:xfrm>
          <a:prstGeom prst="rect">
            <a:avLst/>
          </a:prstGeom>
          <a:noFill/>
        </p:spPr>
        <p:txBody>
          <a:bodyPr wrap="square" rtlCol="0">
            <a:spAutoFit/>
          </a:bodyPr>
          <a:lstStyle/>
          <a:p>
            <a:r>
              <a:rPr lang="en-US" i="1" dirty="0">
                <a:solidFill>
                  <a:srgbClr val="3366FF"/>
                </a:solidFill>
              </a:rPr>
              <a:t>2-day disturbances</a:t>
            </a:r>
          </a:p>
        </p:txBody>
      </p:sp>
      <p:sp>
        <p:nvSpPr>
          <p:cNvPr id="24" name="TextBox 23"/>
          <p:cNvSpPr txBox="1"/>
          <p:nvPr/>
        </p:nvSpPr>
        <p:spPr>
          <a:xfrm>
            <a:off x="3117994" y="5930054"/>
            <a:ext cx="996809" cy="646331"/>
          </a:xfrm>
          <a:prstGeom prst="rect">
            <a:avLst/>
          </a:prstGeom>
          <a:noFill/>
        </p:spPr>
        <p:txBody>
          <a:bodyPr wrap="square" rtlCol="0">
            <a:spAutoFit/>
          </a:bodyPr>
          <a:lstStyle/>
          <a:p>
            <a:r>
              <a:rPr lang="en-US" i="1" dirty="0"/>
              <a:t>Tip of Africa</a:t>
            </a:r>
          </a:p>
        </p:txBody>
      </p:sp>
    </p:spTree>
    <p:extLst>
      <p:ext uri="{BB962C8B-B14F-4D97-AF65-F5344CB8AC3E}">
        <p14:creationId xmlns:p14="http://schemas.microsoft.com/office/powerpoint/2010/main" val="318469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par>
                                <p:cTn id="19" presetID="9" presetClass="exit" presetSubtype="0" fill="hold" grpId="1" nodeType="withEffect">
                                  <p:stCondLst>
                                    <p:cond delay="0"/>
                                  </p:stCondLst>
                                  <p:childTnLst>
                                    <p:animEffect transition="out" filter="dissolv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par>
                                <p:cTn id="28" presetID="9"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dissolve">
                                      <p:cBhvr>
                                        <p:cTn id="30" dur="500"/>
                                        <p:tgtEl>
                                          <p:spTgt spid="20"/>
                                        </p:tgtEl>
                                      </p:cBhvr>
                                    </p:animEffect>
                                  </p:childTnLst>
                                </p:cTn>
                              </p:par>
                              <p:par>
                                <p:cTn id="31" presetID="9"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dissolve">
                                      <p:cBhvr>
                                        <p:cTn id="33" dur="500"/>
                                        <p:tgtEl>
                                          <p:spTgt spid="19"/>
                                        </p:tgtEl>
                                      </p:cBhvr>
                                    </p:animEffect>
                                  </p:childTnLst>
                                </p:cTn>
                              </p:par>
                              <p:par>
                                <p:cTn id="34" presetID="9"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dissolve">
                                      <p:cBhvr>
                                        <p:cTn id="36" dur="500"/>
                                        <p:tgtEl>
                                          <p:spTgt spid="21"/>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dissolve">
                                      <p:cBhvr>
                                        <p:cTn id="45" dur="500"/>
                                        <p:tgtEl>
                                          <p:spTgt spid="26"/>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dissolv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9"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dissolve">
                                      <p:cBhvr>
                                        <p:cTn id="55" dur="500"/>
                                        <p:tgtEl>
                                          <p:spTgt spid="23"/>
                                        </p:tgtEl>
                                      </p:cBhvr>
                                    </p:animEffect>
                                  </p:childTnLst>
                                </p:cTn>
                              </p:par>
                              <p:par>
                                <p:cTn id="56" presetID="9" presetClass="exit" presetSubtype="0" fill="hold" nodeType="withEffect">
                                  <p:stCondLst>
                                    <p:cond delay="0"/>
                                  </p:stCondLst>
                                  <p:childTnLst>
                                    <p:animEffect transition="out" filter="dissolv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par>
                                <p:cTn id="65" presetID="9" presetClass="exit" presetSubtype="0" fill="hold" nodeType="withEffect">
                                  <p:stCondLst>
                                    <p:cond delay="0"/>
                                  </p:stCondLst>
                                  <p:childTnLst>
                                    <p:animEffect transition="out" filter="dissolv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par>
                                <p:cTn id="68" presetID="9" presetClass="exit" presetSubtype="0" fill="hold" grpId="1" nodeType="withEffect">
                                  <p:stCondLst>
                                    <p:cond delay="0"/>
                                  </p:stCondLst>
                                  <p:childTnLst>
                                    <p:animEffect transition="out" filter="dissolv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25"/>
                                        </p:tgtEl>
                                      </p:cBhvr>
                                    </p:animEffect>
                                    <p:set>
                                      <p:cBhvr>
                                        <p:cTn id="79" dur="1" fill="hold">
                                          <p:stCondLst>
                                            <p:cond delay="499"/>
                                          </p:stCondLst>
                                        </p:cTn>
                                        <p:tgtEl>
                                          <p:spTgt spid="2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dissolve">
                                      <p:cBhvr>
                                        <p:cTn id="84" dur="500"/>
                                        <p:tgtEl>
                                          <p:spTgt spid="17"/>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dissolve">
                                      <p:cBhvr>
                                        <p:cTn id="87" dur="500"/>
                                        <p:tgtEl>
                                          <p:spTgt spid="12"/>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dissolve">
                                      <p:cBhvr>
                                        <p:cTn id="9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5" grpId="0"/>
      <p:bldP spid="11" grpId="0" animBg="1"/>
      <p:bldP spid="11" grpId="1" animBg="1"/>
      <p:bldP spid="16" grpId="0" animBg="1"/>
      <p:bldP spid="16" grpId="1" animBg="1"/>
      <p:bldP spid="23" grpId="0" animBg="1"/>
      <p:bldP spid="9" grpId="0"/>
      <p:bldP spid="9" grpId="1"/>
      <p:bldP spid="22" grpId="0"/>
      <p:bldP spid="22" grpId="1"/>
      <p:bldP spid="25" grpId="0"/>
      <p:bldP spid="25" grpId="1"/>
      <p:bldP spid="26" grpId="0"/>
      <p:bldP spid="26" grpId="1"/>
      <p:bldP spid="12" grpId="0" animBg="1"/>
      <p:bldP spid="17" grpId="0"/>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ADC3F7E2-E868-7F46-91EF-B8553A612079}"/>
              </a:ext>
            </a:extLst>
          </p:cNvPr>
          <p:cNvPicPr>
            <a:picLocks noChangeAspect="1"/>
          </p:cNvPicPr>
          <p:nvPr/>
        </p:nvPicPr>
        <p:blipFill>
          <a:blip r:embed="rId2"/>
          <a:stretch>
            <a:fillRect/>
          </a:stretch>
        </p:blipFill>
        <p:spPr>
          <a:xfrm>
            <a:off x="716589" y="643467"/>
            <a:ext cx="7710820" cy="5571066"/>
          </a:xfrm>
          <a:prstGeom prst="rect">
            <a:avLst/>
          </a:prstGeom>
        </p:spPr>
      </p:pic>
      <p:sp>
        <p:nvSpPr>
          <p:cNvPr id="4" name="TextBox 3">
            <a:extLst>
              <a:ext uri="{FF2B5EF4-FFF2-40B4-BE49-F238E27FC236}">
                <a16:creationId xmlns:a16="http://schemas.microsoft.com/office/drawing/2014/main" id="{711E8754-944A-5D44-9FDB-C64E39470C1A}"/>
              </a:ext>
            </a:extLst>
          </p:cNvPr>
          <p:cNvSpPr txBox="1"/>
          <p:nvPr/>
        </p:nvSpPr>
        <p:spPr>
          <a:xfrm>
            <a:off x="5335929" y="6400805"/>
            <a:ext cx="2905246" cy="369332"/>
          </a:xfrm>
          <a:prstGeom prst="rect">
            <a:avLst/>
          </a:prstGeom>
          <a:noFill/>
        </p:spPr>
        <p:txBody>
          <a:bodyPr wrap="square" rtlCol="0">
            <a:spAutoFit/>
          </a:bodyPr>
          <a:lstStyle/>
          <a:p>
            <a:r>
              <a:rPr lang="en-US" i="1" dirty="0" err="1">
                <a:solidFill>
                  <a:schemeClr val="bg1"/>
                </a:solidFill>
              </a:rPr>
              <a:t>Sakaeda</a:t>
            </a:r>
            <a:r>
              <a:rPr lang="en-US" i="1" dirty="0">
                <a:solidFill>
                  <a:schemeClr val="bg1"/>
                </a:solidFill>
              </a:rPr>
              <a:t> et al. (2018, JAS)</a:t>
            </a:r>
          </a:p>
        </p:txBody>
      </p:sp>
      <p:sp>
        <p:nvSpPr>
          <p:cNvPr id="5" name="TextBox 4">
            <a:extLst>
              <a:ext uri="{FF2B5EF4-FFF2-40B4-BE49-F238E27FC236}">
                <a16:creationId xmlns:a16="http://schemas.microsoft.com/office/drawing/2014/main" id="{7C11A1AB-8CF7-E346-843A-365B0410439E}"/>
              </a:ext>
            </a:extLst>
          </p:cNvPr>
          <p:cNvSpPr txBox="1"/>
          <p:nvPr/>
        </p:nvSpPr>
        <p:spPr>
          <a:xfrm>
            <a:off x="5220183" y="3429000"/>
            <a:ext cx="2442258" cy="584775"/>
          </a:xfrm>
          <a:prstGeom prst="rect">
            <a:avLst/>
          </a:prstGeom>
          <a:noFill/>
        </p:spPr>
        <p:txBody>
          <a:bodyPr wrap="square" rtlCol="0">
            <a:spAutoFit/>
          </a:bodyPr>
          <a:lstStyle/>
          <a:p>
            <a:pPr algn="ctr"/>
            <a:r>
              <a:rPr lang="en-US" sz="1600" i="1" dirty="0"/>
              <a:t>Based on S-Pol radar, soundings, </a:t>
            </a:r>
            <a:r>
              <a:rPr lang="en-US" sz="1600" i="1" dirty="0" err="1"/>
              <a:t>Revelle</a:t>
            </a:r>
            <a:r>
              <a:rPr lang="en-US" sz="1600" i="1" dirty="0"/>
              <a:t> data</a:t>
            </a:r>
          </a:p>
        </p:txBody>
      </p:sp>
    </p:spTree>
    <p:extLst>
      <p:ext uri="{BB962C8B-B14F-4D97-AF65-F5344CB8AC3E}">
        <p14:creationId xmlns:p14="http://schemas.microsoft.com/office/powerpoint/2010/main" val="37679105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87" y="1485593"/>
            <a:ext cx="8184562" cy="4981468"/>
          </a:xfrm>
          <a:prstGeom prst="rect">
            <a:avLst/>
          </a:prstGeom>
          <a:ln w="19050">
            <a:solidFill>
              <a:schemeClr val="tx1"/>
            </a:solidFill>
          </a:ln>
        </p:spPr>
      </p:pic>
      <p:sp>
        <p:nvSpPr>
          <p:cNvPr id="5" name="Rectangle 4"/>
          <p:cNvSpPr/>
          <p:nvPr/>
        </p:nvSpPr>
        <p:spPr>
          <a:xfrm>
            <a:off x="2173357" y="1485593"/>
            <a:ext cx="5075582" cy="23718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391478" y="66262"/>
            <a:ext cx="6387548" cy="523220"/>
          </a:xfrm>
          <a:prstGeom prst="rect">
            <a:avLst/>
          </a:prstGeom>
          <a:noFill/>
        </p:spPr>
        <p:txBody>
          <a:bodyPr wrap="square" rtlCol="0">
            <a:spAutoFit/>
          </a:bodyPr>
          <a:lstStyle/>
          <a:p>
            <a:pPr algn="ctr"/>
            <a:r>
              <a:rPr lang="en-US" sz="2800" b="1" i="1" dirty="0"/>
              <a:t>DYNAMO/CINDY/AMIE Sounding Domain</a:t>
            </a:r>
          </a:p>
        </p:txBody>
      </p:sp>
      <p:cxnSp>
        <p:nvCxnSpPr>
          <p:cNvPr id="9" name="Straight Arrow Connector 8"/>
          <p:cNvCxnSpPr>
            <a:stCxn id="11" idx="2"/>
          </p:cNvCxnSpPr>
          <p:nvPr/>
        </p:nvCxnSpPr>
        <p:spPr>
          <a:xfrm flipH="1">
            <a:off x="6246642" y="1668402"/>
            <a:ext cx="977742" cy="1702327"/>
          </a:xfrm>
          <a:prstGeom prst="straightConnector1">
            <a:avLst/>
          </a:prstGeom>
          <a:ln w="28575">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5450541" y="652739"/>
                <a:ext cx="3547685" cy="1015663"/>
              </a:xfrm>
              <a:prstGeom prst="rect">
                <a:avLst/>
              </a:prstGeom>
              <a:solidFill>
                <a:schemeClr val="bg1"/>
              </a:solidFill>
              <a:ln>
                <a:solidFill>
                  <a:schemeClr val="tx1"/>
                </a:solidFill>
              </a:ln>
            </p:spPr>
            <p:txBody>
              <a:bodyPr wrap="square" rtlCol="0">
                <a:spAutoFit/>
              </a:bodyPr>
              <a:lstStyle/>
              <a:p>
                <a:pPr algn="ctr"/>
                <a:r>
                  <a:rPr lang="en-US" sz="2000" b="1" i="1" dirty="0"/>
                  <a:t>Amplitude of MJO signal        </a:t>
                </a:r>
                <a:r>
                  <a:rPr lang="en-US" sz="2000" i="1" dirty="0"/>
                  <a:t>(20-day low-pass filtered 450-hPa </a:t>
                </a:r>
                <a14:m>
                  <m:oMath xmlns:m="http://schemas.openxmlformats.org/officeDocument/2006/math">
                    <m:r>
                      <a:rPr lang="en-US" sz="2000" b="0" i="1" smtClean="0">
                        <a:latin typeface="Cambria Math" charset="0"/>
                        <a:ea typeface="Cambria Math" charset="0"/>
                        <a:cs typeface="Cambria Math" charset="0"/>
                      </a:rPr>
                      <m:t>−</m:t>
                    </m:r>
                    <m:r>
                      <a:rPr lang="en-US" sz="2000" i="1" smtClean="0">
                        <a:latin typeface="Cambria Math" charset="0"/>
                        <a:ea typeface="Cambria Math" charset="0"/>
                        <a:cs typeface="Cambria Math" charset="0"/>
                      </a:rPr>
                      <m:t>𝜔</m:t>
                    </m:r>
                    <m:r>
                      <a:rPr lang="en-US" sz="2000" b="0" i="1" smtClean="0">
                        <a:latin typeface="Cambria Math" charset="0"/>
                        <a:ea typeface="Cambria Math" charset="0"/>
                        <a:cs typeface="Cambria Math" charset="0"/>
                      </a:rPr>
                      <m:t>; </m:t>
                    </m:r>
                  </m:oMath>
                </a14:m>
                <a:r>
                  <a:rPr lang="en-US" sz="2000" i="1" dirty="0"/>
                  <a:t>hPa h</a:t>
                </a:r>
                <a:r>
                  <a:rPr lang="en-US" sz="2000" i="1" baseline="30000" dirty="0"/>
                  <a:t>-1</a:t>
                </a:r>
                <a:r>
                  <a:rPr lang="en-US" sz="2000" i="1" dirty="0"/>
                  <a:t>)</a:t>
                </a:r>
              </a:p>
            </p:txBody>
          </p:sp>
        </mc:Choice>
        <mc:Fallback xmlns="">
          <p:sp>
            <p:nvSpPr>
              <p:cNvPr id="11" name="TextBox 10"/>
              <p:cNvSpPr txBox="1">
                <a:spLocks noRot="1" noChangeAspect="1" noMove="1" noResize="1" noEditPoints="1" noAdjustHandles="1" noChangeArrowheads="1" noChangeShapeType="1" noTextEdit="1"/>
              </p:cNvSpPr>
              <p:nvPr/>
            </p:nvSpPr>
            <p:spPr>
              <a:xfrm>
                <a:off x="5450541" y="652739"/>
                <a:ext cx="3547685" cy="1015663"/>
              </a:xfrm>
              <a:prstGeom prst="rect">
                <a:avLst/>
              </a:prstGeom>
              <a:blipFill rotWithShape="0">
                <a:blip r:embed="rId4"/>
                <a:stretch>
                  <a:fillRect t="-2367" r="-3425" b="-47337"/>
                </a:stretch>
              </a:blipFill>
              <a:ln>
                <a:solidFill>
                  <a:schemeClr val="tx1"/>
                </a:solidFill>
              </a:ln>
            </p:spPr>
            <p:txBody>
              <a:bodyPr/>
              <a:lstStyle/>
              <a:p>
                <a:r>
                  <a:rPr lang="en-US">
                    <a:noFill/>
                  </a:rPr>
                  <a:t> </a:t>
                </a:r>
              </a:p>
            </p:txBody>
          </p:sp>
        </mc:Fallback>
      </mc:AlternateContent>
      <p:sp>
        <p:nvSpPr>
          <p:cNvPr id="14" name="Oval 13"/>
          <p:cNvSpPr/>
          <p:nvPr/>
        </p:nvSpPr>
        <p:spPr>
          <a:xfrm rot="4142546">
            <a:off x="3497592" y="3240136"/>
            <a:ext cx="2619686" cy="2125159"/>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940904" y="589482"/>
            <a:ext cx="3419061" cy="830997"/>
          </a:xfrm>
          <a:prstGeom prst="rect">
            <a:avLst/>
          </a:prstGeom>
          <a:solidFill>
            <a:srgbClr val="FFFF00"/>
          </a:solidFill>
          <a:ln w="28575">
            <a:solidFill>
              <a:schemeClr val="tx1"/>
            </a:solidFill>
          </a:ln>
        </p:spPr>
        <p:txBody>
          <a:bodyPr wrap="square" rtlCol="0">
            <a:spAutoFit/>
          </a:bodyPr>
          <a:lstStyle/>
          <a:p>
            <a:pPr algn="ctr"/>
            <a:r>
              <a:rPr lang="en-US" sz="2400" i="1" dirty="0"/>
              <a:t>Boundary layer properties investigated at 5 sites</a:t>
            </a:r>
          </a:p>
        </p:txBody>
      </p:sp>
      <p:cxnSp>
        <p:nvCxnSpPr>
          <p:cNvPr id="17" name="Straight Arrow Connector 16"/>
          <p:cNvCxnSpPr>
            <a:cxnSpLocks/>
            <a:stCxn id="15" idx="2"/>
          </p:cNvCxnSpPr>
          <p:nvPr/>
        </p:nvCxnSpPr>
        <p:spPr>
          <a:xfrm>
            <a:off x="2650435" y="1420479"/>
            <a:ext cx="1579184" cy="170232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089994" y="6467061"/>
            <a:ext cx="4020336" cy="369332"/>
          </a:xfrm>
          <a:prstGeom prst="rect">
            <a:avLst/>
          </a:prstGeom>
          <a:noFill/>
        </p:spPr>
        <p:txBody>
          <a:bodyPr wrap="square" rtlCol="0">
            <a:spAutoFit/>
          </a:bodyPr>
          <a:lstStyle/>
          <a:p>
            <a:r>
              <a:rPr lang="en-US" i="1" dirty="0"/>
              <a:t>(Johnson and </a:t>
            </a:r>
            <a:r>
              <a:rPr lang="en-US" i="1" dirty="0" err="1"/>
              <a:t>Ciesielski</a:t>
            </a:r>
            <a:r>
              <a:rPr lang="en-US" i="1" dirty="0"/>
              <a:t> 2017, JAS)</a:t>
            </a:r>
          </a:p>
        </p:txBody>
      </p:sp>
      <p:sp>
        <p:nvSpPr>
          <p:cNvPr id="18" name="Oval 17">
            <a:extLst>
              <a:ext uri="{FF2B5EF4-FFF2-40B4-BE49-F238E27FC236}">
                <a16:creationId xmlns:a16="http://schemas.microsoft.com/office/drawing/2014/main" id="{8951D984-48E0-624F-82C6-2173AE242E0E}"/>
              </a:ext>
            </a:extLst>
          </p:cNvPr>
          <p:cNvSpPr/>
          <p:nvPr/>
        </p:nvSpPr>
        <p:spPr>
          <a:xfrm>
            <a:off x="4229619" y="4942389"/>
            <a:ext cx="180331" cy="196770"/>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D468E41-E2DC-1247-813E-2545CC07DE99}"/>
              </a:ext>
            </a:extLst>
          </p:cNvPr>
          <p:cNvSpPr/>
          <p:nvPr/>
        </p:nvSpPr>
        <p:spPr>
          <a:xfrm>
            <a:off x="5381747" y="5040774"/>
            <a:ext cx="180331" cy="196770"/>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79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0" y="822702"/>
            <a:ext cx="9144000" cy="5181600"/>
          </a:xfrm>
          <a:prstGeom prst="rect">
            <a:avLst/>
          </a:prstGeom>
        </p:spPr>
      </p:pic>
      <p:cxnSp>
        <p:nvCxnSpPr>
          <p:cNvPr id="6" name="Straight Connector 5"/>
          <p:cNvCxnSpPr/>
          <p:nvPr/>
        </p:nvCxnSpPr>
        <p:spPr>
          <a:xfrm flipV="1">
            <a:off x="1094873" y="4671761"/>
            <a:ext cx="3451615" cy="1"/>
          </a:xfrm>
          <a:prstGeom prst="line">
            <a:avLst/>
          </a:prstGeom>
          <a:ln w="31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1101293" y="4546780"/>
            <a:ext cx="3445195" cy="1"/>
          </a:xfrm>
          <a:prstGeom prst="line">
            <a:avLst/>
          </a:prstGeom>
          <a:ln w="31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4655094" y="4605177"/>
            <a:ext cx="3445195" cy="1"/>
          </a:xfrm>
          <a:prstGeom prst="line">
            <a:avLst/>
          </a:prstGeom>
          <a:ln w="31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646916" y="4742978"/>
            <a:ext cx="3445195" cy="1"/>
          </a:xfrm>
          <a:prstGeom prst="line">
            <a:avLst/>
          </a:prstGeom>
          <a:ln w="31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305665" y="2379679"/>
            <a:ext cx="2679664" cy="6409"/>
          </a:xfrm>
          <a:prstGeom prst="line">
            <a:avLst/>
          </a:prstGeom>
          <a:ln w="31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305665" y="1628706"/>
            <a:ext cx="2679664" cy="6409"/>
          </a:xfrm>
          <a:prstGeom prst="line">
            <a:avLst/>
          </a:prstGeom>
          <a:ln w="31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947054" y="2285674"/>
            <a:ext cx="2679664" cy="6409"/>
          </a:xfrm>
          <a:prstGeom prst="line">
            <a:avLst/>
          </a:prstGeom>
          <a:ln w="31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947054" y="1635115"/>
            <a:ext cx="2679664" cy="6409"/>
          </a:xfrm>
          <a:prstGeom prst="line">
            <a:avLst/>
          </a:prstGeom>
          <a:ln w="31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102150" y="163345"/>
            <a:ext cx="5685146" cy="461665"/>
          </a:xfrm>
          <a:prstGeom prst="rect">
            <a:avLst/>
          </a:prstGeom>
          <a:noFill/>
        </p:spPr>
        <p:txBody>
          <a:bodyPr wrap="square" rtlCol="0">
            <a:spAutoFit/>
          </a:bodyPr>
          <a:lstStyle/>
          <a:p>
            <a:r>
              <a:rPr lang="en-US" sz="2400" b="1" i="1" dirty="0">
                <a:solidFill>
                  <a:srgbClr val="002060"/>
                </a:solidFill>
              </a:rPr>
              <a:t>4 October Soundings at R/V </a:t>
            </a:r>
            <a:r>
              <a:rPr lang="en-US" sz="2400" b="1" i="1" dirty="0" err="1">
                <a:solidFill>
                  <a:srgbClr val="002060"/>
                </a:solidFill>
              </a:rPr>
              <a:t>Revelle</a:t>
            </a:r>
            <a:endParaRPr lang="en-US" sz="2400" b="1" i="1" dirty="0">
              <a:solidFill>
                <a:srgbClr val="002060"/>
              </a:solidFill>
            </a:endParaRPr>
          </a:p>
        </p:txBody>
      </p:sp>
      <p:sp>
        <p:nvSpPr>
          <p:cNvPr id="28" name="TextBox 27"/>
          <p:cNvSpPr txBox="1"/>
          <p:nvPr/>
        </p:nvSpPr>
        <p:spPr>
          <a:xfrm>
            <a:off x="1305665" y="1109546"/>
            <a:ext cx="913274" cy="461665"/>
          </a:xfrm>
          <a:prstGeom prst="rect">
            <a:avLst/>
          </a:prstGeom>
          <a:noFill/>
        </p:spPr>
        <p:txBody>
          <a:bodyPr wrap="square" rtlCol="0">
            <a:spAutoFit/>
          </a:bodyPr>
          <a:lstStyle/>
          <a:p>
            <a:r>
              <a:rPr lang="en-US" sz="2400" i="1" dirty="0"/>
              <a:t>08 L</a:t>
            </a:r>
          </a:p>
        </p:txBody>
      </p:sp>
      <p:sp>
        <p:nvSpPr>
          <p:cNvPr id="29" name="TextBox 28"/>
          <p:cNvSpPr txBox="1"/>
          <p:nvPr/>
        </p:nvSpPr>
        <p:spPr>
          <a:xfrm>
            <a:off x="5086614" y="1101357"/>
            <a:ext cx="913274" cy="461665"/>
          </a:xfrm>
          <a:prstGeom prst="rect">
            <a:avLst/>
          </a:prstGeom>
          <a:noFill/>
        </p:spPr>
        <p:txBody>
          <a:bodyPr wrap="square" rtlCol="0">
            <a:spAutoFit/>
          </a:bodyPr>
          <a:lstStyle/>
          <a:p>
            <a:r>
              <a:rPr lang="en-US" sz="2400" i="1" dirty="0"/>
              <a:t>14 L</a:t>
            </a:r>
          </a:p>
        </p:txBody>
      </p:sp>
      <p:sp>
        <p:nvSpPr>
          <p:cNvPr id="2" name="TextBox 1"/>
          <p:cNvSpPr txBox="1"/>
          <p:nvPr/>
        </p:nvSpPr>
        <p:spPr>
          <a:xfrm>
            <a:off x="1305665" y="2686263"/>
            <a:ext cx="679698" cy="461665"/>
          </a:xfrm>
          <a:prstGeom prst="rect">
            <a:avLst/>
          </a:prstGeom>
          <a:noFill/>
        </p:spPr>
        <p:txBody>
          <a:bodyPr wrap="square" rtlCol="0">
            <a:spAutoFit/>
          </a:bodyPr>
          <a:lstStyle/>
          <a:p>
            <a:r>
              <a:rPr lang="en-US" sz="2400" dirty="0" err="1"/>
              <a:t>θ</a:t>
            </a:r>
            <a:endParaRPr lang="en-US" sz="2400" dirty="0"/>
          </a:p>
        </p:txBody>
      </p:sp>
      <p:sp>
        <p:nvSpPr>
          <p:cNvPr id="17" name="TextBox 16"/>
          <p:cNvSpPr txBox="1"/>
          <p:nvPr/>
        </p:nvSpPr>
        <p:spPr>
          <a:xfrm>
            <a:off x="4980333" y="2607830"/>
            <a:ext cx="679698" cy="461665"/>
          </a:xfrm>
          <a:prstGeom prst="rect">
            <a:avLst/>
          </a:prstGeom>
          <a:noFill/>
        </p:spPr>
        <p:txBody>
          <a:bodyPr wrap="square" rtlCol="0">
            <a:spAutoFit/>
          </a:bodyPr>
          <a:lstStyle/>
          <a:p>
            <a:r>
              <a:rPr lang="en-US" sz="2400" dirty="0" err="1"/>
              <a:t>θ</a:t>
            </a:r>
            <a:endParaRPr lang="en-US" sz="2400" dirty="0"/>
          </a:p>
        </p:txBody>
      </p:sp>
      <p:sp>
        <p:nvSpPr>
          <p:cNvPr id="20" name="TextBox 19"/>
          <p:cNvSpPr txBox="1"/>
          <p:nvPr/>
        </p:nvSpPr>
        <p:spPr>
          <a:xfrm>
            <a:off x="3703872" y="2619675"/>
            <a:ext cx="679698" cy="461665"/>
          </a:xfrm>
          <a:prstGeom prst="rect">
            <a:avLst/>
          </a:prstGeom>
          <a:noFill/>
        </p:spPr>
        <p:txBody>
          <a:bodyPr wrap="square" rtlCol="0">
            <a:spAutoFit/>
          </a:bodyPr>
          <a:lstStyle/>
          <a:p>
            <a:r>
              <a:rPr lang="en-US" sz="2400" i="1" dirty="0" err="1"/>
              <a:t>q</a:t>
            </a:r>
            <a:endParaRPr lang="en-US" sz="2400" i="1" dirty="0"/>
          </a:p>
        </p:txBody>
      </p:sp>
      <p:sp>
        <p:nvSpPr>
          <p:cNvPr id="22" name="TextBox 21"/>
          <p:cNvSpPr txBox="1"/>
          <p:nvPr/>
        </p:nvSpPr>
        <p:spPr>
          <a:xfrm>
            <a:off x="7165990" y="2541242"/>
            <a:ext cx="679698" cy="461665"/>
          </a:xfrm>
          <a:prstGeom prst="rect">
            <a:avLst/>
          </a:prstGeom>
          <a:noFill/>
        </p:spPr>
        <p:txBody>
          <a:bodyPr wrap="square" rtlCol="0">
            <a:spAutoFit/>
          </a:bodyPr>
          <a:lstStyle/>
          <a:p>
            <a:r>
              <a:rPr lang="en-US" sz="2400" i="1" dirty="0" err="1"/>
              <a:t>q</a:t>
            </a:r>
            <a:endParaRPr lang="en-US" sz="2400" i="1" dirty="0"/>
          </a:p>
        </p:txBody>
      </p:sp>
      <p:sp>
        <p:nvSpPr>
          <p:cNvPr id="3" name="Rectangle 2"/>
          <p:cNvSpPr/>
          <p:nvPr/>
        </p:nvSpPr>
        <p:spPr>
          <a:xfrm>
            <a:off x="0" y="838200"/>
            <a:ext cx="9144000" cy="30014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3445424"/>
            <a:ext cx="306564" cy="65696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83931" y="1109546"/>
            <a:ext cx="7926868" cy="2554545"/>
          </a:xfrm>
          <a:prstGeom prst="rect">
            <a:avLst/>
          </a:prstGeom>
          <a:noFill/>
        </p:spPr>
        <p:txBody>
          <a:bodyPr wrap="square" rtlCol="0">
            <a:spAutoFit/>
          </a:bodyPr>
          <a:lstStyle/>
          <a:p>
            <a:r>
              <a:rPr lang="en-US" sz="2000" b="1" i="1" dirty="0"/>
              <a:t>Procedure for determining mixed layers: soundings</a:t>
            </a:r>
          </a:p>
          <a:p>
            <a:endParaRPr lang="en-US" sz="2000" i="1" dirty="0"/>
          </a:p>
          <a:p>
            <a:pPr marL="285750" indent="-285750">
              <a:buFont typeface="Arial"/>
              <a:buChar char="•"/>
            </a:pPr>
            <a:r>
              <a:rPr lang="en-US" sz="2000" i="1" dirty="0"/>
              <a:t>Each sounding evaluated subjectively (5-hPa resolution)</a:t>
            </a:r>
          </a:p>
          <a:p>
            <a:pPr marL="285750" indent="-285750">
              <a:buFont typeface="Arial"/>
              <a:buChar char="•"/>
            </a:pPr>
            <a:r>
              <a:rPr lang="en-US" sz="2000" i="1" dirty="0"/>
              <a:t>Mixed layers: </a:t>
            </a:r>
            <a:r>
              <a:rPr lang="en-US" sz="2000" dirty="0" err="1"/>
              <a:t>θ</a:t>
            </a:r>
            <a:r>
              <a:rPr lang="en-US" sz="2000" i="1" dirty="0"/>
              <a:t> and q have approximately well-mixed structure over same depth, capped by distinct increase in stability, drying above; entrainment zone evident in majority of cases</a:t>
            </a:r>
          </a:p>
          <a:p>
            <a:pPr marL="285750" indent="-285750">
              <a:buFont typeface="Arial"/>
              <a:buChar char="•"/>
            </a:pPr>
            <a:r>
              <a:rPr lang="en-US" sz="2000" i="1" dirty="0"/>
              <a:t>Results at Diego Garcia and </a:t>
            </a:r>
            <a:r>
              <a:rPr lang="en-US" sz="2000" i="1" dirty="0" err="1"/>
              <a:t>Revelle</a:t>
            </a:r>
            <a:r>
              <a:rPr lang="en-US" sz="2000" i="1" dirty="0"/>
              <a:t> compared to 915-MHz wind profiler signal-to-noise data</a:t>
            </a:r>
          </a:p>
        </p:txBody>
      </p:sp>
      <p:sp>
        <p:nvSpPr>
          <p:cNvPr id="8" name="TextBox 7"/>
          <p:cNvSpPr txBox="1"/>
          <p:nvPr/>
        </p:nvSpPr>
        <p:spPr>
          <a:xfrm>
            <a:off x="1503627" y="4978346"/>
            <a:ext cx="2291928" cy="369332"/>
          </a:xfrm>
          <a:prstGeom prst="rect">
            <a:avLst/>
          </a:prstGeom>
          <a:noFill/>
        </p:spPr>
        <p:txBody>
          <a:bodyPr wrap="square" rtlCol="0">
            <a:spAutoFit/>
          </a:bodyPr>
          <a:lstStyle/>
          <a:p>
            <a:pPr algn="r"/>
            <a:r>
              <a:rPr lang="en-US" i="1" dirty="0"/>
              <a:t>07 L </a:t>
            </a:r>
          </a:p>
        </p:txBody>
      </p:sp>
      <p:sp>
        <p:nvSpPr>
          <p:cNvPr id="9" name="TextBox 8"/>
          <p:cNvSpPr txBox="1"/>
          <p:nvPr/>
        </p:nvSpPr>
        <p:spPr>
          <a:xfrm>
            <a:off x="6882209" y="4949150"/>
            <a:ext cx="963479" cy="369332"/>
          </a:xfrm>
          <a:prstGeom prst="rect">
            <a:avLst/>
          </a:prstGeom>
          <a:noFill/>
        </p:spPr>
        <p:txBody>
          <a:bodyPr wrap="square" rtlCol="0">
            <a:spAutoFit/>
          </a:bodyPr>
          <a:lstStyle/>
          <a:p>
            <a:r>
              <a:rPr lang="en-US" i="1" dirty="0"/>
              <a:t>13 L</a:t>
            </a:r>
          </a:p>
        </p:txBody>
      </p:sp>
      <p:sp>
        <p:nvSpPr>
          <p:cNvPr id="12" name="TextBox 11"/>
          <p:cNvSpPr txBox="1"/>
          <p:nvPr/>
        </p:nvSpPr>
        <p:spPr>
          <a:xfrm>
            <a:off x="8496201" y="3424908"/>
            <a:ext cx="510940" cy="400110"/>
          </a:xfrm>
          <a:prstGeom prst="rect">
            <a:avLst/>
          </a:prstGeom>
          <a:noFill/>
        </p:spPr>
        <p:txBody>
          <a:bodyPr wrap="square" rtlCol="0">
            <a:spAutoFit/>
          </a:bodyPr>
          <a:lstStyle/>
          <a:p>
            <a:r>
              <a:rPr lang="en-US" sz="2000" b="1" i="1" dirty="0"/>
              <a:t>m</a:t>
            </a:r>
          </a:p>
        </p:txBody>
      </p:sp>
      <p:sp>
        <p:nvSpPr>
          <p:cNvPr id="30" name="TextBox 29"/>
          <p:cNvSpPr txBox="1"/>
          <p:nvPr/>
        </p:nvSpPr>
        <p:spPr>
          <a:xfrm>
            <a:off x="87592" y="3512497"/>
            <a:ext cx="823926" cy="400110"/>
          </a:xfrm>
          <a:prstGeom prst="rect">
            <a:avLst/>
          </a:prstGeom>
          <a:noFill/>
        </p:spPr>
        <p:txBody>
          <a:bodyPr wrap="square" rtlCol="0">
            <a:spAutoFit/>
          </a:bodyPr>
          <a:lstStyle/>
          <a:p>
            <a:r>
              <a:rPr lang="en-US" sz="2000" b="1" i="1" dirty="0" err="1"/>
              <a:t>hPa</a:t>
            </a:r>
            <a:endParaRPr lang="en-US" sz="2000" b="1" i="1" dirty="0"/>
          </a:p>
        </p:txBody>
      </p:sp>
      <p:sp>
        <p:nvSpPr>
          <p:cNvPr id="13" name="TextBox 12"/>
          <p:cNvSpPr txBox="1"/>
          <p:nvPr/>
        </p:nvSpPr>
        <p:spPr>
          <a:xfrm>
            <a:off x="1886152" y="4477371"/>
            <a:ext cx="3007246" cy="253916"/>
          </a:xfrm>
          <a:prstGeom prst="rect">
            <a:avLst/>
          </a:prstGeom>
          <a:noFill/>
        </p:spPr>
        <p:txBody>
          <a:bodyPr wrap="square" rtlCol="0">
            <a:spAutoFit/>
          </a:bodyPr>
          <a:lstStyle/>
          <a:p>
            <a:r>
              <a:rPr lang="en-US" sz="1030" i="1" dirty="0"/>
              <a:t>ENTRAINMENT ZONE</a:t>
            </a:r>
          </a:p>
        </p:txBody>
      </p:sp>
      <p:sp>
        <p:nvSpPr>
          <p:cNvPr id="26" name="TextBox 25"/>
          <p:cNvSpPr txBox="1"/>
          <p:nvPr/>
        </p:nvSpPr>
        <p:spPr>
          <a:xfrm>
            <a:off x="1163778" y="3939996"/>
            <a:ext cx="679698" cy="461665"/>
          </a:xfrm>
          <a:prstGeom prst="rect">
            <a:avLst/>
          </a:prstGeom>
          <a:noFill/>
        </p:spPr>
        <p:txBody>
          <a:bodyPr wrap="square" rtlCol="0">
            <a:spAutoFit/>
          </a:bodyPr>
          <a:lstStyle/>
          <a:p>
            <a:r>
              <a:rPr lang="en-US" sz="2400" dirty="0" err="1"/>
              <a:t>θ</a:t>
            </a:r>
            <a:endParaRPr lang="en-US" sz="2400" dirty="0"/>
          </a:p>
        </p:txBody>
      </p:sp>
      <p:sp>
        <p:nvSpPr>
          <p:cNvPr id="31" name="TextBox 30"/>
          <p:cNvSpPr txBox="1"/>
          <p:nvPr/>
        </p:nvSpPr>
        <p:spPr>
          <a:xfrm>
            <a:off x="4814040" y="3908230"/>
            <a:ext cx="679698" cy="461665"/>
          </a:xfrm>
          <a:prstGeom prst="rect">
            <a:avLst/>
          </a:prstGeom>
          <a:noFill/>
        </p:spPr>
        <p:txBody>
          <a:bodyPr wrap="square" rtlCol="0">
            <a:spAutoFit/>
          </a:bodyPr>
          <a:lstStyle/>
          <a:p>
            <a:r>
              <a:rPr lang="en-US" sz="2400" dirty="0" err="1"/>
              <a:t>θ</a:t>
            </a:r>
            <a:endParaRPr lang="en-US" sz="2400" dirty="0"/>
          </a:p>
        </p:txBody>
      </p:sp>
      <p:sp>
        <p:nvSpPr>
          <p:cNvPr id="32" name="TextBox 31"/>
          <p:cNvSpPr txBox="1"/>
          <p:nvPr/>
        </p:nvSpPr>
        <p:spPr>
          <a:xfrm>
            <a:off x="3614527" y="3890365"/>
            <a:ext cx="679698" cy="461665"/>
          </a:xfrm>
          <a:prstGeom prst="rect">
            <a:avLst/>
          </a:prstGeom>
          <a:noFill/>
        </p:spPr>
        <p:txBody>
          <a:bodyPr wrap="square" rtlCol="0">
            <a:spAutoFit/>
          </a:bodyPr>
          <a:lstStyle/>
          <a:p>
            <a:r>
              <a:rPr lang="en-US" sz="2400" i="1" dirty="0" err="1"/>
              <a:t>q</a:t>
            </a:r>
            <a:endParaRPr lang="en-US" sz="2400" i="1" dirty="0"/>
          </a:p>
        </p:txBody>
      </p:sp>
      <p:sp>
        <p:nvSpPr>
          <p:cNvPr id="33" name="TextBox 32"/>
          <p:cNvSpPr txBox="1"/>
          <p:nvPr/>
        </p:nvSpPr>
        <p:spPr>
          <a:xfrm>
            <a:off x="7387144" y="3890364"/>
            <a:ext cx="679698" cy="461665"/>
          </a:xfrm>
          <a:prstGeom prst="rect">
            <a:avLst/>
          </a:prstGeom>
          <a:noFill/>
        </p:spPr>
        <p:txBody>
          <a:bodyPr wrap="square" rtlCol="0">
            <a:spAutoFit/>
          </a:bodyPr>
          <a:lstStyle/>
          <a:p>
            <a:r>
              <a:rPr lang="en-US" sz="2400" i="1" dirty="0" err="1"/>
              <a:t>q</a:t>
            </a:r>
            <a:endParaRPr lang="en-US" sz="2400" i="1" dirty="0"/>
          </a:p>
        </p:txBody>
      </p:sp>
    </p:spTree>
    <p:extLst>
      <p:ext uri="{BB962C8B-B14F-4D97-AF65-F5344CB8AC3E}">
        <p14:creationId xmlns:p14="http://schemas.microsoft.com/office/powerpoint/2010/main" val="951237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AB769-11F5-AE44-BF18-AB74CE66BDCA}"/>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687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11669" y="399321"/>
            <a:ext cx="6332330" cy="3259978"/>
          </a:xfrm>
          <a:prstGeom prst="rect">
            <a:avLst/>
          </a:prstGeom>
          <a:ln>
            <a:solidFill>
              <a:schemeClr val="tx1"/>
            </a:solidFill>
          </a:ln>
        </p:spPr>
      </p:pic>
      <p:cxnSp>
        <p:nvCxnSpPr>
          <p:cNvPr id="8" name="Straight Connector 7"/>
          <p:cNvCxnSpPr/>
          <p:nvPr/>
        </p:nvCxnSpPr>
        <p:spPr>
          <a:xfrm>
            <a:off x="5022399" y="2512754"/>
            <a:ext cx="23357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927429" y="2154812"/>
            <a:ext cx="23357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576535" y="2160908"/>
            <a:ext cx="23357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4" name="Picture 23" descr="Screen shot 2012-06-29 at 11.19.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058" y="3928161"/>
            <a:ext cx="2734335" cy="2708376"/>
          </a:xfrm>
          <a:prstGeom prst="rect">
            <a:avLst/>
          </a:prstGeom>
          <a:ln>
            <a:solidFill>
              <a:schemeClr val="tx1"/>
            </a:solidFill>
          </a:ln>
        </p:spPr>
      </p:pic>
      <p:sp>
        <p:nvSpPr>
          <p:cNvPr id="25" name="TextBox 24"/>
          <p:cNvSpPr txBox="1"/>
          <p:nvPr/>
        </p:nvSpPr>
        <p:spPr>
          <a:xfrm>
            <a:off x="4575908" y="4122582"/>
            <a:ext cx="1149393" cy="646331"/>
          </a:xfrm>
          <a:prstGeom prst="rect">
            <a:avLst/>
          </a:prstGeom>
          <a:noFill/>
        </p:spPr>
        <p:txBody>
          <a:bodyPr wrap="square" rtlCol="0">
            <a:spAutoFit/>
          </a:bodyPr>
          <a:lstStyle/>
          <a:p>
            <a:pPr algn="ctr"/>
            <a:r>
              <a:rPr lang="en-US" i="1" dirty="0"/>
              <a:t>0729 LT 22 Nov</a:t>
            </a:r>
          </a:p>
        </p:txBody>
      </p:sp>
      <p:pic>
        <p:nvPicPr>
          <p:cNvPr id="26" name="Picture 25" descr="Screen shot 2012-06-29 at 11.21.4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7567" y="3928160"/>
            <a:ext cx="2734254" cy="2708377"/>
          </a:xfrm>
          <a:prstGeom prst="rect">
            <a:avLst/>
          </a:prstGeom>
          <a:ln>
            <a:solidFill>
              <a:schemeClr val="tx1"/>
            </a:solidFill>
          </a:ln>
        </p:spPr>
      </p:pic>
      <p:sp>
        <p:nvSpPr>
          <p:cNvPr id="27" name="TextBox 26"/>
          <p:cNvSpPr txBox="1"/>
          <p:nvPr/>
        </p:nvSpPr>
        <p:spPr>
          <a:xfrm>
            <a:off x="7356388" y="4122582"/>
            <a:ext cx="1149393" cy="646331"/>
          </a:xfrm>
          <a:prstGeom prst="rect">
            <a:avLst/>
          </a:prstGeom>
          <a:noFill/>
        </p:spPr>
        <p:txBody>
          <a:bodyPr wrap="square" rtlCol="0">
            <a:spAutoFit/>
          </a:bodyPr>
          <a:lstStyle/>
          <a:p>
            <a:pPr algn="ctr"/>
            <a:r>
              <a:rPr lang="en-US" i="1" dirty="0"/>
              <a:t>1859 LT 22 Nov</a:t>
            </a:r>
          </a:p>
        </p:txBody>
      </p:sp>
      <p:sp>
        <p:nvSpPr>
          <p:cNvPr id="28" name="Notched Right Arrow 27"/>
          <p:cNvSpPr/>
          <p:nvPr/>
        </p:nvSpPr>
        <p:spPr>
          <a:xfrm>
            <a:off x="5725301" y="5124340"/>
            <a:ext cx="567431" cy="262786"/>
          </a:xfrm>
          <a:prstGeom prst="notched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45986" y="423385"/>
            <a:ext cx="2364922" cy="3108544"/>
          </a:xfrm>
          <a:prstGeom prst="rect">
            <a:avLst/>
          </a:prstGeom>
          <a:noFill/>
        </p:spPr>
        <p:txBody>
          <a:bodyPr wrap="square" rtlCol="0">
            <a:spAutoFit/>
          </a:bodyPr>
          <a:lstStyle/>
          <a:p>
            <a:pPr algn="ctr"/>
            <a:r>
              <a:rPr lang="en-US" sz="2800" b="1" i="1" dirty="0">
                <a:solidFill>
                  <a:srgbClr val="002060"/>
                </a:solidFill>
              </a:rPr>
              <a:t>Recovering Boundary Layer Wake at R/V </a:t>
            </a:r>
            <a:r>
              <a:rPr lang="en-US" sz="2800" b="1" i="1" dirty="0" err="1">
                <a:solidFill>
                  <a:srgbClr val="002060"/>
                </a:solidFill>
              </a:rPr>
              <a:t>Revelle</a:t>
            </a:r>
            <a:endParaRPr lang="en-US" sz="2800" b="1" i="1" dirty="0">
              <a:solidFill>
                <a:srgbClr val="002060"/>
              </a:solidFill>
            </a:endParaRPr>
          </a:p>
          <a:p>
            <a:pPr algn="ctr"/>
            <a:endParaRPr lang="en-US" sz="2800" i="1" dirty="0">
              <a:solidFill>
                <a:srgbClr val="002060"/>
              </a:solidFill>
            </a:endParaRPr>
          </a:p>
          <a:p>
            <a:pPr algn="ctr"/>
            <a:r>
              <a:rPr lang="en-US" sz="2800" i="1" dirty="0">
                <a:solidFill>
                  <a:srgbClr val="002060"/>
                </a:solidFill>
              </a:rPr>
              <a:t>22 November 2011</a:t>
            </a:r>
          </a:p>
        </p:txBody>
      </p:sp>
      <p:sp>
        <p:nvSpPr>
          <p:cNvPr id="52" name="TextBox 51"/>
          <p:cNvSpPr txBox="1"/>
          <p:nvPr/>
        </p:nvSpPr>
        <p:spPr>
          <a:xfrm rot="21207936">
            <a:off x="7166385" y="1761148"/>
            <a:ext cx="1015672" cy="323165"/>
          </a:xfrm>
          <a:prstGeom prst="rect">
            <a:avLst/>
          </a:prstGeom>
          <a:noFill/>
        </p:spPr>
        <p:txBody>
          <a:bodyPr wrap="square" rtlCol="0">
            <a:spAutoFit/>
          </a:bodyPr>
          <a:lstStyle/>
          <a:p>
            <a:r>
              <a:rPr lang="en-US" sz="1500" b="1" i="1" dirty="0">
                <a:solidFill>
                  <a:srgbClr val="FF0000"/>
                </a:solidFill>
              </a:rPr>
              <a:t> 9-12 h</a:t>
            </a:r>
          </a:p>
        </p:txBody>
      </p:sp>
      <p:sp>
        <p:nvSpPr>
          <p:cNvPr id="53" name="TextBox 52"/>
          <p:cNvSpPr txBox="1"/>
          <p:nvPr/>
        </p:nvSpPr>
        <p:spPr>
          <a:xfrm>
            <a:off x="145983" y="3928160"/>
            <a:ext cx="2525503" cy="2308324"/>
          </a:xfrm>
          <a:prstGeom prst="rect">
            <a:avLst/>
          </a:prstGeom>
          <a:noFill/>
        </p:spPr>
        <p:txBody>
          <a:bodyPr wrap="square" rtlCol="0">
            <a:spAutoFit/>
          </a:bodyPr>
          <a:lstStyle/>
          <a:p>
            <a:r>
              <a:rPr lang="en-US" sz="2400" b="1" i="1" dirty="0">
                <a:solidFill>
                  <a:srgbClr val="0070C0"/>
                </a:solidFill>
              </a:rPr>
              <a:t>Comparable to wake recovery periods found in TOGA COARE (Young, </a:t>
            </a:r>
            <a:r>
              <a:rPr lang="en-US" sz="2400" b="1" i="1" dirty="0" err="1">
                <a:solidFill>
                  <a:srgbClr val="0070C0"/>
                </a:solidFill>
              </a:rPr>
              <a:t>Perugini</a:t>
            </a:r>
            <a:r>
              <a:rPr lang="en-US" sz="2400" b="1" i="1" dirty="0">
                <a:solidFill>
                  <a:srgbClr val="0070C0"/>
                </a:solidFill>
              </a:rPr>
              <a:t>, </a:t>
            </a:r>
            <a:r>
              <a:rPr lang="en-US" sz="2400" b="1" i="1" dirty="0" err="1">
                <a:solidFill>
                  <a:srgbClr val="0070C0"/>
                </a:solidFill>
              </a:rPr>
              <a:t>Fairall</a:t>
            </a:r>
            <a:r>
              <a:rPr lang="en-US" sz="2400" b="1" i="1" dirty="0">
                <a:solidFill>
                  <a:srgbClr val="0070C0"/>
                </a:solidFill>
              </a:rPr>
              <a:t> 1995)</a:t>
            </a:r>
          </a:p>
        </p:txBody>
      </p:sp>
      <p:sp>
        <p:nvSpPr>
          <p:cNvPr id="9" name="Freeform 8"/>
          <p:cNvSpPr/>
          <p:nvPr/>
        </p:nvSpPr>
        <p:spPr>
          <a:xfrm>
            <a:off x="4839353" y="2095569"/>
            <a:ext cx="2729879" cy="554772"/>
          </a:xfrm>
          <a:custGeom>
            <a:avLst/>
            <a:gdLst>
              <a:gd name="connsiteX0" fmla="*/ 0 w 2729879"/>
              <a:gd name="connsiteY0" fmla="*/ 554772 h 554772"/>
              <a:gd name="connsiteX1" fmla="*/ 248171 w 2729879"/>
              <a:gd name="connsiteY1" fmla="*/ 467177 h 554772"/>
              <a:gd name="connsiteX2" fmla="*/ 890495 w 2729879"/>
              <a:gd name="connsiteY2" fmla="*/ 277386 h 554772"/>
              <a:gd name="connsiteX3" fmla="*/ 1795589 w 2729879"/>
              <a:gd name="connsiteY3" fmla="*/ 116795 h 554772"/>
              <a:gd name="connsiteX4" fmla="*/ 2729879 w 2729879"/>
              <a:gd name="connsiteY4" fmla="*/ 0 h 554772"/>
              <a:gd name="connsiteX5" fmla="*/ 2729879 w 2729879"/>
              <a:gd name="connsiteY5" fmla="*/ 0 h 5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9879" h="554772">
                <a:moveTo>
                  <a:pt x="0" y="554772"/>
                </a:moveTo>
                <a:cubicBezTo>
                  <a:pt x="49877" y="534090"/>
                  <a:pt x="99755" y="513408"/>
                  <a:pt x="248171" y="467177"/>
                </a:cubicBezTo>
                <a:cubicBezTo>
                  <a:pt x="396587" y="420946"/>
                  <a:pt x="632592" y="335783"/>
                  <a:pt x="890495" y="277386"/>
                </a:cubicBezTo>
                <a:cubicBezTo>
                  <a:pt x="1148398" y="218989"/>
                  <a:pt x="1489025" y="163026"/>
                  <a:pt x="1795589" y="116795"/>
                </a:cubicBezTo>
                <a:cubicBezTo>
                  <a:pt x="2102153" y="70564"/>
                  <a:pt x="2729879" y="0"/>
                  <a:pt x="2729879" y="0"/>
                </a:cubicBezTo>
                <a:lnTo>
                  <a:pt x="2729879" y="0"/>
                </a:lnTo>
              </a:path>
            </a:pathLst>
          </a:custGeom>
          <a:ln>
            <a:solidFill>
              <a:srgbClr val="FF0000"/>
            </a:solidFill>
            <a:prstDash val="dot"/>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8505782" y="760786"/>
            <a:ext cx="530556" cy="523220"/>
          </a:xfrm>
          <a:prstGeom prst="rect">
            <a:avLst/>
          </a:prstGeom>
          <a:noFill/>
        </p:spPr>
        <p:txBody>
          <a:bodyPr wrap="square" rtlCol="0">
            <a:spAutoFit/>
          </a:bodyPr>
          <a:lstStyle/>
          <a:p>
            <a:r>
              <a:rPr lang="en-US" sz="2800" dirty="0" err="1">
                <a:solidFill>
                  <a:srgbClr val="FF0000"/>
                </a:solidFill>
              </a:rPr>
              <a:t>θ</a:t>
            </a:r>
            <a:endParaRPr lang="en-US" sz="2800" dirty="0">
              <a:solidFill>
                <a:srgbClr val="FF0000"/>
              </a:solidFill>
            </a:endParaRPr>
          </a:p>
        </p:txBody>
      </p:sp>
      <p:sp>
        <p:nvSpPr>
          <p:cNvPr id="10" name="TextBox 9"/>
          <p:cNvSpPr txBox="1"/>
          <p:nvPr/>
        </p:nvSpPr>
        <p:spPr>
          <a:xfrm>
            <a:off x="4363072" y="963055"/>
            <a:ext cx="3966309" cy="369332"/>
          </a:xfrm>
          <a:prstGeom prst="rect">
            <a:avLst/>
          </a:prstGeom>
          <a:noFill/>
        </p:spPr>
        <p:txBody>
          <a:bodyPr wrap="square" rtlCol="0">
            <a:spAutoFit/>
          </a:bodyPr>
          <a:lstStyle/>
          <a:p>
            <a:r>
              <a:rPr lang="en-US" dirty="0"/>
              <a:t>       07            10          13          16           19</a:t>
            </a:r>
          </a:p>
        </p:txBody>
      </p:sp>
      <p:cxnSp>
        <p:nvCxnSpPr>
          <p:cNvPr id="21" name="Straight Connector 20"/>
          <p:cNvCxnSpPr/>
          <p:nvPr/>
        </p:nvCxnSpPr>
        <p:spPr>
          <a:xfrm>
            <a:off x="6015955" y="2389861"/>
            <a:ext cx="23357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764049" y="963056"/>
            <a:ext cx="706437" cy="369332"/>
          </a:xfrm>
          <a:prstGeom prst="rect">
            <a:avLst/>
          </a:prstGeom>
          <a:noFill/>
        </p:spPr>
        <p:txBody>
          <a:bodyPr wrap="square" rtlCol="0">
            <a:spAutoFit/>
          </a:bodyPr>
          <a:lstStyle/>
          <a:p>
            <a:r>
              <a:rPr lang="en-US" dirty="0"/>
              <a:t>04 LT  </a:t>
            </a:r>
          </a:p>
        </p:txBody>
      </p:sp>
      <p:sp>
        <p:nvSpPr>
          <p:cNvPr id="30" name="TextBox 29"/>
          <p:cNvSpPr txBox="1"/>
          <p:nvPr/>
        </p:nvSpPr>
        <p:spPr>
          <a:xfrm>
            <a:off x="4775721" y="3611697"/>
            <a:ext cx="3220278" cy="369332"/>
          </a:xfrm>
          <a:prstGeom prst="rect">
            <a:avLst/>
          </a:prstGeom>
          <a:noFill/>
        </p:spPr>
        <p:txBody>
          <a:bodyPr wrap="square" rtlCol="0">
            <a:spAutoFit/>
          </a:bodyPr>
          <a:lstStyle/>
          <a:p>
            <a:r>
              <a:rPr lang="en-US" b="1" i="1" dirty="0">
                <a:solidFill>
                  <a:schemeClr val="accent6">
                    <a:lumMod val="50000"/>
                  </a:schemeClr>
                </a:solidFill>
              </a:rPr>
              <a:t>TOGA radar on </a:t>
            </a:r>
            <a:r>
              <a:rPr lang="en-US" b="1" i="1" dirty="0" err="1">
                <a:solidFill>
                  <a:schemeClr val="accent6">
                    <a:lumMod val="50000"/>
                  </a:schemeClr>
                </a:solidFill>
              </a:rPr>
              <a:t>Revelle</a:t>
            </a:r>
            <a:endParaRPr lang="en-US" b="1" i="1" dirty="0">
              <a:solidFill>
                <a:schemeClr val="accent6">
                  <a:lumMod val="50000"/>
                </a:schemeClr>
              </a:solidFill>
            </a:endParaRPr>
          </a:p>
        </p:txBody>
      </p:sp>
    </p:spTree>
    <p:extLst>
      <p:ext uri="{BB962C8B-B14F-4D97-AF65-F5344CB8AC3E}">
        <p14:creationId xmlns:p14="http://schemas.microsoft.com/office/powerpoint/2010/main" val="31207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9"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501" y="504564"/>
            <a:ext cx="6547977" cy="6240789"/>
          </a:xfrm>
          <a:prstGeom prst="rect">
            <a:avLst/>
          </a:prstGeom>
          <a:ln w="28575">
            <a:solidFill>
              <a:schemeClr val="tx1"/>
            </a:solidFill>
          </a:ln>
        </p:spPr>
      </p:pic>
      <mc:AlternateContent xmlns:mc="http://schemas.openxmlformats.org/markup-compatibility/2006" xmlns:a14="http://schemas.microsoft.com/office/drawing/2010/main">
        <mc:Choice Requires="a14">
          <p:sp>
            <p:nvSpPr>
              <p:cNvPr id="3" name="TextBox 2"/>
              <p:cNvSpPr txBox="1"/>
              <p:nvPr/>
            </p:nvSpPr>
            <p:spPr>
              <a:xfrm>
                <a:off x="3644347" y="92767"/>
                <a:ext cx="5234610" cy="400110"/>
              </a:xfrm>
              <a:prstGeom prst="rect">
                <a:avLst/>
              </a:prstGeom>
              <a:noFill/>
            </p:spPr>
            <p:txBody>
              <a:bodyPr wrap="square" rtlCol="0">
                <a:spAutoFit/>
              </a:bodyPr>
              <a:lstStyle/>
              <a:p>
                <a:r>
                  <a:rPr lang="en-US" sz="2000" b="1" i="1" dirty="0"/>
                  <a:t>Mixed Layers at Mal</a:t>
                </a:r>
                <a14:m>
                  <m:oMath xmlns:m="http://schemas.openxmlformats.org/officeDocument/2006/math">
                    <m:acc>
                      <m:accPr>
                        <m:chr m:val="́"/>
                        <m:ctrlPr>
                          <a:rPr lang="en-US" sz="2000" b="1" i="1" smtClean="0">
                            <a:latin typeface="Cambria Math" panose="02040503050406030204" pitchFamily="18" charset="0"/>
                          </a:rPr>
                        </m:ctrlPr>
                      </m:accPr>
                      <m:e>
                        <m:r>
                          <a:rPr lang="en-US" sz="2000" b="1" i="1" smtClean="0">
                            <a:latin typeface="Cambria Math" charset="0"/>
                          </a:rPr>
                          <m:t>𝒆</m:t>
                        </m:r>
                      </m:e>
                    </m:acc>
                  </m:oMath>
                </a14:m>
                <a:r>
                  <a:rPr lang="en-US" sz="2000" b="1" i="1" dirty="0"/>
                  <a:t>, </a:t>
                </a:r>
                <a:r>
                  <a:rPr lang="en-US" sz="2000" b="1" i="1" dirty="0" err="1"/>
                  <a:t>Gan</a:t>
                </a:r>
                <a:r>
                  <a:rPr lang="en-US" sz="2000" b="1" i="1" dirty="0"/>
                  <a:t>, and </a:t>
                </a:r>
                <a:r>
                  <a:rPr lang="en-US" sz="2000" b="1" i="1" dirty="0" err="1"/>
                  <a:t>Revelle</a:t>
                </a:r>
                <a:endParaRPr lang="en-US" sz="2000" b="1" i="1" dirty="0"/>
              </a:p>
            </p:txBody>
          </p:sp>
        </mc:Choice>
        <mc:Fallback xmlns="">
          <p:sp>
            <p:nvSpPr>
              <p:cNvPr id="3" name="TextBox 2"/>
              <p:cNvSpPr txBox="1">
                <a:spLocks noRot="1" noChangeAspect="1" noMove="1" noResize="1" noEditPoints="1" noAdjustHandles="1" noChangeArrowheads="1" noChangeShapeType="1" noTextEdit="1"/>
              </p:cNvSpPr>
              <p:nvPr/>
            </p:nvSpPr>
            <p:spPr>
              <a:xfrm>
                <a:off x="3644347" y="92767"/>
                <a:ext cx="5234610" cy="400110"/>
              </a:xfrm>
              <a:prstGeom prst="rect">
                <a:avLst/>
              </a:prstGeom>
              <a:blipFill rotWithShape="0">
                <a:blip r:embed="rId3"/>
                <a:stretch>
                  <a:fillRect l="-1281"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11241" y="649356"/>
                <a:ext cx="2118944" cy="5016758"/>
              </a:xfrm>
              <a:prstGeom prst="rect">
                <a:avLst/>
              </a:prstGeom>
              <a:noFill/>
            </p:spPr>
            <p:txBody>
              <a:bodyPr wrap="square" rtlCol="0">
                <a:spAutoFit/>
              </a:bodyPr>
              <a:lstStyle/>
              <a:p>
                <a:pPr marL="342900" indent="-342900">
                  <a:buFont typeface="Wingdings" charset="2"/>
                  <a:buChar char="Ø"/>
                </a:pPr>
                <a:r>
                  <a:rPr lang="en-US" sz="2000" i="1" dirty="0"/>
                  <a:t>Shallower MLs during rainy periods, less so at </a:t>
                </a:r>
                <a:r>
                  <a:rPr lang="en-US" sz="2000" i="1" dirty="0" err="1"/>
                  <a:t>Gan</a:t>
                </a:r>
                <a:endParaRPr lang="en-US" sz="2000" i="1" dirty="0"/>
              </a:p>
              <a:p>
                <a:pPr marL="342900" indent="-342900">
                  <a:buFont typeface="Wingdings" charset="2"/>
                  <a:buChar char="Ø"/>
                </a:pPr>
                <a:r>
                  <a:rPr lang="en-US" sz="2000" i="1" dirty="0"/>
                  <a:t>Oct/Nov MJO modulation of ML depth greatest at Mal</a:t>
                </a:r>
                <a14:m>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charset="0"/>
                          </a:rPr>
                          <m:t>𝑒</m:t>
                        </m:r>
                      </m:e>
                    </m:acc>
                  </m:oMath>
                </a14:m>
                <a:r>
                  <a:rPr lang="en-US" sz="2000" i="1" dirty="0"/>
                  <a:t> and </a:t>
                </a:r>
                <a:r>
                  <a:rPr lang="en-US" sz="2000" i="1" dirty="0" err="1"/>
                  <a:t>Revelle</a:t>
                </a:r>
                <a:endParaRPr lang="en-US" sz="2000" i="1" dirty="0"/>
              </a:p>
              <a:p>
                <a:pPr marL="342900" indent="-342900">
                  <a:buFont typeface="Wingdings" charset="2"/>
                  <a:buChar char="Ø"/>
                </a:pPr>
                <a:r>
                  <a:rPr lang="en-US" sz="2000" i="1" dirty="0"/>
                  <a:t>Greatest ML depths at </a:t>
                </a:r>
                <a:r>
                  <a:rPr lang="en-US" sz="2000" i="1" dirty="0" err="1"/>
                  <a:t>Gan</a:t>
                </a:r>
                <a:r>
                  <a:rPr lang="en-US" sz="2000" i="1" dirty="0"/>
                  <a:t> during dry, suppressed period in Jan and Feb</a:t>
                </a:r>
              </a:p>
            </p:txBody>
          </p:sp>
        </mc:Choice>
        <mc:Fallback xmlns="">
          <p:sp>
            <p:nvSpPr>
              <p:cNvPr id="4" name="TextBox 3"/>
              <p:cNvSpPr txBox="1">
                <a:spLocks noRot="1" noChangeAspect="1" noMove="1" noResize="1" noEditPoints="1" noAdjustHandles="1" noChangeArrowheads="1" noChangeShapeType="1" noTextEdit="1"/>
              </p:cNvSpPr>
              <p:nvPr/>
            </p:nvSpPr>
            <p:spPr>
              <a:xfrm>
                <a:off x="111241" y="649356"/>
                <a:ext cx="2118944" cy="5016758"/>
              </a:xfrm>
              <a:prstGeom prst="rect">
                <a:avLst/>
              </a:prstGeom>
              <a:blipFill rotWithShape="0">
                <a:blip r:embed="rId4"/>
                <a:stretch>
                  <a:fillRect l="-2586" t="-730" r="-3161" b="-1338"/>
                </a:stretch>
              </a:blipFill>
            </p:spPr>
            <p:txBody>
              <a:bodyPr/>
              <a:lstStyle/>
              <a:p>
                <a:r>
                  <a:rPr lang="en-US">
                    <a:noFill/>
                  </a:rPr>
                  <a:t> </a:t>
                </a:r>
              </a:p>
            </p:txBody>
          </p:sp>
        </mc:Fallback>
      </mc:AlternateContent>
      <p:sp>
        <p:nvSpPr>
          <p:cNvPr id="5" name="Rounded Rectangle 4"/>
          <p:cNvSpPr/>
          <p:nvPr/>
        </p:nvSpPr>
        <p:spPr>
          <a:xfrm>
            <a:off x="3644348" y="504565"/>
            <a:ext cx="821636" cy="5909490"/>
          </a:xfrm>
          <a:prstGeom prst="roundRect">
            <a:avLst/>
          </a:prstGeom>
          <a:solidFill>
            <a:srgbClr val="FFFF00">
              <a:alpha val="21000"/>
            </a:srgb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5049077" y="516252"/>
            <a:ext cx="503583" cy="5909490"/>
          </a:xfrm>
          <a:prstGeom prst="roundRect">
            <a:avLst/>
          </a:prstGeom>
          <a:solidFill>
            <a:srgbClr val="FFFF00">
              <a:alpha val="21000"/>
            </a:srgb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rot="16200000">
            <a:off x="4178281" y="-520684"/>
            <a:ext cx="893451" cy="3233530"/>
          </a:xfrm>
          <a:prstGeom prst="roundRect">
            <a:avLst/>
          </a:prstGeom>
          <a:solidFill>
            <a:srgbClr val="FFFF00">
              <a:alpha val="21000"/>
            </a:srgb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rot="16200000">
            <a:off x="4198161" y="3470103"/>
            <a:ext cx="893451" cy="3233530"/>
          </a:xfrm>
          <a:prstGeom prst="roundRect">
            <a:avLst/>
          </a:prstGeom>
          <a:solidFill>
            <a:srgbClr val="FFFF00">
              <a:alpha val="21000"/>
            </a:srgb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rot="16200000">
            <a:off x="6961237" y="1947984"/>
            <a:ext cx="893451" cy="2226370"/>
          </a:xfrm>
          <a:prstGeom prst="roundRect">
            <a:avLst/>
          </a:prstGeom>
          <a:solidFill>
            <a:srgbClr val="FFFF00">
              <a:alpha val="21000"/>
            </a:srgb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rot="16200000">
            <a:off x="4204688" y="1499121"/>
            <a:ext cx="893451" cy="3233530"/>
          </a:xfrm>
          <a:prstGeom prst="roundRect">
            <a:avLst/>
          </a:prstGeom>
          <a:solidFill>
            <a:srgbClr val="FFFF00">
              <a:alpha val="21000"/>
            </a:srgb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743276" y="595324"/>
            <a:ext cx="759655" cy="307777"/>
          </a:xfrm>
          <a:prstGeom prst="rect">
            <a:avLst/>
          </a:prstGeom>
          <a:noFill/>
        </p:spPr>
        <p:txBody>
          <a:bodyPr wrap="square" rtlCol="0">
            <a:spAutoFit/>
          </a:bodyPr>
          <a:lstStyle/>
          <a:p>
            <a:r>
              <a:rPr lang="en-US" sz="1400" b="1" i="1"/>
              <a:t>MJO1</a:t>
            </a:r>
          </a:p>
        </p:txBody>
      </p:sp>
      <p:sp>
        <p:nvSpPr>
          <p:cNvPr id="12" name="TextBox 11"/>
          <p:cNvSpPr txBox="1"/>
          <p:nvPr/>
        </p:nvSpPr>
        <p:spPr>
          <a:xfrm>
            <a:off x="5010724" y="597484"/>
            <a:ext cx="759655" cy="307777"/>
          </a:xfrm>
          <a:prstGeom prst="rect">
            <a:avLst/>
          </a:prstGeom>
          <a:noFill/>
        </p:spPr>
        <p:txBody>
          <a:bodyPr wrap="square" rtlCol="0">
            <a:spAutoFit/>
          </a:bodyPr>
          <a:lstStyle/>
          <a:p>
            <a:r>
              <a:rPr lang="en-US" sz="1400" b="1" i="1"/>
              <a:t>MJO2</a:t>
            </a:r>
          </a:p>
        </p:txBody>
      </p:sp>
    </p:spTree>
    <p:extLst>
      <p:ext uri="{BB962C8B-B14F-4D97-AF65-F5344CB8AC3E}">
        <p14:creationId xmlns:p14="http://schemas.microsoft.com/office/powerpoint/2010/main" val="186251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dissolve">
                                      <p:cBhvr>
                                        <p:cTn id="24" dur="500"/>
                                        <p:tgtEl>
                                          <p:spTgt spid="4">
                                            <p:txEl>
                                              <p:pRg st="1" end="1"/>
                                            </p:txEl>
                                          </p:spTgt>
                                        </p:tgtEl>
                                      </p:cBhvr>
                                    </p:animEffect>
                                  </p:childTnLst>
                                </p:cTn>
                              </p:par>
                              <p:par>
                                <p:cTn id="25" presetID="9" presetClass="exit" presetSubtype="0" fill="hold" grpId="1" nodeType="withEffect">
                                  <p:stCondLst>
                                    <p:cond delay="0"/>
                                  </p:stCondLst>
                                  <p:childTnLst>
                                    <p:animEffect transition="out" filter="dissolv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9"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dissolve">
                                      <p:cBhvr>
                                        <p:cTn id="44" dur="500"/>
                                        <p:tgtEl>
                                          <p:spTgt spid="4">
                                            <p:txEl>
                                              <p:pRg st="2" end="2"/>
                                            </p:txEl>
                                          </p:spTgt>
                                        </p:tgtEl>
                                      </p:cBhvr>
                                    </p:animEffect>
                                  </p:childTnLst>
                                </p:cTn>
                              </p:par>
                              <p:par>
                                <p:cTn id="45" presetID="9" presetClass="exit" presetSubtype="0" fill="hold" grpId="1" nodeType="withEffect">
                                  <p:stCondLst>
                                    <p:cond delay="0"/>
                                  </p:stCondLst>
                                  <p:childTnLst>
                                    <p:animEffect transition="out" filter="dissolv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9" presetClass="exit" presetSubtype="0" fill="hold" grpId="1" nodeType="withEffect">
                                  <p:stCondLst>
                                    <p:cond delay="0"/>
                                  </p:stCondLst>
                                  <p:childTnLst>
                                    <p:animEffect transition="out" filter="dissolv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10" grpId="0" animBg="1"/>
      <p:bldP spid="10" grpId="1" animBg="1"/>
      <p:bldP spid="11"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mplement, pencil&#10;&#10;Description automatically generated">
            <a:extLst>
              <a:ext uri="{FF2B5EF4-FFF2-40B4-BE49-F238E27FC236}">
                <a16:creationId xmlns:a16="http://schemas.microsoft.com/office/drawing/2014/main" id="{C093B22F-C3A6-3044-B88B-9DCABCC66F55}"/>
              </a:ext>
            </a:extLst>
          </p:cNvPr>
          <p:cNvPicPr>
            <a:picLocks noChangeAspect="1"/>
          </p:cNvPicPr>
          <p:nvPr/>
        </p:nvPicPr>
        <p:blipFill>
          <a:blip r:embed="rId2"/>
          <a:stretch>
            <a:fillRect/>
          </a:stretch>
        </p:blipFill>
        <p:spPr>
          <a:xfrm>
            <a:off x="474562" y="2919743"/>
            <a:ext cx="4583575" cy="3938257"/>
          </a:xfrm>
          <a:prstGeom prst="rect">
            <a:avLst/>
          </a:prstGeom>
        </p:spPr>
      </p:pic>
      <p:pic>
        <p:nvPicPr>
          <p:cNvPr id="5" name="Picture 4" descr="A picture containing red, city&#10;&#10;Description automatically generated">
            <a:extLst>
              <a:ext uri="{FF2B5EF4-FFF2-40B4-BE49-F238E27FC236}">
                <a16:creationId xmlns:a16="http://schemas.microsoft.com/office/drawing/2014/main" id="{B87E91B7-1748-9748-AA16-EDA2D3A78B1D}"/>
              </a:ext>
            </a:extLst>
          </p:cNvPr>
          <p:cNvPicPr>
            <a:picLocks noChangeAspect="1"/>
          </p:cNvPicPr>
          <p:nvPr/>
        </p:nvPicPr>
        <p:blipFill>
          <a:blip r:embed="rId3"/>
          <a:stretch>
            <a:fillRect/>
          </a:stretch>
        </p:blipFill>
        <p:spPr>
          <a:xfrm>
            <a:off x="0" y="0"/>
            <a:ext cx="9144000" cy="3126899"/>
          </a:xfrm>
          <a:prstGeom prst="rect">
            <a:avLst/>
          </a:prstGeom>
        </p:spPr>
      </p:pic>
    </p:spTree>
    <p:extLst>
      <p:ext uri="{BB962C8B-B14F-4D97-AF65-F5344CB8AC3E}">
        <p14:creationId xmlns:p14="http://schemas.microsoft.com/office/powerpoint/2010/main" val="27979029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831" y="559208"/>
            <a:ext cx="6363132" cy="6190306"/>
          </a:xfrm>
          <a:prstGeom prst="rect">
            <a:avLst/>
          </a:prstGeom>
          <a:ln>
            <a:solidFill>
              <a:schemeClr val="tx1"/>
            </a:solidFill>
          </a:ln>
        </p:spPr>
      </p:pic>
      <p:sp>
        <p:nvSpPr>
          <p:cNvPr id="3" name="TextBox 2"/>
          <p:cNvSpPr txBox="1"/>
          <p:nvPr/>
        </p:nvSpPr>
        <p:spPr>
          <a:xfrm>
            <a:off x="3485324" y="145774"/>
            <a:ext cx="4943061" cy="400110"/>
          </a:xfrm>
          <a:prstGeom prst="rect">
            <a:avLst/>
          </a:prstGeom>
          <a:noFill/>
        </p:spPr>
        <p:txBody>
          <a:bodyPr wrap="square" rtlCol="0">
            <a:spAutoFit/>
          </a:bodyPr>
          <a:lstStyle/>
          <a:p>
            <a:r>
              <a:rPr lang="en-US" sz="2000" b="1" i="1" dirty="0"/>
              <a:t>Diurnal Cycle at </a:t>
            </a:r>
            <a:r>
              <a:rPr lang="en-US" sz="2000" b="1" i="1" dirty="0" err="1"/>
              <a:t>Revelle</a:t>
            </a:r>
            <a:r>
              <a:rPr lang="en-US" sz="2000" b="1" i="1" dirty="0"/>
              <a:t>, 11-21 November</a:t>
            </a:r>
          </a:p>
        </p:txBody>
      </p:sp>
      <p:sp>
        <p:nvSpPr>
          <p:cNvPr id="4" name="TextBox 3"/>
          <p:cNvSpPr txBox="1"/>
          <p:nvPr/>
        </p:nvSpPr>
        <p:spPr>
          <a:xfrm>
            <a:off x="-73847" y="1182231"/>
            <a:ext cx="2764165" cy="4493538"/>
          </a:xfrm>
          <a:prstGeom prst="rect">
            <a:avLst/>
          </a:prstGeom>
          <a:noFill/>
        </p:spPr>
        <p:txBody>
          <a:bodyPr wrap="square" rtlCol="0">
            <a:spAutoFit/>
          </a:bodyPr>
          <a:lstStyle/>
          <a:p>
            <a:pPr marL="342900" indent="-342900">
              <a:buFont typeface="Wingdings" charset="2"/>
              <a:buChar char="Ø"/>
            </a:pPr>
            <a:r>
              <a:rPr lang="en-US" sz="2200" i="1" dirty="0"/>
              <a:t>Afternoon SST peak leads to increased F, reduction in </a:t>
            </a:r>
            <a:r>
              <a:rPr lang="en-US" sz="2200" i="1" dirty="0" err="1"/>
              <a:t>z</a:t>
            </a:r>
            <a:r>
              <a:rPr lang="en-US" sz="2200" i="1" baseline="-25000" dirty="0" err="1"/>
              <a:t>LCL</a:t>
            </a:r>
            <a:r>
              <a:rPr lang="en-US" sz="2200" i="1" dirty="0"/>
              <a:t> </a:t>
            </a:r>
            <a:r>
              <a:rPr lang="en-US" sz="2200" i="1" baseline="-25000" dirty="0"/>
              <a:t>–</a:t>
            </a:r>
            <a:r>
              <a:rPr lang="en-US" sz="2200" i="1" dirty="0"/>
              <a:t> </a:t>
            </a:r>
            <a:r>
              <a:rPr lang="en-US" sz="2200" i="1" dirty="0" err="1"/>
              <a:t>z</a:t>
            </a:r>
            <a:r>
              <a:rPr lang="en-US" sz="2200" i="1" baseline="-25000" dirty="0" err="1"/>
              <a:t>i</a:t>
            </a:r>
            <a:r>
              <a:rPr lang="en-US" sz="2200" i="1" dirty="0"/>
              <a:t> , more BL thermals can reach condensation levels, afternoon  cloud cover and rainfall maximum</a:t>
            </a:r>
          </a:p>
          <a:p>
            <a:pPr marL="342900" indent="-342900">
              <a:buFont typeface="Wingdings" charset="2"/>
              <a:buChar char="Ø"/>
            </a:pPr>
            <a:r>
              <a:rPr lang="en-US" sz="2200" i="1" dirty="0"/>
              <a:t>Nocturnal rainfall peak still present, typical of open ocean</a:t>
            </a:r>
          </a:p>
        </p:txBody>
      </p:sp>
      <p:sp>
        <p:nvSpPr>
          <p:cNvPr id="5" name="Rounded Rectangle 4"/>
          <p:cNvSpPr/>
          <p:nvPr/>
        </p:nvSpPr>
        <p:spPr>
          <a:xfrm>
            <a:off x="5221481" y="768525"/>
            <a:ext cx="1179319" cy="5880249"/>
          </a:xfrm>
          <a:prstGeom prst="roundRect">
            <a:avLst/>
          </a:prstGeom>
          <a:solidFill>
            <a:srgbClr val="FFFF00">
              <a:alpha val="15000"/>
            </a:srgb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6983734" y="776228"/>
            <a:ext cx="1179319" cy="5880249"/>
          </a:xfrm>
          <a:prstGeom prst="roundRect">
            <a:avLst/>
          </a:prstGeom>
          <a:solidFill>
            <a:srgbClr val="FFFF00">
              <a:alpha val="15000"/>
            </a:srgb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92995" y="83782"/>
            <a:ext cx="3378631"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i="1" dirty="0"/>
              <a:t>Mixed layer at </a:t>
            </a:r>
            <a:r>
              <a:rPr lang="en-US" sz="2000" b="1" i="1" dirty="0" err="1"/>
              <a:t>Revelle</a:t>
            </a:r>
            <a:r>
              <a:rPr lang="en-US" sz="2000" b="1" i="1" dirty="0"/>
              <a:t> during November undisturbed period</a:t>
            </a:r>
          </a:p>
        </p:txBody>
      </p:sp>
    </p:spTree>
    <p:extLst>
      <p:ext uri="{BB962C8B-B14F-4D97-AF65-F5344CB8AC3E}">
        <p14:creationId xmlns:p14="http://schemas.microsoft.com/office/powerpoint/2010/main" val="191061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dissolve">
                                      <p:cBhvr>
                                        <p:cTn id="15" dur="500"/>
                                        <p:tgtEl>
                                          <p:spTgt spid="4">
                                            <p:txEl>
                                              <p:pRg st="1" end="1"/>
                                            </p:txEl>
                                          </p:spTgt>
                                        </p:tgtEl>
                                      </p:cBhvr>
                                    </p:animEffect>
                                  </p:childTnLst>
                                </p:cTn>
                              </p:par>
                              <p:par>
                                <p:cTn id="16" presetID="9" presetClass="exit" presetSubtype="0" fill="hold" grpId="1" nodeType="withEffect">
                                  <p:stCondLst>
                                    <p:cond delay="0"/>
                                  </p:stCondLst>
                                  <p:childTnLst>
                                    <p:animEffect transition="out" filter="dissolv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7-09-19 at 9.33.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934" y="1165865"/>
            <a:ext cx="1413934" cy="2904485"/>
          </a:xfrm>
          <a:prstGeom prst="rect">
            <a:avLst/>
          </a:prstGeom>
          <a:ln>
            <a:solidFill>
              <a:srgbClr val="000000"/>
            </a:solidFill>
          </a:ln>
        </p:spPr>
      </p:pic>
      <p:pic>
        <p:nvPicPr>
          <p:cNvPr id="6" name="Picture 5" descr="Screen Shot 2017-09-19 at 9.37.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2476" y="1165865"/>
            <a:ext cx="2295251" cy="2904485"/>
          </a:xfrm>
          <a:prstGeom prst="rect">
            <a:avLst/>
          </a:prstGeom>
          <a:ln>
            <a:solidFill>
              <a:srgbClr val="000000"/>
            </a:solidFill>
          </a:ln>
        </p:spPr>
      </p:pic>
      <p:pic>
        <p:nvPicPr>
          <p:cNvPr id="7" name="Picture 6" descr="Screen Shot 2017-09-19 at 9.41.0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772" y="1165865"/>
            <a:ext cx="1833975" cy="2904485"/>
          </a:xfrm>
          <a:prstGeom prst="rect">
            <a:avLst/>
          </a:prstGeom>
          <a:ln>
            <a:solidFill>
              <a:srgbClr val="000000"/>
            </a:solidFill>
          </a:ln>
        </p:spPr>
      </p:pic>
      <p:sp>
        <p:nvSpPr>
          <p:cNvPr id="8" name="TextBox 7"/>
          <p:cNvSpPr txBox="1"/>
          <p:nvPr/>
        </p:nvSpPr>
        <p:spPr>
          <a:xfrm>
            <a:off x="397934" y="4114808"/>
            <a:ext cx="1413934" cy="400110"/>
          </a:xfrm>
          <a:prstGeom prst="rect">
            <a:avLst/>
          </a:prstGeom>
          <a:noFill/>
        </p:spPr>
        <p:txBody>
          <a:bodyPr wrap="square" rtlCol="0">
            <a:spAutoFit/>
          </a:bodyPr>
          <a:lstStyle/>
          <a:p>
            <a:pPr algn="ctr"/>
            <a:r>
              <a:rPr lang="en-US" sz="2000" i="1" dirty="0">
                <a:solidFill>
                  <a:schemeClr val="bg1"/>
                </a:solidFill>
              </a:rPr>
              <a:t>cumulus</a:t>
            </a:r>
          </a:p>
        </p:txBody>
      </p:sp>
      <p:sp>
        <p:nvSpPr>
          <p:cNvPr id="9" name="TextBox 8"/>
          <p:cNvSpPr txBox="1"/>
          <p:nvPr/>
        </p:nvSpPr>
        <p:spPr>
          <a:xfrm>
            <a:off x="2209768" y="4114811"/>
            <a:ext cx="1413934" cy="400110"/>
          </a:xfrm>
          <a:prstGeom prst="rect">
            <a:avLst/>
          </a:prstGeom>
          <a:noFill/>
        </p:spPr>
        <p:txBody>
          <a:bodyPr wrap="square" rtlCol="0">
            <a:spAutoFit/>
          </a:bodyPr>
          <a:lstStyle/>
          <a:p>
            <a:pPr algn="ctr"/>
            <a:r>
              <a:rPr lang="en-US" sz="2000" i="1" dirty="0" err="1">
                <a:solidFill>
                  <a:schemeClr val="bg1"/>
                </a:solidFill>
              </a:rPr>
              <a:t>congestus</a:t>
            </a:r>
            <a:endParaRPr lang="en-US" sz="2000" i="1" dirty="0">
              <a:solidFill>
                <a:schemeClr val="bg1"/>
              </a:solidFill>
            </a:endParaRPr>
          </a:p>
        </p:txBody>
      </p:sp>
      <p:sp>
        <p:nvSpPr>
          <p:cNvPr id="10" name="TextBox 9"/>
          <p:cNvSpPr txBox="1"/>
          <p:nvPr/>
        </p:nvSpPr>
        <p:spPr>
          <a:xfrm>
            <a:off x="4343397" y="4097935"/>
            <a:ext cx="1753396" cy="1015663"/>
          </a:xfrm>
          <a:prstGeom prst="rect">
            <a:avLst/>
          </a:prstGeom>
          <a:noFill/>
        </p:spPr>
        <p:txBody>
          <a:bodyPr wrap="square" rtlCol="0">
            <a:spAutoFit/>
          </a:bodyPr>
          <a:lstStyle/>
          <a:p>
            <a:pPr algn="ctr"/>
            <a:r>
              <a:rPr lang="en-US" sz="2000" i="1" dirty="0">
                <a:solidFill>
                  <a:schemeClr val="bg1"/>
                </a:solidFill>
              </a:rPr>
              <a:t>cumulonimbus or deep convection</a:t>
            </a:r>
          </a:p>
        </p:txBody>
      </p:sp>
      <p:pic>
        <p:nvPicPr>
          <p:cNvPr id="12" name="Picture 11" descr="Screen Shot 2017-09-19 at 9.54.0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2467" y="1165865"/>
            <a:ext cx="1994360" cy="2904485"/>
          </a:xfrm>
          <a:prstGeom prst="rect">
            <a:avLst/>
          </a:prstGeom>
          <a:ln>
            <a:solidFill>
              <a:srgbClr val="000000"/>
            </a:solidFill>
          </a:ln>
        </p:spPr>
      </p:pic>
      <p:sp>
        <p:nvSpPr>
          <p:cNvPr id="13" name="TextBox 12"/>
          <p:cNvSpPr txBox="1"/>
          <p:nvPr/>
        </p:nvSpPr>
        <p:spPr>
          <a:xfrm>
            <a:off x="6815662" y="4097935"/>
            <a:ext cx="1566339" cy="707886"/>
          </a:xfrm>
          <a:prstGeom prst="rect">
            <a:avLst/>
          </a:prstGeom>
          <a:noFill/>
        </p:spPr>
        <p:txBody>
          <a:bodyPr wrap="square" rtlCol="0">
            <a:spAutoFit/>
          </a:bodyPr>
          <a:lstStyle/>
          <a:p>
            <a:pPr algn="ctr"/>
            <a:r>
              <a:rPr lang="en-US" sz="2000" i="1" dirty="0" err="1">
                <a:solidFill>
                  <a:schemeClr val="bg1"/>
                </a:solidFill>
              </a:rPr>
              <a:t>stratiform</a:t>
            </a:r>
            <a:r>
              <a:rPr lang="en-US" sz="2000" i="1" dirty="0">
                <a:solidFill>
                  <a:schemeClr val="bg1"/>
                </a:solidFill>
              </a:rPr>
              <a:t> precipitation</a:t>
            </a:r>
          </a:p>
        </p:txBody>
      </p:sp>
      <p:sp>
        <p:nvSpPr>
          <p:cNvPr id="14" name="TextBox 13"/>
          <p:cNvSpPr txBox="1"/>
          <p:nvPr/>
        </p:nvSpPr>
        <p:spPr>
          <a:xfrm>
            <a:off x="2027772" y="254000"/>
            <a:ext cx="4787890" cy="523220"/>
          </a:xfrm>
          <a:prstGeom prst="rect">
            <a:avLst/>
          </a:prstGeom>
          <a:noFill/>
        </p:spPr>
        <p:txBody>
          <a:bodyPr wrap="square" rtlCol="0">
            <a:spAutoFit/>
          </a:bodyPr>
          <a:lstStyle/>
          <a:p>
            <a:pPr algn="ctr"/>
            <a:r>
              <a:rPr lang="en-US" sz="2800" b="1" i="1" dirty="0">
                <a:solidFill>
                  <a:srgbClr val="FFFFFF"/>
                </a:solidFill>
              </a:rPr>
              <a:t>Cloud types</a:t>
            </a:r>
          </a:p>
        </p:txBody>
      </p:sp>
    </p:spTree>
    <p:extLst>
      <p:ext uri="{BB962C8B-B14F-4D97-AF65-F5344CB8AC3E}">
        <p14:creationId xmlns:p14="http://schemas.microsoft.com/office/powerpoint/2010/main" val="2257958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0049" name="Picture 5" descr="effec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838200"/>
            <a:ext cx="4743450" cy="49244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30050" name="Picture 7" descr="ss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6" y="2384425"/>
            <a:ext cx="4305300" cy="21113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1144" name="Text Box 8"/>
          <p:cNvSpPr txBox="1">
            <a:spLocks noChangeArrowheads="1"/>
          </p:cNvSpPr>
          <p:nvPr/>
        </p:nvSpPr>
        <p:spPr bwMode="auto">
          <a:xfrm>
            <a:off x="228600" y="457200"/>
            <a:ext cx="3581400" cy="608013"/>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i="1">
                <a:cs typeface="+mn-cs"/>
              </a:rPr>
              <a:t>1982-83 El Ni</a:t>
            </a:r>
            <a:r>
              <a:rPr lang="en-US" sz="3200" i="1">
                <a:cs typeface="Arial" charset="0"/>
              </a:rPr>
              <a:t>ño</a:t>
            </a:r>
          </a:p>
        </p:txBody>
      </p:sp>
      <p:sp>
        <p:nvSpPr>
          <p:cNvPr id="91145" name="Text Box 9"/>
          <p:cNvSpPr txBox="1">
            <a:spLocks noChangeArrowheads="1"/>
          </p:cNvSpPr>
          <p:nvPr/>
        </p:nvSpPr>
        <p:spPr bwMode="auto">
          <a:xfrm>
            <a:off x="228600" y="1371600"/>
            <a:ext cx="40386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dirty="0">
                <a:cs typeface="+mn-cs"/>
              </a:rPr>
              <a:t>Cost:</a:t>
            </a:r>
            <a:r>
              <a:rPr lang="en-US" sz="2800" dirty="0">
                <a:cs typeface="+mn-cs"/>
              </a:rPr>
              <a:t> 2000 lives lost, </a:t>
            </a:r>
            <a:r>
              <a:rPr lang="en-US" sz="2800" dirty="0">
                <a:cs typeface="Arial" charset="0"/>
              </a:rPr>
              <a:t>        ~</a:t>
            </a:r>
            <a:r>
              <a:rPr lang="en-US" sz="2800" dirty="0">
                <a:cs typeface="+mn-cs"/>
              </a:rPr>
              <a:t>$13B worldwide</a:t>
            </a:r>
          </a:p>
        </p:txBody>
      </p:sp>
      <p:pic>
        <p:nvPicPr>
          <p:cNvPr id="130053" name="Picture 11" descr="santabarba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494598"/>
            <a:ext cx="3352800" cy="2362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1148" name="Text Box 12"/>
          <p:cNvSpPr txBox="1">
            <a:spLocks noChangeArrowheads="1"/>
          </p:cNvSpPr>
          <p:nvPr/>
        </p:nvSpPr>
        <p:spPr bwMode="auto">
          <a:xfrm>
            <a:off x="2590800" y="6553200"/>
            <a:ext cx="2895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i="1">
                <a:solidFill>
                  <a:schemeClr val="bg1"/>
                </a:solidFill>
                <a:cs typeface="+mn-cs"/>
              </a:rPr>
              <a:t>Santa Barbara, CA</a:t>
            </a:r>
          </a:p>
        </p:txBody>
      </p:sp>
    </p:spTree>
    <p:extLst>
      <p:ext uri="{BB962C8B-B14F-4D97-AF65-F5344CB8AC3E}">
        <p14:creationId xmlns:p14="http://schemas.microsoft.com/office/powerpoint/2010/main" val="2768310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2923418" y="0"/>
            <a:ext cx="6220582" cy="6858000"/>
          </a:xfrm>
          <a:prstGeom prst="rect">
            <a:avLst/>
          </a:prstGeom>
        </p:spPr>
      </p:pic>
      <p:sp>
        <p:nvSpPr>
          <p:cNvPr id="4" name="TextBox 3"/>
          <p:cNvSpPr txBox="1"/>
          <p:nvPr/>
        </p:nvSpPr>
        <p:spPr>
          <a:xfrm>
            <a:off x="7175966" y="4819347"/>
            <a:ext cx="1820766" cy="338554"/>
          </a:xfrm>
          <a:prstGeom prst="rect">
            <a:avLst/>
          </a:prstGeom>
          <a:solidFill>
            <a:srgbClr val="FFFFFF"/>
          </a:solidFill>
          <a:ln>
            <a:solidFill>
              <a:srgbClr val="000000"/>
            </a:solidFill>
          </a:ln>
        </p:spPr>
        <p:txBody>
          <a:bodyPr wrap="square" rtlCol="0">
            <a:spAutoFit/>
          </a:bodyPr>
          <a:lstStyle/>
          <a:p>
            <a:pPr algn="ctr"/>
            <a:r>
              <a:rPr lang="en-US" sz="1600" i="1" dirty="0"/>
              <a:t>Johnson et al. 2015</a:t>
            </a:r>
          </a:p>
        </p:txBody>
      </p:sp>
      <p:sp>
        <p:nvSpPr>
          <p:cNvPr id="2" name="TextBox 1"/>
          <p:cNvSpPr txBox="1"/>
          <p:nvPr/>
        </p:nvSpPr>
        <p:spPr>
          <a:xfrm>
            <a:off x="277367" y="379581"/>
            <a:ext cx="2437914" cy="2862322"/>
          </a:xfrm>
          <a:prstGeom prst="rect">
            <a:avLst/>
          </a:prstGeom>
          <a:noFill/>
        </p:spPr>
        <p:txBody>
          <a:bodyPr wrap="square" rtlCol="0">
            <a:spAutoFit/>
          </a:bodyPr>
          <a:lstStyle/>
          <a:p>
            <a:r>
              <a:rPr lang="en-US" sz="2000" i="1" dirty="0">
                <a:solidFill>
                  <a:schemeClr val="bg1">
                    <a:lumMod val="95000"/>
                  </a:schemeClr>
                </a:solidFill>
                <a:latin typeface="Wingdings"/>
                <a:ea typeface="Wingdings"/>
                <a:cs typeface="Wingdings"/>
                <a:sym typeface="Wingdings"/>
              </a:rPr>
              <a:t> </a:t>
            </a:r>
            <a:r>
              <a:rPr lang="en-US" sz="2000" i="1" dirty="0">
                <a:solidFill>
                  <a:schemeClr val="bg1">
                    <a:lumMod val="95000"/>
                  </a:schemeClr>
                </a:solidFill>
                <a:sym typeface="Wingdings"/>
              </a:rPr>
              <a:t>Inferences regarding “dominant”</a:t>
            </a:r>
            <a:r>
              <a:rPr lang="en-US" sz="2000" i="1" dirty="0">
                <a:solidFill>
                  <a:schemeClr val="bg1">
                    <a:lumMod val="95000"/>
                  </a:schemeClr>
                </a:solidFill>
              </a:rPr>
              <a:t> cloud populations:</a:t>
            </a:r>
          </a:p>
          <a:p>
            <a:pPr marL="800100" lvl="1" indent="-342900">
              <a:buFontTx/>
              <a:buChar char="-"/>
            </a:pPr>
            <a:r>
              <a:rPr lang="en-US" sz="2000" i="1" dirty="0">
                <a:solidFill>
                  <a:schemeClr val="bg1">
                    <a:lumMod val="95000"/>
                  </a:schemeClr>
                </a:solidFill>
              </a:rPr>
              <a:t>Cumulus</a:t>
            </a:r>
          </a:p>
          <a:p>
            <a:pPr marL="800100" lvl="1" indent="-342900">
              <a:buFontTx/>
              <a:buChar char="-"/>
            </a:pPr>
            <a:r>
              <a:rPr lang="en-US" sz="2000" i="1" dirty="0" err="1">
                <a:solidFill>
                  <a:schemeClr val="bg1">
                    <a:lumMod val="95000"/>
                  </a:schemeClr>
                </a:solidFill>
              </a:rPr>
              <a:t>Congestus</a:t>
            </a:r>
            <a:endParaRPr lang="en-US" sz="2000" i="1" dirty="0">
              <a:solidFill>
                <a:schemeClr val="bg1">
                  <a:lumMod val="95000"/>
                </a:schemeClr>
              </a:solidFill>
            </a:endParaRPr>
          </a:p>
          <a:p>
            <a:pPr marL="800100" lvl="1" indent="-342900">
              <a:buFontTx/>
              <a:buChar char="-"/>
            </a:pPr>
            <a:r>
              <a:rPr lang="en-US" sz="2000" i="1" dirty="0">
                <a:solidFill>
                  <a:schemeClr val="bg1">
                    <a:lumMod val="95000"/>
                  </a:schemeClr>
                </a:solidFill>
              </a:rPr>
              <a:t>Deep convection</a:t>
            </a:r>
          </a:p>
          <a:p>
            <a:pPr marL="800100" lvl="1" indent="-342900">
              <a:buFontTx/>
              <a:buChar char="-"/>
            </a:pPr>
            <a:r>
              <a:rPr lang="en-US" sz="2000" i="1" dirty="0" err="1">
                <a:solidFill>
                  <a:schemeClr val="bg1">
                    <a:lumMod val="95000"/>
                  </a:schemeClr>
                </a:solidFill>
              </a:rPr>
              <a:t>Stratiform</a:t>
            </a:r>
            <a:endParaRPr lang="en-US" sz="2000" i="1" dirty="0">
              <a:solidFill>
                <a:schemeClr val="bg1">
                  <a:lumMod val="95000"/>
                </a:schemeClr>
              </a:solidFill>
            </a:endParaRPr>
          </a:p>
        </p:txBody>
      </p:sp>
      <p:sp>
        <p:nvSpPr>
          <p:cNvPr id="7" name="Rectangle 6"/>
          <p:cNvSpPr/>
          <p:nvPr/>
        </p:nvSpPr>
        <p:spPr>
          <a:xfrm>
            <a:off x="3673190" y="379581"/>
            <a:ext cx="1019063" cy="4472544"/>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912898" y="379581"/>
            <a:ext cx="638816" cy="4472544"/>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692253" y="379581"/>
            <a:ext cx="501927" cy="4472544"/>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551715" y="379581"/>
            <a:ext cx="372642" cy="4472544"/>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194180" y="379581"/>
            <a:ext cx="669235" cy="4472544"/>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924358" y="379581"/>
            <a:ext cx="357432" cy="4472544"/>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863415" y="379581"/>
            <a:ext cx="539952" cy="4472544"/>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281790" y="379581"/>
            <a:ext cx="228147" cy="4472544"/>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664771" y="2262016"/>
            <a:ext cx="1281268" cy="400110"/>
          </a:xfrm>
          <a:prstGeom prst="rect">
            <a:avLst/>
          </a:prstGeom>
          <a:noFill/>
          <a:ln w="28575" cmpd="sng">
            <a:noFill/>
          </a:ln>
        </p:spPr>
        <p:txBody>
          <a:bodyPr wrap="square" rtlCol="0">
            <a:spAutoFit/>
          </a:bodyPr>
          <a:lstStyle/>
          <a:p>
            <a:pPr algn="ctr"/>
            <a:r>
              <a:rPr lang="en-US" sz="2000" b="1" i="1" dirty="0">
                <a:effectLst>
                  <a:outerShdw blurRad="50800" dist="38100" dir="2700000" algn="tl" rotWithShape="0">
                    <a:schemeClr val="bg1">
                      <a:alpha val="43000"/>
                    </a:schemeClr>
                  </a:outerShdw>
                </a:effectLst>
              </a:rPr>
              <a:t>Drying</a:t>
            </a:r>
          </a:p>
        </p:txBody>
      </p:sp>
      <p:sp>
        <p:nvSpPr>
          <p:cNvPr id="17" name="TextBox 16"/>
          <p:cNvSpPr txBox="1"/>
          <p:nvPr/>
        </p:nvSpPr>
        <p:spPr>
          <a:xfrm>
            <a:off x="3542143" y="-122921"/>
            <a:ext cx="1520990" cy="400110"/>
          </a:xfrm>
          <a:prstGeom prst="rect">
            <a:avLst/>
          </a:prstGeom>
          <a:noFill/>
          <a:ln w="28575" cmpd="sng">
            <a:noFill/>
          </a:ln>
        </p:spPr>
        <p:txBody>
          <a:bodyPr wrap="square" rtlCol="0">
            <a:spAutoFit/>
          </a:bodyPr>
          <a:lstStyle/>
          <a:p>
            <a:pPr algn="ctr"/>
            <a:r>
              <a:rPr lang="en-US" sz="2000" b="1" i="1" dirty="0">
                <a:effectLst>
                  <a:outerShdw blurRad="50800" dist="38100" dir="2700000" algn="tl" rotWithShape="0">
                    <a:schemeClr val="bg1">
                      <a:alpha val="43000"/>
                    </a:schemeClr>
                  </a:outerShdw>
                </a:effectLst>
              </a:rPr>
              <a:t>Heating</a:t>
            </a:r>
          </a:p>
        </p:txBody>
      </p:sp>
      <p:sp>
        <p:nvSpPr>
          <p:cNvPr id="6" name="TextBox 5"/>
          <p:cNvSpPr txBox="1"/>
          <p:nvPr/>
        </p:nvSpPr>
        <p:spPr>
          <a:xfrm>
            <a:off x="3810297" y="5108272"/>
            <a:ext cx="984683" cy="369332"/>
          </a:xfrm>
          <a:prstGeom prst="rect">
            <a:avLst/>
          </a:prstGeom>
          <a:noFill/>
        </p:spPr>
        <p:txBody>
          <a:bodyPr wrap="square" rtlCol="0">
            <a:spAutoFit/>
          </a:bodyPr>
          <a:lstStyle/>
          <a:p>
            <a:r>
              <a:rPr lang="en-US" i="1" dirty="0"/>
              <a:t>Rainfall</a:t>
            </a:r>
          </a:p>
        </p:txBody>
      </p:sp>
      <p:sp>
        <p:nvSpPr>
          <p:cNvPr id="18" name="TextBox 17"/>
          <p:cNvSpPr txBox="1"/>
          <p:nvPr/>
        </p:nvSpPr>
        <p:spPr>
          <a:xfrm>
            <a:off x="8113479" y="6305892"/>
            <a:ext cx="862210" cy="523220"/>
          </a:xfrm>
          <a:prstGeom prst="rect">
            <a:avLst/>
          </a:prstGeom>
          <a:noFill/>
        </p:spPr>
        <p:txBody>
          <a:bodyPr wrap="square" rtlCol="0">
            <a:spAutoFit/>
          </a:bodyPr>
          <a:lstStyle/>
          <a:p>
            <a:pPr algn="r"/>
            <a:r>
              <a:rPr lang="en-US" sz="1400" i="1" dirty="0"/>
              <a:t>RMM Index</a:t>
            </a:r>
          </a:p>
        </p:txBody>
      </p:sp>
    </p:spTree>
    <p:extLst>
      <p:ext uri="{BB962C8B-B14F-4D97-AF65-F5344CB8AC3E}">
        <p14:creationId xmlns:p14="http://schemas.microsoft.com/office/powerpoint/2010/main" val="120287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dissolve">
                                      <p:cBhvr>
                                        <p:cTn id="23" dur="500"/>
                                        <p:tgtEl>
                                          <p:spTgt spid="2">
                                            <p:txEl>
                                              <p:pRg st="2" end="2"/>
                                            </p:txEl>
                                          </p:spTgt>
                                        </p:tgtEl>
                                      </p:cBhvr>
                                    </p:animEffect>
                                  </p:childTnLst>
                                </p:cTn>
                              </p:par>
                              <p:par>
                                <p:cTn id="24" presetID="9" presetClass="exit" presetSubtype="0" fill="hold" grpId="1" nodeType="withEffect">
                                  <p:stCondLst>
                                    <p:cond delay="0"/>
                                  </p:stCondLst>
                                  <p:childTnLst>
                                    <p:animEffect transition="out" filter="dissolv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9" presetClass="exit" presetSubtype="0" fill="hold" grpId="1" nodeType="withEffect">
                                  <p:stCondLst>
                                    <p:cond delay="0"/>
                                  </p:stCondLst>
                                  <p:childTnLst>
                                    <p:animEffect transition="out" filter="dissolv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9"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dissolve">
                                      <p:cBhvr>
                                        <p:cTn id="40" dur="500"/>
                                        <p:tgtEl>
                                          <p:spTgt spid="2">
                                            <p:txEl>
                                              <p:pRg st="3" end="3"/>
                                            </p:txEl>
                                          </p:spTgt>
                                        </p:tgtEl>
                                      </p:cBhvr>
                                    </p:animEffect>
                                  </p:childTnLst>
                                </p:cTn>
                              </p:par>
                              <p:par>
                                <p:cTn id="41" presetID="9" presetClass="exit" presetSubtype="0" fill="hold" grpId="1" nodeType="withEffect">
                                  <p:stCondLst>
                                    <p:cond delay="0"/>
                                  </p:stCondLst>
                                  <p:childTnLst>
                                    <p:animEffect transition="out" filter="dissolv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9"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dissolve">
                                      <p:cBhvr>
                                        <p:cTn id="49" dur="500"/>
                                        <p:tgtEl>
                                          <p:spTgt spid="1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dissolv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2">
                                            <p:txEl>
                                              <p:pRg st="4" end="4"/>
                                            </p:txEl>
                                          </p:spTgt>
                                        </p:tgtEl>
                                        <p:attrNameLst>
                                          <p:attrName>style.visibility</p:attrName>
                                        </p:attrNameLst>
                                      </p:cBhvr>
                                      <p:to>
                                        <p:strVal val="visible"/>
                                      </p:to>
                                    </p:set>
                                    <p:animEffect transition="in" filter="dissolve">
                                      <p:cBhvr>
                                        <p:cTn id="57" dur="500"/>
                                        <p:tgtEl>
                                          <p:spTgt spid="2">
                                            <p:txEl>
                                              <p:pRg st="4" end="4"/>
                                            </p:txEl>
                                          </p:spTgt>
                                        </p:tgtEl>
                                      </p:cBhvr>
                                    </p:animEffect>
                                  </p:childTnLst>
                                </p:cTn>
                              </p:par>
                              <p:par>
                                <p:cTn id="58" presetID="9" presetClass="exit" presetSubtype="0" fill="hold" grpId="1" nodeType="withEffect">
                                  <p:stCondLst>
                                    <p:cond delay="0"/>
                                  </p:stCondLst>
                                  <p:childTnLst>
                                    <p:animEffect transition="out" filter="dissolv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9" presetClass="exit" presetSubtype="0" fill="hold" grpId="1" nodeType="withEffect">
                                  <p:stCondLst>
                                    <p:cond delay="0"/>
                                  </p:stCondLst>
                                  <p:childTnLst>
                                    <p:animEffect transition="out" filter="dissolve">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par>
                                <p:cTn id="64" presetID="9"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ssolve">
                                      <p:cBhvr>
                                        <p:cTn id="66" dur="500"/>
                                        <p:tgtEl>
                                          <p:spTgt spid="14"/>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dissolve">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3" grpId="0" animBg="1"/>
      <p:bldP spid="13" grpId="1" animBg="1"/>
      <p:bldP spid="14"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2923418" y="0"/>
            <a:ext cx="6220582" cy="6858000"/>
          </a:xfrm>
          <a:prstGeom prst="rect">
            <a:avLst/>
          </a:prstGeom>
        </p:spPr>
      </p:pic>
      <p:sp>
        <p:nvSpPr>
          <p:cNvPr id="2" name="TextBox 1"/>
          <p:cNvSpPr txBox="1"/>
          <p:nvPr/>
        </p:nvSpPr>
        <p:spPr>
          <a:xfrm>
            <a:off x="277367" y="379581"/>
            <a:ext cx="2437914" cy="4093428"/>
          </a:xfrm>
          <a:prstGeom prst="rect">
            <a:avLst/>
          </a:prstGeom>
          <a:noFill/>
        </p:spPr>
        <p:txBody>
          <a:bodyPr wrap="square" rtlCol="0">
            <a:spAutoFit/>
          </a:bodyPr>
          <a:lstStyle/>
          <a:p>
            <a:r>
              <a:rPr lang="en-US" sz="2000" i="1" dirty="0">
                <a:solidFill>
                  <a:schemeClr val="bg1">
                    <a:lumMod val="95000"/>
                  </a:schemeClr>
                </a:solidFill>
                <a:latin typeface="Wingdings"/>
                <a:ea typeface="Wingdings"/>
                <a:cs typeface="Wingdings"/>
                <a:sym typeface="Wingdings"/>
              </a:rPr>
              <a:t> </a:t>
            </a:r>
            <a:r>
              <a:rPr lang="en-US" sz="2000" i="1" dirty="0">
                <a:solidFill>
                  <a:schemeClr val="bg1">
                    <a:lumMod val="95000"/>
                  </a:schemeClr>
                </a:solidFill>
              </a:rPr>
              <a:t>Inferred cloud populations:</a:t>
            </a:r>
          </a:p>
          <a:p>
            <a:pPr marL="800100" lvl="1" indent="-342900">
              <a:buFontTx/>
              <a:buChar char="-"/>
            </a:pPr>
            <a:r>
              <a:rPr lang="en-US" sz="2000" i="1" dirty="0">
                <a:solidFill>
                  <a:schemeClr val="bg1">
                    <a:lumMod val="95000"/>
                  </a:schemeClr>
                </a:solidFill>
              </a:rPr>
              <a:t>Cumulus</a:t>
            </a:r>
          </a:p>
          <a:p>
            <a:pPr marL="800100" lvl="1" indent="-342900">
              <a:buFontTx/>
              <a:buChar char="-"/>
            </a:pPr>
            <a:r>
              <a:rPr lang="en-US" sz="2000" i="1" dirty="0" err="1">
                <a:solidFill>
                  <a:schemeClr val="bg1">
                    <a:lumMod val="95000"/>
                  </a:schemeClr>
                </a:solidFill>
              </a:rPr>
              <a:t>Congestus</a:t>
            </a:r>
            <a:endParaRPr lang="en-US" sz="2000" i="1" dirty="0">
              <a:solidFill>
                <a:schemeClr val="bg1">
                  <a:lumMod val="95000"/>
                </a:schemeClr>
              </a:solidFill>
            </a:endParaRPr>
          </a:p>
          <a:p>
            <a:pPr marL="800100" lvl="1" indent="-342900">
              <a:buFontTx/>
              <a:buChar char="-"/>
            </a:pPr>
            <a:r>
              <a:rPr lang="en-US" sz="2000" i="1" dirty="0">
                <a:solidFill>
                  <a:schemeClr val="bg1">
                    <a:lumMod val="95000"/>
                  </a:schemeClr>
                </a:solidFill>
              </a:rPr>
              <a:t>Deep convection</a:t>
            </a:r>
          </a:p>
          <a:p>
            <a:pPr marL="800100" lvl="1" indent="-342900">
              <a:buFontTx/>
              <a:buChar char="-"/>
            </a:pPr>
            <a:r>
              <a:rPr lang="en-US" sz="2000" i="1" dirty="0" err="1">
                <a:solidFill>
                  <a:schemeClr val="bg1">
                    <a:lumMod val="95000"/>
                  </a:schemeClr>
                </a:solidFill>
              </a:rPr>
              <a:t>Stratiform</a:t>
            </a:r>
            <a:endParaRPr lang="en-US" sz="2000" i="1" dirty="0">
              <a:solidFill>
                <a:schemeClr val="bg1">
                  <a:lumMod val="95000"/>
                </a:schemeClr>
              </a:solidFill>
            </a:endParaRPr>
          </a:p>
          <a:p>
            <a:pPr marL="800100" lvl="1" indent="-342900">
              <a:buFontTx/>
              <a:buChar char="-"/>
            </a:pPr>
            <a:endParaRPr lang="en-US" sz="2000" i="1" dirty="0">
              <a:solidFill>
                <a:schemeClr val="bg1">
                  <a:lumMod val="95000"/>
                </a:schemeClr>
              </a:solidFill>
            </a:endParaRPr>
          </a:p>
          <a:p>
            <a:r>
              <a:rPr lang="en-US" sz="2000" i="1" dirty="0">
                <a:solidFill>
                  <a:schemeClr val="bg1">
                    <a:lumMod val="95000"/>
                  </a:schemeClr>
                </a:solidFill>
                <a:latin typeface="Wingdings"/>
                <a:ea typeface="Wingdings"/>
                <a:cs typeface="Wingdings"/>
                <a:sym typeface="Wingdings"/>
              </a:rPr>
              <a:t> </a:t>
            </a:r>
            <a:r>
              <a:rPr lang="en-US" sz="2000" i="1" dirty="0">
                <a:solidFill>
                  <a:schemeClr val="bg1">
                    <a:lumMod val="95000"/>
                  </a:schemeClr>
                </a:solidFill>
              </a:rPr>
              <a:t>Similar evolution for both MJOs, but shorter periods for each stage for MJO2</a:t>
            </a:r>
          </a:p>
          <a:p>
            <a:endParaRPr lang="en-US" sz="2000" i="1" dirty="0">
              <a:solidFill>
                <a:schemeClr val="bg1">
                  <a:lumMod val="95000"/>
                </a:schemeClr>
              </a:solidFill>
            </a:endParaRPr>
          </a:p>
        </p:txBody>
      </p:sp>
      <p:sp>
        <p:nvSpPr>
          <p:cNvPr id="7" name="Rectangle 6"/>
          <p:cNvSpPr/>
          <p:nvPr/>
        </p:nvSpPr>
        <p:spPr>
          <a:xfrm>
            <a:off x="3673190" y="379581"/>
            <a:ext cx="1019063" cy="4472544"/>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912898" y="379581"/>
            <a:ext cx="638816" cy="4472544"/>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692253" y="379581"/>
            <a:ext cx="501927" cy="4472544"/>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551715" y="379581"/>
            <a:ext cx="372642" cy="4472544"/>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194180" y="379581"/>
            <a:ext cx="669235" cy="4472544"/>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924358" y="379581"/>
            <a:ext cx="357432" cy="4472544"/>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863415" y="379581"/>
            <a:ext cx="539952" cy="4472544"/>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281790" y="379581"/>
            <a:ext cx="228147" cy="4472544"/>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rot="16200000">
            <a:off x="3567546" y="2396457"/>
            <a:ext cx="1237956"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b="1" i="1" dirty="0">
                <a:ln w="11430"/>
                <a:effectLst>
                  <a:outerShdw blurRad="80000" dist="40000" dir="5040000" algn="tl">
                    <a:srgbClr val="000000">
                      <a:alpha val="30000"/>
                    </a:srgbClr>
                  </a:outerShdw>
                </a:effectLst>
              </a:rPr>
              <a:t>Cumulus</a:t>
            </a:r>
          </a:p>
        </p:txBody>
      </p:sp>
      <p:sp>
        <p:nvSpPr>
          <p:cNvPr id="16" name="TextBox 15"/>
          <p:cNvSpPr txBox="1"/>
          <p:nvPr/>
        </p:nvSpPr>
        <p:spPr>
          <a:xfrm rot="16200000">
            <a:off x="6618785" y="2396457"/>
            <a:ext cx="1237956"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b="1" i="1" dirty="0">
                <a:ln w="11430"/>
                <a:effectLst>
                  <a:outerShdw blurRad="80000" dist="40000" dir="5040000" algn="tl">
                    <a:srgbClr val="000000">
                      <a:alpha val="30000"/>
                    </a:srgbClr>
                  </a:outerShdw>
                </a:effectLst>
              </a:rPr>
              <a:t>Cumulus</a:t>
            </a:r>
          </a:p>
        </p:txBody>
      </p:sp>
      <p:sp>
        <p:nvSpPr>
          <p:cNvPr id="17" name="TextBox 16"/>
          <p:cNvSpPr txBox="1"/>
          <p:nvPr/>
        </p:nvSpPr>
        <p:spPr>
          <a:xfrm rot="16200000">
            <a:off x="4284066" y="2449990"/>
            <a:ext cx="1237956"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b="1" i="1" dirty="0" err="1">
                <a:ln w="11430"/>
                <a:effectLst>
                  <a:outerShdw blurRad="80000" dist="40000" dir="5040000" algn="tl">
                    <a:srgbClr val="000000">
                      <a:alpha val="30000"/>
                    </a:srgbClr>
                  </a:outerShdw>
                </a:effectLst>
              </a:rPr>
              <a:t>Congestus</a:t>
            </a:r>
            <a:endParaRPr lang="en-US" b="1" i="1" dirty="0">
              <a:ln w="11430"/>
              <a:effectLst>
                <a:outerShdw blurRad="80000" dist="40000" dir="5040000" algn="tl">
                  <a:srgbClr val="000000">
                    <a:alpha val="30000"/>
                  </a:srgbClr>
                </a:outerShdw>
              </a:effectLst>
            </a:endParaRPr>
          </a:p>
        </p:txBody>
      </p:sp>
      <p:sp>
        <p:nvSpPr>
          <p:cNvPr id="18" name="TextBox 17"/>
          <p:cNvSpPr txBox="1"/>
          <p:nvPr/>
        </p:nvSpPr>
        <p:spPr>
          <a:xfrm rot="16200000">
            <a:off x="7079377" y="2457893"/>
            <a:ext cx="1237956"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b="1" i="1" dirty="0" err="1">
                <a:ln w="11430"/>
                <a:effectLst>
                  <a:outerShdw blurRad="80000" dist="40000" dir="5040000" algn="tl">
                    <a:srgbClr val="000000">
                      <a:alpha val="30000"/>
                    </a:srgbClr>
                  </a:outerShdw>
                </a:effectLst>
              </a:rPr>
              <a:t>Congestus</a:t>
            </a:r>
            <a:endParaRPr lang="en-US" b="1" i="1" dirty="0">
              <a:ln w="11430"/>
              <a:effectLst>
                <a:outerShdw blurRad="80000" dist="40000" dir="5040000" algn="tl">
                  <a:srgbClr val="000000">
                    <a:alpha val="30000"/>
                  </a:srgbClr>
                </a:outerShdw>
              </a:effectLst>
            </a:endParaRPr>
          </a:p>
        </p:txBody>
      </p:sp>
      <p:sp>
        <p:nvSpPr>
          <p:cNvPr id="19" name="TextBox 18"/>
          <p:cNvSpPr txBox="1"/>
          <p:nvPr/>
        </p:nvSpPr>
        <p:spPr>
          <a:xfrm rot="16200000">
            <a:off x="4884856" y="2472805"/>
            <a:ext cx="1237956"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b="1" i="1" dirty="0">
                <a:ln w="11430"/>
                <a:effectLst>
                  <a:outerShdw blurRad="80000" dist="40000" dir="5040000" algn="tl">
                    <a:srgbClr val="000000">
                      <a:alpha val="30000"/>
                    </a:srgbClr>
                  </a:outerShdw>
                </a:effectLst>
              </a:rPr>
              <a:t>Deep</a:t>
            </a:r>
          </a:p>
        </p:txBody>
      </p:sp>
      <p:sp>
        <p:nvSpPr>
          <p:cNvPr id="20" name="TextBox 19"/>
          <p:cNvSpPr txBox="1"/>
          <p:nvPr/>
        </p:nvSpPr>
        <p:spPr>
          <a:xfrm rot="16200000">
            <a:off x="7470838" y="2472806"/>
            <a:ext cx="1237956"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b="1" i="1" dirty="0">
                <a:ln w="11430"/>
                <a:effectLst>
                  <a:outerShdw blurRad="80000" dist="40000" dir="5040000" algn="tl">
                    <a:srgbClr val="000000">
                      <a:alpha val="30000"/>
                    </a:srgbClr>
                  </a:outerShdw>
                </a:effectLst>
              </a:rPr>
              <a:t>Deep</a:t>
            </a:r>
          </a:p>
        </p:txBody>
      </p:sp>
      <p:sp>
        <p:nvSpPr>
          <p:cNvPr id="21" name="TextBox 20"/>
          <p:cNvSpPr txBox="1"/>
          <p:nvPr/>
        </p:nvSpPr>
        <p:spPr>
          <a:xfrm rot="16200000">
            <a:off x="5462834" y="2472806"/>
            <a:ext cx="1237956"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b="1" i="1" dirty="0" err="1">
                <a:ln w="11430"/>
                <a:effectLst>
                  <a:outerShdw blurRad="80000" dist="40000" dir="5040000" algn="tl">
                    <a:srgbClr val="000000">
                      <a:alpha val="30000"/>
                    </a:srgbClr>
                  </a:outerShdw>
                </a:effectLst>
              </a:rPr>
              <a:t>Stratiform</a:t>
            </a:r>
            <a:endParaRPr lang="en-US" b="1" i="1" dirty="0">
              <a:ln w="11430"/>
              <a:effectLst>
                <a:outerShdw blurRad="80000" dist="40000" dir="5040000" algn="tl">
                  <a:srgbClr val="000000">
                    <a:alpha val="30000"/>
                  </a:srgbClr>
                </a:outerShdw>
              </a:effectLst>
            </a:endParaRPr>
          </a:p>
        </p:txBody>
      </p:sp>
      <p:sp>
        <p:nvSpPr>
          <p:cNvPr id="22" name="TextBox 21"/>
          <p:cNvSpPr txBox="1"/>
          <p:nvPr/>
        </p:nvSpPr>
        <p:spPr>
          <a:xfrm rot="16200000">
            <a:off x="7737014" y="2473105"/>
            <a:ext cx="1237956"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b="1" i="1" dirty="0" err="1">
                <a:ln w="11430"/>
                <a:effectLst>
                  <a:outerShdw blurRad="80000" dist="40000" dir="5040000" algn="tl">
                    <a:srgbClr val="000000">
                      <a:alpha val="30000"/>
                    </a:srgbClr>
                  </a:outerShdw>
                </a:effectLst>
              </a:rPr>
              <a:t>Stratiform</a:t>
            </a:r>
            <a:endParaRPr lang="en-US" b="1" i="1" dirty="0">
              <a:ln w="11430"/>
              <a:effectLst>
                <a:outerShdw blurRad="80000" dist="40000" dir="5040000" algn="tl">
                  <a:srgbClr val="000000">
                    <a:alpha val="30000"/>
                  </a:srgbClr>
                </a:outerShdw>
              </a:effectLst>
            </a:endParaRPr>
          </a:p>
        </p:txBody>
      </p:sp>
      <p:sp>
        <p:nvSpPr>
          <p:cNvPr id="6" name="TextBox 5"/>
          <p:cNvSpPr txBox="1"/>
          <p:nvPr/>
        </p:nvSpPr>
        <p:spPr>
          <a:xfrm>
            <a:off x="342223" y="4275274"/>
            <a:ext cx="2373058" cy="2554545"/>
          </a:xfrm>
          <a:prstGeom prst="rect">
            <a:avLst/>
          </a:prstGeom>
          <a:noFill/>
        </p:spPr>
        <p:txBody>
          <a:bodyPr wrap="square" rtlCol="0">
            <a:spAutoFit/>
          </a:bodyPr>
          <a:lstStyle/>
          <a:p>
            <a:r>
              <a:rPr lang="en-US" sz="2000" i="1" dirty="0">
                <a:solidFill>
                  <a:schemeClr val="bg1">
                    <a:lumMod val="95000"/>
                  </a:schemeClr>
                </a:solidFill>
                <a:latin typeface="Wingdings"/>
                <a:ea typeface="Wingdings"/>
                <a:cs typeface="Wingdings"/>
                <a:sym typeface="Wingdings"/>
              </a:rPr>
              <a:t></a:t>
            </a:r>
            <a:r>
              <a:rPr lang="en-US" sz="2000" i="1" dirty="0">
                <a:solidFill>
                  <a:schemeClr val="bg1">
                    <a:lumMod val="95000"/>
                  </a:schemeClr>
                </a:solidFill>
              </a:rPr>
              <a:t> Possible stepwise evolution of convection? [Kikuchi and </a:t>
            </a:r>
            <a:r>
              <a:rPr lang="en-US" sz="2000" i="1" dirty="0" err="1">
                <a:solidFill>
                  <a:schemeClr val="bg1">
                    <a:lumMod val="95000"/>
                  </a:schemeClr>
                </a:solidFill>
              </a:rPr>
              <a:t>Takayabu</a:t>
            </a:r>
            <a:r>
              <a:rPr lang="en-US" sz="2000" i="1" dirty="0">
                <a:solidFill>
                  <a:schemeClr val="bg1">
                    <a:lumMod val="95000"/>
                  </a:schemeClr>
                </a:solidFill>
              </a:rPr>
              <a:t> (2004), Katsumata et al. (2009), </a:t>
            </a:r>
            <a:r>
              <a:rPr lang="en-US" sz="2000" i="1" dirty="0" err="1">
                <a:solidFill>
                  <a:schemeClr val="bg1">
                    <a:lumMod val="95000"/>
                  </a:schemeClr>
                </a:solidFill>
              </a:rPr>
              <a:t>Virts</a:t>
            </a:r>
            <a:r>
              <a:rPr lang="en-US" sz="2000" i="1" dirty="0">
                <a:solidFill>
                  <a:schemeClr val="bg1">
                    <a:lumMod val="95000"/>
                  </a:schemeClr>
                </a:solidFill>
              </a:rPr>
              <a:t> and Wallace (2010), Del </a:t>
            </a:r>
            <a:r>
              <a:rPr lang="en-US" sz="2000" i="1" dirty="0" err="1">
                <a:solidFill>
                  <a:schemeClr val="bg1">
                    <a:lumMod val="95000"/>
                  </a:schemeClr>
                </a:solidFill>
              </a:rPr>
              <a:t>Genio</a:t>
            </a:r>
            <a:r>
              <a:rPr lang="en-US" sz="2000" i="1" dirty="0">
                <a:solidFill>
                  <a:schemeClr val="bg1">
                    <a:lumMod val="95000"/>
                  </a:schemeClr>
                </a:solidFill>
              </a:rPr>
              <a:t> et al. (2012)]</a:t>
            </a:r>
          </a:p>
        </p:txBody>
      </p:sp>
    </p:spTree>
    <p:extLst>
      <p:ext uri="{BB962C8B-B14F-4D97-AF65-F5344CB8AC3E}">
        <p14:creationId xmlns:p14="http://schemas.microsoft.com/office/powerpoint/2010/main" val="14652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D2339A38-AEE6-C442-8E50-F50F46E250C3}"/>
              </a:ext>
            </a:extLst>
          </p:cNvPr>
          <p:cNvPicPr>
            <a:picLocks noChangeAspect="1"/>
          </p:cNvPicPr>
          <p:nvPr/>
        </p:nvPicPr>
        <p:blipFill>
          <a:blip r:embed="rId2"/>
          <a:stretch>
            <a:fillRect/>
          </a:stretch>
        </p:blipFill>
        <p:spPr>
          <a:xfrm>
            <a:off x="1100926" y="0"/>
            <a:ext cx="6942147" cy="6858000"/>
          </a:xfrm>
          <a:prstGeom prst="rect">
            <a:avLst/>
          </a:prstGeom>
        </p:spPr>
      </p:pic>
      <p:sp>
        <p:nvSpPr>
          <p:cNvPr id="4" name="TextBox 3">
            <a:extLst>
              <a:ext uri="{FF2B5EF4-FFF2-40B4-BE49-F238E27FC236}">
                <a16:creationId xmlns:a16="http://schemas.microsoft.com/office/drawing/2014/main" id="{037BD3C1-54C9-E942-878F-90EC89E2818E}"/>
              </a:ext>
            </a:extLst>
          </p:cNvPr>
          <p:cNvSpPr txBox="1"/>
          <p:nvPr/>
        </p:nvSpPr>
        <p:spPr>
          <a:xfrm>
            <a:off x="7592992" y="4745620"/>
            <a:ext cx="1551008" cy="923330"/>
          </a:xfrm>
          <a:prstGeom prst="rect">
            <a:avLst/>
          </a:prstGeom>
          <a:noFill/>
        </p:spPr>
        <p:txBody>
          <a:bodyPr wrap="square" rtlCol="0">
            <a:spAutoFit/>
          </a:bodyPr>
          <a:lstStyle/>
          <a:p>
            <a:r>
              <a:rPr lang="en-US" i="1" dirty="0"/>
              <a:t>(Johnson and Ciesielski 2001)</a:t>
            </a:r>
          </a:p>
        </p:txBody>
      </p:sp>
    </p:spTree>
    <p:extLst>
      <p:ext uri="{BB962C8B-B14F-4D97-AF65-F5344CB8AC3E}">
        <p14:creationId xmlns:p14="http://schemas.microsoft.com/office/powerpoint/2010/main" val="18053726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0" y="12700"/>
            <a:ext cx="9144000" cy="6829778"/>
          </a:xfrm>
          <a:prstGeom prst="rect">
            <a:avLst/>
          </a:prstGeom>
        </p:spPr>
      </p:pic>
      <p:sp>
        <p:nvSpPr>
          <p:cNvPr id="8" name="TextBox 7"/>
          <p:cNvSpPr txBox="1"/>
          <p:nvPr/>
        </p:nvSpPr>
        <p:spPr>
          <a:xfrm>
            <a:off x="4598461" y="2160690"/>
            <a:ext cx="978085" cy="523220"/>
          </a:xfrm>
          <a:prstGeom prst="rect">
            <a:avLst/>
          </a:prstGeom>
          <a:noFill/>
        </p:spPr>
        <p:txBody>
          <a:bodyPr wrap="square" rtlCol="0">
            <a:spAutoFit/>
          </a:bodyPr>
          <a:lstStyle/>
          <a:p>
            <a:r>
              <a:rPr lang="en-US" sz="1400" b="1" i="1" dirty="0">
                <a:solidFill>
                  <a:schemeClr val="bg1"/>
                </a:solidFill>
              </a:rPr>
              <a:t>Mean: 7.8 mm day</a:t>
            </a:r>
            <a:r>
              <a:rPr lang="en-US" sz="1400" b="1" i="1" baseline="30000" dirty="0">
                <a:solidFill>
                  <a:schemeClr val="bg1"/>
                </a:solidFill>
              </a:rPr>
              <a:t>-1</a:t>
            </a:r>
            <a:r>
              <a:rPr lang="en-US" sz="1400" b="1" i="1" dirty="0">
                <a:solidFill>
                  <a:schemeClr val="bg1"/>
                </a:solidFill>
              </a:rPr>
              <a:t> </a:t>
            </a:r>
          </a:p>
        </p:txBody>
      </p:sp>
      <p:sp>
        <p:nvSpPr>
          <p:cNvPr id="9" name="TextBox 8"/>
          <p:cNvSpPr txBox="1"/>
          <p:nvPr/>
        </p:nvSpPr>
        <p:spPr>
          <a:xfrm>
            <a:off x="4517287" y="3247444"/>
            <a:ext cx="978085" cy="523220"/>
          </a:xfrm>
          <a:prstGeom prst="rect">
            <a:avLst/>
          </a:prstGeom>
          <a:noFill/>
        </p:spPr>
        <p:txBody>
          <a:bodyPr wrap="square" rtlCol="0">
            <a:spAutoFit/>
          </a:bodyPr>
          <a:lstStyle/>
          <a:p>
            <a:r>
              <a:rPr lang="en-US" sz="1400" b="1" i="1" dirty="0">
                <a:solidFill>
                  <a:schemeClr val="bg1"/>
                </a:solidFill>
              </a:rPr>
              <a:t>Mean: 8.0 mm day</a:t>
            </a:r>
            <a:r>
              <a:rPr lang="en-US" sz="1400" b="1" i="1" baseline="30000" dirty="0">
                <a:solidFill>
                  <a:schemeClr val="bg1"/>
                </a:solidFill>
              </a:rPr>
              <a:t>-1</a:t>
            </a:r>
            <a:r>
              <a:rPr lang="en-US" sz="1400" b="1" i="1" dirty="0">
                <a:solidFill>
                  <a:schemeClr val="bg1"/>
                </a:solidFill>
              </a:rPr>
              <a:t> </a:t>
            </a:r>
          </a:p>
        </p:txBody>
      </p:sp>
      <p:sp>
        <p:nvSpPr>
          <p:cNvPr id="2" name="TextBox 1"/>
          <p:cNvSpPr txBox="1"/>
          <p:nvPr/>
        </p:nvSpPr>
        <p:spPr>
          <a:xfrm>
            <a:off x="364957" y="656966"/>
            <a:ext cx="2788272" cy="1569660"/>
          </a:xfrm>
          <a:prstGeom prst="rect">
            <a:avLst/>
          </a:prstGeom>
          <a:solidFill>
            <a:schemeClr val="tx2">
              <a:lumMod val="20000"/>
              <a:lumOff val="80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i="1" dirty="0"/>
              <a:t>Double-ITCZ pattern; similar average rain rates over both arrays…</a:t>
            </a:r>
          </a:p>
        </p:txBody>
      </p:sp>
      <p:sp>
        <p:nvSpPr>
          <p:cNvPr id="6" name="TextBox 5"/>
          <p:cNvSpPr txBox="1"/>
          <p:nvPr/>
        </p:nvSpPr>
        <p:spPr>
          <a:xfrm>
            <a:off x="364957" y="2939667"/>
            <a:ext cx="2788272" cy="1200328"/>
          </a:xfrm>
          <a:prstGeom prst="rect">
            <a:avLst/>
          </a:prstGeom>
          <a:solidFill>
            <a:schemeClr val="tx2">
              <a:lumMod val="20000"/>
              <a:lumOff val="80000"/>
            </a:schemeClr>
          </a:solidFill>
          <a:ln>
            <a:solidFill>
              <a:srgbClr val="00000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i="1" dirty="0"/>
              <a:t>…but evolution of rainfall differs between the two…</a:t>
            </a:r>
          </a:p>
        </p:txBody>
      </p:sp>
    </p:spTree>
    <p:extLst>
      <p:ext uri="{BB962C8B-B14F-4D97-AF65-F5344CB8AC3E}">
        <p14:creationId xmlns:p14="http://schemas.microsoft.com/office/powerpoint/2010/main" val="424388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168400" y="0"/>
            <a:ext cx="6790929" cy="6858000"/>
          </a:xfrm>
          <a:prstGeom prst="rect">
            <a:avLst/>
          </a:prstGeom>
        </p:spPr>
      </p:pic>
      <p:sp>
        <p:nvSpPr>
          <p:cNvPr id="5" name="Rectangle 4"/>
          <p:cNvSpPr/>
          <p:nvPr/>
        </p:nvSpPr>
        <p:spPr>
          <a:xfrm>
            <a:off x="2058359" y="3065844"/>
            <a:ext cx="5605740" cy="1430727"/>
          </a:xfrm>
          <a:prstGeom prst="rect">
            <a:avLst/>
          </a:prstGeom>
          <a:solidFill>
            <a:srgbClr val="FFFF00">
              <a:alpha val="1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a:stCxn id="7" idx="0"/>
          </p:cNvCxnSpPr>
          <p:nvPr/>
        </p:nvCxnSpPr>
        <p:spPr>
          <a:xfrm flipH="1" flipV="1">
            <a:off x="7184335" y="3787296"/>
            <a:ext cx="1167398" cy="3913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579540" y="4178638"/>
            <a:ext cx="1544385"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i="1" dirty="0"/>
              <a:t>More persistent convection in southern array</a:t>
            </a:r>
          </a:p>
        </p:txBody>
      </p:sp>
      <p:sp>
        <p:nvSpPr>
          <p:cNvPr id="10" name="Rectangle 9"/>
          <p:cNvSpPr/>
          <p:nvPr/>
        </p:nvSpPr>
        <p:spPr>
          <a:xfrm>
            <a:off x="2058359" y="1854105"/>
            <a:ext cx="5605740" cy="1211740"/>
          </a:xfrm>
          <a:prstGeom prst="rect">
            <a:avLst/>
          </a:prstGeom>
          <a:solidFill>
            <a:srgbClr val="FF0000">
              <a:alpha val="1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183869" y="1929945"/>
            <a:ext cx="1254213" cy="369332"/>
          </a:xfrm>
          <a:prstGeom prst="rect">
            <a:avLst/>
          </a:prstGeom>
          <a:noFill/>
        </p:spPr>
        <p:txBody>
          <a:bodyPr wrap="square" rtlCol="0">
            <a:spAutoFit/>
          </a:bodyPr>
          <a:lstStyle/>
          <a:p>
            <a:r>
              <a:rPr lang="en-US" b="1" i="1" dirty="0"/>
              <a:t>N ARRAY</a:t>
            </a:r>
          </a:p>
        </p:txBody>
      </p:sp>
      <p:sp>
        <p:nvSpPr>
          <p:cNvPr id="12" name="TextBox 11"/>
          <p:cNvSpPr txBox="1"/>
          <p:nvPr/>
        </p:nvSpPr>
        <p:spPr>
          <a:xfrm>
            <a:off x="2183869" y="3186389"/>
            <a:ext cx="1254213" cy="369332"/>
          </a:xfrm>
          <a:prstGeom prst="rect">
            <a:avLst/>
          </a:prstGeom>
          <a:noFill/>
        </p:spPr>
        <p:txBody>
          <a:bodyPr wrap="square" rtlCol="0">
            <a:spAutoFit/>
          </a:bodyPr>
          <a:lstStyle/>
          <a:p>
            <a:r>
              <a:rPr lang="en-US" b="1" i="1" dirty="0"/>
              <a:t>S ARRAY</a:t>
            </a:r>
          </a:p>
        </p:txBody>
      </p:sp>
      <p:sp>
        <p:nvSpPr>
          <p:cNvPr id="13" name="TextBox 12"/>
          <p:cNvSpPr txBox="1"/>
          <p:nvPr/>
        </p:nvSpPr>
        <p:spPr>
          <a:xfrm>
            <a:off x="7595356" y="284445"/>
            <a:ext cx="1528569"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i="1" dirty="0"/>
              <a:t>More prominent MJO signal</a:t>
            </a:r>
          </a:p>
        </p:txBody>
      </p:sp>
      <p:cxnSp>
        <p:nvCxnSpPr>
          <p:cNvPr id="14" name="Straight Arrow Connector 13"/>
          <p:cNvCxnSpPr/>
          <p:nvPr/>
        </p:nvCxnSpPr>
        <p:spPr>
          <a:xfrm flipH="1">
            <a:off x="7127921" y="1854105"/>
            <a:ext cx="1175306" cy="4451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529161" y="332465"/>
            <a:ext cx="654708" cy="461665"/>
          </a:xfrm>
          <a:prstGeom prst="rect">
            <a:avLst/>
          </a:prstGeom>
          <a:noFill/>
        </p:spPr>
        <p:txBody>
          <a:bodyPr wrap="square" rtlCol="0">
            <a:spAutoFit/>
          </a:bodyPr>
          <a:lstStyle/>
          <a:p>
            <a:r>
              <a:rPr lang="en-US" sz="2400" b="1" i="1" dirty="0"/>
              <a:t>N</a:t>
            </a:r>
          </a:p>
        </p:txBody>
      </p:sp>
      <p:sp>
        <p:nvSpPr>
          <p:cNvPr id="20" name="TextBox 19"/>
          <p:cNvSpPr txBox="1"/>
          <p:nvPr/>
        </p:nvSpPr>
        <p:spPr>
          <a:xfrm>
            <a:off x="1572955" y="5250816"/>
            <a:ext cx="654708" cy="461665"/>
          </a:xfrm>
          <a:prstGeom prst="rect">
            <a:avLst/>
          </a:prstGeom>
          <a:noFill/>
        </p:spPr>
        <p:txBody>
          <a:bodyPr wrap="square" rtlCol="0">
            <a:spAutoFit/>
          </a:bodyPr>
          <a:lstStyle/>
          <a:p>
            <a:r>
              <a:rPr lang="en-US" sz="2400" b="1" i="1" dirty="0"/>
              <a:t>S</a:t>
            </a:r>
          </a:p>
        </p:txBody>
      </p:sp>
      <p:sp>
        <p:nvSpPr>
          <p:cNvPr id="21" name="TextBox 20"/>
          <p:cNvSpPr txBox="1"/>
          <p:nvPr/>
        </p:nvSpPr>
        <p:spPr>
          <a:xfrm>
            <a:off x="3018355" y="6086852"/>
            <a:ext cx="2151642" cy="400110"/>
          </a:xfrm>
          <a:prstGeom prst="rect">
            <a:avLst/>
          </a:prstGeom>
          <a:noFill/>
        </p:spPr>
        <p:txBody>
          <a:bodyPr wrap="square" rtlCol="0">
            <a:spAutoFit/>
          </a:bodyPr>
          <a:lstStyle/>
          <a:p>
            <a:r>
              <a:rPr lang="en-US" sz="2000" i="1" dirty="0"/>
              <a:t>Time</a:t>
            </a:r>
          </a:p>
        </p:txBody>
      </p:sp>
      <p:cxnSp>
        <p:nvCxnSpPr>
          <p:cNvPr id="22" name="Straight Arrow Connector 21"/>
          <p:cNvCxnSpPr/>
          <p:nvPr/>
        </p:nvCxnSpPr>
        <p:spPr>
          <a:xfrm>
            <a:off x="3685143" y="6335039"/>
            <a:ext cx="404501"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 name="Straight Arrow Connector 2"/>
          <p:cNvCxnSpPr/>
          <p:nvPr/>
        </p:nvCxnSpPr>
        <p:spPr>
          <a:xfrm flipV="1">
            <a:off x="2058359" y="3186389"/>
            <a:ext cx="1379723" cy="1151925"/>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622586" y="728150"/>
            <a:ext cx="1286551" cy="1135815"/>
          </a:xfrm>
          <a:prstGeom prst="straightConnector1">
            <a:avLst/>
          </a:prstGeom>
          <a:ln>
            <a:solidFill>
              <a:srgbClr val="000000"/>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4681586" y="3206020"/>
            <a:ext cx="1379723" cy="1151925"/>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437028" y="4573245"/>
            <a:ext cx="2248115" cy="193899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i="1" dirty="0"/>
              <a:t>Southern “ITCZ” convection shifts to equator during MJO active phase</a:t>
            </a:r>
          </a:p>
        </p:txBody>
      </p:sp>
    </p:spTree>
    <p:extLst>
      <p:ext uri="{BB962C8B-B14F-4D97-AF65-F5344CB8AC3E}">
        <p14:creationId xmlns:p14="http://schemas.microsoft.com/office/powerpoint/2010/main" val="285140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dissolve">
                                      <p:cBhvr>
                                        <p:cTn id="34" dur="500"/>
                                        <p:tgtEl>
                                          <p:spTgt spid="24"/>
                                        </p:tgtEl>
                                      </p:cBhvr>
                                    </p:animEffect>
                                  </p:childTnLst>
                                </p:cTn>
                              </p:par>
                              <p:par>
                                <p:cTn id="35" presetID="9"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dissolve">
                                      <p:cBhvr>
                                        <p:cTn id="37" dur="500"/>
                                        <p:tgtEl>
                                          <p:spTgt spid="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1" grpId="0"/>
      <p:bldP spid="12" grpId="0"/>
      <p:bldP spid="13"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27C31950-A7D6-6A40-ACA4-805DC93938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95596" y="643467"/>
            <a:ext cx="675280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950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descr="The TAO/TRITON arr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026" y="1600200"/>
            <a:ext cx="5715000" cy="2438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93187" name="Text Box 7"/>
          <p:cNvSpPr txBox="1">
            <a:spLocks noChangeArrowheads="1"/>
          </p:cNvSpPr>
          <p:nvPr/>
        </p:nvSpPr>
        <p:spPr bwMode="auto">
          <a:xfrm>
            <a:off x="609600" y="304800"/>
            <a:ext cx="7924800" cy="974725"/>
          </a:xfrm>
          <a:prstGeom prst="rect">
            <a:avLst/>
          </a:prstGeom>
          <a:solidFill>
            <a:schemeClr val="bg1"/>
          </a:solidFill>
          <a:ln w="28575">
            <a:solidFill>
              <a:srgbClr val="FF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0000FF"/>
              </a:buClr>
              <a:buFont typeface="Wingdings" charset="0"/>
              <a:buChar char="§"/>
            </a:pPr>
            <a:r>
              <a:rPr lang="en-US" sz="2800"/>
              <a:t>  1982-83 El Ni</a:t>
            </a:r>
            <a:r>
              <a:rPr lang="en-US" sz="2800">
                <a:cs typeface="Arial" charset="0"/>
              </a:rPr>
              <a:t>ño motivated the establishment of TOGA TAO Array, starting in 1984</a:t>
            </a:r>
          </a:p>
        </p:txBody>
      </p:sp>
      <p:sp>
        <p:nvSpPr>
          <p:cNvPr id="93193" name="Text Box 9"/>
          <p:cNvSpPr txBox="1">
            <a:spLocks noChangeArrowheads="1"/>
          </p:cNvSpPr>
          <p:nvPr/>
        </p:nvSpPr>
        <p:spPr bwMode="auto">
          <a:xfrm>
            <a:off x="609600" y="4283075"/>
            <a:ext cx="7924800" cy="2246769"/>
          </a:xfrm>
          <a:prstGeom prst="rect">
            <a:avLst/>
          </a:prstGeom>
          <a:solidFill>
            <a:schemeClr val="bg1"/>
          </a:solidFill>
          <a:ln w="28575">
            <a:solidFill>
              <a:srgbClr val="FF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rgbClr val="0000FF"/>
              </a:buClr>
              <a:buFont typeface="Wingdings" charset="0"/>
              <a:buChar char="§"/>
            </a:pPr>
            <a:r>
              <a:rPr lang="en-US" sz="2800" dirty="0"/>
              <a:t>  Shortly thereafter, the </a:t>
            </a:r>
            <a:r>
              <a:rPr lang="en-US" sz="2800" i="1" dirty="0">
                <a:solidFill>
                  <a:srgbClr val="FF0000"/>
                </a:solidFill>
              </a:rPr>
              <a:t>TOGA (1985-1994)</a:t>
            </a:r>
            <a:r>
              <a:rPr lang="en-US" sz="2800" dirty="0"/>
              <a:t> pro-gram began </a:t>
            </a:r>
            <a:r>
              <a:rPr lang="en-US" sz="2800" dirty="0">
                <a:cs typeface="Arial" charset="0"/>
              </a:rPr>
              <a:t>→</a:t>
            </a:r>
            <a:r>
              <a:rPr lang="en-US" sz="2800" dirty="0">
                <a:ea typeface="Arial" charset="0"/>
                <a:cs typeface="Arial" charset="0"/>
              </a:rPr>
              <a:t> observations, predictability, and prediction of tropical ocean-atmosphere coupled system </a:t>
            </a:r>
            <a:r>
              <a:rPr lang="en-US" sz="2800" dirty="0">
                <a:cs typeface="Arial" charset="0"/>
              </a:rPr>
              <a:t>→ prominent </a:t>
            </a:r>
            <a:r>
              <a:rPr lang="en-US" sz="2800" dirty="0" err="1">
                <a:cs typeface="Arial" charset="0"/>
              </a:rPr>
              <a:t>intraseasonal</a:t>
            </a:r>
            <a:r>
              <a:rPr lang="en-US" sz="2800" dirty="0">
                <a:cs typeface="Arial" charset="0"/>
              </a:rPr>
              <a:t> variability (</a:t>
            </a:r>
            <a:r>
              <a:rPr lang="en-US" sz="2800" i="1" dirty="0">
                <a:cs typeface="Arial" charset="0"/>
              </a:rPr>
              <a:t>WWB and MJO events</a:t>
            </a:r>
            <a:r>
              <a:rPr lang="en-US" sz="2800" dirty="0">
                <a:cs typeface="Arial" charset="0"/>
              </a:rPr>
              <a:t>) observed</a:t>
            </a:r>
          </a:p>
        </p:txBody>
      </p:sp>
    </p:spTree>
    <p:extLst>
      <p:ext uri="{BB962C8B-B14F-4D97-AF65-F5344CB8AC3E}">
        <p14:creationId xmlns:p14="http://schemas.microsoft.com/office/powerpoint/2010/main" val="2526933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319825591"/>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67451" y="1123576"/>
            <a:ext cx="4477720" cy="1015663"/>
          </a:xfrm>
          <a:prstGeom prst="rect">
            <a:avLst/>
          </a:prstGeom>
          <a:solidFill>
            <a:schemeClr val="bg1"/>
          </a:solidFill>
          <a:ln>
            <a:solidFill>
              <a:srgbClr val="000090"/>
            </a:solidFill>
          </a:ln>
        </p:spPr>
        <p:txBody>
          <a:bodyPr wrap="square" rtlCol="0">
            <a:spAutoFit/>
          </a:bodyPr>
          <a:lstStyle/>
          <a:p>
            <a:r>
              <a:rPr lang="en-US" sz="2000" i="1" dirty="0"/>
              <a:t>Madden and Julian (1971): 3173 citations</a:t>
            </a:r>
          </a:p>
          <a:p>
            <a:r>
              <a:rPr lang="en-US" sz="2000" i="1" dirty="0"/>
              <a:t>Madden and Julian (1972): 2710 citations</a:t>
            </a:r>
          </a:p>
          <a:p>
            <a:pPr algn="ctr"/>
            <a:r>
              <a:rPr lang="en-US" sz="2000" i="1" dirty="0"/>
              <a:t>(all journals)</a:t>
            </a:r>
          </a:p>
        </p:txBody>
      </p:sp>
      <p:cxnSp>
        <p:nvCxnSpPr>
          <p:cNvPr id="6" name="Straight Arrow Connector 5"/>
          <p:cNvCxnSpPr>
            <a:cxnSpLocks/>
          </p:cNvCxnSpPr>
          <p:nvPr/>
        </p:nvCxnSpPr>
        <p:spPr>
          <a:xfrm flipV="1">
            <a:off x="2321127" y="1250066"/>
            <a:ext cx="5584382" cy="4724937"/>
          </a:xfrm>
          <a:prstGeom prst="straightConnector1">
            <a:avLst/>
          </a:prstGeom>
          <a:ln w="76200" cmpd="sng">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ED2AE364-289C-AF47-B4FD-65A94E5F6F8F}"/>
              </a:ext>
            </a:extLst>
          </p:cNvPr>
          <p:cNvSpPr txBox="1"/>
          <p:nvPr/>
        </p:nvSpPr>
        <p:spPr>
          <a:xfrm rot="19233203">
            <a:off x="3207203" y="3062760"/>
            <a:ext cx="3657600" cy="400110"/>
          </a:xfrm>
          <a:prstGeom prst="rect">
            <a:avLst/>
          </a:prstGeom>
          <a:noFill/>
        </p:spPr>
        <p:txBody>
          <a:bodyPr wrap="square" rtlCol="0">
            <a:spAutoFit/>
          </a:bodyPr>
          <a:lstStyle/>
          <a:p>
            <a:r>
              <a:rPr lang="en-US" sz="2000" b="1" i="1" dirty="0">
                <a:solidFill>
                  <a:srgbClr val="FF0000"/>
                </a:solidFill>
              </a:rPr>
              <a:t>CONTINUED GROWTH</a:t>
            </a:r>
          </a:p>
        </p:txBody>
      </p:sp>
    </p:spTree>
    <p:extLst>
      <p:ext uri="{BB962C8B-B14F-4D97-AF65-F5344CB8AC3E}">
        <p14:creationId xmlns:p14="http://schemas.microsoft.com/office/powerpoint/2010/main" val="178593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636665" y="1063042"/>
            <a:ext cx="7772400" cy="4031873"/>
          </a:xfrm>
          <a:prstGeom prst="rect">
            <a:avLst/>
          </a:prstGeom>
          <a:solidFill>
            <a:srgbClr val="000066"/>
          </a:solidFill>
          <a:ln w="9525">
            <a:noFill/>
            <a:miter lim="800000"/>
            <a:headEnd/>
            <a:tailEnd/>
          </a:ln>
          <a:effectLst/>
        </p:spPr>
        <p:txBody>
          <a:bodyPr>
            <a:prstTxWarp prst="textNoShape">
              <a:avLst/>
            </a:prstTxWarp>
            <a:spAutoFit/>
          </a:bodyPr>
          <a:lstStyle/>
          <a:p>
            <a:pPr algn="l">
              <a:spcBef>
                <a:spcPct val="50000"/>
              </a:spcBef>
            </a:pPr>
            <a:r>
              <a:rPr lang="en-US" sz="3200" i="1" dirty="0">
                <a:solidFill>
                  <a:schemeClr val="bg1"/>
                </a:solidFill>
              </a:rPr>
              <a:t>“Scientists must often experience a feeling not far removed from alarm, when we contemplate the flood of new knowledge which each year brings with it.  ….new journals continually appear.  Every year the additions to the common stock of knowledge become more bulky, and one is compelled to ask, Where is this to end?”</a:t>
            </a:r>
          </a:p>
        </p:txBody>
      </p:sp>
      <p:sp>
        <p:nvSpPr>
          <p:cNvPr id="5" name="Text Box 8"/>
          <p:cNvSpPr txBox="1">
            <a:spLocks noChangeArrowheads="1"/>
          </p:cNvSpPr>
          <p:nvPr/>
        </p:nvSpPr>
        <p:spPr bwMode="auto">
          <a:xfrm>
            <a:off x="3896190" y="5938113"/>
            <a:ext cx="4059983" cy="523220"/>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800" b="1" dirty="0">
                <a:solidFill>
                  <a:srgbClr val="000066"/>
                </a:solidFill>
              </a:rPr>
              <a:t> – Lord Rayleigh (1874)</a:t>
            </a:r>
          </a:p>
        </p:txBody>
      </p:sp>
      <p:pic>
        <p:nvPicPr>
          <p:cNvPr id="2" name="Picture 1"/>
          <p:cNvPicPr>
            <a:picLocks noChangeAspect="1"/>
          </p:cNvPicPr>
          <p:nvPr/>
        </p:nvPicPr>
        <p:blipFill>
          <a:blip r:embed="rId2"/>
          <a:stretch>
            <a:fillRect/>
          </a:stretch>
        </p:blipFill>
        <p:spPr>
          <a:xfrm>
            <a:off x="7381064" y="4562854"/>
            <a:ext cx="1518696" cy="2044268"/>
          </a:xfrm>
          <a:prstGeom prst="rect">
            <a:avLst/>
          </a:prstGeom>
        </p:spPr>
      </p:pic>
    </p:spTree>
    <p:extLst>
      <p:ext uri="{BB962C8B-B14F-4D97-AF65-F5344CB8AC3E}">
        <p14:creationId xmlns:p14="http://schemas.microsoft.com/office/powerpoint/2010/main" val="376700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790</TotalTime>
  <Words>2908</Words>
  <Application>Microsoft Macintosh PowerPoint</Application>
  <PresentationFormat>On-screen Show (4:3)</PresentationFormat>
  <Paragraphs>448</Paragraphs>
  <Slides>65</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Arial</vt:lpstr>
      <vt:lpstr>Calibri</vt:lpstr>
      <vt:lpstr>Cambria Math</vt:lpstr>
      <vt:lpstr>Comic Sans MS</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Framework</vt:lpstr>
      <vt:lpstr>Model Framework</vt:lpstr>
      <vt:lpstr>External Forcing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Johnson,Richard</dc:creator>
  <cp:lastModifiedBy>Johnson,Richard</cp:lastModifiedBy>
  <cp:revision>30</cp:revision>
  <dcterms:created xsi:type="dcterms:W3CDTF">2020-01-24T20:23:34Z</dcterms:created>
  <dcterms:modified xsi:type="dcterms:W3CDTF">2020-01-28T22:42:27Z</dcterms:modified>
</cp:coreProperties>
</file>