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1.gif" ContentType="image/gif"/>
  <Override PartName="/ppt/media/image61.gif" ContentType="image/gif"/>
  <Override PartName="/ppt/notesSlides/notesSlide3.xml" ContentType="application/vnd.openxmlformats-officedocument.presentationml.notesSlide+xml"/>
  <Override PartName="/ppt/media/image74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475" r:id="rId2"/>
    <p:sldId id="456" r:id="rId3"/>
    <p:sldId id="339" r:id="rId4"/>
    <p:sldId id="461" r:id="rId5"/>
    <p:sldId id="338" r:id="rId6"/>
    <p:sldId id="328" r:id="rId7"/>
    <p:sldId id="331" r:id="rId8"/>
    <p:sldId id="330" r:id="rId9"/>
    <p:sldId id="327" r:id="rId10"/>
    <p:sldId id="423" r:id="rId11"/>
    <p:sldId id="437" r:id="rId12"/>
    <p:sldId id="464" r:id="rId13"/>
    <p:sldId id="449" r:id="rId14"/>
    <p:sldId id="439" r:id="rId15"/>
    <p:sldId id="424" r:id="rId16"/>
    <p:sldId id="425" r:id="rId17"/>
    <p:sldId id="335" r:id="rId18"/>
    <p:sldId id="281" r:id="rId19"/>
    <p:sldId id="314" r:id="rId20"/>
    <p:sldId id="466" r:id="rId21"/>
    <p:sldId id="438" r:id="rId22"/>
    <p:sldId id="358" r:id="rId23"/>
    <p:sldId id="426" r:id="rId24"/>
    <p:sldId id="309" r:id="rId25"/>
    <p:sldId id="474" r:id="rId26"/>
    <p:sldId id="442" r:id="rId27"/>
    <p:sldId id="445" r:id="rId28"/>
    <p:sldId id="444" r:id="rId29"/>
    <p:sldId id="427" r:id="rId30"/>
    <p:sldId id="428" r:id="rId31"/>
    <p:sldId id="446" r:id="rId32"/>
    <p:sldId id="430" r:id="rId33"/>
    <p:sldId id="383" r:id="rId34"/>
    <p:sldId id="384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431" r:id="rId43"/>
    <p:sldId id="434" r:id="rId44"/>
    <p:sldId id="354" r:id="rId45"/>
    <p:sldId id="465" r:id="rId46"/>
    <p:sldId id="403" r:id="rId47"/>
    <p:sldId id="378" r:id="rId48"/>
    <p:sldId id="409" r:id="rId49"/>
    <p:sldId id="377" r:id="rId50"/>
    <p:sldId id="404" r:id="rId51"/>
    <p:sldId id="429" r:id="rId52"/>
    <p:sldId id="432" r:id="rId53"/>
    <p:sldId id="433" r:id="rId54"/>
    <p:sldId id="379" r:id="rId55"/>
    <p:sldId id="436" r:id="rId56"/>
    <p:sldId id="441" r:id="rId57"/>
    <p:sldId id="435" r:id="rId58"/>
    <p:sldId id="450" r:id="rId59"/>
    <p:sldId id="341" r:id="rId60"/>
    <p:sldId id="342" r:id="rId61"/>
    <p:sldId id="457" r:id="rId62"/>
    <p:sldId id="451" r:id="rId63"/>
    <p:sldId id="452" r:id="rId64"/>
    <p:sldId id="453" r:id="rId65"/>
    <p:sldId id="454" r:id="rId66"/>
    <p:sldId id="467" r:id="rId67"/>
    <p:sldId id="463" r:id="rId68"/>
    <p:sldId id="472" r:id="rId69"/>
    <p:sldId id="470" r:id="rId70"/>
    <p:sldId id="459" r:id="rId71"/>
    <p:sldId id="460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FAE"/>
    <a:srgbClr val="FFE05E"/>
    <a:srgbClr val="3FA73F"/>
    <a:srgbClr val="FFFECF"/>
    <a:srgbClr val="FF798E"/>
    <a:srgbClr val="00DE00"/>
    <a:srgbClr val="EDF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7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EC01F-5275-B345-BC8E-590F7594FA7C}" type="datetimeFigureOut">
              <a:rPr lang="en-US" smtClean="0"/>
              <a:t>1/15/15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35D3C-D145-B04A-84EE-405AABF43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diurnal cycle in SST before MJO heavy rainfall, particularly during Nov when </a:t>
            </a:r>
            <a:r>
              <a:rPr lang="en-US" dirty="0" err="1" smtClean="0"/>
              <a:t>sfc</a:t>
            </a:r>
            <a:r>
              <a:rPr lang="en-US" baseline="0" dirty="0" smtClean="0"/>
              <a:t> wind was weaker.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73EC7-6055-7443-86C7-2270F75890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40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Increased cloud depth and coverage</a:t>
            </a:r>
            <a:r>
              <a:rPr lang="en-US" baseline="0" dirty="0" smtClean="0"/>
              <a:t> </a:t>
            </a:r>
            <a:r>
              <a:rPr lang="en-US" dirty="0" smtClean="0"/>
              <a:t>by midafternoon</a:t>
            </a:r>
          </a:p>
          <a:p>
            <a:r>
              <a:rPr lang="en-US" baseline="0" dirty="0" smtClean="0"/>
              <a:t>Most are non-raining, suggesting that the moisture remains in the troposphere</a:t>
            </a:r>
          </a:p>
          <a:p>
            <a:r>
              <a:rPr lang="en-US" baseline="0" dirty="0" smtClean="0"/>
              <a:t>Rayleigh-Benard convection (open cells) is evident (during most days), consistent with the driving force of heating from below in light-wind conditions</a:t>
            </a:r>
          </a:p>
          <a:p>
            <a:r>
              <a:rPr lang="en-US" baseline="0" dirty="0" smtClean="0"/>
              <a:t>(Radar) Convection is more vigorous along cell walls, suggesting the aid of low-level convergence by this organization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73EC7-6055-7443-86C7-2270F75890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04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Microwave</a:t>
            </a:r>
            <a:r>
              <a:rPr lang="en-US" baseline="0" dirty="0" smtClean="0"/>
              <a:t>-integrated Retrieval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35D3C-D145-B04A-84EE-405AABF4304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4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2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1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1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4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7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4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2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4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3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FB410-B00C-6B47-B0F5-E38D2A370D26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0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1" Type="http://schemas.microsoft.com/office/2007/relationships/media" Target="../media/media5.gif"/><Relationship Id="rId2" Type="http://schemas.openxmlformats.org/officeDocument/2006/relationships/video" Target="../media/media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5" Type="http://schemas.openxmlformats.org/officeDocument/2006/relationships/image" Target="../media/image22.png"/><Relationship Id="rId1" Type="http://schemas.microsoft.com/office/2007/relationships/media" Target="../media/media6.gif"/><Relationship Id="rId2" Type="http://schemas.openxmlformats.org/officeDocument/2006/relationships/video" Target="../media/media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MG_08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306"/>
            <a:ext cx="9144000" cy="4428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670" y="1320306"/>
            <a:ext cx="88727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Richard H. Johnson</a:t>
            </a:r>
          </a:p>
          <a:p>
            <a:r>
              <a:rPr lang="en-US" sz="2800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Colorado State University</a:t>
            </a:r>
          </a:p>
          <a:p>
            <a:endParaRPr lang="en-US" sz="3200" b="1" i="1" dirty="0" smtClean="0">
              <a:solidFill>
                <a:srgbClr val="CCFFCC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200" b="1" i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200" b="1" i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200" b="1" i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32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Contributors:</a:t>
            </a:r>
          </a:p>
          <a:p>
            <a:r>
              <a:rPr lang="en-US" sz="2400" i="1" dirty="0" smtClean="0">
                <a:solidFill>
                  <a:srgbClr val="F3FFA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Paul </a:t>
            </a:r>
            <a:r>
              <a:rPr lang="en-US" sz="2400" i="1" dirty="0" err="1" smtClean="0">
                <a:solidFill>
                  <a:srgbClr val="F3FFA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Ciesielski</a:t>
            </a:r>
            <a:r>
              <a:rPr lang="en-US" sz="2400" i="1" dirty="0" smtClean="0">
                <a:solidFill>
                  <a:srgbClr val="F3FFA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Thomas </a:t>
            </a:r>
            <a:r>
              <a:rPr lang="en-US" sz="2400" i="1" dirty="0" err="1" smtClean="0">
                <a:solidFill>
                  <a:srgbClr val="F3FFA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Birner</a:t>
            </a:r>
            <a:r>
              <a:rPr lang="en-US" sz="2400" i="1" dirty="0" smtClean="0">
                <a:solidFill>
                  <a:srgbClr val="F3FFA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Erin </a:t>
            </a:r>
            <a:r>
              <a:rPr lang="en-US" sz="2400" i="1" dirty="0" err="1" smtClean="0">
                <a:solidFill>
                  <a:srgbClr val="F3FFA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Dagg</a:t>
            </a:r>
            <a:r>
              <a:rPr lang="en-US" sz="2400" i="1" dirty="0" smtClean="0">
                <a:solidFill>
                  <a:srgbClr val="F3FFA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en-US" sz="2400" i="1" dirty="0" err="1" smtClean="0">
                <a:solidFill>
                  <a:srgbClr val="F3FFA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Zhe</a:t>
            </a:r>
            <a:r>
              <a:rPr lang="en-US" sz="2400" i="1" dirty="0" smtClean="0">
                <a:solidFill>
                  <a:srgbClr val="F3FFA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400" i="1" dirty="0" err="1" smtClean="0">
                <a:solidFill>
                  <a:srgbClr val="F3FFA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Feng</a:t>
            </a:r>
            <a:r>
              <a:rPr lang="en-US" sz="2400" i="1" dirty="0" smtClean="0">
                <a:solidFill>
                  <a:srgbClr val="F3FFA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Caitlin Fine, Masaki Katsumata, James </a:t>
            </a:r>
            <a:r>
              <a:rPr lang="en-US" sz="2400" i="1" dirty="0" err="1" smtClean="0">
                <a:solidFill>
                  <a:srgbClr val="F3FFA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Ruppert</a:t>
            </a:r>
            <a:endParaRPr lang="en-US" sz="2400" i="1" dirty="0" smtClean="0">
              <a:solidFill>
                <a:srgbClr val="F3FFA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32" y="5997587"/>
            <a:ext cx="608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Symposium on Progress of the MJO Research Through the Field Campaigns, 23-25 July 2014, Sapporo, JAPAN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474" y="99177"/>
            <a:ext cx="890193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smtClean="0">
                <a:solidFill>
                  <a:schemeClr val="bg1">
                    <a:lumMod val="95000"/>
                  </a:schemeClr>
                </a:solidFill>
              </a:rPr>
              <a:t>MJO Dynamics Deduced from CINDY/DYNAMO/AMIE Sounding Data</a:t>
            </a:r>
            <a:endParaRPr lang="en-US" sz="3400" i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717" y="5877337"/>
            <a:ext cx="1588753" cy="823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741" y="5748313"/>
            <a:ext cx="1095941" cy="10946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75402" y="3494452"/>
            <a:ext cx="3312220" cy="923330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Acknowledgments:</a:t>
            </a:r>
            <a:r>
              <a:rPr lang="en-US" i="1" dirty="0" smtClean="0"/>
              <a:t> NSF Grant AGS-1360237 and DOE Grant DE-SC0008582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9113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418" y="0"/>
            <a:ext cx="622058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367" y="379581"/>
            <a:ext cx="24379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  <a:sym typeface="Wingdings"/>
              </a:rPr>
              <a:t>Preliminary inferences regarding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 cloud populations:</a:t>
            </a:r>
          </a:p>
          <a:p>
            <a:pPr marL="800100" lvl="1" indent="-342900">
              <a:buFontTx/>
              <a:buChar char="-"/>
            </a:pP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Cumulus</a:t>
            </a:r>
          </a:p>
          <a:p>
            <a:pPr marL="800100" lvl="1" indent="-342900">
              <a:buFontTx/>
              <a:buChar char="-"/>
            </a:pP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Congestus</a:t>
            </a:r>
            <a:endParaRPr lang="en-US" sz="2000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Deep convection</a:t>
            </a:r>
          </a:p>
          <a:p>
            <a:pPr marL="800100" lvl="1" indent="-342900">
              <a:buFontTx/>
              <a:buChar char="-"/>
            </a:pP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Stratiform</a:t>
            </a:r>
            <a:endParaRPr lang="en-US" sz="2000" i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3190" y="379581"/>
            <a:ext cx="1019063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12898" y="379581"/>
            <a:ext cx="638816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92253" y="379581"/>
            <a:ext cx="501927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51715" y="379581"/>
            <a:ext cx="372642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94180" y="379581"/>
            <a:ext cx="669235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24358" y="379581"/>
            <a:ext cx="357432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63415" y="379581"/>
            <a:ext cx="539952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81790" y="379581"/>
            <a:ext cx="228147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8917" y="2626061"/>
            <a:ext cx="522417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Q</a:t>
            </a:r>
            <a:r>
              <a:rPr lang="en-US" sz="2400" b="1" i="1" baseline="-25000" dirty="0"/>
              <a:t>2</a:t>
            </a:r>
            <a:endParaRPr lang="en-US" sz="24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673190" y="314412"/>
            <a:ext cx="522417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Q</a:t>
            </a:r>
            <a:r>
              <a:rPr lang="en-US" sz="2400" b="1" i="1" baseline="-25000" dirty="0" smtClean="0"/>
              <a:t>1</a:t>
            </a:r>
            <a:endParaRPr lang="en-US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297" y="5108272"/>
            <a:ext cx="98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Rainfall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4722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418" y="0"/>
            <a:ext cx="622058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367" y="379581"/>
            <a:ext cx="24379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Inferred cloud populations:</a:t>
            </a:r>
          </a:p>
          <a:p>
            <a:pPr marL="800100" lvl="1" indent="-342900">
              <a:buFontTx/>
              <a:buChar char="-"/>
            </a:pP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Cumulus</a:t>
            </a:r>
          </a:p>
          <a:p>
            <a:pPr marL="800100" lvl="1" indent="-342900">
              <a:buFontTx/>
              <a:buChar char="-"/>
            </a:pP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Congestus</a:t>
            </a:r>
            <a:endParaRPr lang="en-US" sz="2000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Deep convection</a:t>
            </a:r>
          </a:p>
          <a:p>
            <a:pPr marL="800100" lvl="1" indent="-342900">
              <a:buFontTx/>
              <a:buChar char="-"/>
            </a:pP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Stratiform</a:t>
            </a:r>
            <a:endParaRPr lang="en-US" sz="2000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800100" lvl="1" indent="-342900">
              <a:buFontTx/>
              <a:buChar char="-"/>
            </a:pPr>
            <a:endParaRPr lang="en-US" sz="20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Similar evolution for both MJOs, but shorter periods for each stage for MJO2</a:t>
            </a:r>
          </a:p>
          <a:p>
            <a:endParaRPr lang="en-US" sz="2000" i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3190" y="379581"/>
            <a:ext cx="1019063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12898" y="379581"/>
            <a:ext cx="638816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92253" y="379581"/>
            <a:ext cx="501927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51715" y="379581"/>
            <a:ext cx="372642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94180" y="379581"/>
            <a:ext cx="669235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24358" y="379581"/>
            <a:ext cx="357432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63415" y="379581"/>
            <a:ext cx="539952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81790" y="379581"/>
            <a:ext cx="228147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3567546" y="2396457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i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Cumulus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6618785" y="2396457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i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Cumulus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284066" y="2449990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i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Congestus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079377" y="2457893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i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Congestus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884856" y="2472805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b="1" i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Deep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7470838" y="2472806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b="1" i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Deep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5462834" y="2472806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b="1" i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Stratiform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7737014" y="2473105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b="1" i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Stratiform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223" y="4275274"/>
            <a:ext cx="237305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 Possible stepwise evolution of convection: Kikuchi and </a:t>
            </a: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Takayabu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 (2004), Katsumata et al. (2009), </a:t>
            </a: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Virts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 and Wallace (2010), Del </a:t>
            </a:r>
            <a:r>
              <a:rPr lang="en-US" i="1" dirty="0" err="1" smtClean="0">
                <a:solidFill>
                  <a:schemeClr val="bg1">
                    <a:lumMod val="95000"/>
                  </a:schemeClr>
                </a:solidFill>
              </a:rPr>
              <a:t>Genio</a:t>
            </a:r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 et al. (2012)</a:t>
            </a:r>
            <a:endParaRPr lang="en-US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0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7916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34" y="0"/>
            <a:ext cx="7790996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985367" y="1970899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15280" y="1583126"/>
            <a:ext cx="510057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79339" y="1948106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94654" y="1595940"/>
            <a:ext cx="75269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96956" y="-58388"/>
            <a:ext cx="1135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‘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087550" y="1094944"/>
            <a:ext cx="1167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</a:rPr>
              <a:t>DRY</a:t>
            </a:r>
            <a:endParaRPr lang="en-US" sz="1600" b="1" i="1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29892" y="4196393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77150" y="4188201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52219" y="6357082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74849" y="3691826"/>
            <a:ext cx="35721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11441" y="3823221"/>
            <a:ext cx="781887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46517" y="5983911"/>
            <a:ext cx="31474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74063" y="6003133"/>
            <a:ext cx="84846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364024" y="330429"/>
            <a:ext cx="715315" cy="1851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722527" y="267043"/>
            <a:ext cx="715315" cy="1851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575698" y="2599722"/>
            <a:ext cx="715315" cy="1851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693328" y="2512128"/>
            <a:ext cx="838518" cy="1851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49310" y="3159845"/>
            <a:ext cx="1167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FFFF"/>
                </a:solidFill>
              </a:rPr>
              <a:t>DRY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63462" y="5451930"/>
            <a:ext cx="1167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FFFF"/>
                </a:solidFill>
              </a:rPr>
              <a:t>DRY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9680" y="338771"/>
            <a:ext cx="69429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Malé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1734831" y="2535422"/>
            <a:ext cx="68306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Gan</a:t>
            </a:r>
            <a:endParaRPr lang="en-US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1725050" y="4734973"/>
            <a:ext cx="94347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Revelle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812670" y="1897904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3853944" y="4099321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3977150" y="1881521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1643877" y="4099321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1753394" y="6270271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21701" y="1508346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4998145" y="3786102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4822054" y="1593373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2364031" y="3679284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2362276" y="5931194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4955235" y="6032331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3427919" y="910278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2987676" y="5519348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3107671" y="3344511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49" name="TextBox 48"/>
          <p:cNvSpPr txBox="1"/>
          <p:nvPr/>
        </p:nvSpPr>
        <p:spPr>
          <a:xfrm>
            <a:off x="5646857" y="3159845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5682471" y="878012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5772739" y="5421152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1285223" y="1474996"/>
            <a:ext cx="575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0°C</a:t>
            </a:r>
            <a:endParaRPr lang="en-US" sz="1200" i="1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6437842" y="1668935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003104" y="1985498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942894" y="3786102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239881" y="4196393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158706" y="6427290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488055" y="1648199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6922794" y="3731275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62" name="TextBox 61"/>
          <p:cNvSpPr txBox="1"/>
          <p:nvPr/>
        </p:nvSpPr>
        <p:spPr>
          <a:xfrm>
            <a:off x="5812592" y="1897904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6023922" y="4093697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5985292" y="6307660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5536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37916"/>
            <a:ext cx="9144000" cy="689591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pol_rhi_mask_map_latlon_secto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59" y="0"/>
            <a:ext cx="2778045" cy="2778045"/>
          </a:xfrm>
          <a:prstGeom prst="rect">
            <a:avLst/>
          </a:prstGeom>
        </p:spPr>
      </p:pic>
      <p:pic>
        <p:nvPicPr>
          <p:cNvPr id="6" name="Picture 5" descr="ts_rh_gan_filter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5" y="-1"/>
            <a:ext cx="8859117" cy="2778046"/>
          </a:xfrm>
          <a:prstGeom prst="rect">
            <a:avLst/>
          </a:prstGeom>
        </p:spPr>
      </p:pic>
      <p:pic>
        <p:nvPicPr>
          <p:cNvPr id="5" name="Picture 4" descr="Screen Shot 2013-11-07 at 12.59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8" y="2925720"/>
            <a:ext cx="8152505" cy="30966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3160" y="1213191"/>
            <a:ext cx="111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DRY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1594" y="1637801"/>
            <a:ext cx="111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MOIST</a:t>
            </a:r>
            <a:endParaRPr lang="en-US" sz="1600" b="1" i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635008" y="4744771"/>
            <a:ext cx="5846746" cy="0"/>
          </a:xfrm>
          <a:prstGeom prst="line">
            <a:avLst/>
          </a:prstGeom>
          <a:ln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10155" y="4146190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3899490" y="4113924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19664" y="4123401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656641" y="4707378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Cu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3569756" y="4662298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Cu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89167" y="4602117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Cu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2671594" y="3210066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Deep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1739" y="3503335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Deep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59392" y="3347383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Deep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15211" y="2852725"/>
            <a:ext cx="187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S-</a:t>
            </a:r>
            <a:r>
              <a:rPr lang="en-US" i="1" dirty="0" err="1" smtClean="0"/>
              <a:t>PolKa</a:t>
            </a:r>
            <a:r>
              <a:rPr lang="en-US" i="1" dirty="0" smtClean="0"/>
              <a:t> RHI </a:t>
            </a:r>
            <a:endParaRPr lang="en-US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6894836" y="1455379"/>
            <a:ext cx="111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DRY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1754" y="4530640"/>
            <a:ext cx="111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0°C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8573" y="-61830"/>
            <a:ext cx="172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10-day low-pass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43791" y="6146524"/>
            <a:ext cx="565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2F2F2"/>
                </a:solidFill>
              </a:rPr>
              <a:t>1 October 2011 – 15 January 2012</a:t>
            </a:r>
            <a:endParaRPr lang="en-US" sz="2400" i="1" dirty="0">
              <a:solidFill>
                <a:srgbClr val="F2F2F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038378" y="1788089"/>
            <a:ext cx="460921" cy="0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34262" y="1803406"/>
            <a:ext cx="294829" cy="0"/>
          </a:xfrm>
          <a:prstGeom prst="line">
            <a:avLst/>
          </a:prstGeom>
          <a:ln w="28575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257734" y="1760821"/>
            <a:ext cx="198665" cy="0"/>
          </a:xfrm>
          <a:prstGeom prst="line">
            <a:avLst/>
          </a:prstGeom>
          <a:ln w="28575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752391" y="2274930"/>
            <a:ext cx="460921" cy="0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77457" y="2198449"/>
            <a:ext cx="460921" cy="0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58706" y="2275233"/>
            <a:ext cx="460921" cy="0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189526" y="452577"/>
            <a:ext cx="431725" cy="284067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934221" y="380497"/>
            <a:ext cx="411152" cy="246047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689260" y="550586"/>
            <a:ext cx="411152" cy="246047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82193" y="243695"/>
            <a:ext cx="2009221" cy="193899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Oct/Nov/Dec: similar moistening during Cg periods</a:t>
            </a:r>
            <a:endParaRPr lang="en-US" sz="2400" i="1" dirty="0"/>
          </a:p>
        </p:txBody>
      </p:sp>
      <p:sp>
        <p:nvSpPr>
          <p:cNvPr id="36" name="Rectangle 35"/>
          <p:cNvSpPr/>
          <p:nvPr/>
        </p:nvSpPr>
        <p:spPr>
          <a:xfrm>
            <a:off x="149755" y="2852725"/>
            <a:ext cx="8831688" cy="329379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84893" y="600812"/>
            <a:ext cx="471506" cy="5232386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08944" y="597346"/>
            <a:ext cx="452795" cy="5232386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34432" y="597346"/>
            <a:ext cx="455995" cy="5232386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2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12" grpId="0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9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8" y="0"/>
            <a:ext cx="830085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418" y="635680"/>
            <a:ext cx="3287323" cy="3773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783293" y="3122707"/>
            <a:ext cx="2196353" cy="132343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Good agreement between Q</a:t>
            </a:r>
            <a:r>
              <a:rPr lang="en-US" sz="2000" i="1" baseline="-25000" dirty="0" smtClean="0"/>
              <a:t>2</a:t>
            </a:r>
            <a:r>
              <a:rPr lang="en-US" sz="2000" i="1" dirty="0" smtClean="0"/>
              <a:t> budget rainfall and satellite estimates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491611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418" y="0"/>
            <a:ext cx="622058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544" y="486734"/>
            <a:ext cx="2349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2F2F2"/>
                </a:solidFill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en-US" sz="2400" i="1" dirty="0" smtClean="0">
                <a:solidFill>
                  <a:srgbClr val="F2F2F2"/>
                </a:solidFill>
              </a:rPr>
              <a:t>Southern sounding array markedly different; more persistent convection</a:t>
            </a:r>
            <a:endParaRPr lang="en-US" sz="2400" i="1" dirty="0">
              <a:solidFill>
                <a:srgbClr val="F2F2F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544" y="2983939"/>
            <a:ext cx="23499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2F2F2"/>
                </a:solidFill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en-US" sz="2400" i="1" dirty="0" smtClean="0">
                <a:solidFill>
                  <a:srgbClr val="F2F2F2"/>
                </a:solidFill>
              </a:rPr>
              <a:t>MJO signal still present, but weaker</a:t>
            </a:r>
            <a:endParaRPr lang="en-US" sz="2400" i="1" dirty="0">
              <a:solidFill>
                <a:srgbClr val="F2F2F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3190" y="314412"/>
            <a:ext cx="522417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Q</a:t>
            </a:r>
            <a:r>
              <a:rPr lang="en-US" sz="2400" b="1" i="1" baseline="-25000" dirty="0" smtClean="0"/>
              <a:t>1</a:t>
            </a:r>
            <a:endParaRPr lang="en-US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658917" y="2626061"/>
            <a:ext cx="522417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Q</a:t>
            </a:r>
            <a:r>
              <a:rPr lang="en-US" sz="2400" b="1" i="1" baseline="-25000" dirty="0"/>
              <a:t>2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810297" y="5108272"/>
            <a:ext cx="98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Rainfall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20674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98276" y="0"/>
            <a:ext cx="5645724" cy="6858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544" y="486734"/>
            <a:ext cx="2768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2F2F2"/>
                </a:solidFill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en-US" sz="2000" i="1" dirty="0" smtClean="0">
                <a:solidFill>
                  <a:srgbClr val="F2F2F2"/>
                </a:solidFill>
              </a:rPr>
              <a:t>Mean profiles of Q</a:t>
            </a:r>
            <a:r>
              <a:rPr lang="en-US" sz="2000" i="1" baseline="-25000" dirty="0" smtClean="0">
                <a:solidFill>
                  <a:srgbClr val="F2F2F2"/>
                </a:solidFill>
              </a:rPr>
              <a:t>1</a:t>
            </a:r>
            <a:r>
              <a:rPr lang="en-US" sz="2000" i="1" dirty="0" smtClean="0">
                <a:solidFill>
                  <a:srgbClr val="F2F2F2"/>
                </a:solidFill>
              </a:rPr>
              <a:t> and Q</a:t>
            </a:r>
            <a:r>
              <a:rPr lang="en-US" sz="2000" i="1" baseline="-25000" dirty="0" smtClean="0">
                <a:solidFill>
                  <a:srgbClr val="F2F2F2"/>
                </a:solidFill>
              </a:rPr>
              <a:t>2</a:t>
            </a:r>
            <a:r>
              <a:rPr lang="en-US" sz="2000" i="1" dirty="0" smtClean="0">
                <a:solidFill>
                  <a:srgbClr val="F2F2F2"/>
                </a:solidFill>
              </a:rPr>
              <a:t> for NSA and SSA differ</a:t>
            </a:r>
            <a:endParaRPr lang="en-US" sz="2000" i="1" dirty="0">
              <a:solidFill>
                <a:srgbClr val="F2F2F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685" y="2000467"/>
            <a:ext cx="27682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2F2F2"/>
                </a:solidFill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en-US" sz="2000" i="1" dirty="0" smtClean="0">
                <a:solidFill>
                  <a:srgbClr val="F2F2F2"/>
                </a:solidFill>
              </a:rPr>
              <a:t>NSA more </a:t>
            </a:r>
            <a:r>
              <a:rPr lang="en-US" sz="2000" i="1" dirty="0" err="1" smtClean="0">
                <a:solidFill>
                  <a:srgbClr val="F2F2F2"/>
                </a:solidFill>
              </a:rPr>
              <a:t>stratiform</a:t>
            </a:r>
            <a:r>
              <a:rPr lang="en-US" sz="2000" i="1" dirty="0" smtClean="0">
                <a:solidFill>
                  <a:srgbClr val="F2F2F2"/>
                </a:solidFill>
              </a:rPr>
              <a:t>; SSA more convective – supported by TRMM measurements (SF = 55% for NSA, 50% for SSA)</a:t>
            </a:r>
            <a:endParaRPr lang="en-US" sz="2000" i="1" dirty="0">
              <a:solidFill>
                <a:srgbClr val="F2F2F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685" y="3864041"/>
            <a:ext cx="2768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2F2F2"/>
                </a:solidFill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en-US" sz="2000" i="1" dirty="0" smtClean="0">
                <a:solidFill>
                  <a:srgbClr val="F2F2F2"/>
                </a:solidFill>
              </a:rPr>
              <a:t>Consistent with findings by Lin et al. (2004) that MJO has greater </a:t>
            </a:r>
            <a:r>
              <a:rPr lang="en-US" sz="2000" i="1" dirty="0" err="1" smtClean="0">
                <a:solidFill>
                  <a:srgbClr val="F2F2F2"/>
                </a:solidFill>
              </a:rPr>
              <a:t>stratiform</a:t>
            </a:r>
            <a:r>
              <a:rPr lang="en-US" sz="2000" i="1" dirty="0" smtClean="0">
                <a:solidFill>
                  <a:srgbClr val="F2F2F2"/>
                </a:solidFill>
              </a:rPr>
              <a:t> rain fraction than tropical mean</a:t>
            </a:r>
            <a:endParaRPr lang="en-US" sz="2000" i="1" dirty="0">
              <a:solidFill>
                <a:srgbClr val="F2F2F2"/>
              </a:solidFill>
            </a:endParaRPr>
          </a:p>
        </p:txBody>
      </p:sp>
      <p:pic>
        <p:nvPicPr>
          <p:cNvPr id="9" name="Picture 8" descr="cfads_q1q2_nsa+ss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221" y="0"/>
            <a:ext cx="541478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63647" y="911412"/>
            <a:ext cx="58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NSA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963647" y="4126753"/>
            <a:ext cx="58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</a:t>
            </a:r>
            <a:r>
              <a:rPr lang="en-US" i="1" dirty="0" smtClean="0"/>
              <a:t>SA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371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IMMS TPW_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5988"/>
            <a:ext cx="9144000" cy="5024437"/>
          </a:xfrm>
          <a:prstGeom prst="rect">
            <a:avLst/>
          </a:prstGeom>
        </p:spPr>
      </p:pic>
      <p:pic>
        <p:nvPicPr>
          <p:cNvPr id="11" name="Picture 10" descr="Screen shot 2013-07-03 at 11.55.30 AM.png"/>
          <p:cNvPicPr>
            <a:picLocks noChangeAspect="1"/>
          </p:cNvPicPr>
          <p:nvPr/>
        </p:nvPicPr>
        <p:blipFill>
          <a:blip r:embed="rId5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07" y="2354800"/>
            <a:ext cx="2037054" cy="13972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6922" y="233588"/>
            <a:ext cx="798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ECF"/>
                </a:solidFill>
              </a:rPr>
              <a:t>SSMI/AMSR-E Total </a:t>
            </a:r>
            <a:r>
              <a:rPr lang="en-US" sz="2400" i="1" dirty="0" err="1" smtClean="0">
                <a:solidFill>
                  <a:srgbClr val="FFFECF"/>
                </a:solidFill>
              </a:rPr>
              <a:t>Precipitable</a:t>
            </a:r>
            <a:r>
              <a:rPr lang="en-US" sz="2400" i="1" dirty="0" smtClean="0">
                <a:solidFill>
                  <a:srgbClr val="FFFECF"/>
                </a:solidFill>
              </a:rPr>
              <a:t> Water (mm) – October 1-15</a:t>
            </a:r>
            <a:endParaRPr lang="en-US" sz="2400" i="1" dirty="0">
              <a:solidFill>
                <a:srgbClr val="FFFE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0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45634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204" y="890556"/>
            <a:ext cx="2895518" cy="2171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0597" y="890560"/>
            <a:ext cx="199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October 3, S-Polka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2168" y="3341805"/>
            <a:ext cx="2836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>
                <a:solidFill>
                  <a:srgbClr val="00DA00"/>
                </a:solidFill>
              </a:rPr>
              <a:t>Q</a:t>
            </a:r>
            <a:r>
              <a:rPr lang="en-US" sz="2400" i="1" baseline="-25000" dirty="0" smtClean="0">
                <a:solidFill>
                  <a:srgbClr val="00DA00"/>
                </a:solidFill>
              </a:rPr>
              <a:t>2 </a:t>
            </a:r>
            <a:r>
              <a:rPr lang="en-US" sz="2400" i="1" dirty="0" smtClean="0">
                <a:solidFill>
                  <a:srgbClr val="00DA00"/>
                </a:solidFill>
              </a:rPr>
              <a:t>(“apparent moisture sink”)</a:t>
            </a:r>
            <a:endParaRPr lang="en-US" sz="2400" i="1" dirty="0">
              <a:solidFill>
                <a:srgbClr val="00DA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1418" y="4707234"/>
            <a:ext cx="2196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i="1" baseline="-25000" dirty="0" smtClean="0">
                <a:solidFill>
                  <a:srgbClr val="FF0000"/>
                </a:solidFill>
              </a:rPr>
              <a:t>1</a:t>
            </a:r>
            <a:r>
              <a:rPr lang="en-US" sz="2400" i="1" dirty="0" smtClean="0">
                <a:solidFill>
                  <a:srgbClr val="FF0000"/>
                </a:solidFill>
              </a:rPr>
              <a:t> (“apparent heat source”)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3118" y="6457890"/>
            <a:ext cx="2339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(K day</a:t>
            </a:r>
            <a:r>
              <a:rPr lang="en-US" sz="2000" i="1" baseline="30000" dirty="0" smtClean="0"/>
              <a:t>-1</a:t>
            </a:r>
            <a:r>
              <a:rPr lang="en-US" sz="2000" i="1" dirty="0" smtClean="0"/>
              <a:t>)</a:t>
            </a:r>
            <a:endParaRPr lang="en-US" sz="2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678706" y="1030941"/>
            <a:ext cx="2226235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Moistening by shallow, </a:t>
            </a:r>
            <a:r>
              <a:rPr lang="en-US" sz="2400" i="1" dirty="0" err="1" smtClean="0"/>
              <a:t>nonprecipitating</a:t>
            </a:r>
            <a:r>
              <a:rPr lang="en-US" sz="2400" i="1" dirty="0" smtClean="0"/>
              <a:t> cumulus, offsetting drying by horizontal advection and subsidence; resembles trades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19306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9581" y="1191826"/>
            <a:ext cx="7659133" cy="53004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ohnson_figure2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2"/>
          <a:stretch/>
        </p:blipFill>
        <p:spPr>
          <a:xfrm>
            <a:off x="839581" y="2718972"/>
            <a:ext cx="7659133" cy="377334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10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>
                <a:solidFill>
                  <a:schemeClr val="bg1">
                    <a:lumMod val="95000"/>
                  </a:schemeClr>
                </a:solidFill>
              </a:rPr>
              <a:t>Atmospheric Mixed Layer Depth, SST, Rainfall</a:t>
            </a:r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 descr="Screen shot 2013-07-03 at 12.08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2" y="1191826"/>
            <a:ext cx="5802640" cy="1497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3902" y="1277687"/>
            <a:ext cx="1644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ATMOSPHERIC MIXED LAYER DEPTH, LCL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963648" y="2575105"/>
            <a:ext cx="1474426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>
                <a:sym typeface="Wingdings"/>
              </a:rPr>
              <a:t>SST-warming phases:</a:t>
            </a:r>
            <a:endParaRPr lang="en-US" i="1" dirty="0" smtClean="0"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en-US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i="1" dirty="0">
                <a:sym typeface="Wingdings"/>
              </a:rPr>
              <a:t>D</a:t>
            </a:r>
            <a:r>
              <a:rPr lang="en-US" i="1" dirty="0" smtClean="0"/>
              <a:t>eepest mixed</a:t>
            </a:r>
            <a:r>
              <a:rPr lang="en-US" i="1" dirty="0"/>
              <a:t> </a:t>
            </a:r>
            <a:r>
              <a:rPr lang="en-US" i="1" dirty="0" smtClean="0"/>
              <a:t>layers</a:t>
            </a:r>
          </a:p>
          <a:p>
            <a:r>
              <a:rPr lang="en-US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i="1" dirty="0" smtClean="0">
                <a:sym typeface="Wingdings"/>
              </a:rPr>
              <a:t>ML depth increases with time, extends above LCL</a:t>
            </a:r>
          </a:p>
        </p:txBody>
      </p:sp>
      <p:sp>
        <p:nvSpPr>
          <p:cNvPr id="7" name="Oval 6"/>
          <p:cNvSpPr/>
          <p:nvPr/>
        </p:nvSpPr>
        <p:spPr>
          <a:xfrm>
            <a:off x="1503622" y="1313933"/>
            <a:ext cx="1562016" cy="12611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83708" y="1313933"/>
            <a:ext cx="1562016" cy="12611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751794" y="1512887"/>
            <a:ext cx="759111" cy="29742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283708" y="1512889"/>
            <a:ext cx="671523" cy="58940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40391" y="1469090"/>
            <a:ext cx="90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20348524">
            <a:off x="1562014" y="3065846"/>
            <a:ext cx="1780992" cy="119713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20348524">
            <a:off x="4283713" y="2852941"/>
            <a:ext cx="1780992" cy="119713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59784" y="1270136"/>
            <a:ext cx="188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R/V </a:t>
            </a:r>
            <a:r>
              <a:rPr lang="en-US" i="1" dirty="0" err="1" smtClean="0"/>
              <a:t>Revelle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363520" y="5817246"/>
            <a:ext cx="1374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MJO1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5014" y="5797166"/>
            <a:ext cx="1374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MJO2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9581" y="1191826"/>
            <a:ext cx="7659133" cy="1497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219470" y="1321323"/>
            <a:ext cx="2058358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000" i="1" dirty="0" smtClean="0"/>
              <a:t>SST diurnal cycle during warming phase</a:t>
            </a:r>
          </a:p>
          <a:p>
            <a:r>
              <a:rPr lang="en-US" sz="20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000" i="1" dirty="0" smtClean="0"/>
              <a:t>Shallow diurnal warm layers, as in TOGA COARE (</a:t>
            </a:r>
            <a:r>
              <a:rPr lang="en-US" sz="2000" i="1" dirty="0" err="1" smtClean="0"/>
              <a:t>Soloviev</a:t>
            </a:r>
            <a:r>
              <a:rPr lang="en-US" sz="2000" i="1" dirty="0" smtClean="0"/>
              <a:t> and Lukas 1997)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51868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7" grpId="0" animBg="1"/>
      <p:bldP spid="7" grpId="1" animBg="1"/>
      <p:bldP spid="14" grpId="0" animBg="1"/>
      <p:bldP spid="14" grpId="1" animBg="1"/>
      <p:bldP spid="21" grpId="0"/>
      <p:bldP spid="22" grpId="0" animBg="1"/>
      <p:bldP spid="23" grpId="0" animBg="1"/>
      <p:bldP spid="12" grpId="0" animBg="1"/>
      <p:bldP spid="20" grpId="1" animBg="1"/>
      <p:bldP spid="2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3294" y="283889"/>
            <a:ext cx="5632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000090"/>
                </a:solidFill>
              </a:rPr>
              <a:t>Outline</a:t>
            </a:r>
            <a:endParaRPr lang="en-US" sz="4400" b="1" i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471" y="1180361"/>
            <a:ext cx="7993529" cy="507831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3500" i="1" dirty="0" smtClean="0"/>
              <a:t>Overview of sounding arrays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3500" i="1" dirty="0" smtClean="0"/>
              <a:t>Heat and moisture budgets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3500" i="1" dirty="0" smtClean="0"/>
              <a:t>Diurnal cycle during “suppressed” periods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3500" i="1" dirty="0"/>
              <a:t>A</a:t>
            </a:r>
            <a:r>
              <a:rPr lang="en-US" sz="3500" i="1" dirty="0" smtClean="0"/>
              <a:t>tmospheric mixed layer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3500" i="1" dirty="0" smtClean="0"/>
              <a:t>Column-integrated </a:t>
            </a:r>
            <a:r>
              <a:rPr lang="en-US" sz="3500" i="1" dirty="0" err="1" smtClean="0"/>
              <a:t>radiative</a:t>
            </a:r>
            <a:r>
              <a:rPr lang="en-US" sz="3500" i="1" dirty="0" smtClean="0"/>
              <a:t> heating rates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3500" i="1" dirty="0" smtClean="0"/>
              <a:t>Effects of Sumatra on weather, tropical </a:t>
            </a:r>
            <a:r>
              <a:rPr lang="en-US" sz="3500" i="1" dirty="0" err="1" smtClean="0"/>
              <a:t>cyclogenesis</a:t>
            </a:r>
            <a:r>
              <a:rPr lang="en-US" sz="3500" i="1" dirty="0" smtClean="0"/>
              <a:t> over Indian Ocean</a:t>
            </a:r>
            <a:endParaRPr lang="en-US" sz="3500" i="1" dirty="0"/>
          </a:p>
        </p:txBody>
      </p:sp>
    </p:spTree>
    <p:extLst>
      <p:ext uri="{BB962C8B-B14F-4D97-AF65-F5344CB8AC3E}">
        <p14:creationId xmlns:p14="http://schemas.microsoft.com/office/powerpoint/2010/main" val="3113887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821" y="14599"/>
            <a:ext cx="69091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387" y="248188"/>
            <a:ext cx="195745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Mixed layers at </a:t>
            </a:r>
            <a:r>
              <a:rPr lang="en-US" sz="2400" i="1" dirty="0" err="1" smtClean="0">
                <a:solidFill>
                  <a:srgbClr val="FFFF00"/>
                </a:solidFill>
              </a:rPr>
              <a:t>Revelle</a:t>
            </a:r>
            <a:r>
              <a:rPr lang="en-US" sz="2400" i="1" dirty="0" smtClean="0">
                <a:solidFill>
                  <a:srgbClr val="FFFF00"/>
                </a:solidFill>
              </a:rPr>
              <a:t> and </a:t>
            </a:r>
            <a:r>
              <a:rPr lang="en-US" sz="2400" i="1" dirty="0" err="1" smtClean="0">
                <a:solidFill>
                  <a:srgbClr val="FFFF00"/>
                </a:solidFill>
              </a:rPr>
              <a:t>Gan</a:t>
            </a:r>
            <a:r>
              <a:rPr lang="en-US" sz="2400" i="1" dirty="0" smtClean="0">
                <a:solidFill>
                  <a:srgbClr val="FFFF00"/>
                </a:solidFill>
              </a:rPr>
              <a:t> Island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6442" y="2426252"/>
            <a:ext cx="1503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SFC PRESSURE</a:t>
            </a:r>
            <a:endParaRPr lang="en-US" sz="16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378586" y="2289446"/>
            <a:ext cx="1503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DA00"/>
                </a:solidFill>
              </a:rPr>
              <a:t>RAIN</a:t>
            </a:r>
            <a:endParaRPr lang="en-US" sz="1600" b="1" i="1" dirty="0">
              <a:solidFill>
                <a:srgbClr val="00DA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5223" y="6033264"/>
            <a:ext cx="1503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DA00"/>
                </a:solidFill>
              </a:rPr>
              <a:t>RAIN</a:t>
            </a:r>
            <a:endParaRPr lang="en-US" sz="1600" b="1" i="1" dirty="0">
              <a:solidFill>
                <a:srgbClr val="00DA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0653" y="5323312"/>
            <a:ext cx="1503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SFC PRESSURE</a:t>
            </a:r>
            <a:endParaRPr lang="en-US" sz="16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8394" y="1576720"/>
            <a:ext cx="207174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i="1" dirty="0" smtClean="0">
                <a:solidFill>
                  <a:srgbClr val="F8FCFF"/>
                </a:solidFill>
              </a:rPr>
              <a:t> Modulation of ML by MJO at </a:t>
            </a:r>
            <a:r>
              <a:rPr lang="en-US" sz="2400" i="1" dirty="0" err="1" smtClean="0">
                <a:solidFill>
                  <a:srgbClr val="F8FCFF"/>
                </a:solidFill>
              </a:rPr>
              <a:t>Gan</a:t>
            </a:r>
            <a:r>
              <a:rPr lang="en-US" sz="2400" i="1" dirty="0" smtClean="0">
                <a:solidFill>
                  <a:srgbClr val="F8FCFF"/>
                </a:solidFill>
              </a:rPr>
              <a:t> less distinct than at </a:t>
            </a:r>
            <a:r>
              <a:rPr lang="en-US" sz="2400" i="1" dirty="0" err="1" smtClean="0">
                <a:solidFill>
                  <a:srgbClr val="F8FCFF"/>
                </a:solidFill>
              </a:rPr>
              <a:t>Revelle</a:t>
            </a:r>
            <a:endParaRPr lang="en-US" sz="2400" i="1" dirty="0" smtClean="0">
              <a:solidFill>
                <a:srgbClr val="F8FCFF"/>
              </a:solidFill>
            </a:endParaRPr>
          </a:p>
          <a:p>
            <a:pPr>
              <a:buFont typeface="Arial"/>
              <a:buChar char="•"/>
            </a:pPr>
            <a:r>
              <a:rPr lang="en-US" sz="2400" i="1" dirty="0">
                <a:solidFill>
                  <a:srgbClr val="F8FCFF"/>
                </a:solidFill>
              </a:rPr>
              <a:t> </a:t>
            </a:r>
            <a:r>
              <a:rPr lang="en-US" sz="2400" i="1" dirty="0" smtClean="0">
                <a:solidFill>
                  <a:srgbClr val="F8FCFF"/>
                </a:solidFill>
              </a:rPr>
              <a:t>Shallow ML’s during rainy periods</a:t>
            </a:r>
          </a:p>
          <a:p>
            <a:pPr>
              <a:buFont typeface="Arial"/>
              <a:buChar char="•"/>
            </a:pPr>
            <a:r>
              <a:rPr lang="en-US" sz="2400" i="1" dirty="0">
                <a:solidFill>
                  <a:srgbClr val="F8FCFF"/>
                </a:solidFill>
              </a:rPr>
              <a:t> </a:t>
            </a:r>
            <a:r>
              <a:rPr lang="en-US" sz="2400" i="1" dirty="0" smtClean="0">
                <a:solidFill>
                  <a:srgbClr val="F8FCFF"/>
                </a:solidFill>
              </a:rPr>
              <a:t>Results at </a:t>
            </a:r>
            <a:r>
              <a:rPr lang="en-US" sz="2400" i="1" dirty="0" err="1" smtClean="0">
                <a:solidFill>
                  <a:srgbClr val="F8FCFF"/>
                </a:solidFill>
              </a:rPr>
              <a:t>Gan</a:t>
            </a:r>
            <a:r>
              <a:rPr lang="en-US" sz="2400" i="1" dirty="0" smtClean="0">
                <a:solidFill>
                  <a:srgbClr val="F8FCFF"/>
                </a:solidFill>
              </a:rPr>
              <a:t> may not be representative of open ocean</a:t>
            </a:r>
            <a:endParaRPr lang="en-US" sz="2400" i="1" dirty="0">
              <a:solidFill>
                <a:srgbClr val="F8F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3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g15mo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7" y="101904"/>
            <a:ext cx="6896089" cy="667512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3634974" y="5022144"/>
            <a:ext cx="160580" cy="2773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34974" y="4700961"/>
            <a:ext cx="112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SST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39390" y="5795904"/>
            <a:ext cx="262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Surface Sensible Heat Flux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stCxn id="14" idx="0"/>
          </p:cNvCxnSpPr>
          <p:nvPr/>
        </p:nvCxnSpPr>
        <p:spPr>
          <a:xfrm flipV="1">
            <a:off x="3153237" y="5518518"/>
            <a:ext cx="350351" cy="2773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2"/>
          </p:cNvCxnSpPr>
          <p:nvPr/>
        </p:nvCxnSpPr>
        <p:spPr>
          <a:xfrm flipH="1">
            <a:off x="3343007" y="1838380"/>
            <a:ext cx="3934238" cy="160704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7" idx="2"/>
          </p:cNvCxnSpPr>
          <p:nvPr/>
        </p:nvCxnSpPr>
        <p:spPr>
          <a:xfrm flipH="1">
            <a:off x="5897704" y="1838380"/>
            <a:ext cx="1379541" cy="1066872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19082" y="738413"/>
            <a:ext cx="85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NOON</a:t>
            </a:r>
            <a:endParaRPr lang="en-US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22791" y="679341"/>
            <a:ext cx="1040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i="1" dirty="0" smtClean="0"/>
              <a:t>3-hourly</a:t>
            </a:r>
          </a:p>
          <a:p>
            <a:pPr algn="r"/>
            <a:r>
              <a:rPr lang="en-US" b="1" i="1" dirty="0" smtClean="0"/>
              <a:t>data</a:t>
            </a:r>
            <a:endParaRPr lang="en-US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153536" y="5707347"/>
            <a:ext cx="90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i="1" dirty="0" smtClean="0"/>
              <a:t>10-min</a:t>
            </a:r>
          </a:p>
          <a:p>
            <a:pPr algn="r"/>
            <a:r>
              <a:rPr lang="en-US" b="1" i="1" dirty="0" smtClean="0"/>
              <a:t>data</a:t>
            </a:r>
            <a:endParaRPr lang="en-US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72886" y="268720"/>
            <a:ext cx="2408717" cy="1569660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Peak moistening by shallow cu/</a:t>
            </a:r>
            <a:r>
              <a:rPr lang="en-US" sz="2400" i="1" dirty="0" err="1" smtClean="0"/>
              <a:t>congestus</a:t>
            </a:r>
            <a:r>
              <a:rPr lang="en-US" sz="2400" i="1" dirty="0" smtClean="0"/>
              <a:t> occurs in afternoon</a:t>
            </a:r>
            <a:endParaRPr lang="en-US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7381832" y="3989294"/>
            <a:ext cx="1567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Ruppert</a:t>
            </a:r>
            <a:r>
              <a:rPr lang="en-US" i="1" dirty="0" smtClean="0"/>
              <a:t> and Johnson 2014, submitted)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5495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 spol_pics_mod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4" y="0"/>
            <a:ext cx="875249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904" y="3264476"/>
            <a:ext cx="23970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MODIS/Terra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904" y="7938"/>
            <a:ext cx="38910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12 October 2011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Gan S-Pol Cam (north)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92600" y="5541944"/>
            <a:ext cx="352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Gan Island</a:t>
            </a:r>
          </a:p>
        </p:txBody>
      </p:sp>
      <p:pic>
        <p:nvPicPr>
          <p:cNvPr id="2" name="Picture 1" descr="6 SPOL_S_dbz.0902utc12oct.150k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06" y="4233317"/>
            <a:ext cx="2655350" cy="2617254"/>
          </a:xfrm>
          <a:prstGeom prst="rect">
            <a:avLst/>
          </a:prstGeom>
          <a:ln w="28575" cmpd="sng">
            <a:solidFill>
              <a:srgbClr val="008000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6958040" y="4842109"/>
            <a:ext cx="1005342" cy="1666955"/>
            <a:chOff x="6958040" y="4842109"/>
            <a:chExt cx="1005342" cy="1666955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6958040" y="6016839"/>
              <a:ext cx="502671" cy="49222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354885" y="5199313"/>
              <a:ext cx="105826" cy="81752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7354885" y="4842109"/>
              <a:ext cx="608497" cy="357204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4675275" y="3310172"/>
            <a:ext cx="23753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MODIS/Aqua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889" y="1006231"/>
            <a:ext cx="321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E05E"/>
                </a:solidFill>
              </a:rPr>
              <a:t>(James </a:t>
            </a:r>
            <a:r>
              <a:rPr lang="en-US" sz="2400" i="1" dirty="0" err="1" smtClean="0">
                <a:solidFill>
                  <a:srgbClr val="FFE05E"/>
                </a:solidFill>
              </a:rPr>
              <a:t>Ruppert</a:t>
            </a:r>
            <a:r>
              <a:rPr lang="en-US" sz="2400" i="1" dirty="0" smtClean="0">
                <a:solidFill>
                  <a:srgbClr val="FFE05E"/>
                </a:solidFill>
              </a:rPr>
              <a:t>)</a:t>
            </a:r>
            <a:endParaRPr lang="en-US" sz="2400" i="1" dirty="0">
              <a:solidFill>
                <a:srgbClr val="FFE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2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diurnalan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914400"/>
            <a:ext cx="6807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2400" y="3657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2°S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828800" y="1524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0000FF"/>
                </a:solidFill>
                <a:latin typeface="Comic Sans MS" charset="0"/>
              </a:rPr>
              <a:t>Mesoscale</a:t>
            </a:r>
            <a:r>
              <a:rPr lang="en-US" sz="2400" dirty="0">
                <a:solidFill>
                  <a:srgbClr val="0000FF"/>
                </a:solidFill>
                <a:latin typeface="Comic Sans MS" charset="0"/>
              </a:rPr>
              <a:t> circulations (open cells) </a:t>
            </a: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2514600" y="60198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omic Sans MS" charset="0"/>
              </a:rPr>
              <a:t>3 December 1992 – Light-wind day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7848600" y="2133600"/>
            <a:ext cx="533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Comic Sans MS" charset="0"/>
              </a:rPr>
              <a:t>EQ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7800" y="12192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Open cells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~ 30 km scale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09600" y="2178050"/>
            <a:ext cx="533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Comic Sans MS" charset="0"/>
              </a:rPr>
              <a:t>EQ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3657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2°S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7620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2°N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" y="4884003"/>
            <a:ext cx="4267200" cy="83099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/>
              <a:t>Mesoscale</a:t>
            </a:r>
            <a:r>
              <a:rPr lang="en-US" sz="2400" i="1" dirty="0" smtClean="0"/>
              <a:t> circulations promote isolated cumulus and showers</a:t>
            </a:r>
            <a:endParaRPr lang="en-US" sz="2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72400" y="7620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2°N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3800" y="609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154°E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609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152°E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609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156°E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2921" y="1181175"/>
            <a:ext cx="2175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00"/>
                </a:solidFill>
              </a:rPr>
              <a:t>TOGA COARE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9800" y="6386513"/>
            <a:ext cx="2989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(Johnson et al. 2001)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9594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0"/>
            <a:ext cx="64807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6392" y="467179"/>
            <a:ext cx="1255452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GAN ISLAND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299376" y="160600"/>
            <a:ext cx="440000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i="1" dirty="0" smtClean="0">
                <a:sym typeface="Wingdings"/>
              </a:rPr>
              <a:t> </a:t>
            </a:r>
            <a:r>
              <a:rPr lang="en-US" sz="2400" i="1" dirty="0" smtClean="0"/>
              <a:t>Dry mid-troposphere inhibits deep convection</a:t>
            </a:r>
          </a:p>
          <a:p>
            <a:r>
              <a:rPr lang="en-US" sz="2400" i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i="1" dirty="0">
                <a:sym typeface="Wingdings"/>
              </a:rPr>
              <a:t> </a:t>
            </a:r>
            <a:r>
              <a:rPr lang="en-US" sz="2400" i="1" dirty="0" smtClean="0"/>
              <a:t>Models have a difficult time re: convective sensitivity to midlevel moisture (Derbyshire et al. 2004; Del </a:t>
            </a:r>
            <a:r>
              <a:rPr lang="en-US" sz="2400" i="1" dirty="0" err="1" smtClean="0"/>
              <a:t>Genio</a:t>
            </a:r>
            <a:r>
              <a:rPr lang="en-US" sz="2400" i="1" dirty="0" smtClean="0"/>
              <a:t> et al. 2012)</a:t>
            </a:r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495255" y="3006026"/>
            <a:ext cx="884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10 km</a:t>
            </a:r>
            <a:endParaRPr lang="en-US" sz="2000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238014" y="3262833"/>
            <a:ext cx="2733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05814" y="1459929"/>
            <a:ext cx="94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(11 L)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7273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4-07-20 at 7.48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1243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62000" y="2106707"/>
            <a:ext cx="1778000" cy="1404470"/>
          </a:xfrm>
          <a:prstGeom prst="ellipse">
            <a:avLst/>
          </a:prstGeom>
          <a:noFill/>
          <a:ln w="28575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18121" y="3361762"/>
            <a:ext cx="1180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</a:rPr>
              <a:t>&lt;−Q</a:t>
            </a:r>
            <a:r>
              <a:rPr lang="en-US" sz="2000" i="1" baseline="-25000" dirty="0" smtClean="0">
                <a:solidFill>
                  <a:srgbClr val="008000"/>
                </a:solidFill>
              </a:rPr>
              <a:t>2</a:t>
            </a:r>
            <a:r>
              <a:rPr lang="en-US" sz="2000" i="1" dirty="0" smtClean="0">
                <a:solidFill>
                  <a:srgbClr val="008000"/>
                </a:solidFill>
              </a:rPr>
              <a:t>&gt;</a:t>
            </a:r>
            <a:endParaRPr lang="en-US" sz="2000" i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9177" y="3449000"/>
            <a:ext cx="16883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TOTAL ADVECTION</a:t>
            </a:r>
            <a:endParaRPr lang="en-US" sz="1600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658471" y="3092824"/>
            <a:ext cx="164353" cy="4183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22824" y="5080000"/>
            <a:ext cx="237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Rainfall rate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526118" y="2823883"/>
            <a:ext cx="144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Horiz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3" y="1449294"/>
            <a:ext cx="119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Vert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22047" y="2263875"/>
            <a:ext cx="1102659" cy="929340"/>
          </a:xfrm>
          <a:prstGeom prst="ellipse">
            <a:avLst/>
          </a:prstGeom>
          <a:noFill/>
          <a:ln w="28575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04354" y="1630101"/>
            <a:ext cx="3331882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Shallow cumulus periods</a:t>
            </a:r>
            <a:endParaRPr lang="en-US" sz="2400" i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435412" y="2106707"/>
            <a:ext cx="732122" cy="2988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2" idx="1"/>
          </p:cNvCxnSpPr>
          <p:nvPr/>
        </p:nvCxnSpPr>
        <p:spPr>
          <a:xfrm>
            <a:off x="4796118" y="2106707"/>
            <a:ext cx="687410" cy="2932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58359" y="2310328"/>
            <a:ext cx="1628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q</a:t>
            </a:r>
            <a:r>
              <a:rPr lang="en-US" i="1" dirty="0" smtClean="0"/>
              <a:t>-tendency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4616822" y="6140823"/>
            <a:ext cx="4347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(</a:t>
            </a:r>
            <a:r>
              <a:rPr lang="en-US" i="1" dirty="0" err="1" smtClean="0"/>
              <a:t>Ruppert</a:t>
            </a:r>
            <a:r>
              <a:rPr lang="en-US" i="1" dirty="0" smtClean="0"/>
              <a:t> and Johnson 2014, submitted)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5076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2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00" y="0"/>
            <a:ext cx="6404465" cy="6858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110" y="4434530"/>
            <a:ext cx="3572701" cy="182224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</p:pic>
      <p:sp>
        <p:nvSpPr>
          <p:cNvPr id="6" name="Oval 5"/>
          <p:cNvSpPr/>
          <p:nvPr/>
        </p:nvSpPr>
        <p:spPr>
          <a:xfrm>
            <a:off x="8128122" y="4195063"/>
            <a:ext cx="789892" cy="69917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92950" y="3253313"/>
            <a:ext cx="1883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BUDGETS (−0.59 K day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248391" y="4276122"/>
            <a:ext cx="1883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 (−0.63 K day</a:t>
            </a:r>
            <a:r>
              <a:rPr lang="en-US" sz="1200" baseline="30000" dirty="0" smtClean="0">
                <a:solidFill>
                  <a:srgbClr val="FF0000"/>
                </a:solidFill>
              </a:rPr>
              <a:t>-1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4948" y="4669006"/>
            <a:ext cx="124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(CERES)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179295" y="2283817"/>
            <a:ext cx="1927411" cy="193899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&lt;Q</a:t>
            </a:r>
            <a:r>
              <a:rPr lang="en-US" sz="2400" i="1" baseline="-25000" dirty="0" smtClean="0"/>
              <a:t>R</a:t>
            </a:r>
            <a:r>
              <a:rPr lang="en-US" sz="2400" i="1" dirty="0" smtClean="0"/>
              <a:t>&gt; is significantly modulated by the MJO       (~ 1 K day</a:t>
            </a:r>
            <a:r>
              <a:rPr lang="en-US" sz="2400" i="1" baseline="30000" dirty="0" smtClean="0"/>
              <a:t>-1</a:t>
            </a:r>
            <a:r>
              <a:rPr lang="en-US" sz="2400" i="1" dirty="0" smtClean="0"/>
              <a:t>) </a:t>
            </a:r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680516" y="2958353"/>
            <a:ext cx="1417543" cy="92333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&lt;Q</a:t>
            </a:r>
            <a:r>
              <a:rPr lang="en-US" i="1" baseline="-25000" dirty="0" smtClean="0"/>
              <a:t>R</a:t>
            </a:r>
            <a:r>
              <a:rPr lang="en-US" i="1" dirty="0" smtClean="0"/>
              <a:t>&gt; determined as a residual</a:t>
            </a:r>
            <a:endParaRPr lang="en-US" i="1" dirty="0"/>
          </a:p>
        </p:txBody>
      </p:sp>
      <p:cxnSp>
        <p:nvCxnSpPr>
          <p:cNvPr id="11" name="Straight Arrow Connector 10"/>
          <p:cNvCxnSpPr>
            <a:stCxn id="3" idx="2"/>
            <a:endCxn id="6" idx="0"/>
          </p:cNvCxnSpPr>
          <p:nvPr/>
        </p:nvCxnSpPr>
        <p:spPr>
          <a:xfrm>
            <a:off x="8389288" y="3881683"/>
            <a:ext cx="133780" cy="313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2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22 at 9.42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97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22367" y="4669006"/>
            <a:ext cx="124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(CERES)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351059" y="328185"/>
            <a:ext cx="1792941" cy="369331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Tilted structure of T, RH in upper troposphere consistent with </a:t>
            </a:r>
            <a:r>
              <a:rPr lang="en-US" i="1" dirty="0" err="1" smtClean="0"/>
              <a:t>Kiladis</a:t>
            </a:r>
            <a:r>
              <a:rPr lang="en-US" i="1" dirty="0" smtClean="0"/>
              <a:t> et al. (2001), who found gravity wave excited in lower stratosphere in response to MJO convective envelope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0" y="6275294"/>
            <a:ext cx="791882" cy="58270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7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_31O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47" y="599295"/>
            <a:ext cx="8179449" cy="2829705"/>
          </a:xfrm>
          <a:prstGeom prst="rect">
            <a:avLst/>
          </a:prstGeom>
        </p:spPr>
      </p:pic>
      <p:pic>
        <p:nvPicPr>
          <p:cNvPr id="6" name="Picture 5" descr="Screen Shot 2014-07-09 at 10.12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2" y="3330819"/>
            <a:ext cx="7589520" cy="2030231"/>
          </a:xfrm>
          <a:prstGeom prst="rect">
            <a:avLst/>
          </a:prstGeom>
        </p:spPr>
      </p:pic>
      <p:pic>
        <p:nvPicPr>
          <p:cNvPr id="8" name="Picture 7" descr="Screen Shot 2014-07-09 at 10.15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95" y="5361050"/>
            <a:ext cx="6388100" cy="876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0401" y="6052684"/>
            <a:ext cx="22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CALIPSO cloud index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394353" y="3188129"/>
            <a:ext cx="280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Virts</a:t>
            </a:r>
            <a:r>
              <a:rPr lang="en-US" i="1" dirty="0" smtClean="0"/>
              <a:t> and Wallace 2010)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64454" y="1027361"/>
            <a:ext cx="941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ERAi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11134" y="1912035"/>
            <a:ext cx="74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warm</a:t>
            </a:r>
            <a:endParaRPr lang="en-US" sz="1600" i="1" dirty="0"/>
          </a:p>
        </p:txBody>
      </p:sp>
      <p:sp>
        <p:nvSpPr>
          <p:cNvPr id="13" name="TextBox 12"/>
          <p:cNvSpPr txBox="1"/>
          <p:nvPr/>
        </p:nvSpPr>
        <p:spPr>
          <a:xfrm rot="21253127">
            <a:off x="3207413" y="1213148"/>
            <a:ext cx="74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</a:rPr>
              <a:t>cool</a:t>
            </a:r>
            <a:endParaRPr lang="en-US" sz="16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9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243"/>
            <a:ext cx="9144000" cy="37479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0166" y="1677749"/>
            <a:ext cx="72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11" name="TextBox 10"/>
          <p:cNvSpPr txBox="1"/>
          <p:nvPr/>
        </p:nvSpPr>
        <p:spPr>
          <a:xfrm rot="2971730">
            <a:off x="4999018" y="3098715"/>
            <a:ext cx="23202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solidFill>
                  <a:srgbClr val="000000"/>
                </a:solidFill>
                <a:latin typeface="Georgia"/>
                <a:cs typeface="Georgia"/>
              </a:rPr>
              <a:t>SUMATRA</a:t>
            </a:r>
            <a:endParaRPr lang="en-US" sz="900" b="1" i="1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8012" y="2408635"/>
            <a:ext cx="23202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latin typeface="Georgia"/>
                <a:cs typeface="Georgia"/>
              </a:rPr>
              <a:t>BORNEO</a:t>
            </a:r>
            <a:endParaRPr lang="en-US" sz="900" b="1" i="1" dirty="0">
              <a:latin typeface="Georgia"/>
              <a:cs typeface="Georg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465" y="156798"/>
            <a:ext cx="8558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>
                    <a:lumMod val="95000"/>
                  </a:schemeClr>
                </a:solidFill>
              </a:rPr>
              <a:t>CINDY/DYNAMO/AMIE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1 October 2011 – 31 March 2012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6923" y="5022144"/>
            <a:ext cx="7831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</a:rPr>
              <a:t>Downstream effects of Sumatra on flow over Indian Ocean</a:t>
            </a:r>
            <a:endParaRPr lang="en-US" sz="3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9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512"/>
            <a:ext cx="9144000" cy="37479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4208" y="4765181"/>
            <a:ext cx="8762110" cy="193899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CFFCC"/>
              </a:buClr>
              <a:buFont typeface="Wingdings" charset="2"/>
              <a:buChar char="Ø"/>
            </a:pPr>
            <a:r>
              <a:rPr lang="en-US" sz="2400" i="1" dirty="0" smtClean="0">
                <a:solidFill>
                  <a:srgbClr val="FFFF00"/>
                </a:solidFill>
              </a:rPr>
              <a:t>Corrections applied to humidity data: </a:t>
            </a:r>
            <a:r>
              <a:rPr lang="en-US" sz="2400" i="1" dirty="0" err="1" smtClean="0">
                <a:solidFill>
                  <a:srgbClr val="FFFF00"/>
                </a:solidFill>
              </a:rPr>
              <a:t>Vaisala</a:t>
            </a:r>
            <a:r>
              <a:rPr lang="en-US" sz="2400" i="1" dirty="0" smtClean="0">
                <a:solidFill>
                  <a:srgbClr val="FFFF00"/>
                </a:solidFill>
              </a:rPr>
              <a:t> RS92 daytime dry biases much smaller than TOGA COARE – ~2% in lower troposphere, ~5-6% in upper troposphere</a:t>
            </a:r>
          </a:p>
          <a:p>
            <a:pPr marL="342900" indent="-342900">
              <a:buClr>
                <a:srgbClr val="CCFFCC"/>
              </a:buClr>
              <a:buFont typeface="Wingdings" charset="2"/>
              <a:buChar char="Ø"/>
            </a:pPr>
            <a:r>
              <a:rPr lang="en-US" sz="2400" i="1" dirty="0" smtClean="0">
                <a:solidFill>
                  <a:srgbClr val="FFFF00"/>
                </a:solidFill>
              </a:rPr>
              <a:t>Procedure developed using ECMWF OA data to mitigate Sri Lanka island blocking/diurnal cycle effects on Colombo soundings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9085" y="2172484"/>
            <a:ext cx="657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>
                <a:solidFill>
                  <a:srgbClr val="FF0000"/>
                </a:solidFill>
              </a:rPr>
              <a:t>NSA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1915" y="2709066"/>
            <a:ext cx="657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SSA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0166" y="1677749"/>
            <a:ext cx="72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06529"/>
            <a:ext cx="877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>
                    <a:lumMod val="95000"/>
                  </a:schemeClr>
                </a:solidFill>
              </a:rPr>
              <a:t>CINDY/DYNAMO/AMIE Sounding Network</a:t>
            </a:r>
            <a:endParaRPr lang="en-US" sz="24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339" y="568194"/>
            <a:ext cx="1947445" cy="337638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07681" y="2768173"/>
            <a:ext cx="1369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*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Colombo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521746" y="2988305"/>
            <a:ext cx="128436" cy="16512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21228" y="2771782"/>
            <a:ext cx="1027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*</a:t>
            </a:r>
            <a:r>
              <a:rPr lang="en-US" sz="1600" i="1" dirty="0" smtClean="0">
                <a:solidFill>
                  <a:schemeClr val="bg1"/>
                </a:solidFill>
              </a:rPr>
              <a:t>2.5 km</a:t>
            </a:r>
            <a:endParaRPr lang="en-US" sz="1600" i="1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>
            <a:stCxn id="4" idx="1"/>
          </p:cNvCxnSpPr>
          <p:nvPr/>
        </p:nvCxnSpPr>
        <p:spPr>
          <a:xfrm flipH="1" flipV="1">
            <a:off x="4169326" y="2026187"/>
            <a:ext cx="1992013" cy="23019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31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32598" y="165100"/>
            <a:ext cx="6452249" cy="22689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3-07-17 at 11.06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98" y="290821"/>
            <a:ext cx="6478167" cy="6567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5896" y="423358"/>
            <a:ext cx="274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Max elevation = 3.8 km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 rot="3058424">
            <a:off x="4154584" y="3309917"/>
            <a:ext cx="2226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Georgia"/>
                <a:cs typeface="Georgia"/>
              </a:rPr>
              <a:t>Sumatra</a:t>
            </a:r>
            <a:endParaRPr lang="en-US" sz="2800" i="1" dirty="0">
              <a:latin typeface="Georgia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408" y="1141691"/>
            <a:ext cx="2226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Georgia"/>
                <a:cs typeface="Georgia"/>
              </a:rPr>
              <a:t>Malaysia</a:t>
            </a:r>
            <a:endParaRPr lang="en-US" sz="2000" i="1" dirty="0">
              <a:latin typeface="Georgia"/>
              <a:cs typeface="Georgi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2739" y="2060721"/>
            <a:ext cx="2744477" cy="40934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smtClean="0"/>
              <a:t>* Diurnal cycle, westward propagation of convection (e.g., Mori et al. 2004; Sakurai et al. 2005; Ichikawa and </a:t>
            </a:r>
            <a:r>
              <a:rPr lang="en-US" sz="2000" i="1" dirty="0" err="1" smtClean="0"/>
              <a:t>Yasunari</a:t>
            </a:r>
            <a:r>
              <a:rPr lang="en-US" sz="2000" i="1" dirty="0" smtClean="0"/>
              <a:t> 2006)</a:t>
            </a:r>
          </a:p>
          <a:p>
            <a:r>
              <a:rPr lang="en-US" sz="2000" i="1" dirty="0" smtClean="0"/>
              <a:t>* Inness and </a:t>
            </a:r>
            <a:r>
              <a:rPr lang="en-US" sz="2000" i="1" dirty="0" err="1" smtClean="0"/>
              <a:t>Slingo</a:t>
            </a:r>
            <a:r>
              <a:rPr lang="en-US" sz="2000" i="1" dirty="0" smtClean="0"/>
              <a:t> (2006) showed that Sumatra can block Kelvin wave signal, and hence propagation of the MJO across the maritime continent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60343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3-07-17 at 11.02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26" y="1003375"/>
            <a:ext cx="7369746" cy="5409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3340" y="3962349"/>
            <a:ext cx="1050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*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2424" y="1590657"/>
            <a:ext cx="1865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</a:rPr>
              <a:t>Smith (1989)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9940" y="325260"/>
            <a:ext cx="2127282" cy="14513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3-07-17 at 11.06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39" y="407677"/>
            <a:ext cx="2127282" cy="2156512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064" y="3480939"/>
            <a:ext cx="609049" cy="4924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9939" y="325260"/>
            <a:ext cx="2127283" cy="22389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368505" y="3716139"/>
            <a:ext cx="0" cy="403010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68505" y="4506709"/>
            <a:ext cx="0" cy="40301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25875" y="230010"/>
            <a:ext cx="455612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Wake vortices expected to the lee of N and S ends of Sumatra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50830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17 at 10.2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9559"/>
            <a:ext cx="9151107" cy="5130166"/>
          </a:xfrm>
          <a:prstGeom prst="rect">
            <a:avLst/>
          </a:prstGeom>
        </p:spPr>
      </p:pic>
      <p:sp>
        <p:nvSpPr>
          <p:cNvPr id="57" name="Freeform 56"/>
          <p:cNvSpPr/>
          <p:nvPr/>
        </p:nvSpPr>
        <p:spPr>
          <a:xfrm>
            <a:off x="6892973" y="3010542"/>
            <a:ext cx="851795" cy="831036"/>
          </a:xfrm>
          <a:custGeom>
            <a:avLst/>
            <a:gdLst>
              <a:gd name="connsiteX0" fmla="*/ 851795 w 851795"/>
              <a:gd name="connsiteY0" fmla="*/ 783996 h 831036"/>
              <a:gd name="connsiteX1" fmla="*/ 851795 w 851795"/>
              <a:gd name="connsiteY1" fmla="*/ 783996 h 831036"/>
              <a:gd name="connsiteX2" fmla="*/ 804762 w 851795"/>
              <a:gd name="connsiteY2" fmla="*/ 580157 h 831036"/>
              <a:gd name="connsiteX3" fmla="*/ 757729 w 851795"/>
              <a:gd name="connsiteY3" fmla="*/ 564477 h 831036"/>
              <a:gd name="connsiteX4" fmla="*/ 663663 w 851795"/>
              <a:gd name="connsiteY4" fmla="*/ 423358 h 831036"/>
              <a:gd name="connsiteX5" fmla="*/ 632308 w 851795"/>
              <a:gd name="connsiteY5" fmla="*/ 376318 h 831036"/>
              <a:gd name="connsiteX6" fmla="*/ 585275 w 851795"/>
              <a:gd name="connsiteY6" fmla="*/ 360638 h 831036"/>
              <a:gd name="connsiteX7" fmla="*/ 506886 w 851795"/>
              <a:gd name="connsiteY7" fmla="*/ 297919 h 831036"/>
              <a:gd name="connsiteX8" fmla="*/ 428498 w 851795"/>
              <a:gd name="connsiteY8" fmla="*/ 188159 h 831036"/>
              <a:gd name="connsiteX9" fmla="*/ 334432 w 851795"/>
              <a:gd name="connsiteY9" fmla="*/ 156800 h 831036"/>
              <a:gd name="connsiteX10" fmla="*/ 303077 w 851795"/>
              <a:gd name="connsiteY10" fmla="*/ 109760 h 831036"/>
              <a:gd name="connsiteX11" fmla="*/ 256044 w 851795"/>
              <a:gd name="connsiteY11" fmla="*/ 94080 h 831036"/>
              <a:gd name="connsiteX12" fmla="*/ 224688 w 851795"/>
              <a:gd name="connsiteY12" fmla="*/ 62720 h 831036"/>
              <a:gd name="connsiteX13" fmla="*/ 83589 w 851795"/>
              <a:gd name="connsiteY13" fmla="*/ 0 h 831036"/>
              <a:gd name="connsiteX14" fmla="*/ 5201 w 851795"/>
              <a:gd name="connsiteY14" fmla="*/ 15680 h 831036"/>
              <a:gd name="connsiteX15" fmla="*/ 20879 w 851795"/>
              <a:gd name="connsiteY15" fmla="*/ 78400 h 831036"/>
              <a:gd name="connsiteX16" fmla="*/ 83589 w 851795"/>
              <a:gd name="connsiteY16" fmla="*/ 109760 h 831036"/>
              <a:gd name="connsiteX17" fmla="*/ 130622 w 851795"/>
              <a:gd name="connsiteY17" fmla="*/ 141120 h 831036"/>
              <a:gd name="connsiteX18" fmla="*/ 177655 w 851795"/>
              <a:gd name="connsiteY18" fmla="*/ 235199 h 831036"/>
              <a:gd name="connsiteX19" fmla="*/ 209011 w 851795"/>
              <a:gd name="connsiteY19" fmla="*/ 266559 h 831036"/>
              <a:gd name="connsiteX20" fmla="*/ 256044 w 851795"/>
              <a:gd name="connsiteY20" fmla="*/ 282239 h 831036"/>
              <a:gd name="connsiteX21" fmla="*/ 318754 w 851795"/>
              <a:gd name="connsiteY21" fmla="*/ 376318 h 831036"/>
              <a:gd name="connsiteX22" fmla="*/ 350110 w 851795"/>
              <a:gd name="connsiteY22" fmla="*/ 407678 h 831036"/>
              <a:gd name="connsiteX23" fmla="*/ 381465 w 851795"/>
              <a:gd name="connsiteY23" fmla="*/ 454718 h 831036"/>
              <a:gd name="connsiteX24" fmla="*/ 428498 w 851795"/>
              <a:gd name="connsiteY24" fmla="*/ 470398 h 831036"/>
              <a:gd name="connsiteX25" fmla="*/ 475531 w 851795"/>
              <a:gd name="connsiteY25" fmla="*/ 501758 h 831036"/>
              <a:gd name="connsiteX26" fmla="*/ 506886 w 851795"/>
              <a:gd name="connsiteY26" fmla="*/ 548797 h 831036"/>
              <a:gd name="connsiteX27" fmla="*/ 522564 w 851795"/>
              <a:gd name="connsiteY27" fmla="*/ 595837 h 831036"/>
              <a:gd name="connsiteX28" fmla="*/ 569597 w 851795"/>
              <a:gd name="connsiteY28" fmla="*/ 627197 h 831036"/>
              <a:gd name="connsiteX29" fmla="*/ 632308 w 851795"/>
              <a:gd name="connsiteY29" fmla="*/ 721276 h 831036"/>
              <a:gd name="connsiteX30" fmla="*/ 647985 w 851795"/>
              <a:gd name="connsiteY30" fmla="*/ 768316 h 831036"/>
              <a:gd name="connsiteX31" fmla="*/ 726374 w 851795"/>
              <a:gd name="connsiteY31" fmla="*/ 831036 h 831036"/>
              <a:gd name="connsiteX32" fmla="*/ 836117 w 851795"/>
              <a:gd name="connsiteY32" fmla="*/ 815356 h 831036"/>
              <a:gd name="connsiteX33" fmla="*/ 851795 w 851795"/>
              <a:gd name="connsiteY33" fmla="*/ 768316 h 831036"/>
              <a:gd name="connsiteX34" fmla="*/ 836117 w 851795"/>
              <a:gd name="connsiteY34" fmla="*/ 674237 h 831036"/>
              <a:gd name="connsiteX35" fmla="*/ 836117 w 851795"/>
              <a:gd name="connsiteY35" fmla="*/ 674237 h 8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51795" h="831036">
                <a:moveTo>
                  <a:pt x="851795" y="783996"/>
                </a:moveTo>
                <a:lnTo>
                  <a:pt x="851795" y="783996"/>
                </a:lnTo>
                <a:cubicBezTo>
                  <a:pt x="847072" y="736757"/>
                  <a:pt x="860648" y="624873"/>
                  <a:pt x="804762" y="580157"/>
                </a:cubicBezTo>
                <a:cubicBezTo>
                  <a:pt x="791858" y="569832"/>
                  <a:pt x="773407" y="569704"/>
                  <a:pt x="757729" y="564477"/>
                </a:cubicBezTo>
                <a:lnTo>
                  <a:pt x="663663" y="423358"/>
                </a:lnTo>
                <a:cubicBezTo>
                  <a:pt x="653211" y="407678"/>
                  <a:pt x="650185" y="382278"/>
                  <a:pt x="632308" y="376318"/>
                </a:cubicBezTo>
                <a:cubicBezTo>
                  <a:pt x="616630" y="371091"/>
                  <a:pt x="600056" y="368029"/>
                  <a:pt x="585275" y="360638"/>
                </a:cubicBezTo>
                <a:cubicBezTo>
                  <a:pt x="545719" y="340858"/>
                  <a:pt x="536050" y="327087"/>
                  <a:pt x="506886" y="297919"/>
                </a:cubicBezTo>
                <a:cubicBezTo>
                  <a:pt x="486232" y="256603"/>
                  <a:pt x="472501" y="212608"/>
                  <a:pt x="428498" y="188159"/>
                </a:cubicBezTo>
                <a:cubicBezTo>
                  <a:pt x="399606" y="172106"/>
                  <a:pt x="334432" y="156800"/>
                  <a:pt x="334432" y="156800"/>
                </a:cubicBezTo>
                <a:cubicBezTo>
                  <a:pt x="323980" y="141120"/>
                  <a:pt x="317791" y="121533"/>
                  <a:pt x="303077" y="109760"/>
                </a:cubicBezTo>
                <a:cubicBezTo>
                  <a:pt x="290173" y="99435"/>
                  <a:pt x="270214" y="102583"/>
                  <a:pt x="256044" y="94080"/>
                </a:cubicBezTo>
                <a:cubicBezTo>
                  <a:pt x="243369" y="86474"/>
                  <a:pt x="237909" y="69332"/>
                  <a:pt x="224688" y="62720"/>
                </a:cubicBezTo>
                <a:cubicBezTo>
                  <a:pt x="808" y="-49236"/>
                  <a:pt x="221938" y="92247"/>
                  <a:pt x="83589" y="0"/>
                </a:cubicBezTo>
                <a:cubicBezTo>
                  <a:pt x="57460" y="5227"/>
                  <a:pt x="21846" y="-5129"/>
                  <a:pt x="5201" y="15680"/>
                </a:cubicBezTo>
                <a:cubicBezTo>
                  <a:pt x="-8260" y="32509"/>
                  <a:pt x="7084" y="61844"/>
                  <a:pt x="20879" y="78400"/>
                </a:cubicBezTo>
                <a:cubicBezTo>
                  <a:pt x="35840" y="96356"/>
                  <a:pt x="63298" y="98163"/>
                  <a:pt x="83589" y="109760"/>
                </a:cubicBezTo>
                <a:cubicBezTo>
                  <a:pt x="99949" y="119110"/>
                  <a:pt x="114944" y="130667"/>
                  <a:pt x="130622" y="141120"/>
                </a:cubicBezTo>
                <a:cubicBezTo>
                  <a:pt x="147180" y="190801"/>
                  <a:pt x="142923" y="191778"/>
                  <a:pt x="177655" y="235199"/>
                </a:cubicBezTo>
                <a:cubicBezTo>
                  <a:pt x="186889" y="246743"/>
                  <a:pt x="196336" y="258953"/>
                  <a:pt x="209011" y="266559"/>
                </a:cubicBezTo>
                <a:cubicBezTo>
                  <a:pt x="223181" y="275062"/>
                  <a:pt x="240366" y="277012"/>
                  <a:pt x="256044" y="282239"/>
                </a:cubicBezTo>
                <a:cubicBezTo>
                  <a:pt x="276947" y="313599"/>
                  <a:pt x="292106" y="349667"/>
                  <a:pt x="318754" y="376318"/>
                </a:cubicBezTo>
                <a:cubicBezTo>
                  <a:pt x="329206" y="386771"/>
                  <a:pt x="340876" y="396134"/>
                  <a:pt x="350110" y="407678"/>
                </a:cubicBezTo>
                <a:cubicBezTo>
                  <a:pt x="361881" y="422394"/>
                  <a:pt x="366751" y="442945"/>
                  <a:pt x="381465" y="454718"/>
                </a:cubicBezTo>
                <a:cubicBezTo>
                  <a:pt x="394369" y="465043"/>
                  <a:pt x="413717" y="463006"/>
                  <a:pt x="428498" y="470398"/>
                </a:cubicBezTo>
                <a:cubicBezTo>
                  <a:pt x="445351" y="478826"/>
                  <a:pt x="459853" y="491305"/>
                  <a:pt x="475531" y="501758"/>
                </a:cubicBezTo>
                <a:cubicBezTo>
                  <a:pt x="485983" y="517438"/>
                  <a:pt x="498460" y="531942"/>
                  <a:pt x="506886" y="548797"/>
                </a:cubicBezTo>
                <a:cubicBezTo>
                  <a:pt x="514277" y="563580"/>
                  <a:pt x="512240" y="582930"/>
                  <a:pt x="522564" y="595837"/>
                </a:cubicBezTo>
                <a:cubicBezTo>
                  <a:pt x="534334" y="610552"/>
                  <a:pt x="553919" y="616744"/>
                  <a:pt x="569597" y="627197"/>
                </a:cubicBezTo>
                <a:cubicBezTo>
                  <a:pt x="590501" y="658557"/>
                  <a:pt x="620392" y="685521"/>
                  <a:pt x="632308" y="721276"/>
                </a:cubicBezTo>
                <a:cubicBezTo>
                  <a:pt x="637534" y="736956"/>
                  <a:pt x="639482" y="754143"/>
                  <a:pt x="647985" y="768316"/>
                </a:cubicBezTo>
                <a:cubicBezTo>
                  <a:pt x="662877" y="793140"/>
                  <a:pt x="705012" y="816792"/>
                  <a:pt x="726374" y="831036"/>
                </a:cubicBezTo>
                <a:cubicBezTo>
                  <a:pt x="762955" y="825809"/>
                  <a:pt x="803067" y="831884"/>
                  <a:pt x="836117" y="815356"/>
                </a:cubicBezTo>
                <a:cubicBezTo>
                  <a:pt x="850900" y="807964"/>
                  <a:pt x="851795" y="784844"/>
                  <a:pt x="851795" y="768316"/>
                </a:cubicBezTo>
                <a:cubicBezTo>
                  <a:pt x="851795" y="736524"/>
                  <a:pt x="836117" y="674237"/>
                  <a:pt x="836117" y="674237"/>
                </a:cubicBezTo>
                <a:lnTo>
                  <a:pt x="836117" y="674237"/>
                </a:lnTo>
              </a:path>
            </a:pathLst>
          </a:custGeom>
          <a:solidFill>
            <a:srgbClr val="FFFFFF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3-07-17 at 10.23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91" y="6007238"/>
            <a:ext cx="6057900" cy="80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2015" y="329278"/>
            <a:ext cx="54244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ECMWF 850 </a:t>
            </a:r>
            <a:r>
              <a:rPr lang="en-US" sz="2000" dirty="0" err="1" smtClean="0"/>
              <a:t>hPa</a:t>
            </a:r>
            <a:r>
              <a:rPr lang="en-US" sz="2000" dirty="0" smtClean="0"/>
              <a:t> Analysis, 18 October 1200 UTC</a:t>
            </a:r>
          </a:p>
          <a:p>
            <a:r>
              <a:rPr lang="en-US" dirty="0" smtClean="0"/>
              <a:t>Wind (m s</a:t>
            </a:r>
            <a:r>
              <a:rPr lang="en-US" baseline="30000" dirty="0" smtClean="0"/>
              <a:t>-1</a:t>
            </a:r>
            <a:r>
              <a:rPr lang="en-US" dirty="0" smtClean="0"/>
              <a:t>), Relative Humidity (%)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83005" y="6068124"/>
            <a:ext cx="97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 (%)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21540000" flipH="1">
            <a:off x="7964255" y="2571503"/>
            <a:ext cx="360588" cy="15679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20880000" flipH="1">
            <a:off x="7442516" y="2820182"/>
            <a:ext cx="317930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665982" y="2853233"/>
            <a:ext cx="135319" cy="24244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780000" flipH="1">
            <a:off x="6960884" y="2791025"/>
            <a:ext cx="274320" cy="10972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20820000" flipV="1">
            <a:off x="6710049" y="3428569"/>
            <a:ext cx="233188" cy="19348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21180000" flipH="1" flipV="1">
            <a:off x="7962913" y="4029736"/>
            <a:ext cx="360533" cy="11790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21180000" flipH="1" flipV="1">
            <a:off x="7284772" y="3931494"/>
            <a:ext cx="360533" cy="11790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615979" y="3263700"/>
            <a:ext cx="0" cy="24098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rot="2853674">
            <a:off x="6991152" y="3359017"/>
            <a:ext cx="1024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Sumatra</a:t>
            </a:r>
            <a:endParaRPr lang="en-US" sz="1400" b="1" i="1" dirty="0"/>
          </a:p>
        </p:txBody>
      </p:sp>
      <p:cxnSp>
        <p:nvCxnSpPr>
          <p:cNvPr id="51" name="Straight Arrow Connector 50"/>
          <p:cNvCxnSpPr/>
          <p:nvPr/>
        </p:nvCxnSpPr>
        <p:spPr>
          <a:xfrm rot="660000" flipH="1">
            <a:off x="6097664" y="3410606"/>
            <a:ext cx="298825" cy="10786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80000" flipH="1" flipV="1">
            <a:off x="6666202" y="3787241"/>
            <a:ext cx="360533" cy="11790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200000" flipH="1">
            <a:off x="6091217" y="3723957"/>
            <a:ext cx="298825" cy="10786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517384" y="2485450"/>
            <a:ext cx="100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2DA69"/>
                </a:solidFill>
              </a:rPr>
              <a:t>×</a:t>
            </a:r>
            <a:endParaRPr lang="en-US" sz="3600" dirty="0">
              <a:solidFill>
                <a:srgbClr val="72DA69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032531" y="2806193"/>
            <a:ext cx="83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2DA69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2400" dirty="0">
              <a:solidFill>
                <a:srgbClr val="72DA6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93367" y="3095679"/>
            <a:ext cx="10565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CFFCC"/>
                </a:solidFill>
              </a:rPr>
              <a:t>DYNAMO sounding arrays</a:t>
            </a:r>
            <a:endParaRPr lang="en-US" sz="1400" i="1" dirty="0">
              <a:solidFill>
                <a:srgbClr val="CCFFCC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651500" y="2853233"/>
            <a:ext cx="47625" cy="651453"/>
          </a:xfrm>
          <a:prstGeom prst="line">
            <a:avLst/>
          </a:prstGeom>
          <a:ln>
            <a:solidFill>
              <a:srgbClr val="72DA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358634" y="2853233"/>
            <a:ext cx="324617" cy="157309"/>
          </a:xfrm>
          <a:prstGeom prst="line">
            <a:avLst/>
          </a:prstGeom>
          <a:ln>
            <a:solidFill>
              <a:srgbClr val="72DA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51500" y="3504686"/>
            <a:ext cx="0" cy="490114"/>
          </a:xfrm>
          <a:prstGeom prst="line">
            <a:avLst/>
          </a:prstGeom>
          <a:ln>
            <a:solidFill>
              <a:srgbClr val="72DA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54625" y="3504686"/>
            <a:ext cx="396875" cy="0"/>
          </a:xfrm>
          <a:prstGeom prst="line">
            <a:avLst/>
          </a:prstGeom>
          <a:ln>
            <a:solidFill>
              <a:srgbClr val="72DA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54625" y="3994800"/>
            <a:ext cx="396875" cy="0"/>
          </a:xfrm>
          <a:prstGeom prst="line">
            <a:avLst/>
          </a:prstGeom>
          <a:ln>
            <a:solidFill>
              <a:srgbClr val="72DA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38750" y="3115906"/>
            <a:ext cx="0" cy="288914"/>
          </a:xfrm>
          <a:prstGeom prst="line">
            <a:avLst/>
          </a:prstGeom>
          <a:ln>
            <a:solidFill>
              <a:srgbClr val="72DA69"/>
            </a:solidFill>
          </a:ln>
          <a:scene3d>
            <a:camera prst="orthographicFront">
              <a:rot lat="0" lon="0" rev="2118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91125" y="3545985"/>
            <a:ext cx="0" cy="333682"/>
          </a:xfrm>
          <a:prstGeom prst="line">
            <a:avLst/>
          </a:prstGeom>
          <a:ln>
            <a:solidFill>
              <a:srgbClr val="72DA69"/>
            </a:solidFill>
          </a:ln>
          <a:scene3d>
            <a:camera prst="orthographicFront">
              <a:rot lat="0" lon="0" rev="2118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638165" y="358476"/>
            <a:ext cx="210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“wake vortex”</a:t>
            </a:r>
            <a:endParaRPr lang="en-US" sz="2400" i="1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6801301" y="859559"/>
            <a:ext cx="849845" cy="24041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93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0" grpId="0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IMMS TPW Oct case_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5988"/>
            <a:ext cx="9144000" cy="50244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4804" y="344958"/>
            <a:ext cx="473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CIMMS TPW (16-20 October 2011)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1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243"/>
            <a:ext cx="9144000" cy="37479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0940" y="2029296"/>
            <a:ext cx="8633060" cy="350382"/>
          </a:xfrm>
          <a:prstGeom prst="rect">
            <a:avLst/>
          </a:prstGeom>
          <a:solidFill>
            <a:srgbClr val="FFFF00">
              <a:alpha val="6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3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81" y="0"/>
            <a:ext cx="700501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4798672" y="2948733"/>
            <a:ext cx="272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SUMATRA</a:t>
            </a:r>
            <a:endParaRPr lang="en-US" sz="1400" b="1" i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891433" y="376720"/>
            <a:ext cx="1" cy="5315489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1099" y="172479"/>
            <a:ext cx="1997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>
                    <a:lumMod val="95000"/>
                  </a:schemeClr>
                </a:solidFill>
              </a:rPr>
              <a:t>700-hPa u, </a:t>
            </a:r>
            <a:r>
              <a:rPr lang="en-US" sz="2400" b="1" i="1" dirty="0" err="1" smtClean="0">
                <a:solidFill>
                  <a:schemeClr val="bg1">
                    <a:lumMod val="95000"/>
                  </a:schemeClr>
                </a:solidFill>
              </a:rPr>
              <a:t>ζ</a:t>
            </a:r>
            <a:endParaRPr lang="en-US" sz="24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099" y="1111463"/>
            <a:ext cx="19978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400" i="1" dirty="0" smtClean="0">
                <a:solidFill>
                  <a:srgbClr val="F2F2F2"/>
                </a:solidFill>
              </a:rPr>
              <a:t>Positive </a:t>
            </a:r>
            <a:r>
              <a:rPr lang="en-US" sz="2400" i="1" dirty="0" err="1" smtClean="0">
                <a:solidFill>
                  <a:srgbClr val="F2F2F2"/>
                </a:solidFill>
              </a:rPr>
              <a:t>vorticity</a:t>
            </a:r>
            <a:r>
              <a:rPr lang="en-US" sz="2400" i="1" dirty="0" smtClean="0">
                <a:solidFill>
                  <a:srgbClr val="F2F2F2"/>
                </a:solidFill>
              </a:rPr>
              <a:t> maxima downstream of Sumatra with easterly flow</a:t>
            </a: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400" i="1" dirty="0" err="1" smtClean="0">
                <a:solidFill>
                  <a:srgbClr val="F2F2F2"/>
                </a:solidFill>
              </a:rPr>
              <a:t>Vorticity</a:t>
            </a:r>
            <a:r>
              <a:rPr lang="en-US" sz="2400" i="1" dirty="0" smtClean="0">
                <a:solidFill>
                  <a:srgbClr val="F2F2F2"/>
                </a:solidFill>
              </a:rPr>
              <a:t> anomalies progress westward at 4-5 m s</a:t>
            </a:r>
            <a:r>
              <a:rPr lang="en-US" sz="2400" i="1" baseline="30000" dirty="0" smtClean="0">
                <a:solidFill>
                  <a:srgbClr val="F2F2F2"/>
                </a:solidFill>
              </a:rPr>
              <a:t>-1</a:t>
            </a:r>
            <a:endParaRPr lang="en-US" sz="2400" i="1" dirty="0">
              <a:solidFill>
                <a:srgbClr val="F2F2F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283374" y="1677752"/>
            <a:ext cx="595752" cy="329276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095242" y="3904297"/>
            <a:ext cx="783884" cy="351841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081547" y="5283937"/>
            <a:ext cx="783884" cy="351841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547501" y="2461745"/>
            <a:ext cx="317930" cy="152400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283374" y="4350217"/>
            <a:ext cx="595752" cy="329276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 Arrow 18"/>
          <p:cNvSpPr/>
          <p:nvPr/>
        </p:nvSpPr>
        <p:spPr>
          <a:xfrm>
            <a:off x="6380814" y="1928628"/>
            <a:ext cx="344908" cy="1567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>
            <a:off x="6725722" y="3946937"/>
            <a:ext cx="344908" cy="1567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5299081" y="3209989"/>
            <a:ext cx="288469" cy="166591"/>
          </a:xfrm>
          <a:prstGeom prst="rightArrow">
            <a:avLst/>
          </a:prstGeom>
          <a:pattFill prst="pct6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585157" y="4742213"/>
            <a:ext cx="288469" cy="166591"/>
          </a:xfrm>
          <a:prstGeom prst="rightArrow">
            <a:avLst/>
          </a:prstGeom>
          <a:pattFill prst="pct6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5496589" y="1087804"/>
            <a:ext cx="288469" cy="166591"/>
          </a:xfrm>
          <a:prstGeom prst="rightArrow">
            <a:avLst/>
          </a:prstGeom>
          <a:pattFill prst="pct6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5400000">
            <a:off x="1585400" y="2316672"/>
            <a:ext cx="215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</a:t>
            </a:r>
            <a:endParaRPr lang="en-US" sz="2000" i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453578" y="1943103"/>
            <a:ext cx="0" cy="4130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61276" y="6319738"/>
            <a:ext cx="22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ECMWF OA 0.25°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05410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IMMS TPW Nov case 1_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5988"/>
            <a:ext cx="9144000" cy="5024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4804" y="344958"/>
            <a:ext cx="473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CIMMS TPW (20-24 November 2011)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6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ETEOSAT WV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1243" y="344958"/>
            <a:ext cx="6537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METEOSAT Water Vapor (20-27 November 2011)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7487" y="1693429"/>
            <a:ext cx="12855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FF00"/>
                </a:solidFill>
              </a:rPr>
              <a:t>Tropical Storm 05A</a:t>
            </a:r>
            <a:endParaRPr lang="en-US" sz="16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524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03868" y="1143227"/>
            <a:ext cx="24784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Tropical </a:t>
            </a:r>
            <a:r>
              <a:rPr lang="en-US" sz="2000" i="1" dirty="0">
                <a:solidFill>
                  <a:schemeClr val="bg1"/>
                </a:solidFill>
              </a:rPr>
              <a:t>Storm </a:t>
            </a:r>
            <a:r>
              <a:rPr lang="en-US" sz="2000" i="1" dirty="0" smtClean="0">
                <a:solidFill>
                  <a:schemeClr val="bg1"/>
                </a:solidFill>
              </a:rPr>
              <a:t>05A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(26 Nov - 1 Dec 2011)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751" y="2235200"/>
            <a:ext cx="1905000" cy="238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9891" y="2712624"/>
            <a:ext cx="126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29 Nov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5016114" y="4953444"/>
            <a:ext cx="4224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Sri Lanka: Storm and Floods </a:t>
            </a:r>
            <a:r>
              <a:rPr lang="en-US" i="1" dirty="0" smtClean="0">
                <a:solidFill>
                  <a:schemeClr val="bg1"/>
                </a:solidFill>
              </a:rPr>
              <a:t>– 27 Nov 2011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19 killed, 43 fishermen missing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IMMS TPW Dec long_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5988"/>
            <a:ext cx="9144000" cy="5024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4804" y="344958"/>
            <a:ext cx="473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CIMMS TPW (29 Nov – 6 Dec 2011)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1704" y="4076777"/>
            <a:ext cx="1269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Tropical Storm </a:t>
            </a:r>
            <a:r>
              <a:rPr lang="en-US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Alenga</a:t>
            </a:r>
            <a:endParaRPr lang="en-US" b="1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161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348941" y="1389529"/>
            <a:ext cx="59765" cy="1165412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2148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392706" y="1389529"/>
            <a:ext cx="956235" cy="358589"/>
          </a:xfrm>
          <a:prstGeom prst="line">
            <a:avLst/>
          </a:prstGeom>
          <a:ln>
            <a:solidFill>
              <a:srgbClr val="000000"/>
            </a:solidFill>
          </a:ln>
          <a:scene3d>
            <a:camera prst="orthographicFront">
              <a:rot lat="0" lon="0" rev="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88117" y="1867647"/>
            <a:ext cx="0" cy="687294"/>
          </a:xfrm>
          <a:prstGeom prst="line">
            <a:avLst/>
          </a:prstGeom>
          <a:ln>
            <a:solidFill>
              <a:srgbClr val="000000"/>
            </a:solidFill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88117" y="2584823"/>
            <a:ext cx="106082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48941" y="2584823"/>
            <a:ext cx="59765" cy="1045883"/>
          </a:xfrm>
          <a:prstGeom prst="line">
            <a:avLst/>
          </a:prstGeom>
          <a:ln>
            <a:solidFill>
              <a:srgbClr val="000000"/>
            </a:solidFill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153647" y="2584823"/>
            <a:ext cx="119529" cy="104588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53647" y="3630706"/>
            <a:ext cx="1195294" cy="104588"/>
          </a:xfrm>
          <a:prstGeom prst="line">
            <a:avLst/>
          </a:prstGeom>
          <a:ln>
            <a:solidFill>
              <a:srgbClr val="000000"/>
            </a:solidFill>
          </a:ln>
          <a:scene3d>
            <a:camera prst="orthographicFront">
              <a:rot lat="0" lon="0" rev="24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97176" y="3914588"/>
            <a:ext cx="3152588" cy="1938992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Each array is ~1/2 the size of the TOGA COARE IFA, but small in com-</a:t>
            </a:r>
            <a:r>
              <a:rPr lang="en-US" sz="2400" i="1" dirty="0" err="1" smtClean="0"/>
              <a:t>parison</a:t>
            </a:r>
            <a:r>
              <a:rPr lang="en-US" sz="2400" i="1" dirty="0" smtClean="0"/>
              <a:t> to overall MJO convective envelope</a:t>
            </a:r>
            <a:endParaRPr lang="en-US" sz="2400" i="1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914588" y="2300941"/>
            <a:ext cx="612588" cy="597647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929530" y="2898588"/>
            <a:ext cx="791882" cy="224118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27176" y="2315882"/>
            <a:ext cx="567765" cy="493059"/>
          </a:xfrm>
          <a:prstGeom prst="line">
            <a:avLst/>
          </a:prstGeom>
          <a:ln w="38100" cmpd="sng">
            <a:solidFill>
              <a:srgbClr val="FFFF00"/>
            </a:solidFill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721412" y="2853765"/>
            <a:ext cx="358588" cy="254000"/>
          </a:xfrm>
          <a:prstGeom prst="line">
            <a:avLst/>
          </a:prstGeom>
          <a:ln w="38100" cmpd="sng">
            <a:solidFill>
              <a:srgbClr val="FFFF00"/>
            </a:solidFill>
          </a:ln>
          <a:scene3d>
            <a:camera prst="orthographicFront">
              <a:rot lat="0" lon="0" rev="3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586940" y="3077885"/>
            <a:ext cx="101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COARE IFA</a:t>
            </a:r>
            <a:endParaRPr lang="en-US" b="1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4362822" y="1748118"/>
            <a:ext cx="1078992" cy="776941"/>
          </a:xfrm>
          <a:prstGeom prst="line">
            <a:avLst/>
          </a:prstGeom>
          <a:ln w="38100" cmpd="sng">
            <a:solidFill>
              <a:schemeClr val="bg1"/>
            </a:solidFill>
          </a:ln>
          <a:scene3d>
            <a:camera prst="orthographicFront">
              <a:rot lat="0" lon="0" rev="12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317999" y="1778000"/>
            <a:ext cx="0" cy="776941"/>
          </a:xfrm>
          <a:prstGeom prst="line">
            <a:avLst/>
          </a:prstGeom>
          <a:ln w="38100" cmpd="sng">
            <a:solidFill>
              <a:schemeClr val="bg1"/>
            </a:solidFill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273176" y="2554941"/>
            <a:ext cx="1197864" cy="0"/>
          </a:xfrm>
          <a:prstGeom prst="line">
            <a:avLst/>
          </a:prstGeom>
          <a:ln w="38100" cmpd="sng">
            <a:solidFill>
              <a:schemeClr val="bg1"/>
            </a:solidFill>
          </a:ln>
          <a:scene3d>
            <a:camera prst="orthographicFront">
              <a:rot lat="0" lon="0" rev="24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140873" y="1964764"/>
            <a:ext cx="1550657" cy="373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2006 MISMO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974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57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2179" y="1221626"/>
            <a:ext cx="3288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Severe Tropical Storm </a:t>
            </a:r>
            <a:r>
              <a:rPr lang="en-US" sz="2000" i="1" dirty="0" err="1" smtClean="0">
                <a:solidFill>
                  <a:schemeClr val="bg1"/>
                </a:solidFill>
              </a:rPr>
              <a:t>Alenga</a:t>
            </a:r>
            <a:endParaRPr lang="en-US" sz="2000" i="1" dirty="0" smtClean="0">
              <a:solidFill>
                <a:schemeClr val="bg1"/>
              </a:solidFill>
            </a:endParaRPr>
          </a:p>
          <a:p>
            <a:r>
              <a:rPr lang="en-US" sz="2000" i="1" dirty="0" smtClean="0">
                <a:solidFill>
                  <a:schemeClr val="bg1"/>
                </a:solidFill>
              </a:rPr>
              <a:t>(5-7 December 2011)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4" y="3562813"/>
            <a:ext cx="1905000" cy="220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62625" y="746125"/>
            <a:ext cx="217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Sumatra</a:t>
            </a:r>
            <a:endParaRPr lang="en-US" i="1" dirty="0">
              <a:solidFill>
                <a:srgbClr val="FFFF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295682" y="2101108"/>
            <a:ext cx="329230" cy="40767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26453" y="525699"/>
            <a:ext cx="217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FFFF00"/>
                </a:solidFill>
              </a:rPr>
              <a:t>Borneo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2471" y="4724423"/>
            <a:ext cx="217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FFFF00"/>
                </a:solidFill>
              </a:rPr>
              <a:t>Australia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6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243"/>
            <a:ext cx="9144000" cy="3747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57640" y="759157"/>
            <a:ext cx="322622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smtClean="0"/>
              <a:t>Flow fields for |u| &gt; 5 m s</a:t>
            </a:r>
            <a:r>
              <a:rPr lang="en-US" sz="2000" i="1" baseline="30000" dirty="0" smtClean="0"/>
              <a:t>-1</a:t>
            </a:r>
            <a:r>
              <a:rPr lang="en-US" sz="2000" i="1" dirty="0" smtClean="0"/>
              <a:t> between 3 and 7°N at 100°E</a:t>
            </a:r>
            <a:endParaRPr lang="en-US" sz="2000" i="1" dirty="0"/>
          </a:p>
        </p:txBody>
      </p:sp>
      <p:sp>
        <p:nvSpPr>
          <p:cNvPr id="3" name="Left Brace 2"/>
          <p:cNvSpPr/>
          <p:nvPr/>
        </p:nvSpPr>
        <p:spPr>
          <a:xfrm>
            <a:off x="5313775" y="2014697"/>
            <a:ext cx="145983" cy="39083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3" idx="1"/>
          </p:cNvCxnSpPr>
          <p:nvPr/>
        </p:nvCxnSpPr>
        <p:spPr>
          <a:xfrm>
            <a:off x="4583861" y="1492700"/>
            <a:ext cx="729914" cy="7174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11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123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405" y="218989"/>
            <a:ext cx="537216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Positive </a:t>
            </a:r>
            <a:r>
              <a:rPr lang="en-US" sz="2400" i="1" dirty="0" err="1" smtClean="0"/>
              <a:t>vorticity</a:t>
            </a:r>
            <a:r>
              <a:rPr lang="en-US" sz="2400" i="1" dirty="0" smtClean="0"/>
              <a:t> anomalies to the lee of topographic features for easterly flow</a:t>
            </a:r>
            <a:endParaRPr lang="en-US" sz="2400" i="1" dirty="0"/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>
          <a:xfrm>
            <a:off x="4379487" y="1049986"/>
            <a:ext cx="2043758" cy="6873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" idx="2"/>
          </p:cNvCxnSpPr>
          <p:nvPr/>
        </p:nvCxnSpPr>
        <p:spPr>
          <a:xfrm>
            <a:off x="4379487" y="1049986"/>
            <a:ext cx="1591211" cy="14464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2"/>
          </p:cNvCxnSpPr>
          <p:nvPr/>
        </p:nvCxnSpPr>
        <p:spPr>
          <a:xfrm>
            <a:off x="4379487" y="1049986"/>
            <a:ext cx="452545" cy="14464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2"/>
          </p:cNvCxnSpPr>
          <p:nvPr/>
        </p:nvCxnSpPr>
        <p:spPr>
          <a:xfrm flipH="1">
            <a:off x="3737161" y="1049986"/>
            <a:ext cx="642326" cy="14464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60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0px-Global_tropical_cyclone_tracks-edi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1250" y="285750"/>
            <a:ext cx="692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Tropical Cyclone Tracks 1985-2005</a:t>
            </a:r>
            <a:endParaRPr lang="en-US" sz="2800" i="1" dirty="0"/>
          </a:p>
        </p:txBody>
      </p:sp>
      <p:sp>
        <p:nvSpPr>
          <p:cNvPr id="2" name="Oval 1"/>
          <p:cNvSpPr/>
          <p:nvPr/>
        </p:nvSpPr>
        <p:spPr>
          <a:xfrm rot="3315113">
            <a:off x="1503622" y="3182633"/>
            <a:ext cx="1007282" cy="52557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7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8718"/>
            <a:ext cx="9144000" cy="689591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10187" y="131556"/>
            <a:ext cx="528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EDF2CF"/>
                </a:solidFill>
              </a:rPr>
              <a:t>Summary</a:t>
            </a:r>
            <a:endParaRPr lang="en-US" sz="4400" b="1" i="1" dirty="0">
              <a:solidFill>
                <a:srgbClr val="EDF2C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564" y="998696"/>
            <a:ext cx="870835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DF2CF"/>
              </a:buClr>
              <a:buFont typeface="Wingdings" charset="2"/>
              <a:buChar char="Ø"/>
            </a:pP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</a:rPr>
              <a:t>Sounding data QC completed; procedure applied to mitigate island effects on Colombo soundings</a:t>
            </a:r>
          </a:p>
          <a:p>
            <a:pPr marL="457200" indent="-457200">
              <a:buClr>
                <a:srgbClr val="EDF2CF"/>
              </a:buClr>
              <a:buFont typeface="Wingdings" charset="2"/>
              <a:buChar char="Ø"/>
            </a:pP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</a:rPr>
              <a:t>Rainfall,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</a:rPr>
              <a:t>radiative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</a:rPr>
              <a:t> heating rates from budgets in good agreement with satellite estimates</a:t>
            </a:r>
          </a:p>
          <a:p>
            <a:pPr marL="457200" indent="-457200">
              <a:buClr>
                <a:srgbClr val="EDF2CF"/>
              </a:buClr>
              <a:buFont typeface="Wingdings" charset="2"/>
              <a:buChar char="Ø"/>
            </a:pP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</a:rPr>
              <a:t>Inferred cloud transitions: shallow cu,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</a:rPr>
              <a:t>congestus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</a:rPr>
              <a:t>, deep convection,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</a:rPr>
              <a:t>stratiform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</a:rPr>
              <a:t>; shorter durations for November MJO; possible stepwise progression</a:t>
            </a:r>
          </a:p>
          <a:p>
            <a:pPr marL="457200" indent="-457200">
              <a:buClr>
                <a:srgbClr val="EDF2CF"/>
              </a:buClr>
              <a:buFont typeface="Wingdings" charset="2"/>
              <a:buChar char="Ø"/>
            </a:pP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</a:rPr>
              <a:t>Moistening process during suppressed phase strongly modulated by diurnal cycle</a:t>
            </a:r>
          </a:p>
          <a:p>
            <a:pPr marL="457200" indent="-457200">
              <a:buClr>
                <a:srgbClr val="EDF2CF"/>
              </a:buClr>
              <a:buFont typeface="Wingdings" charset="2"/>
              <a:buChar char="Ø"/>
            </a:pP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</a:rPr>
              <a:t>Island of Sumatra impacts MJO convection; possible role in tropical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</a:rPr>
              <a:t>cyclogenesis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</a:rPr>
              <a:t> over N &amp; S Indian Ocean</a:t>
            </a:r>
          </a:p>
        </p:txBody>
      </p:sp>
    </p:spTree>
    <p:extLst>
      <p:ext uri="{BB962C8B-B14F-4D97-AF65-F5344CB8AC3E}">
        <p14:creationId xmlns:p14="http://schemas.microsoft.com/office/powerpoint/2010/main" val="407419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8718"/>
            <a:ext cx="9144000" cy="689591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103" y="0"/>
            <a:ext cx="43361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037" y="928934"/>
            <a:ext cx="27296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EDF2CF"/>
                </a:solidFill>
              </a:rPr>
              <a:t>Del </a:t>
            </a:r>
            <a:r>
              <a:rPr lang="en-US" sz="2800" i="1" dirty="0" err="1" smtClean="0">
                <a:solidFill>
                  <a:srgbClr val="EDF2CF"/>
                </a:solidFill>
              </a:rPr>
              <a:t>Genio</a:t>
            </a:r>
            <a:r>
              <a:rPr lang="en-US" sz="2800" i="1" dirty="0" smtClean="0">
                <a:solidFill>
                  <a:srgbClr val="EDF2CF"/>
                </a:solidFill>
              </a:rPr>
              <a:t> et al.(2012)</a:t>
            </a:r>
          </a:p>
          <a:p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CALIPSO ten MJO composite </a:t>
            </a:r>
          </a:p>
          <a:p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sym typeface="Wingdings"/>
              </a:rPr>
              <a:t> 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Found shallow-to-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congestus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-deep transition</a:t>
            </a:r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92621" y="5554648"/>
            <a:ext cx="492861" cy="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65359" y="5138313"/>
            <a:ext cx="492861" cy="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58220" y="3845388"/>
            <a:ext cx="959179" cy="22780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70163" y="4909850"/>
            <a:ext cx="1751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Congestus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 rot="667643">
            <a:off x="5829024" y="3664412"/>
            <a:ext cx="173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Cirrus top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160523" y="5322979"/>
            <a:ext cx="108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3012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7916"/>
            <a:ext cx="9144000" cy="689591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7356" y="118403"/>
            <a:ext cx="87016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EDF2CF"/>
                </a:solidFill>
              </a:rPr>
              <a:t>“Stepwise” Evolution of Clouds/Moisture During MJO Build-up Phase </a:t>
            </a:r>
            <a:endParaRPr lang="en-US" sz="4400" i="1" dirty="0">
              <a:solidFill>
                <a:srgbClr val="EDF2C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0434" y="3734162"/>
            <a:ext cx="78142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F2CF"/>
              </a:buClr>
              <a:buFont typeface="Wingdings" charset="2"/>
              <a:buChar char="Ø"/>
            </a:pPr>
            <a:r>
              <a:rPr lang="en-US" sz="3600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b="1" i="1" dirty="0" smtClean="0">
                <a:solidFill>
                  <a:schemeClr val="bg1">
                    <a:lumMod val="95000"/>
                  </a:schemeClr>
                </a:solidFill>
              </a:rPr>
              <a:t>1992-93 TOGA COARE</a:t>
            </a:r>
            <a:r>
              <a:rPr lang="en-US" sz="3600" i="1" dirty="0" smtClean="0">
                <a:solidFill>
                  <a:schemeClr val="bg1">
                    <a:lumMod val="95000"/>
                  </a:schemeClr>
                </a:solidFill>
              </a:rPr>
              <a:t>: Kikuchi and </a:t>
            </a:r>
            <a:r>
              <a:rPr lang="en-US" sz="3600" i="1" dirty="0" err="1" smtClean="0">
                <a:solidFill>
                  <a:schemeClr val="bg1">
                    <a:lumMod val="95000"/>
                  </a:schemeClr>
                </a:solidFill>
              </a:rPr>
              <a:t>Takayabu</a:t>
            </a:r>
            <a:r>
              <a:rPr lang="en-US" sz="3600" i="1" dirty="0" smtClean="0">
                <a:solidFill>
                  <a:schemeClr val="bg1">
                    <a:lumMod val="95000"/>
                  </a:schemeClr>
                </a:solidFill>
              </a:rPr>
              <a:t> (2004)</a:t>
            </a:r>
          </a:p>
          <a:p>
            <a:pPr marL="285750" indent="-285750">
              <a:buClr>
                <a:srgbClr val="EDF2CF"/>
              </a:buClr>
              <a:buFont typeface="Wingdings" charset="2"/>
              <a:buChar char="Ø"/>
            </a:pPr>
            <a:r>
              <a:rPr lang="en-US" sz="3600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b="1" i="1" dirty="0" smtClean="0">
                <a:solidFill>
                  <a:schemeClr val="bg1">
                    <a:lumMod val="95000"/>
                  </a:schemeClr>
                </a:solidFill>
              </a:rPr>
              <a:t>2006 MISMO</a:t>
            </a:r>
            <a:r>
              <a:rPr lang="en-US" sz="3600" i="1" dirty="0" smtClean="0">
                <a:solidFill>
                  <a:schemeClr val="bg1">
                    <a:lumMod val="95000"/>
                  </a:schemeClr>
                </a:solidFill>
              </a:rPr>
              <a:t>: Katsumata et al. (2009)</a:t>
            </a:r>
          </a:p>
          <a:p>
            <a:pPr marL="285750" indent="-285750">
              <a:buClr>
                <a:srgbClr val="EDF2CF"/>
              </a:buClr>
              <a:buFont typeface="Wingdings" charset="2"/>
              <a:buChar char="Ø"/>
            </a:pPr>
            <a:r>
              <a:rPr lang="en-US" sz="3600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b="1" i="1" dirty="0" smtClean="0">
                <a:solidFill>
                  <a:schemeClr val="bg1">
                    <a:lumMod val="95000"/>
                  </a:schemeClr>
                </a:solidFill>
              </a:rPr>
              <a:t>CALIPSO/</a:t>
            </a:r>
            <a:r>
              <a:rPr lang="en-US" sz="3600" b="1" i="1" dirty="0" err="1" smtClean="0">
                <a:solidFill>
                  <a:schemeClr val="bg1">
                    <a:lumMod val="95000"/>
                  </a:schemeClr>
                </a:solidFill>
              </a:rPr>
              <a:t>CloudSat</a:t>
            </a:r>
            <a:r>
              <a:rPr lang="en-US" sz="3600" b="1" i="1" dirty="0" smtClean="0">
                <a:solidFill>
                  <a:schemeClr val="bg1">
                    <a:lumMod val="95000"/>
                  </a:schemeClr>
                </a:solidFill>
              </a:rPr>
              <a:t> data</a:t>
            </a:r>
            <a:r>
              <a:rPr lang="en-US" sz="3600" i="1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sz="3600" i="1" dirty="0" err="1" smtClean="0">
                <a:solidFill>
                  <a:schemeClr val="bg1">
                    <a:lumMod val="95000"/>
                  </a:schemeClr>
                </a:solidFill>
              </a:rPr>
              <a:t>Virts</a:t>
            </a:r>
            <a:r>
              <a:rPr lang="en-US" sz="3600" i="1" dirty="0" smtClean="0">
                <a:solidFill>
                  <a:schemeClr val="bg1">
                    <a:lumMod val="95000"/>
                  </a:schemeClr>
                </a:solidFill>
              </a:rPr>
              <a:t> and Wallace (2010); Del </a:t>
            </a:r>
            <a:r>
              <a:rPr lang="en-US" sz="3600" i="1" dirty="0" err="1" smtClean="0">
                <a:solidFill>
                  <a:schemeClr val="bg1">
                    <a:lumMod val="95000"/>
                  </a:schemeClr>
                </a:solidFill>
              </a:rPr>
              <a:t>Genio</a:t>
            </a:r>
            <a:r>
              <a:rPr lang="en-US" sz="3600" i="1" dirty="0" smtClean="0">
                <a:solidFill>
                  <a:schemeClr val="bg1">
                    <a:lumMod val="95000"/>
                  </a:schemeClr>
                </a:solidFill>
              </a:rPr>
              <a:t> et al. (2012)  </a:t>
            </a:r>
            <a:endParaRPr lang="en-US" sz="36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000619" y="1799536"/>
            <a:ext cx="1752600" cy="1828800"/>
          </a:xfrm>
          <a:custGeom>
            <a:avLst/>
            <a:gdLst>
              <a:gd name="connsiteX0" fmla="*/ 639870 w 1962933"/>
              <a:gd name="connsiteY0" fmla="*/ 1852988 h 1891862"/>
              <a:gd name="connsiteX1" fmla="*/ 1404435 w 1962933"/>
              <a:gd name="connsiteY1" fmla="*/ 1852988 h 1891862"/>
              <a:gd name="connsiteX2" fmla="*/ 1443311 w 1962933"/>
              <a:gd name="connsiteY2" fmla="*/ 1840030 h 1891862"/>
              <a:gd name="connsiteX3" fmla="*/ 1495146 w 1962933"/>
              <a:gd name="connsiteY3" fmla="*/ 1788198 h 1891862"/>
              <a:gd name="connsiteX4" fmla="*/ 1534022 w 1962933"/>
              <a:gd name="connsiteY4" fmla="*/ 1775240 h 1891862"/>
              <a:gd name="connsiteX5" fmla="*/ 1443311 w 1962933"/>
              <a:gd name="connsiteY5" fmla="*/ 1710450 h 1891862"/>
              <a:gd name="connsiteX6" fmla="*/ 1469228 w 1962933"/>
              <a:gd name="connsiteY6" fmla="*/ 1658618 h 1891862"/>
              <a:gd name="connsiteX7" fmla="*/ 1495146 w 1962933"/>
              <a:gd name="connsiteY7" fmla="*/ 1632703 h 1891862"/>
              <a:gd name="connsiteX8" fmla="*/ 1508105 w 1962933"/>
              <a:gd name="connsiteY8" fmla="*/ 1554955 h 1891862"/>
              <a:gd name="connsiteX9" fmla="*/ 1521063 w 1962933"/>
              <a:gd name="connsiteY9" fmla="*/ 1490165 h 1891862"/>
              <a:gd name="connsiteX10" fmla="*/ 1534022 w 1962933"/>
              <a:gd name="connsiteY10" fmla="*/ 1451291 h 1891862"/>
              <a:gd name="connsiteX11" fmla="*/ 1546981 w 1962933"/>
              <a:gd name="connsiteY11" fmla="*/ 1399459 h 1891862"/>
              <a:gd name="connsiteX12" fmla="*/ 1456270 w 1962933"/>
              <a:gd name="connsiteY12" fmla="*/ 1231006 h 1891862"/>
              <a:gd name="connsiteX13" fmla="*/ 1417393 w 1962933"/>
              <a:gd name="connsiteY13" fmla="*/ 1218048 h 1891862"/>
              <a:gd name="connsiteX14" fmla="*/ 1469228 w 1962933"/>
              <a:gd name="connsiteY14" fmla="*/ 1205090 h 1891862"/>
              <a:gd name="connsiteX15" fmla="*/ 1495146 w 1962933"/>
              <a:gd name="connsiteY15" fmla="*/ 1127342 h 1891862"/>
              <a:gd name="connsiteX16" fmla="*/ 1521063 w 1962933"/>
              <a:gd name="connsiteY16" fmla="*/ 984805 h 1891862"/>
              <a:gd name="connsiteX17" fmla="*/ 1495146 w 1962933"/>
              <a:gd name="connsiteY17" fmla="*/ 881141 h 1891862"/>
              <a:gd name="connsiteX18" fmla="*/ 1456270 w 1962933"/>
              <a:gd name="connsiteY18" fmla="*/ 868183 h 1891862"/>
              <a:gd name="connsiteX19" fmla="*/ 1495146 w 1962933"/>
              <a:gd name="connsiteY19" fmla="*/ 855225 h 1891862"/>
              <a:gd name="connsiteX20" fmla="*/ 1559939 w 1962933"/>
              <a:gd name="connsiteY20" fmla="*/ 751561 h 1891862"/>
              <a:gd name="connsiteX21" fmla="*/ 1546981 w 1962933"/>
              <a:gd name="connsiteY21" fmla="*/ 712687 h 1891862"/>
              <a:gd name="connsiteX22" fmla="*/ 1521063 w 1962933"/>
              <a:gd name="connsiteY22" fmla="*/ 686771 h 1891862"/>
              <a:gd name="connsiteX23" fmla="*/ 1482187 w 1962933"/>
              <a:gd name="connsiteY23" fmla="*/ 673814 h 1891862"/>
              <a:gd name="connsiteX24" fmla="*/ 1521063 w 1962933"/>
              <a:gd name="connsiteY24" fmla="*/ 596066 h 1891862"/>
              <a:gd name="connsiteX25" fmla="*/ 1650651 w 1962933"/>
              <a:gd name="connsiteY25" fmla="*/ 570150 h 1891862"/>
              <a:gd name="connsiteX26" fmla="*/ 1715444 w 1962933"/>
              <a:gd name="connsiteY26" fmla="*/ 518318 h 1891862"/>
              <a:gd name="connsiteX27" fmla="*/ 1832073 w 1962933"/>
              <a:gd name="connsiteY27" fmla="*/ 453528 h 1891862"/>
              <a:gd name="connsiteX28" fmla="*/ 1948701 w 1962933"/>
              <a:gd name="connsiteY28" fmla="*/ 414654 h 1891862"/>
              <a:gd name="connsiteX29" fmla="*/ 1922784 w 1962933"/>
              <a:gd name="connsiteY29" fmla="*/ 375780 h 1891862"/>
              <a:gd name="connsiteX30" fmla="*/ 1883908 w 1962933"/>
              <a:gd name="connsiteY30" fmla="*/ 362822 h 1891862"/>
              <a:gd name="connsiteX31" fmla="*/ 1780238 w 1962933"/>
              <a:gd name="connsiteY31" fmla="*/ 349865 h 1891862"/>
              <a:gd name="connsiteX32" fmla="*/ 1715444 w 1962933"/>
              <a:gd name="connsiteY32" fmla="*/ 323949 h 1891862"/>
              <a:gd name="connsiteX33" fmla="*/ 1572898 w 1962933"/>
              <a:gd name="connsiteY33" fmla="*/ 310991 h 1891862"/>
              <a:gd name="connsiteX34" fmla="*/ 1546981 w 1962933"/>
              <a:gd name="connsiteY34" fmla="*/ 259159 h 1891862"/>
              <a:gd name="connsiteX35" fmla="*/ 1508105 w 1962933"/>
              <a:gd name="connsiteY35" fmla="*/ 246201 h 1891862"/>
              <a:gd name="connsiteX36" fmla="*/ 1521063 w 1962933"/>
              <a:gd name="connsiteY36" fmla="*/ 207327 h 1891862"/>
              <a:gd name="connsiteX37" fmla="*/ 1469228 w 1962933"/>
              <a:gd name="connsiteY37" fmla="*/ 181411 h 1891862"/>
              <a:gd name="connsiteX38" fmla="*/ 1326682 w 1962933"/>
              <a:gd name="connsiteY38" fmla="*/ 168453 h 1891862"/>
              <a:gd name="connsiteX39" fmla="*/ 1313724 w 1962933"/>
              <a:gd name="connsiteY39" fmla="*/ 25916 h 1891862"/>
              <a:gd name="connsiteX40" fmla="*/ 1235971 w 1962933"/>
              <a:gd name="connsiteY40" fmla="*/ 0 h 1891862"/>
              <a:gd name="connsiteX41" fmla="*/ 1132302 w 1962933"/>
              <a:gd name="connsiteY41" fmla="*/ 12958 h 1891862"/>
              <a:gd name="connsiteX42" fmla="*/ 1028632 w 1962933"/>
              <a:gd name="connsiteY42" fmla="*/ 25916 h 1891862"/>
              <a:gd name="connsiteX43" fmla="*/ 730581 w 1962933"/>
              <a:gd name="connsiteY43" fmla="*/ 77747 h 1891862"/>
              <a:gd name="connsiteX44" fmla="*/ 756499 w 1962933"/>
              <a:gd name="connsiteY44" fmla="*/ 116621 h 1891862"/>
              <a:gd name="connsiteX45" fmla="*/ 808333 w 1962933"/>
              <a:gd name="connsiteY45" fmla="*/ 129579 h 1891862"/>
              <a:gd name="connsiteX46" fmla="*/ 575076 w 1962933"/>
              <a:gd name="connsiteY46" fmla="*/ 181411 h 1891862"/>
              <a:gd name="connsiteX47" fmla="*/ 562118 w 1962933"/>
              <a:gd name="connsiteY47" fmla="*/ 233243 h 1891862"/>
              <a:gd name="connsiteX48" fmla="*/ 549159 w 1962933"/>
              <a:gd name="connsiteY48" fmla="*/ 349865 h 1891862"/>
              <a:gd name="connsiteX49" fmla="*/ 354778 w 1962933"/>
              <a:gd name="connsiteY49" fmla="*/ 362822 h 1891862"/>
              <a:gd name="connsiteX50" fmla="*/ 302943 w 1962933"/>
              <a:gd name="connsiteY50" fmla="*/ 375780 h 1891862"/>
              <a:gd name="connsiteX51" fmla="*/ 212232 w 1962933"/>
              <a:gd name="connsiteY51" fmla="*/ 388738 h 1891862"/>
              <a:gd name="connsiteX52" fmla="*/ 251108 w 1962933"/>
              <a:gd name="connsiteY52" fmla="*/ 440570 h 1891862"/>
              <a:gd name="connsiteX53" fmla="*/ 289984 w 1962933"/>
              <a:gd name="connsiteY53" fmla="*/ 453528 h 1891862"/>
              <a:gd name="connsiteX54" fmla="*/ 251108 w 1962933"/>
              <a:gd name="connsiteY54" fmla="*/ 427612 h 1891862"/>
              <a:gd name="connsiteX55" fmla="*/ 173356 w 1962933"/>
              <a:gd name="connsiteY55" fmla="*/ 401696 h 1891862"/>
              <a:gd name="connsiteX56" fmla="*/ 82645 w 1962933"/>
              <a:gd name="connsiteY56" fmla="*/ 414654 h 1891862"/>
              <a:gd name="connsiteX57" fmla="*/ 56727 w 1962933"/>
              <a:gd name="connsiteY57" fmla="*/ 492402 h 1891862"/>
              <a:gd name="connsiteX58" fmla="*/ 17851 w 1962933"/>
              <a:gd name="connsiteY58" fmla="*/ 505360 h 1891862"/>
              <a:gd name="connsiteX59" fmla="*/ 4893 w 1962933"/>
              <a:gd name="connsiteY59" fmla="*/ 557192 h 1891862"/>
              <a:gd name="connsiteX60" fmla="*/ 43769 w 1962933"/>
              <a:gd name="connsiteY60" fmla="*/ 596066 h 1891862"/>
              <a:gd name="connsiteX61" fmla="*/ 289984 w 1962933"/>
              <a:gd name="connsiteY61" fmla="*/ 634940 h 1891862"/>
              <a:gd name="connsiteX62" fmla="*/ 277026 w 1962933"/>
              <a:gd name="connsiteY62" fmla="*/ 686771 h 1891862"/>
              <a:gd name="connsiteX63" fmla="*/ 510283 w 1962933"/>
              <a:gd name="connsiteY63" fmla="*/ 738603 h 1891862"/>
              <a:gd name="connsiteX64" fmla="*/ 562118 w 1962933"/>
              <a:gd name="connsiteY64" fmla="*/ 868183 h 1891862"/>
              <a:gd name="connsiteX65" fmla="*/ 613953 w 1962933"/>
              <a:gd name="connsiteY65" fmla="*/ 881141 h 1891862"/>
              <a:gd name="connsiteX66" fmla="*/ 626911 w 1962933"/>
              <a:gd name="connsiteY66" fmla="*/ 932973 h 1891862"/>
              <a:gd name="connsiteX67" fmla="*/ 639870 w 1962933"/>
              <a:gd name="connsiteY67" fmla="*/ 1023678 h 1891862"/>
              <a:gd name="connsiteX68" fmla="*/ 704664 w 1962933"/>
              <a:gd name="connsiteY68" fmla="*/ 1101426 h 1891862"/>
              <a:gd name="connsiteX69" fmla="*/ 756499 w 1962933"/>
              <a:gd name="connsiteY69" fmla="*/ 1127342 h 1891862"/>
              <a:gd name="connsiteX70" fmla="*/ 717622 w 1962933"/>
              <a:gd name="connsiteY70" fmla="*/ 1153258 h 1891862"/>
              <a:gd name="connsiteX71" fmla="*/ 678746 w 1962933"/>
              <a:gd name="connsiteY71" fmla="*/ 1256922 h 1891862"/>
              <a:gd name="connsiteX72" fmla="*/ 691705 w 1962933"/>
              <a:gd name="connsiteY72" fmla="*/ 1360585 h 1891862"/>
              <a:gd name="connsiteX73" fmla="*/ 717622 w 1962933"/>
              <a:gd name="connsiteY73" fmla="*/ 1503123 h 1891862"/>
              <a:gd name="connsiteX74" fmla="*/ 730581 w 1962933"/>
              <a:gd name="connsiteY74" fmla="*/ 1593829 h 1891862"/>
              <a:gd name="connsiteX75" fmla="*/ 691705 w 1962933"/>
              <a:gd name="connsiteY75" fmla="*/ 1619745 h 1891862"/>
              <a:gd name="connsiteX76" fmla="*/ 691705 w 1962933"/>
              <a:gd name="connsiteY76" fmla="*/ 1736366 h 1891862"/>
              <a:gd name="connsiteX77" fmla="*/ 691705 w 1962933"/>
              <a:gd name="connsiteY77" fmla="*/ 1891862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962933" h="1891862">
                <a:moveTo>
                  <a:pt x="639870" y="1852988"/>
                </a:moveTo>
                <a:cubicBezTo>
                  <a:pt x="928286" y="1859855"/>
                  <a:pt x="1136493" y="1879781"/>
                  <a:pt x="1404435" y="1852988"/>
                </a:cubicBezTo>
                <a:cubicBezTo>
                  <a:pt x="1418027" y="1851629"/>
                  <a:pt x="1430352" y="1844349"/>
                  <a:pt x="1443311" y="1840030"/>
                </a:cubicBezTo>
                <a:cubicBezTo>
                  <a:pt x="1460589" y="1822753"/>
                  <a:pt x="1475262" y="1802400"/>
                  <a:pt x="1495146" y="1788198"/>
                </a:cubicBezTo>
                <a:cubicBezTo>
                  <a:pt x="1506261" y="1780259"/>
                  <a:pt x="1534022" y="1788900"/>
                  <a:pt x="1534022" y="1775240"/>
                </a:cubicBezTo>
                <a:cubicBezTo>
                  <a:pt x="1534022" y="1748973"/>
                  <a:pt x="1456158" y="1716873"/>
                  <a:pt x="1443311" y="1710450"/>
                </a:cubicBezTo>
                <a:cubicBezTo>
                  <a:pt x="1451950" y="1693173"/>
                  <a:pt x="1458512" y="1674690"/>
                  <a:pt x="1469228" y="1658618"/>
                </a:cubicBezTo>
                <a:cubicBezTo>
                  <a:pt x="1476005" y="1648453"/>
                  <a:pt x="1490856" y="1644142"/>
                  <a:pt x="1495146" y="1632703"/>
                </a:cubicBezTo>
                <a:cubicBezTo>
                  <a:pt x="1504372" y="1608103"/>
                  <a:pt x="1503405" y="1580805"/>
                  <a:pt x="1508105" y="1554955"/>
                </a:cubicBezTo>
                <a:cubicBezTo>
                  <a:pt x="1512045" y="1533286"/>
                  <a:pt x="1515721" y="1511532"/>
                  <a:pt x="1521063" y="1490165"/>
                </a:cubicBezTo>
                <a:cubicBezTo>
                  <a:pt x="1524376" y="1476914"/>
                  <a:pt x="1530269" y="1464424"/>
                  <a:pt x="1534022" y="1451291"/>
                </a:cubicBezTo>
                <a:cubicBezTo>
                  <a:pt x="1538915" y="1434167"/>
                  <a:pt x="1542661" y="1416736"/>
                  <a:pt x="1546981" y="1399459"/>
                </a:cubicBezTo>
                <a:cubicBezTo>
                  <a:pt x="1518012" y="1240143"/>
                  <a:pt x="1565366" y="1271915"/>
                  <a:pt x="1456270" y="1231006"/>
                </a:cubicBezTo>
                <a:cubicBezTo>
                  <a:pt x="1443480" y="1226210"/>
                  <a:pt x="1430352" y="1222367"/>
                  <a:pt x="1417393" y="1218048"/>
                </a:cubicBezTo>
                <a:cubicBezTo>
                  <a:pt x="1434671" y="1213729"/>
                  <a:pt x="1457637" y="1218612"/>
                  <a:pt x="1469228" y="1205090"/>
                </a:cubicBezTo>
                <a:cubicBezTo>
                  <a:pt x="1487007" y="1184349"/>
                  <a:pt x="1488520" y="1153844"/>
                  <a:pt x="1495146" y="1127342"/>
                </a:cubicBezTo>
                <a:cubicBezTo>
                  <a:pt x="1515513" y="1045880"/>
                  <a:pt x="1505586" y="1093140"/>
                  <a:pt x="1521063" y="984805"/>
                </a:cubicBezTo>
                <a:cubicBezTo>
                  <a:pt x="1512424" y="950250"/>
                  <a:pt x="1512444" y="912277"/>
                  <a:pt x="1495146" y="881141"/>
                </a:cubicBezTo>
                <a:cubicBezTo>
                  <a:pt x="1488512" y="869201"/>
                  <a:pt x="1456270" y="881843"/>
                  <a:pt x="1456270" y="868183"/>
                </a:cubicBezTo>
                <a:cubicBezTo>
                  <a:pt x="1456270" y="854523"/>
                  <a:pt x="1482187" y="859544"/>
                  <a:pt x="1495146" y="855225"/>
                </a:cubicBezTo>
                <a:cubicBezTo>
                  <a:pt x="1510517" y="834732"/>
                  <a:pt x="1555753" y="780859"/>
                  <a:pt x="1559939" y="751561"/>
                </a:cubicBezTo>
                <a:cubicBezTo>
                  <a:pt x="1561871" y="738039"/>
                  <a:pt x="1554009" y="724399"/>
                  <a:pt x="1546981" y="712687"/>
                </a:cubicBezTo>
                <a:cubicBezTo>
                  <a:pt x="1540695" y="702211"/>
                  <a:pt x="1531540" y="693056"/>
                  <a:pt x="1521063" y="686771"/>
                </a:cubicBezTo>
                <a:cubicBezTo>
                  <a:pt x="1509350" y="679744"/>
                  <a:pt x="1495146" y="678133"/>
                  <a:pt x="1482187" y="673814"/>
                </a:cubicBezTo>
                <a:cubicBezTo>
                  <a:pt x="1489579" y="651639"/>
                  <a:pt x="1499532" y="610419"/>
                  <a:pt x="1521063" y="596066"/>
                </a:cubicBezTo>
                <a:cubicBezTo>
                  <a:pt x="1533951" y="587475"/>
                  <a:pt x="1650396" y="570193"/>
                  <a:pt x="1650651" y="570150"/>
                </a:cubicBezTo>
                <a:cubicBezTo>
                  <a:pt x="1740357" y="540249"/>
                  <a:pt x="1640842" y="582259"/>
                  <a:pt x="1715444" y="518318"/>
                </a:cubicBezTo>
                <a:cubicBezTo>
                  <a:pt x="1738224" y="498794"/>
                  <a:pt x="1802638" y="468245"/>
                  <a:pt x="1832073" y="453528"/>
                </a:cubicBezTo>
                <a:cubicBezTo>
                  <a:pt x="1762720" y="384180"/>
                  <a:pt x="1831855" y="466582"/>
                  <a:pt x="1948701" y="414654"/>
                </a:cubicBezTo>
                <a:cubicBezTo>
                  <a:pt x="1962933" y="408329"/>
                  <a:pt x="1934945" y="385509"/>
                  <a:pt x="1922784" y="375780"/>
                </a:cubicBezTo>
                <a:cubicBezTo>
                  <a:pt x="1912117" y="367247"/>
                  <a:pt x="1897347" y="365265"/>
                  <a:pt x="1883908" y="362822"/>
                </a:cubicBezTo>
                <a:cubicBezTo>
                  <a:pt x="1849644" y="356593"/>
                  <a:pt x="1814795" y="354184"/>
                  <a:pt x="1780238" y="349865"/>
                </a:cubicBezTo>
                <a:cubicBezTo>
                  <a:pt x="1758640" y="341226"/>
                  <a:pt x="1738307" y="328236"/>
                  <a:pt x="1715444" y="323949"/>
                </a:cubicBezTo>
                <a:cubicBezTo>
                  <a:pt x="1668550" y="315157"/>
                  <a:pt x="1617429" y="328118"/>
                  <a:pt x="1572898" y="310991"/>
                </a:cubicBezTo>
                <a:cubicBezTo>
                  <a:pt x="1554869" y="304057"/>
                  <a:pt x="1560640" y="272818"/>
                  <a:pt x="1546981" y="259159"/>
                </a:cubicBezTo>
                <a:cubicBezTo>
                  <a:pt x="1537322" y="249500"/>
                  <a:pt x="1521064" y="250520"/>
                  <a:pt x="1508105" y="246201"/>
                </a:cubicBezTo>
                <a:cubicBezTo>
                  <a:pt x="1512424" y="233243"/>
                  <a:pt x="1528091" y="219039"/>
                  <a:pt x="1521063" y="207327"/>
                </a:cubicBezTo>
                <a:cubicBezTo>
                  <a:pt x="1511124" y="190763"/>
                  <a:pt x="1488170" y="185199"/>
                  <a:pt x="1469228" y="181411"/>
                </a:cubicBezTo>
                <a:cubicBezTo>
                  <a:pt x="1422443" y="172055"/>
                  <a:pt x="1374197" y="172772"/>
                  <a:pt x="1326682" y="168453"/>
                </a:cubicBezTo>
                <a:cubicBezTo>
                  <a:pt x="1322363" y="120941"/>
                  <a:pt x="1336344" y="67921"/>
                  <a:pt x="1313724" y="25916"/>
                </a:cubicBezTo>
                <a:cubicBezTo>
                  <a:pt x="1300771" y="1862"/>
                  <a:pt x="1235971" y="0"/>
                  <a:pt x="1235971" y="0"/>
                </a:cubicBezTo>
                <a:cubicBezTo>
                  <a:pt x="1161784" y="49455"/>
                  <a:pt x="1236386" y="12958"/>
                  <a:pt x="1132302" y="12958"/>
                </a:cubicBezTo>
                <a:cubicBezTo>
                  <a:pt x="1097476" y="12958"/>
                  <a:pt x="1063189" y="21597"/>
                  <a:pt x="1028632" y="25916"/>
                </a:cubicBezTo>
                <a:cubicBezTo>
                  <a:pt x="1076285" y="168871"/>
                  <a:pt x="1040937" y="21322"/>
                  <a:pt x="730581" y="77747"/>
                </a:cubicBezTo>
                <a:cubicBezTo>
                  <a:pt x="715258" y="80533"/>
                  <a:pt x="743540" y="107982"/>
                  <a:pt x="756499" y="116621"/>
                </a:cubicBezTo>
                <a:cubicBezTo>
                  <a:pt x="771318" y="126500"/>
                  <a:pt x="791055" y="125260"/>
                  <a:pt x="808333" y="129579"/>
                </a:cubicBezTo>
                <a:cubicBezTo>
                  <a:pt x="602750" y="141671"/>
                  <a:pt x="606034" y="73062"/>
                  <a:pt x="575076" y="181411"/>
                </a:cubicBezTo>
                <a:cubicBezTo>
                  <a:pt x="570183" y="198535"/>
                  <a:pt x="566437" y="215966"/>
                  <a:pt x="562118" y="233243"/>
                </a:cubicBezTo>
                <a:cubicBezTo>
                  <a:pt x="557798" y="272117"/>
                  <a:pt x="582328" y="329136"/>
                  <a:pt x="549159" y="349865"/>
                </a:cubicBezTo>
                <a:cubicBezTo>
                  <a:pt x="494091" y="384280"/>
                  <a:pt x="419359" y="356025"/>
                  <a:pt x="354778" y="362822"/>
                </a:cubicBezTo>
                <a:cubicBezTo>
                  <a:pt x="337066" y="364686"/>
                  <a:pt x="320466" y="372594"/>
                  <a:pt x="302943" y="375780"/>
                </a:cubicBezTo>
                <a:cubicBezTo>
                  <a:pt x="272892" y="381244"/>
                  <a:pt x="242469" y="384419"/>
                  <a:pt x="212232" y="388738"/>
                </a:cubicBezTo>
                <a:cubicBezTo>
                  <a:pt x="193098" y="446136"/>
                  <a:pt x="186729" y="422177"/>
                  <a:pt x="251108" y="440570"/>
                </a:cubicBezTo>
                <a:cubicBezTo>
                  <a:pt x="264242" y="444322"/>
                  <a:pt x="289984" y="467188"/>
                  <a:pt x="289984" y="453528"/>
                </a:cubicBezTo>
                <a:cubicBezTo>
                  <a:pt x="289984" y="437954"/>
                  <a:pt x="265340" y="433937"/>
                  <a:pt x="251108" y="427612"/>
                </a:cubicBezTo>
                <a:cubicBezTo>
                  <a:pt x="226143" y="416517"/>
                  <a:pt x="173356" y="401696"/>
                  <a:pt x="173356" y="401696"/>
                </a:cubicBezTo>
                <a:cubicBezTo>
                  <a:pt x="143119" y="406015"/>
                  <a:pt x="106755" y="395903"/>
                  <a:pt x="82645" y="414654"/>
                </a:cubicBezTo>
                <a:cubicBezTo>
                  <a:pt x="61081" y="431425"/>
                  <a:pt x="82643" y="483764"/>
                  <a:pt x="56727" y="492402"/>
                </a:cubicBezTo>
                <a:lnTo>
                  <a:pt x="17851" y="505360"/>
                </a:lnTo>
                <a:cubicBezTo>
                  <a:pt x="13532" y="522637"/>
                  <a:pt x="0" y="540068"/>
                  <a:pt x="4893" y="557192"/>
                </a:cubicBezTo>
                <a:cubicBezTo>
                  <a:pt x="9928" y="574813"/>
                  <a:pt x="29690" y="584334"/>
                  <a:pt x="43769" y="596066"/>
                </a:cubicBezTo>
                <a:cubicBezTo>
                  <a:pt x="119400" y="659089"/>
                  <a:pt x="159868" y="626808"/>
                  <a:pt x="289984" y="634940"/>
                </a:cubicBezTo>
                <a:cubicBezTo>
                  <a:pt x="285665" y="652217"/>
                  <a:pt x="262968" y="675838"/>
                  <a:pt x="277026" y="686771"/>
                </a:cubicBezTo>
                <a:cubicBezTo>
                  <a:pt x="320710" y="720745"/>
                  <a:pt x="453960" y="731563"/>
                  <a:pt x="510283" y="738603"/>
                </a:cubicBezTo>
                <a:cubicBezTo>
                  <a:pt x="517880" y="768991"/>
                  <a:pt x="518313" y="846282"/>
                  <a:pt x="562118" y="868183"/>
                </a:cubicBezTo>
                <a:cubicBezTo>
                  <a:pt x="578048" y="876147"/>
                  <a:pt x="596675" y="876822"/>
                  <a:pt x="613953" y="881141"/>
                </a:cubicBezTo>
                <a:cubicBezTo>
                  <a:pt x="618272" y="898418"/>
                  <a:pt x="623725" y="915451"/>
                  <a:pt x="626911" y="932973"/>
                </a:cubicBezTo>
                <a:cubicBezTo>
                  <a:pt x="632375" y="963022"/>
                  <a:pt x="629432" y="994975"/>
                  <a:pt x="639870" y="1023678"/>
                </a:cubicBezTo>
                <a:cubicBezTo>
                  <a:pt x="643007" y="1032304"/>
                  <a:pt x="687838" y="1090210"/>
                  <a:pt x="704664" y="1101426"/>
                </a:cubicBezTo>
                <a:cubicBezTo>
                  <a:pt x="720737" y="1112141"/>
                  <a:pt x="739221" y="1118703"/>
                  <a:pt x="756499" y="1127342"/>
                </a:cubicBezTo>
                <a:cubicBezTo>
                  <a:pt x="743540" y="1135981"/>
                  <a:pt x="727593" y="1141294"/>
                  <a:pt x="717622" y="1153258"/>
                </a:cubicBezTo>
                <a:cubicBezTo>
                  <a:pt x="693422" y="1182297"/>
                  <a:pt x="687465" y="1222050"/>
                  <a:pt x="678746" y="1256922"/>
                </a:cubicBezTo>
                <a:cubicBezTo>
                  <a:pt x="731768" y="1362957"/>
                  <a:pt x="691705" y="1254728"/>
                  <a:pt x="691705" y="1360585"/>
                </a:cubicBezTo>
                <a:cubicBezTo>
                  <a:pt x="691705" y="1436179"/>
                  <a:pt x="706281" y="1440752"/>
                  <a:pt x="717622" y="1503123"/>
                </a:cubicBezTo>
                <a:cubicBezTo>
                  <a:pt x="723086" y="1533173"/>
                  <a:pt x="726261" y="1563594"/>
                  <a:pt x="730581" y="1593829"/>
                </a:cubicBezTo>
                <a:cubicBezTo>
                  <a:pt x="717622" y="1602468"/>
                  <a:pt x="701435" y="1607584"/>
                  <a:pt x="691705" y="1619745"/>
                </a:cubicBezTo>
                <a:cubicBezTo>
                  <a:pt x="663576" y="1654904"/>
                  <a:pt x="689698" y="1700235"/>
                  <a:pt x="691705" y="1736366"/>
                </a:cubicBezTo>
                <a:cubicBezTo>
                  <a:pt x="694580" y="1788118"/>
                  <a:pt x="691705" y="1840030"/>
                  <a:pt x="691705" y="1891862"/>
                </a:cubicBezTo>
              </a:path>
            </a:pathLst>
          </a:custGeom>
          <a:solidFill>
            <a:srgbClr val="00DA00"/>
          </a:solidFill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793184" y="3276583"/>
            <a:ext cx="306628" cy="313704"/>
          </a:xfrm>
          <a:custGeom>
            <a:avLst/>
            <a:gdLst>
              <a:gd name="connsiteX0" fmla="*/ 64703 w 427590"/>
              <a:gd name="connsiteY0" fmla="*/ 680575 h 704337"/>
              <a:gd name="connsiteX1" fmla="*/ 412470 w 427590"/>
              <a:gd name="connsiteY1" fmla="*/ 604984 h 704337"/>
              <a:gd name="connsiteX2" fmla="*/ 427590 w 427590"/>
              <a:gd name="connsiteY2" fmla="*/ 529393 h 704337"/>
              <a:gd name="connsiteX3" fmla="*/ 412470 w 427590"/>
              <a:gd name="connsiteY3" fmla="*/ 484038 h 704337"/>
              <a:gd name="connsiteX4" fmla="*/ 382229 w 427590"/>
              <a:gd name="connsiteY4" fmla="*/ 363093 h 704337"/>
              <a:gd name="connsiteX5" fmla="*/ 336868 w 427590"/>
              <a:gd name="connsiteY5" fmla="*/ 332856 h 704337"/>
              <a:gd name="connsiteX6" fmla="*/ 306628 w 427590"/>
              <a:gd name="connsiteY6" fmla="*/ 121201 h 704337"/>
              <a:gd name="connsiteX7" fmla="*/ 276387 w 427590"/>
              <a:gd name="connsiteY7" fmla="*/ 60728 h 704337"/>
              <a:gd name="connsiteX8" fmla="*/ 306628 w 427590"/>
              <a:gd name="connsiteY8" fmla="*/ 15374 h 704337"/>
              <a:gd name="connsiteX9" fmla="*/ 246147 w 427590"/>
              <a:gd name="connsiteY9" fmla="*/ 255 h 704337"/>
              <a:gd name="connsiteX10" fmla="*/ 125184 w 427590"/>
              <a:gd name="connsiteY10" fmla="*/ 15374 h 704337"/>
              <a:gd name="connsiteX11" fmla="*/ 140304 w 427590"/>
              <a:gd name="connsiteY11" fmla="*/ 106083 h 704337"/>
              <a:gd name="connsiteX12" fmla="*/ 79823 w 427590"/>
              <a:gd name="connsiteY12" fmla="*/ 121201 h 704337"/>
              <a:gd name="connsiteX13" fmla="*/ 49583 w 427590"/>
              <a:gd name="connsiteY13" fmla="*/ 166556 h 704337"/>
              <a:gd name="connsiteX14" fmla="*/ 64703 w 427590"/>
              <a:gd name="connsiteY14" fmla="*/ 242147 h 704337"/>
              <a:gd name="connsiteX15" fmla="*/ 19342 w 427590"/>
              <a:gd name="connsiteY15" fmla="*/ 257265 h 704337"/>
              <a:gd name="connsiteX16" fmla="*/ 34462 w 427590"/>
              <a:gd name="connsiteY16" fmla="*/ 363093 h 704337"/>
              <a:gd name="connsiteX17" fmla="*/ 19342 w 427590"/>
              <a:gd name="connsiteY17" fmla="*/ 499157 h 704337"/>
              <a:gd name="connsiteX18" fmla="*/ 49583 w 427590"/>
              <a:gd name="connsiteY18" fmla="*/ 544511 h 704337"/>
              <a:gd name="connsiteX19" fmla="*/ 64703 w 427590"/>
              <a:gd name="connsiteY19" fmla="*/ 680575 h 70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7590" h="704337">
                <a:moveTo>
                  <a:pt x="64703" y="680575"/>
                </a:moveTo>
                <a:cubicBezTo>
                  <a:pt x="125184" y="690654"/>
                  <a:pt x="361132" y="758977"/>
                  <a:pt x="412470" y="604984"/>
                </a:cubicBezTo>
                <a:cubicBezTo>
                  <a:pt x="420597" y="580607"/>
                  <a:pt x="422550" y="554590"/>
                  <a:pt x="427590" y="529393"/>
                </a:cubicBezTo>
                <a:cubicBezTo>
                  <a:pt x="422550" y="514275"/>
                  <a:pt x="416664" y="499413"/>
                  <a:pt x="412470" y="484038"/>
                </a:cubicBezTo>
                <a:cubicBezTo>
                  <a:pt x="401534" y="443947"/>
                  <a:pt x="400816" y="400261"/>
                  <a:pt x="382229" y="363093"/>
                </a:cubicBezTo>
                <a:cubicBezTo>
                  <a:pt x="374101" y="346840"/>
                  <a:pt x="351988" y="342935"/>
                  <a:pt x="336868" y="332856"/>
                </a:cubicBezTo>
                <a:cubicBezTo>
                  <a:pt x="329098" y="247395"/>
                  <a:pt x="336834" y="191673"/>
                  <a:pt x="306628" y="121201"/>
                </a:cubicBezTo>
                <a:cubicBezTo>
                  <a:pt x="297749" y="100486"/>
                  <a:pt x="286467" y="80886"/>
                  <a:pt x="276387" y="60728"/>
                </a:cubicBezTo>
                <a:cubicBezTo>
                  <a:pt x="286467" y="45610"/>
                  <a:pt x="314755" y="31626"/>
                  <a:pt x="306628" y="15374"/>
                </a:cubicBezTo>
                <a:cubicBezTo>
                  <a:pt x="297334" y="-3212"/>
                  <a:pt x="266928" y="255"/>
                  <a:pt x="246147" y="255"/>
                </a:cubicBezTo>
                <a:cubicBezTo>
                  <a:pt x="205512" y="255"/>
                  <a:pt x="165505" y="10334"/>
                  <a:pt x="125184" y="15374"/>
                </a:cubicBezTo>
                <a:cubicBezTo>
                  <a:pt x="130224" y="45610"/>
                  <a:pt x="152380" y="77909"/>
                  <a:pt x="140304" y="106083"/>
                </a:cubicBezTo>
                <a:cubicBezTo>
                  <a:pt x="132117" y="125183"/>
                  <a:pt x="97114" y="109675"/>
                  <a:pt x="79823" y="121201"/>
                </a:cubicBezTo>
                <a:cubicBezTo>
                  <a:pt x="64704" y="131279"/>
                  <a:pt x="59663" y="151438"/>
                  <a:pt x="49583" y="166556"/>
                </a:cubicBezTo>
                <a:cubicBezTo>
                  <a:pt x="54623" y="191753"/>
                  <a:pt x="72830" y="217770"/>
                  <a:pt x="64703" y="242147"/>
                </a:cubicBezTo>
                <a:cubicBezTo>
                  <a:pt x="59662" y="257267"/>
                  <a:pt x="23208" y="241803"/>
                  <a:pt x="19342" y="257265"/>
                </a:cubicBezTo>
                <a:cubicBezTo>
                  <a:pt x="10698" y="291835"/>
                  <a:pt x="29422" y="327817"/>
                  <a:pt x="34462" y="363093"/>
                </a:cubicBezTo>
                <a:cubicBezTo>
                  <a:pt x="-5627" y="423219"/>
                  <a:pt x="-10838" y="408630"/>
                  <a:pt x="19342" y="499157"/>
                </a:cubicBezTo>
                <a:cubicBezTo>
                  <a:pt x="25089" y="516395"/>
                  <a:pt x="45641" y="526773"/>
                  <a:pt x="49583" y="544511"/>
                </a:cubicBezTo>
                <a:cubicBezTo>
                  <a:pt x="56143" y="574027"/>
                  <a:pt x="4222" y="670496"/>
                  <a:pt x="64703" y="680575"/>
                </a:cubicBezTo>
                <a:close/>
              </a:path>
            </a:pathLst>
          </a:custGeom>
          <a:solidFill>
            <a:srgbClr val="00DE00"/>
          </a:solidFill>
          <a:ln w="952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354646" y="2702089"/>
            <a:ext cx="545074" cy="903316"/>
          </a:xfrm>
          <a:custGeom>
            <a:avLst/>
            <a:gdLst>
              <a:gd name="connsiteX0" fmla="*/ 121705 w 596966"/>
              <a:gd name="connsiteY0" fmla="*/ 956451 h 982910"/>
              <a:gd name="connsiteX1" fmla="*/ 560194 w 596966"/>
              <a:gd name="connsiteY1" fmla="*/ 880860 h 982910"/>
              <a:gd name="connsiteX2" fmla="*/ 575314 w 596966"/>
              <a:gd name="connsiteY2" fmla="*/ 835505 h 982910"/>
              <a:gd name="connsiteX3" fmla="*/ 560194 w 596966"/>
              <a:gd name="connsiteY3" fmla="*/ 790150 h 982910"/>
              <a:gd name="connsiteX4" fmla="*/ 575314 w 596966"/>
              <a:gd name="connsiteY4" fmla="*/ 744796 h 982910"/>
              <a:gd name="connsiteX5" fmla="*/ 575314 w 596966"/>
              <a:gd name="connsiteY5" fmla="*/ 548259 h 982910"/>
              <a:gd name="connsiteX6" fmla="*/ 545073 w 596966"/>
              <a:gd name="connsiteY6" fmla="*/ 518022 h 982910"/>
              <a:gd name="connsiteX7" fmla="*/ 514833 w 596966"/>
              <a:gd name="connsiteY7" fmla="*/ 306367 h 982910"/>
              <a:gd name="connsiteX8" fmla="*/ 514833 w 596966"/>
              <a:gd name="connsiteY8" fmla="*/ 170304 h 982910"/>
              <a:gd name="connsiteX9" fmla="*/ 378750 w 596966"/>
              <a:gd name="connsiteY9" fmla="*/ 49358 h 982910"/>
              <a:gd name="connsiteX10" fmla="*/ 363630 w 596966"/>
              <a:gd name="connsiteY10" fmla="*/ 4003 h 982910"/>
              <a:gd name="connsiteX11" fmla="*/ 333389 w 596966"/>
              <a:gd name="connsiteY11" fmla="*/ 34240 h 982910"/>
              <a:gd name="connsiteX12" fmla="*/ 227547 w 596966"/>
              <a:gd name="connsiteY12" fmla="*/ 64476 h 982910"/>
              <a:gd name="connsiteX13" fmla="*/ 212427 w 596966"/>
              <a:gd name="connsiteY13" fmla="*/ 124949 h 982910"/>
              <a:gd name="connsiteX14" fmla="*/ 257788 w 596966"/>
              <a:gd name="connsiteY14" fmla="*/ 155185 h 982910"/>
              <a:gd name="connsiteX15" fmla="*/ 151946 w 596966"/>
              <a:gd name="connsiteY15" fmla="*/ 170304 h 982910"/>
              <a:gd name="connsiteX16" fmla="*/ 136825 w 596966"/>
              <a:gd name="connsiteY16" fmla="*/ 215658 h 982910"/>
              <a:gd name="connsiteX17" fmla="*/ 46103 w 596966"/>
              <a:gd name="connsiteY17" fmla="*/ 276131 h 982910"/>
              <a:gd name="connsiteX18" fmla="*/ 61224 w 596966"/>
              <a:gd name="connsiteY18" fmla="*/ 336604 h 982910"/>
              <a:gd name="connsiteX19" fmla="*/ 76344 w 596966"/>
              <a:gd name="connsiteY19" fmla="*/ 381959 h 982910"/>
              <a:gd name="connsiteX20" fmla="*/ 15863 w 596966"/>
              <a:gd name="connsiteY20" fmla="*/ 397077 h 982910"/>
              <a:gd name="connsiteX21" fmla="*/ 30983 w 596966"/>
              <a:gd name="connsiteY21" fmla="*/ 472668 h 982910"/>
              <a:gd name="connsiteX22" fmla="*/ 743 w 596966"/>
              <a:gd name="connsiteY22" fmla="*/ 518022 h 982910"/>
              <a:gd name="connsiteX23" fmla="*/ 46103 w 596966"/>
              <a:gd name="connsiteY23" fmla="*/ 669205 h 982910"/>
              <a:gd name="connsiteX24" fmla="*/ 91464 w 596966"/>
              <a:gd name="connsiteY24" fmla="*/ 684323 h 982910"/>
              <a:gd name="connsiteX25" fmla="*/ 15863 w 596966"/>
              <a:gd name="connsiteY25" fmla="*/ 744796 h 982910"/>
              <a:gd name="connsiteX26" fmla="*/ 46103 w 596966"/>
              <a:gd name="connsiteY26" fmla="*/ 790150 h 982910"/>
              <a:gd name="connsiteX27" fmla="*/ 76344 w 596966"/>
              <a:gd name="connsiteY27" fmla="*/ 880860 h 982910"/>
              <a:gd name="connsiteX28" fmla="*/ 61224 w 596966"/>
              <a:gd name="connsiteY28" fmla="*/ 971569 h 98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6966" h="982910">
                <a:moveTo>
                  <a:pt x="121705" y="956451"/>
                </a:moveTo>
                <a:cubicBezTo>
                  <a:pt x="472518" y="943459"/>
                  <a:pt x="482278" y="1062637"/>
                  <a:pt x="560194" y="880860"/>
                </a:cubicBezTo>
                <a:cubicBezTo>
                  <a:pt x="566472" y="866213"/>
                  <a:pt x="570274" y="850623"/>
                  <a:pt x="575314" y="835505"/>
                </a:cubicBezTo>
                <a:cubicBezTo>
                  <a:pt x="570274" y="820387"/>
                  <a:pt x="570150" y="802593"/>
                  <a:pt x="560194" y="790150"/>
                </a:cubicBezTo>
                <a:cubicBezTo>
                  <a:pt x="521907" y="742298"/>
                  <a:pt x="469340" y="771286"/>
                  <a:pt x="575314" y="744796"/>
                </a:cubicBezTo>
                <a:cubicBezTo>
                  <a:pt x="601945" y="664911"/>
                  <a:pt x="606340" y="672344"/>
                  <a:pt x="575314" y="548259"/>
                </a:cubicBezTo>
                <a:cubicBezTo>
                  <a:pt x="571856" y="534430"/>
                  <a:pt x="555153" y="528101"/>
                  <a:pt x="545073" y="518022"/>
                </a:cubicBezTo>
                <a:cubicBezTo>
                  <a:pt x="534993" y="447470"/>
                  <a:pt x="518392" y="377546"/>
                  <a:pt x="514833" y="306367"/>
                </a:cubicBezTo>
                <a:cubicBezTo>
                  <a:pt x="512125" y="252222"/>
                  <a:pt x="550278" y="217557"/>
                  <a:pt x="514833" y="170304"/>
                </a:cubicBezTo>
                <a:cubicBezTo>
                  <a:pt x="474794" y="116925"/>
                  <a:pt x="429995" y="87786"/>
                  <a:pt x="378750" y="49358"/>
                </a:cubicBezTo>
                <a:cubicBezTo>
                  <a:pt x="385151" y="42958"/>
                  <a:pt x="461771" y="-15623"/>
                  <a:pt x="363630" y="4003"/>
                </a:cubicBezTo>
                <a:cubicBezTo>
                  <a:pt x="349652" y="6798"/>
                  <a:pt x="346415" y="28451"/>
                  <a:pt x="333389" y="34240"/>
                </a:cubicBezTo>
                <a:cubicBezTo>
                  <a:pt x="299859" y="49140"/>
                  <a:pt x="262828" y="54397"/>
                  <a:pt x="227547" y="64476"/>
                </a:cubicBezTo>
                <a:cubicBezTo>
                  <a:pt x="222507" y="84634"/>
                  <a:pt x="205855" y="105237"/>
                  <a:pt x="212427" y="124949"/>
                </a:cubicBezTo>
                <a:cubicBezTo>
                  <a:pt x="218174" y="142188"/>
                  <a:pt x="272326" y="144283"/>
                  <a:pt x="257788" y="155185"/>
                </a:cubicBezTo>
                <a:cubicBezTo>
                  <a:pt x="229276" y="176567"/>
                  <a:pt x="187227" y="165264"/>
                  <a:pt x="151946" y="170304"/>
                </a:cubicBezTo>
                <a:cubicBezTo>
                  <a:pt x="146906" y="185422"/>
                  <a:pt x="148094" y="204390"/>
                  <a:pt x="136825" y="215658"/>
                </a:cubicBezTo>
                <a:cubicBezTo>
                  <a:pt x="111125" y="241355"/>
                  <a:pt x="46103" y="276131"/>
                  <a:pt x="46103" y="276131"/>
                </a:cubicBezTo>
                <a:cubicBezTo>
                  <a:pt x="51143" y="296289"/>
                  <a:pt x="55515" y="316625"/>
                  <a:pt x="61224" y="336604"/>
                </a:cubicBezTo>
                <a:cubicBezTo>
                  <a:pt x="65603" y="351927"/>
                  <a:pt x="85907" y="369211"/>
                  <a:pt x="76344" y="381959"/>
                </a:cubicBezTo>
                <a:cubicBezTo>
                  <a:pt x="63875" y="398583"/>
                  <a:pt x="36023" y="392038"/>
                  <a:pt x="15863" y="397077"/>
                </a:cubicBezTo>
                <a:cubicBezTo>
                  <a:pt x="20903" y="422274"/>
                  <a:pt x="34171" y="447170"/>
                  <a:pt x="30983" y="472668"/>
                </a:cubicBezTo>
                <a:cubicBezTo>
                  <a:pt x="28729" y="490698"/>
                  <a:pt x="2551" y="499942"/>
                  <a:pt x="743" y="518022"/>
                </a:cubicBezTo>
                <a:cubicBezTo>
                  <a:pt x="-3056" y="556006"/>
                  <a:pt x="7053" y="637969"/>
                  <a:pt x="46103" y="669205"/>
                </a:cubicBezTo>
                <a:cubicBezTo>
                  <a:pt x="58549" y="679161"/>
                  <a:pt x="76344" y="679284"/>
                  <a:pt x="91464" y="684323"/>
                </a:cubicBezTo>
                <a:cubicBezTo>
                  <a:pt x="56254" y="693124"/>
                  <a:pt x="6318" y="687535"/>
                  <a:pt x="15863" y="744796"/>
                </a:cubicBezTo>
                <a:cubicBezTo>
                  <a:pt x="18851" y="762719"/>
                  <a:pt x="38723" y="773546"/>
                  <a:pt x="46103" y="790150"/>
                </a:cubicBezTo>
                <a:cubicBezTo>
                  <a:pt x="59049" y="819275"/>
                  <a:pt x="76344" y="880860"/>
                  <a:pt x="76344" y="880860"/>
                </a:cubicBezTo>
                <a:cubicBezTo>
                  <a:pt x="56443" y="940556"/>
                  <a:pt x="61224" y="910278"/>
                  <a:pt x="61224" y="971569"/>
                </a:cubicBezTo>
              </a:path>
            </a:pathLst>
          </a:custGeom>
          <a:solidFill>
            <a:srgbClr val="00DE00"/>
          </a:solidFill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52935" y="3170757"/>
            <a:ext cx="104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E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78969" y="3170757"/>
            <a:ext cx="104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>
                    <a:lumMod val="95000"/>
                  </a:schemeClr>
                </a:solidFill>
              </a:rPr>
              <a:t>W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103785" y="3703926"/>
            <a:ext cx="6169082" cy="4086"/>
          </a:xfrm>
          <a:prstGeom prst="line">
            <a:avLst/>
          </a:prstGeom>
          <a:ln>
            <a:solidFill>
              <a:srgbClr val="F2F2F2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2734235" y="1627750"/>
            <a:ext cx="3287059" cy="1505706"/>
          </a:xfrm>
          <a:custGeom>
            <a:avLst/>
            <a:gdLst>
              <a:gd name="connsiteX0" fmla="*/ 3287059 w 3287059"/>
              <a:gd name="connsiteY0" fmla="*/ 1480014 h 1505706"/>
              <a:gd name="connsiteX1" fmla="*/ 2390589 w 3287059"/>
              <a:gd name="connsiteY1" fmla="*/ 1450132 h 1505706"/>
              <a:gd name="connsiteX2" fmla="*/ 2181412 w 3287059"/>
              <a:gd name="connsiteY2" fmla="*/ 986956 h 1505706"/>
              <a:gd name="connsiteX3" fmla="*/ 1284941 w 3287059"/>
              <a:gd name="connsiteY3" fmla="*/ 927191 h 1505706"/>
              <a:gd name="connsiteX4" fmla="*/ 821765 w 3287059"/>
              <a:gd name="connsiteY4" fmla="*/ 135308 h 1505706"/>
              <a:gd name="connsiteX5" fmla="*/ 0 w 3287059"/>
              <a:gd name="connsiteY5" fmla="*/ 838 h 1505706"/>
              <a:gd name="connsiteX6" fmla="*/ 0 w 3287059"/>
              <a:gd name="connsiteY6" fmla="*/ 838 h 15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7059" h="1505706">
                <a:moveTo>
                  <a:pt x="3287059" y="1480014"/>
                </a:moveTo>
                <a:cubicBezTo>
                  <a:pt x="2930961" y="1506161"/>
                  <a:pt x="2574863" y="1532308"/>
                  <a:pt x="2390589" y="1450132"/>
                </a:cubicBezTo>
                <a:cubicBezTo>
                  <a:pt x="2206315" y="1367956"/>
                  <a:pt x="2365687" y="1074113"/>
                  <a:pt x="2181412" y="986956"/>
                </a:cubicBezTo>
                <a:cubicBezTo>
                  <a:pt x="1997137" y="899799"/>
                  <a:pt x="1511549" y="1069132"/>
                  <a:pt x="1284941" y="927191"/>
                </a:cubicBezTo>
                <a:cubicBezTo>
                  <a:pt x="1058333" y="785250"/>
                  <a:pt x="1035922" y="289700"/>
                  <a:pt x="821765" y="135308"/>
                </a:cubicBezTo>
                <a:cubicBezTo>
                  <a:pt x="607608" y="-19084"/>
                  <a:pt x="0" y="838"/>
                  <a:pt x="0" y="838"/>
                </a:cubicBezTo>
                <a:lnTo>
                  <a:pt x="0" y="838"/>
                </a:ln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otched Right Arrow 5"/>
          <p:cNvSpPr/>
          <p:nvPr/>
        </p:nvSpPr>
        <p:spPr>
          <a:xfrm>
            <a:off x="6652935" y="1972235"/>
            <a:ext cx="619932" cy="328706"/>
          </a:xfrm>
          <a:prstGeom prst="notch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5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7916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34" y="0"/>
            <a:ext cx="7790996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985367" y="1970899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15280" y="1583126"/>
            <a:ext cx="510057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79339" y="1948106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94654" y="1595940"/>
            <a:ext cx="75269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96956" y="-58388"/>
            <a:ext cx="1135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‘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087550" y="1094944"/>
            <a:ext cx="1167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</a:rPr>
              <a:t>DRY</a:t>
            </a:r>
            <a:endParaRPr lang="en-US" sz="1600" b="1" i="1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29892" y="4196393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77150" y="4188201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52219" y="6357082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74849" y="3691826"/>
            <a:ext cx="35721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11441" y="3823221"/>
            <a:ext cx="781887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46517" y="5983911"/>
            <a:ext cx="31474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74063" y="6003133"/>
            <a:ext cx="84846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364024" y="330429"/>
            <a:ext cx="715315" cy="1851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722527" y="267043"/>
            <a:ext cx="715315" cy="1851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575698" y="2599722"/>
            <a:ext cx="715315" cy="1851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693328" y="2512128"/>
            <a:ext cx="838518" cy="1851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49310" y="3159845"/>
            <a:ext cx="1167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FFFF"/>
                </a:solidFill>
              </a:rPr>
              <a:t>DRY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63462" y="5451930"/>
            <a:ext cx="1167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FFFF"/>
                </a:solidFill>
              </a:rPr>
              <a:t>DRY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9680" y="338771"/>
            <a:ext cx="69429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Malé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1734831" y="2535422"/>
            <a:ext cx="68306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Gan</a:t>
            </a:r>
            <a:endParaRPr lang="en-US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1725050" y="4734973"/>
            <a:ext cx="94347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Revelle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812670" y="1897904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3853944" y="4099321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3977150" y="1881521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1643877" y="4099321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1753394" y="6270271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21701" y="1508346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4998145" y="3786102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4822054" y="1593373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2364031" y="3679284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2362276" y="5931194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4955235" y="6032331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3427919" y="910278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2987676" y="5519348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3107671" y="3344511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49" name="TextBox 48"/>
          <p:cNvSpPr txBox="1"/>
          <p:nvPr/>
        </p:nvSpPr>
        <p:spPr>
          <a:xfrm>
            <a:off x="5646857" y="3159845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5682471" y="878012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5772739" y="5421152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1285223" y="1474996"/>
            <a:ext cx="575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0°C</a:t>
            </a:r>
            <a:endParaRPr lang="en-US" sz="1200" i="1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6437842" y="1668935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003104" y="1985498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942894" y="3786102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239881" y="4196393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158706" y="6427290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488055" y="1648199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6922794" y="3731275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62" name="TextBox 61"/>
          <p:cNvSpPr txBox="1"/>
          <p:nvPr/>
        </p:nvSpPr>
        <p:spPr>
          <a:xfrm>
            <a:off x="5812592" y="1897904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6023922" y="4093697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5985292" y="6307660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1956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7916"/>
            <a:ext cx="9144000" cy="689591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410"/>
            <a:ext cx="9144000" cy="5429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161" y="54283"/>
            <a:ext cx="89058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Unfiltered RH vs. 10-day Low-Pass </a:t>
            </a:r>
            <a:r>
              <a:rPr lang="en-US" sz="3200" i="1" dirty="0">
                <a:solidFill>
                  <a:schemeClr val="bg1">
                    <a:lumMod val="95000"/>
                  </a:schemeClr>
                </a:solidFill>
              </a:rPr>
              <a:t>F</a:t>
            </a: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iltered RH</a:t>
            </a:r>
            <a:endParaRPr lang="en-US" sz="3200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28135" y="3135086"/>
            <a:ext cx="694606" cy="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649716" y="3168433"/>
            <a:ext cx="694606" cy="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521767" y="5723978"/>
            <a:ext cx="694606" cy="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649716" y="5723977"/>
            <a:ext cx="694606" cy="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585742" y="3148591"/>
            <a:ext cx="694606" cy="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585742" y="5668563"/>
            <a:ext cx="694606" cy="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12901" y="2771586"/>
            <a:ext cx="694606" cy="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412901" y="5265380"/>
            <a:ext cx="694606" cy="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44322" y="5265381"/>
            <a:ext cx="542206" cy="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44322" y="2771586"/>
            <a:ext cx="542206" cy="717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86891" y="3737523"/>
            <a:ext cx="694606" cy="211098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13846" y="1211210"/>
            <a:ext cx="694606" cy="211098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38439" y="3863742"/>
            <a:ext cx="694606" cy="211098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92381" y="1257233"/>
            <a:ext cx="694606" cy="211098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16373" y="2613679"/>
            <a:ext cx="383440" cy="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222741" y="5204152"/>
            <a:ext cx="383440" cy="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63058" y="4512237"/>
            <a:ext cx="567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DRY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48738" y="5000201"/>
            <a:ext cx="946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MOIST</a:t>
            </a:r>
            <a:endParaRPr lang="en-US" sz="1600" b="1" i="1" dirty="0"/>
          </a:p>
        </p:txBody>
      </p:sp>
      <p:sp>
        <p:nvSpPr>
          <p:cNvPr id="25" name="Freeform 24"/>
          <p:cNvSpPr/>
          <p:nvPr/>
        </p:nvSpPr>
        <p:spPr>
          <a:xfrm>
            <a:off x="3973720" y="5680180"/>
            <a:ext cx="157594" cy="156852"/>
          </a:xfrm>
          <a:custGeom>
            <a:avLst/>
            <a:gdLst>
              <a:gd name="connsiteX0" fmla="*/ 64703 w 427590"/>
              <a:gd name="connsiteY0" fmla="*/ 680575 h 704337"/>
              <a:gd name="connsiteX1" fmla="*/ 412470 w 427590"/>
              <a:gd name="connsiteY1" fmla="*/ 604984 h 704337"/>
              <a:gd name="connsiteX2" fmla="*/ 427590 w 427590"/>
              <a:gd name="connsiteY2" fmla="*/ 529393 h 704337"/>
              <a:gd name="connsiteX3" fmla="*/ 412470 w 427590"/>
              <a:gd name="connsiteY3" fmla="*/ 484038 h 704337"/>
              <a:gd name="connsiteX4" fmla="*/ 382229 w 427590"/>
              <a:gd name="connsiteY4" fmla="*/ 363093 h 704337"/>
              <a:gd name="connsiteX5" fmla="*/ 336868 w 427590"/>
              <a:gd name="connsiteY5" fmla="*/ 332856 h 704337"/>
              <a:gd name="connsiteX6" fmla="*/ 306628 w 427590"/>
              <a:gd name="connsiteY6" fmla="*/ 121201 h 704337"/>
              <a:gd name="connsiteX7" fmla="*/ 276387 w 427590"/>
              <a:gd name="connsiteY7" fmla="*/ 60728 h 704337"/>
              <a:gd name="connsiteX8" fmla="*/ 306628 w 427590"/>
              <a:gd name="connsiteY8" fmla="*/ 15374 h 704337"/>
              <a:gd name="connsiteX9" fmla="*/ 246147 w 427590"/>
              <a:gd name="connsiteY9" fmla="*/ 255 h 704337"/>
              <a:gd name="connsiteX10" fmla="*/ 125184 w 427590"/>
              <a:gd name="connsiteY10" fmla="*/ 15374 h 704337"/>
              <a:gd name="connsiteX11" fmla="*/ 140304 w 427590"/>
              <a:gd name="connsiteY11" fmla="*/ 106083 h 704337"/>
              <a:gd name="connsiteX12" fmla="*/ 79823 w 427590"/>
              <a:gd name="connsiteY12" fmla="*/ 121201 h 704337"/>
              <a:gd name="connsiteX13" fmla="*/ 49583 w 427590"/>
              <a:gd name="connsiteY13" fmla="*/ 166556 h 704337"/>
              <a:gd name="connsiteX14" fmla="*/ 64703 w 427590"/>
              <a:gd name="connsiteY14" fmla="*/ 242147 h 704337"/>
              <a:gd name="connsiteX15" fmla="*/ 19342 w 427590"/>
              <a:gd name="connsiteY15" fmla="*/ 257265 h 704337"/>
              <a:gd name="connsiteX16" fmla="*/ 34462 w 427590"/>
              <a:gd name="connsiteY16" fmla="*/ 363093 h 704337"/>
              <a:gd name="connsiteX17" fmla="*/ 19342 w 427590"/>
              <a:gd name="connsiteY17" fmla="*/ 499157 h 704337"/>
              <a:gd name="connsiteX18" fmla="*/ 49583 w 427590"/>
              <a:gd name="connsiteY18" fmla="*/ 544511 h 704337"/>
              <a:gd name="connsiteX19" fmla="*/ 64703 w 427590"/>
              <a:gd name="connsiteY19" fmla="*/ 680575 h 70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7590" h="704337">
                <a:moveTo>
                  <a:pt x="64703" y="680575"/>
                </a:moveTo>
                <a:cubicBezTo>
                  <a:pt x="125184" y="690654"/>
                  <a:pt x="361132" y="758977"/>
                  <a:pt x="412470" y="604984"/>
                </a:cubicBezTo>
                <a:cubicBezTo>
                  <a:pt x="420597" y="580607"/>
                  <a:pt x="422550" y="554590"/>
                  <a:pt x="427590" y="529393"/>
                </a:cubicBezTo>
                <a:cubicBezTo>
                  <a:pt x="422550" y="514275"/>
                  <a:pt x="416664" y="499413"/>
                  <a:pt x="412470" y="484038"/>
                </a:cubicBezTo>
                <a:cubicBezTo>
                  <a:pt x="401534" y="443947"/>
                  <a:pt x="400816" y="400261"/>
                  <a:pt x="382229" y="363093"/>
                </a:cubicBezTo>
                <a:cubicBezTo>
                  <a:pt x="374101" y="346840"/>
                  <a:pt x="351988" y="342935"/>
                  <a:pt x="336868" y="332856"/>
                </a:cubicBezTo>
                <a:cubicBezTo>
                  <a:pt x="329098" y="247395"/>
                  <a:pt x="336834" y="191673"/>
                  <a:pt x="306628" y="121201"/>
                </a:cubicBezTo>
                <a:cubicBezTo>
                  <a:pt x="297749" y="100486"/>
                  <a:pt x="286467" y="80886"/>
                  <a:pt x="276387" y="60728"/>
                </a:cubicBezTo>
                <a:cubicBezTo>
                  <a:pt x="286467" y="45610"/>
                  <a:pt x="314755" y="31626"/>
                  <a:pt x="306628" y="15374"/>
                </a:cubicBezTo>
                <a:cubicBezTo>
                  <a:pt x="297334" y="-3212"/>
                  <a:pt x="266928" y="255"/>
                  <a:pt x="246147" y="255"/>
                </a:cubicBezTo>
                <a:cubicBezTo>
                  <a:pt x="205512" y="255"/>
                  <a:pt x="165505" y="10334"/>
                  <a:pt x="125184" y="15374"/>
                </a:cubicBezTo>
                <a:cubicBezTo>
                  <a:pt x="130224" y="45610"/>
                  <a:pt x="152380" y="77909"/>
                  <a:pt x="140304" y="106083"/>
                </a:cubicBezTo>
                <a:cubicBezTo>
                  <a:pt x="132117" y="125183"/>
                  <a:pt x="97114" y="109675"/>
                  <a:pt x="79823" y="121201"/>
                </a:cubicBezTo>
                <a:cubicBezTo>
                  <a:pt x="64704" y="131279"/>
                  <a:pt x="59663" y="151438"/>
                  <a:pt x="49583" y="166556"/>
                </a:cubicBezTo>
                <a:cubicBezTo>
                  <a:pt x="54623" y="191753"/>
                  <a:pt x="72830" y="217770"/>
                  <a:pt x="64703" y="242147"/>
                </a:cubicBezTo>
                <a:cubicBezTo>
                  <a:pt x="59662" y="257267"/>
                  <a:pt x="23208" y="241803"/>
                  <a:pt x="19342" y="257265"/>
                </a:cubicBezTo>
                <a:cubicBezTo>
                  <a:pt x="10698" y="291835"/>
                  <a:pt x="29422" y="327817"/>
                  <a:pt x="34462" y="363093"/>
                </a:cubicBezTo>
                <a:cubicBezTo>
                  <a:pt x="-5627" y="423219"/>
                  <a:pt x="-10838" y="408630"/>
                  <a:pt x="19342" y="499157"/>
                </a:cubicBezTo>
                <a:cubicBezTo>
                  <a:pt x="25089" y="516395"/>
                  <a:pt x="45641" y="526773"/>
                  <a:pt x="49583" y="544511"/>
                </a:cubicBezTo>
                <a:cubicBezTo>
                  <a:pt x="56143" y="574027"/>
                  <a:pt x="4222" y="670496"/>
                  <a:pt x="64703" y="680575"/>
                </a:cubicBezTo>
                <a:close/>
              </a:path>
            </a:pathLst>
          </a:custGeom>
          <a:solidFill>
            <a:srgbClr val="00DE00"/>
          </a:solidFill>
          <a:ln w="952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412901" y="5218751"/>
            <a:ext cx="545074" cy="622698"/>
          </a:xfrm>
          <a:custGeom>
            <a:avLst/>
            <a:gdLst>
              <a:gd name="connsiteX0" fmla="*/ 121705 w 596966"/>
              <a:gd name="connsiteY0" fmla="*/ 956451 h 982910"/>
              <a:gd name="connsiteX1" fmla="*/ 560194 w 596966"/>
              <a:gd name="connsiteY1" fmla="*/ 880860 h 982910"/>
              <a:gd name="connsiteX2" fmla="*/ 575314 w 596966"/>
              <a:gd name="connsiteY2" fmla="*/ 835505 h 982910"/>
              <a:gd name="connsiteX3" fmla="*/ 560194 w 596966"/>
              <a:gd name="connsiteY3" fmla="*/ 790150 h 982910"/>
              <a:gd name="connsiteX4" fmla="*/ 575314 w 596966"/>
              <a:gd name="connsiteY4" fmla="*/ 744796 h 982910"/>
              <a:gd name="connsiteX5" fmla="*/ 575314 w 596966"/>
              <a:gd name="connsiteY5" fmla="*/ 548259 h 982910"/>
              <a:gd name="connsiteX6" fmla="*/ 545073 w 596966"/>
              <a:gd name="connsiteY6" fmla="*/ 518022 h 982910"/>
              <a:gd name="connsiteX7" fmla="*/ 514833 w 596966"/>
              <a:gd name="connsiteY7" fmla="*/ 306367 h 982910"/>
              <a:gd name="connsiteX8" fmla="*/ 514833 w 596966"/>
              <a:gd name="connsiteY8" fmla="*/ 170304 h 982910"/>
              <a:gd name="connsiteX9" fmla="*/ 378750 w 596966"/>
              <a:gd name="connsiteY9" fmla="*/ 49358 h 982910"/>
              <a:gd name="connsiteX10" fmla="*/ 363630 w 596966"/>
              <a:gd name="connsiteY10" fmla="*/ 4003 h 982910"/>
              <a:gd name="connsiteX11" fmla="*/ 333389 w 596966"/>
              <a:gd name="connsiteY11" fmla="*/ 34240 h 982910"/>
              <a:gd name="connsiteX12" fmla="*/ 227547 w 596966"/>
              <a:gd name="connsiteY12" fmla="*/ 64476 h 982910"/>
              <a:gd name="connsiteX13" fmla="*/ 212427 w 596966"/>
              <a:gd name="connsiteY13" fmla="*/ 124949 h 982910"/>
              <a:gd name="connsiteX14" fmla="*/ 257788 w 596966"/>
              <a:gd name="connsiteY14" fmla="*/ 155185 h 982910"/>
              <a:gd name="connsiteX15" fmla="*/ 151946 w 596966"/>
              <a:gd name="connsiteY15" fmla="*/ 170304 h 982910"/>
              <a:gd name="connsiteX16" fmla="*/ 136825 w 596966"/>
              <a:gd name="connsiteY16" fmla="*/ 215658 h 982910"/>
              <a:gd name="connsiteX17" fmla="*/ 46103 w 596966"/>
              <a:gd name="connsiteY17" fmla="*/ 276131 h 982910"/>
              <a:gd name="connsiteX18" fmla="*/ 61224 w 596966"/>
              <a:gd name="connsiteY18" fmla="*/ 336604 h 982910"/>
              <a:gd name="connsiteX19" fmla="*/ 76344 w 596966"/>
              <a:gd name="connsiteY19" fmla="*/ 381959 h 982910"/>
              <a:gd name="connsiteX20" fmla="*/ 15863 w 596966"/>
              <a:gd name="connsiteY20" fmla="*/ 397077 h 982910"/>
              <a:gd name="connsiteX21" fmla="*/ 30983 w 596966"/>
              <a:gd name="connsiteY21" fmla="*/ 472668 h 982910"/>
              <a:gd name="connsiteX22" fmla="*/ 743 w 596966"/>
              <a:gd name="connsiteY22" fmla="*/ 518022 h 982910"/>
              <a:gd name="connsiteX23" fmla="*/ 46103 w 596966"/>
              <a:gd name="connsiteY23" fmla="*/ 669205 h 982910"/>
              <a:gd name="connsiteX24" fmla="*/ 91464 w 596966"/>
              <a:gd name="connsiteY24" fmla="*/ 684323 h 982910"/>
              <a:gd name="connsiteX25" fmla="*/ 15863 w 596966"/>
              <a:gd name="connsiteY25" fmla="*/ 744796 h 982910"/>
              <a:gd name="connsiteX26" fmla="*/ 46103 w 596966"/>
              <a:gd name="connsiteY26" fmla="*/ 790150 h 982910"/>
              <a:gd name="connsiteX27" fmla="*/ 76344 w 596966"/>
              <a:gd name="connsiteY27" fmla="*/ 880860 h 982910"/>
              <a:gd name="connsiteX28" fmla="*/ 61224 w 596966"/>
              <a:gd name="connsiteY28" fmla="*/ 971569 h 98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6966" h="982910">
                <a:moveTo>
                  <a:pt x="121705" y="956451"/>
                </a:moveTo>
                <a:cubicBezTo>
                  <a:pt x="472518" y="943459"/>
                  <a:pt x="482278" y="1062637"/>
                  <a:pt x="560194" y="880860"/>
                </a:cubicBezTo>
                <a:cubicBezTo>
                  <a:pt x="566472" y="866213"/>
                  <a:pt x="570274" y="850623"/>
                  <a:pt x="575314" y="835505"/>
                </a:cubicBezTo>
                <a:cubicBezTo>
                  <a:pt x="570274" y="820387"/>
                  <a:pt x="570150" y="802593"/>
                  <a:pt x="560194" y="790150"/>
                </a:cubicBezTo>
                <a:cubicBezTo>
                  <a:pt x="521907" y="742298"/>
                  <a:pt x="469340" y="771286"/>
                  <a:pt x="575314" y="744796"/>
                </a:cubicBezTo>
                <a:cubicBezTo>
                  <a:pt x="601945" y="664911"/>
                  <a:pt x="606340" y="672344"/>
                  <a:pt x="575314" y="548259"/>
                </a:cubicBezTo>
                <a:cubicBezTo>
                  <a:pt x="571856" y="534430"/>
                  <a:pt x="555153" y="528101"/>
                  <a:pt x="545073" y="518022"/>
                </a:cubicBezTo>
                <a:cubicBezTo>
                  <a:pt x="534993" y="447470"/>
                  <a:pt x="518392" y="377546"/>
                  <a:pt x="514833" y="306367"/>
                </a:cubicBezTo>
                <a:cubicBezTo>
                  <a:pt x="512125" y="252222"/>
                  <a:pt x="550278" y="217557"/>
                  <a:pt x="514833" y="170304"/>
                </a:cubicBezTo>
                <a:cubicBezTo>
                  <a:pt x="474794" y="116925"/>
                  <a:pt x="429995" y="87786"/>
                  <a:pt x="378750" y="49358"/>
                </a:cubicBezTo>
                <a:cubicBezTo>
                  <a:pt x="385151" y="42958"/>
                  <a:pt x="461771" y="-15623"/>
                  <a:pt x="363630" y="4003"/>
                </a:cubicBezTo>
                <a:cubicBezTo>
                  <a:pt x="349652" y="6798"/>
                  <a:pt x="346415" y="28451"/>
                  <a:pt x="333389" y="34240"/>
                </a:cubicBezTo>
                <a:cubicBezTo>
                  <a:pt x="299859" y="49140"/>
                  <a:pt x="262828" y="54397"/>
                  <a:pt x="227547" y="64476"/>
                </a:cubicBezTo>
                <a:cubicBezTo>
                  <a:pt x="222507" y="84634"/>
                  <a:pt x="205855" y="105237"/>
                  <a:pt x="212427" y="124949"/>
                </a:cubicBezTo>
                <a:cubicBezTo>
                  <a:pt x="218174" y="142188"/>
                  <a:pt x="272326" y="144283"/>
                  <a:pt x="257788" y="155185"/>
                </a:cubicBezTo>
                <a:cubicBezTo>
                  <a:pt x="229276" y="176567"/>
                  <a:pt x="187227" y="165264"/>
                  <a:pt x="151946" y="170304"/>
                </a:cubicBezTo>
                <a:cubicBezTo>
                  <a:pt x="146906" y="185422"/>
                  <a:pt x="148094" y="204390"/>
                  <a:pt x="136825" y="215658"/>
                </a:cubicBezTo>
                <a:cubicBezTo>
                  <a:pt x="111125" y="241355"/>
                  <a:pt x="46103" y="276131"/>
                  <a:pt x="46103" y="276131"/>
                </a:cubicBezTo>
                <a:cubicBezTo>
                  <a:pt x="51143" y="296289"/>
                  <a:pt x="55515" y="316625"/>
                  <a:pt x="61224" y="336604"/>
                </a:cubicBezTo>
                <a:cubicBezTo>
                  <a:pt x="65603" y="351927"/>
                  <a:pt x="85907" y="369211"/>
                  <a:pt x="76344" y="381959"/>
                </a:cubicBezTo>
                <a:cubicBezTo>
                  <a:pt x="63875" y="398583"/>
                  <a:pt x="36023" y="392038"/>
                  <a:pt x="15863" y="397077"/>
                </a:cubicBezTo>
                <a:cubicBezTo>
                  <a:pt x="20903" y="422274"/>
                  <a:pt x="34171" y="447170"/>
                  <a:pt x="30983" y="472668"/>
                </a:cubicBezTo>
                <a:cubicBezTo>
                  <a:pt x="28729" y="490698"/>
                  <a:pt x="2551" y="499942"/>
                  <a:pt x="743" y="518022"/>
                </a:cubicBezTo>
                <a:cubicBezTo>
                  <a:pt x="-3056" y="556006"/>
                  <a:pt x="7053" y="637969"/>
                  <a:pt x="46103" y="669205"/>
                </a:cubicBezTo>
                <a:cubicBezTo>
                  <a:pt x="58549" y="679161"/>
                  <a:pt x="76344" y="679284"/>
                  <a:pt x="91464" y="684323"/>
                </a:cubicBezTo>
                <a:cubicBezTo>
                  <a:pt x="56254" y="693124"/>
                  <a:pt x="6318" y="687535"/>
                  <a:pt x="15863" y="744796"/>
                </a:cubicBezTo>
                <a:cubicBezTo>
                  <a:pt x="18851" y="762719"/>
                  <a:pt x="38723" y="773546"/>
                  <a:pt x="46103" y="790150"/>
                </a:cubicBezTo>
                <a:cubicBezTo>
                  <a:pt x="59049" y="819275"/>
                  <a:pt x="76344" y="880860"/>
                  <a:pt x="76344" y="880860"/>
                </a:cubicBezTo>
                <a:cubicBezTo>
                  <a:pt x="56443" y="940556"/>
                  <a:pt x="61224" y="910278"/>
                  <a:pt x="61224" y="971569"/>
                </a:cubicBezTo>
              </a:path>
            </a:pathLst>
          </a:custGeom>
          <a:solidFill>
            <a:srgbClr val="00DE00"/>
          </a:solidFill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972572" y="3766721"/>
            <a:ext cx="950477" cy="2089327"/>
          </a:xfrm>
          <a:custGeom>
            <a:avLst/>
            <a:gdLst>
              <a:gd name="connsiteX0" fmla="*/ 639870 w 1962933"/>
              <a:gd name="connsiteY0" fmla="*/ 1852988 h 1891862"/>
              <a:gd name="connsiteX1" fmla="*/ 1404435 w 1962933"/>
              <a:gd name="connsiteY1" fmla="*/ 1852988 h 1891862"/>
              <a:gd name="connsiteX2" fmla="*/ 1443311 w 1962933"/>
              <a:gd name="connsiteY2" fmla="*/ 1840030 h 1891862"/>
              <a:gd name="connsiteX3" fmla="*/ 1495146 w 1962933"/>
              <a:gd name="connsiteY3" fmla="*/ 1788198 h 1891862"/>
              <a:gd name="connsiteX4" fmla="*/ 1534022 w 1962933"/>
              <a:gd name="connsiteY4" fmla="*/ 1775240 h 1891862"/>
              <a:gd name="connsiteX5" fmla="*/ 1443311 w 1962933"/>
              <a:gd name="connsiteY5" fmla="*/ 1710450 h 1891862"/>
              <a:gd name="connsiteX6" fmla="*/ 1469228 w 1962933"/>
              <a:gd name="connsiteY6" fmla="*/ 1658618 h 1891862"/>
              <a:gd name="connsiteX7" fmla="*/ 1495146 w 1962933"/>
              <a:gd name="connsiteY7" fmla="*/ 1632703 h 1891862"/>
              <a:gd name="connsiteX8" fmla="*/ 1508105 w 1962933"/>
              <a:gd name="connsiteY8" fmla="*/ 1554955 h 1891862"/>
              <a:gd name="connsiteX9" fmla="*/ 1521063 w 1962933"/>
              <a:gd name="connsiteY9" fmla="*/ 1490165 h 1891862"/>
              <a:gd name="connsiteX10" fmla="*/ 1534022 w 1962933"/>
              <a:gd name="connsiteY10" fmla="*/ 1451291 h 1891862"/>
              <a:gd name="connsiteX11" fmla="*/ 1546981 w 1962933"/>
              <a:gd name="connsiteY11" fmla="*/ 1399459 h 1891862"/>
              <a:gd name="connsiteX12" fmla="*/ 1456270 w 1962933"/>
              <a:gd name="connsiteY12" fmla="*/ 1231006 h 1891862"/>
              <a:gd name="connsiteX13" fmla="*/ 1417393 w 1962933"/>
              <a:gd name="connsiteY13" fmla="*/ 1218048 h 1891862"/>
              <a:gd name="connsiteX14" fmla="*/ 1469228 w 1962933"/>
              <a:gd name="connsiteY14" fmla="*/ 1205090 h 1891862"/>
              <a:gd name="connsiteX15" fmla="*/ 1495146 w 1962933"/>
              <a:gd name="connsiteY15" fmla="*/ 1127342 h 1891862"/>
              <a:gd name="connsiteX16" fmla="*/ 1521063 w 1962933"/>
              <a:gd name="connsiteY16" fmla="*/ 984805 h 1891862"/>
              <a:gd name="connsiteX17" fmla="*/ 1495146 w 1962933"/>
              <a:gd name="connsiteY17" fmla="*/ 881141 h 1891862"/>
              <a:gd name="connsiteX18" fmla="*/ 1456270 w 1962933"/>
              <a:gd name="connsiteY18" fmla="*/ 868183 h 1891862"/>
              <a:gd name="connsiteX19" fmla="*/ 1495146 w 1962933"/>
              <a:gd name="connsiteY19" fmla="*/ 855225 h 1891862"/>
              <a:gd name="connsiteX20" fmla="*/ 1559939 w 1962933"/>
              <a:gd name="connsiteY20" fmla="*/ 751561 h 1891862"/>
              <a:gd name="connsiteX21" fmla="*/ 1546981 w 1962933"/>
              <a:gd name="connsiteY21" fmla="*/ 712687 h 1891862"/>
              <a:gd name="connsiteX22" fmla="*/ 1521063 w 1962933"/>
              <a:gd name="connsiteY22" fmla="*/ 686771 h 1891862"/>
              <a:gd name="connsiteX23" fmla="*/ 1482187 w 1962933"/>
              <a:gd name="connsiteY23" fmla="*/ 673814 h 1891862"/>
              <a:gd name="connsiteX24" fmla="*/ 1521063 w 1962933"/>
              <a:gd name="connsiteY24" fmla="*/ 596066 h 1891862"/>
              <a:gd name="connsiteX25" fmla="*/ 1650651 w 1962933"/>
              <a:gd name="connsiteY25" fmla="*/ 570150 h 1891862"/>
              <a:gd name="connsiteX26" fmla="*/ 1715444 w 1962933"/>
              <a:gd name="connsiteY26" fmla="*/ 518318 h 1891862"/>
              <a:gd name="connsiteX27" fmla="*/ 1832073 w 1962933"/>
              <a:gd name="connsiteY27" fmla="*/ 453528 h 1891862"/>
              <a:gd name="connsiteX28" fmla="*/ 1948701 w 1962933"/>
              <a:gd name="connsiteY28" fmla="*/ 414654 h 1891862"/>
              <a:gd name="connsiteX29" fmla="*/ 1922784 w 1962933"/>
              <a:gd name="connsiteY29" fmla="*/ 375780 h 1891862"/>
              <a:gd name="connsiteX30" fmla="*/ 1883908 w 1962933"/>
              <a:gd name="connsiteY30" fmla="*/ 362822 h 1891862"/>
              <a:gd name="connsiteX31" fmla="*/ 1780238 w 1962933"/>
              <a:gd name="connsiteY31" fmla="*/ 349865 h 1891862"/>
              <a:gd name="connsiteX32" fmla="*/ 1715444 w 1962933"/>
              <a:gd name="connsiteY32" fmla="*/ 323949 h 1891862"/>
              <a:gd name="connsiteX33" fmla="*/ 1572898 w 1962933"/>
              <a:gd name="connsiteY33" fmla="*/ 310991 h 1891862"/>
              <a:gd name="connsiteX34" fmla="*/ 1546981 w 1962933"/>
              <a:gd name="connsiteY34" fmla="*/ 259159 h 1891862"/>
              <a:gd name="connsiteX35" fmla="*/ 1508105 w 1962933"/>
              <a:gd name="connsiteY35" fmla="*/ 246201 h 1891862"/>
              <a:gd name="connsiteX36" fmla="*/ 1521063 w 1962933"/>
              <a:gd name="connsiteY36" fmla="*/ 207327 h 1891862"/>
              <a:gd name="connsiteX37" fmla="*/ 1469228 w 1962933"/>
              <a:gd name="connsiteY37" fmla="*/ 181411 h 1891862"/>
              <a:gd name="connsiteX38" fmla="*/ 1326682 w 1962933"/>
              <a:gd name="connsiteY38" fmla="*/ 168453 h 1891862"/>
              <a:gd name="connsiteX39" fmla="*/ 1313724 w 1962933"/>
              <a:gd name="connsiteY39" fmla="*/ 25916 h 1891862"/>
              <a:gd name="connsiteX40" fmla="*/ 1235971 w 1962933"/>
              <a:gd name="connsiteY40" fmla="*/ 0 h 1891862"/>
              <a:gd name="connsiteX41" fmla="*/ 1132302 w 1962933"/>
              <a:gd name="connsiteY41" fmla="*/ 12958 h 1891862"/>
              <a:gd name="connsiteX42" fmla="*/ 1028632 w 1962933"/>
              <a:gd name="connsiteY42" fmla="*/ 25916 h 1891862"/>
              <a:gd name="connsiteX43" fmla="*/ 730581 w 1962933"/>
              <a:gd name="connsiteY43" fmla="*/ 77747 h 1891862"/>
              <a:gd name="connsiteX44" fmla="*/ 756499 w 1962933"/>
              <a:gd name="connsiteY44" fmla="*/ 116621 h 1891862"/>
              <a:gd name="connsiteX45" fmla="*/ 808333 w 1962933"/>
              <a:gd name="connsiteY45" fmla="*/ 129579 h 1891862"/>
              <a:gd name="connsiteX46" fmla="*/ 575076 w 1962933"/>
              <a:gd name="connsiteY46" fmla="*/ 181411 h 1891862"/>
              <a:gd name="connsiteX47" fmla="*/ 562118 w 1962933"/>
              <a:gd name="connsiteY47" fmla="*/ 233243 h 1891862"/>
              <a:gd name="connsiteX48" fmla="*/ 549159 w 1962933"/>
              <a:gd name="connsiteY48" fmla="*/ 349865 h 1891862"/>
              <a:gd name="connsiteX49" fmla="*/ 354778 w 1962933"/>
              <a:gd name="connsiteY49" fmla="*/ 362822 h 1891862"/>
              <a:gd name="connsiteX50" fmla="*/ 302943 w 1962933"/>
              <a:gd name="connsiteY50" fmla="*/ 375780 h 1891862"/>
              <a:gd name="connsiteX51" fmla="*/ 212232 w 1962933"/>
              <a:gd name="connsiteY51" fmla="*/ 388738 h 1891862"/>
              <a:gd name="connsiteX52" fmla="*/ 251108 w 1962933"/>
              <a:gd name="connsiteY52" fmla="*/ 440570 h 1891862"/>
              <a:gd name="connsiteX53" fmla="*/ 289984 w 1962933"/>
              <a:gd name="connsiteY53" fmla="*/ 453528 h 1891862"/>
              <a:gd name="connsiteX54" fmla="*/ 251108 w 1962933"/>
              <a:gd name="connsiteY54" fmla="*/ 427612 h 1891862"/>
              <a:gd name="connsiteX55" fmla="*/ 173356 w 1962933"/>
              <a:gd name="connsiteY55" fmla="*/ 401696 h 1891862"/>
              <a:gd name="connsiteX56" fmla="*/ 82645 w 1962933"/>
              <a:gd name="connsiteY56" fmla="*/ 414654 h 1891862"/>
              <a:gd name="connsiteX57" fmla="*/ 56727 w 1962933"/>
              <a:gd name="connsiteY57" fmla="*/ 492402 h 1891862"/>
              <a:gd name="connsiteX58" fmla="*/ 17851 w 1962933"/>
              <a:gd name="connsiteY58" fmla="*/ 505360 h 1891862"/>
              <a:gd name="connsiteX59" fmla="*/ 4893 w 1962933"/>
              <a:gd name="connsiteY59" fmla="*/ 557192 h 1891862"/>
              <a:gd name="connsiteX60" fmla="*/ 43769 w 1962933"/>
              <a:gd name="connsiteY60" fmla="*/ 596066 h 1891862"/>
              <a:gd name="connsiteX61" fmla="*/ 289984 w 1962933"/>
              <a:gd name="connsiteY61" fmla="*/ 634940 h 1891862"/>
              <a:gd name="connsiteX62" fmla="*/ 277026 w 1962933"/>
              <a:gd name="connsiteY62" fmla="*/ 686771 h 1891862"/>
              <a:gd name="connsiteX63" fmla="*/ 510283 w 1962933"/>
              <a:gd name="connsiteY63" fmla="*/ 738603 h 1891862"/>
              <a:gd name="connsiteX64" fmla="*/ 562118 w 1962933"/>
              <a:gd name="connsiteY64" fmla="*/ 868183 h 1891862"/>
              <a:gd name="connsiteX65" fmla="*/ 613953 w 1962933"/>
              <a:gd name="connsiteY65" fmla="*/ 881141 h 1891862"/>
              <a:gd name="connsiteX66" fmla="*/ 626911 w 1962933"/>
              <a:gd name="connsiteY66" fmla="*/ 932973 h 1891862"/>
              <a:gd name="connsiteX67" fmla="*/ 639870 w 1962933"/>
              <a:gd name="connsiteY67" fmla="*/ 1023678 h 1891862"/>
              <a:gd name="connsiteX68" fmla="*/ 704664 w 1962933"/>
              <a:gd name="connsiteY68" fmla="*/ 1101426 h 1891862"/>
              <a:gd name="connsiteX69" fmla="*/ 756499 w 1962933"/>
              <a:gd name="connsiteY69" fmla="*/ 1127342 h 1891862"/>
              <a:gd name="connsiteX70" fmla="*/ 717622 w 1962933"/>
              <a:gd name="connsiteY70" fmla="*/ 1153258 h 1891862"/>
              <a:gd name="connsiteX71" fmla="*/ 678746 w 1962933"/>
              <a:gd name="connsiteY71" fmla="*/ 1256922 h 1891862"/>
              <a:gd name="connsiteX72" fmla="*/ 691705 w 1962933"/>
              <a:gd name="connsiteY72" fmla="*/ 1360585 h 1891862"/>
              <a:gd name="connsiteX73" fmla="*/ 717622 w 1962933"/>
              <a:gd name="connsiteY73" fmla="*/ 1503123 h 1891862"/>
              <a:gd name="connsiteX74" fmla="*/ 730581 w 1962933"/>
              <a:gd name="connsiteY74" fmla="*/ 1593829 h 1891862"/>
              <a:gd name="connsiteX75" fmla="*/ 691705 w 1962933"/>
              <a:gd name="connsiteY75" fmla="*/ 1619745 h 1891862"/>
              <a:gd name="connsiteX76" fmla="*/ 691705 w 1962933"/>
              <a:gd name="connsiteY76" fmla="*/ 1736366 h 1891862"/>
              <a:gd name="connsiteX77" fmla="*/ 691705 w 1962933"/>
              <a:gd name="connsiteY77" fmla="*/ 1891862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962933" h="1891862">
                <a:moveTo>
                  <a:pt x="639870" y="1852988"/>
                </a:moveTo>
                <a:cubicBezTo>
                  <a:pt x="928286" y="1859855"/>
                  <a:pt x="1136493" y="1879781"/>
                  <a:pt x="1404435" y="1852988"/>
                </a:cubicBezTo>
                <a:cubicBezTo>
                  <a:pt x="1418027" y="1851629"/>
                  <a:pt x="1430352" y="1844349"/>
                  <a:pt x="1443311" y="1840030"/>
                </a:cubicBezTo>
                <a:cubicBezTo>
                  <a:pt x="1460589" y="1822753"/>
                  <a:pt x="1475262" y="1802400"/>
                  <a:pt x="1495146" y="1788198"/>
                </a:cubicBezTo>
                <a:cubicBezTo>
                  <a:pt x="1506261" y="1780259"/>
                  <a:pt x="1534022" y="1788900"/>
                  <a:pt x="1534022" y="1775240"/>
                </a:cubicBezTo>
                <a:cubicBezTo>
                  <a:pt x="1534022" y="1748973"/>
                  <a:pt x="1456158" y="1716873"/>
                  <a:pt x="1443311" y="1710450"/>
                </a:cubicBezTo>
                <a:cubicBezTo>
                  <a:pt x="1451950" y="1693173"/>
                  <a:pt x="1458512" y="1674690"/>
                  <a:pt x="1469228" y="1658618"/>
                </a:cubicBezTo>
                <a:cubicBezTo>
                  <a:pt x="1476005" y="1648453"/>
                  <a:pt x="1490856" y="1644142"/>
                  <a:pt x="1495146" y="1632703"/>
                </a:cubicBezTo>
                <a:cubicBezTo>
                  <a:pt x="1504372" y="1608103"/>
                  <a:pt x="1503405" y="1580805"/>
                  <a:pt x="1508105" y="1554955"/>
                </a:cubicBezTo>
                <a:cubicBezTo>
                  <a:pt x="1512045" y="1533286"/>
                  <a:pt x="1515721" y="1511532"/>
                  <a:pt x="1521063" y="1490165"/>
                </a:cubicBezTo>
                <a:cubicBezTo>
                  <a:pt x="1524376" y="1476914"/>
                  <a:pt x="1530269" y="1464424"/>
                  <a:pt x="1534022" y="1451291"/>
                </a:cubicBezTo>
                <a:cubicBezTo>
                  <a:pt x="1538915" y="1434167"/>
                  <a:pt x="1542661" y="1416736"/>
                  <a:pt x="1546981" y="1399459"/>
                </a:cubicBezTo>
                <a:cubicBezTo>
                  <a:pt x="1518012" y="1240143"/>
                  <a:pt x="1565366" y="1271915"/>
                  <a:pt x="1456270" y="1231006"/>
                </a:cubicBezTo>
                <a:cubicBezTo>
                  <a:pt x="1443480" y="1226210"/>
                  <a:pt x="1430352" y="1222367"/>
                  <a:pt x="1417393" y="1218048"/>
                </a:cubicBezTo>
                <a:cubicBezTo>
                  <a:pt x="1434671" y="1213729"/>
                  <a:pt x="1457637" y="1218612"/>
                  <a:pt x="1469228" y="1205090"/>
                </a:cubicBezTo>
                <a:cubicBezTo>
                  <a:pt x="1487007" y="1184349"/>
                  <a:pt x="1488520" y="1153844"/>
                  <a:pt x="1495146" y="1127342"/>
                </a:cubicBezTo>
                <a:cubicBezTo>
                  <a:pt x="1515513" y="1045880"/>
                  <a:pt x="1505586" y="1093140"/>
                  <a:pt x="1521063" y="984805"/>
                </a:cubicBezTo>
                <a:cubicBezTo>
                  <a:pt x="1512424" y="950250"/>
                  <a:pt x="1512444" y="912277"/>
                  <a:pt x="1495146" y="881141"/>
                </a:cubicBezTo>
                <a:cubicBezTo>
                  <a:pt x="1488512" y="869201"/>
                  <a:pt x="1456270" y="881843"/>
                  <a:pt x="1456270" y="868183"/>
                </a:cubicBezTo>
                <a:cubicBezTo>
                  <a:pt x="1456270" y="854523"/>
                  <a:pt x="1482187" y="859544"/>
                  <a:pt x="1495146" y="855225"/>
                </a:cubicBezTo>
                <a:cubicBezTo>
                  <a:pt x="1510517" y="834732"/>
                  <a:pt x="1555753" y="780859"/>
                  <a:pt x="1559939" y="751561"/>
                </a:cubicBezTo>
                <a:cubicBezTo>
                  <a:pt x="1561871" y="738039"/>
                  <a:pt x="1554009" y="724399"/>
                  <a:pt x="1546981" y="712687"/>
                </a:cubicBezTo>
                <a:cubicBezTo>
                  <a:pt x="1540695" y="702211"/>
                  <a:pt x="1531540" y="693056"/>
                  <a:pt x="1521063" y="686771"/>
                </a:cubicBezTo>
                <a:cubicBezTo>
                  <a:pt x="1509350" y="679744"/>
                  <a:pt x="1495146" y="678133"/>
                  <a:pt x="1482187" y="673814"/>
                </a:cubicBezTo>
                <a:cubicBezTo>
                  <a:pt x="1489579" y="651639"/>
                  <a:pt x="1499532" y="610419"/>
                  <a:pt x="1521063" y="596066"/>
                </a:cubicBezTo>
                <a:cubicBezTo>
                  <a:pt x="1533951" y="587475"/>
                  <a:pt x="1650396" y="570193"/>
                  <a:pt x="1650651" y="570150"/>
                </a:cubicBezTo>
                <a:cubicBezTo>
                  <a:pt x="1740357" y="540249"/>
                  <a:pt x="1640842" y="582259"/>
                  <a:pt x="1715444" y="518318"/>
                </a:cubicBezTo>
                <a:cubicBezTo>
                  <a:pt x="1738224" y="498794"/>
                  <a:pt x="1802638" y="468245"/>
                  <a:pt x="1832073" y="453528"/>
                </a:cubicBezTo>
                <a:cubicBezTo>
                  <a:pt x="1762720" y="384180"/>
                  <a:pt x="1831855" y="466582"/>
                  <a:pt x="1948701" y="414654"/>
                </a:cubicBezTo>
                <a:cubicBezTo>
                  <a:pt x="1962933" y="408329"/>
                  <a:pt x="1934945" y="385509"/>
                  <a:pt x="1922784" y="375780"/>
                </a:cubicBezTo>
                <a:cubicBezTo>
                  <a:pt x="1912117" y="367247"/>
                  <a:pt x="1897347" y="365265"/>
                  <a:pt x="1883908" y="362822"/>
                </a:cubicBezTo>
                <a:cubicBezTo>
                  <a:pt x="1849644" y="356593"/>
                  <a:pt x="1814795" y="354184"/>
                  <a:pt x="1780238" y="349865"/>
                </a:cubicBezTo>
                <a:cubicBezTo>
                  <a:pt x="1758640" y="341226"/>
                  <a:pt x="1738307" y="328236"/>
                  <a:pt x="1715444" y="323949"/>
                </a:cubicBezTo>
                <a:cubicBezTo>
                  <a:pt x="1668550" y="315157"/>
                  <a:pt x="1617429" y="328118"/>
                  <a:pt x="1572898" y="310991"/>
                </a:cubicBezTo>
                <a:cubicBezTo>
                  <a:pt x="1554869" y="304057"/>
                  <a:pt x="1560640" y="272818"/>
                  <a:pt x="1546981" y="259159"/>
                </a:cubicBezTo>
                <a:cubicBezTo>
                  <a:pt x="1537322" y="249500"/>
                  <a:pt x="1521064" y="250520"/>
                  <a:pt x="1508105" y="246201"/>
                </a:cubicBezTo>
                <a:cubicBezTo>
                  <a:pt x="1512424" y="233243"/>
                  <a:pt x="1528091" y="219039"/>
                  <a:pt x="1521063" y="207327"/>
                </a:cubicBezTo>
                <a:cubicBezTo>
                  <a:pt x="1511124" y="190763"/>
                  <a:pt x="1488170" y="185199"/>
                  <a:pt x="1469228" y="181411"/>
                </a:cubicBezTo>
                <a:cubicBezTo>
                  <a:pt x="1422443" y="172055"/>
                  <a:pt x="1374197" y="172772"/>
                  <a:pt x="1326682" y="168453"/>
                </a:cubicBezTo>
                <a:cubicBezTo>
                  <a:pt x="1322363" y="120941"/>
                  <a:pt x="1336344" y="67921"/>
                  <a:pt x="1313724" y="25916"/>
                </a:cubicBezTo>
                <a:cubicBezTo>
                  <a:pt x="1300771" y="1862"/>
                  <a:pt x="1235971" y="0"/>
                  <a:pt x="1235971" y="0"/>
                </a:cubicBezTo>
                <a:cubicBezTo>
                  <a:pt x="1161784" y="49455"/>
                  <a:pt x="1236386" y="12958"/>
                  <a:pt x="1132302" y="12958"/>
                </a:cubicBezTo>
                <a:cubicBezTo>
                  <a:pt x="1097476" y="12958"/>
                  <a:pt x="1063189" y="21597"/>
                  <a:pt x="1028632" y="25916"/>
                </a:cubicBezTo>
                <a:cubicBezTo>
                  <a:pt x="1076285" y="168871"/>
                  <a:pt x="1040937" y="21322"/>
                  <a:pt x="730581" y="77747"/>
                </a:cubicBezTo>
                <a:cubicBezTo>
                  <a:pt x="715258" y="80533"/>
                  <a:pt x="743540" y="107982"/>
                  <a:pt x="756499" y="116621"/>
                </a:cubicBezTo>
                <a:cubicBezTo>
                  <a:pt x="771318" y="126500"/>
                  <a:pt x="791055" y="125260"/>
                  <a:pt x="808333" y="129579"/>
                </a:cubicBezTo>
                <a:cubicBezTo>
                  <a:pt x="602750" y="141671"/>
                  <a:pt x="606034" y="73062"/>
                  <a:pt x="575076" y="181411"/>
                </a:cubicBezTo>
                <a:cubicBezTo>
                  <a:pt x="570183" y="198535"/>
                  <a:pt x="566437" y="215966"/>
                  <a:pt x="562118" y="233243"/>
                </a:cubicBezTo>
                <a:cubicBezTo>
                  <a:pt x="557798" y="272117"/>
                  <a:pt x="582328" y="329136"/>
                  <a:pt x="549159" y="349865"/>
                </a:cubicBezTo>
                <a:cubicBezTo>
                  <a:pt x="494091" y="384280"/>
                  <a:pt x="419359" y="356025"/>
                  <a:pt x="354778" y="362822"/>
                </a:cubicBezTo>
                <a:cubicBezTo>
                  <a:pt x="337066" y="364686"/>
                  <a:pt x="320466" y="372594"/>
                  <a:pt x="302943" y="375780"/>
                </a:cubicBezTo>
                <a:cubicBezTo>
                  <a:pt x="272892" y="381244"/>
                  <a:pt x="242469" y="384419"/>
                  <a:pt x="212232" y="388738"/>
                </a:cubicBezTo>
                <a:cubicBezTo>
                  <a:pt x="193098" y="446136"/>
                  <a:pt x="186729" y="422177"/>
                  <a:pt x="251108" y="440570"/>
                </a:cubicBezTo>
                <a:cubicBezTo>
                  <a:pt x="264242" y="444322"/>
                  <a:pt x="289984" y="467188"/>
                  <a:pt x="289984" y="453528"/>
                </a:cubicBezTo>
                <a:cubicBezTo>
                  <a:pt x="289984" y="437954"/>
                  <a:pt x="265340" y="433937"/>
                  <a:pt x="251108" y="427612"/>
                </a:cubicBezTo>
                <a:cubicBezTo>
                  <a:pt x="226143" y="416517"/>
                  <a:pt x="173356" y="401696"/>
                  <a:pt x="173356" y="401696"/>
                </a:cubicBezTo>
                <a:cubicBezTo>
                  <a:pt x="143119" y="406015"/>
                  <a:pt x="106755" y="395903"/>
                  <a:pt x="82645" y="414654"/>
                </a:cubicBezTo>
                <a:cubicBezTo>
                  <a:pt x="61081" y="431425"/>
                  <a:pt x="82643" y="483764"/>
                  <a:pt x="56727" y="492402"/>
                </a:cubicBezTo>
                <a:lnTo>
                  <a:pt x="17851" y="505360"/>
                </a:lnTo>
                <a:cubicBezTo>
                  <a:pt x="13532" y="522637"/>
                  <a:pt x="0" y="540068"/>
                  <a:pt x="4893" y="557192"/>
                </a:cubicBezTo>
                <a:cubicBezTo>
                  <a:pt x="9928" y="574813"/>
                  <a:pt x="29690" y="584334"/>
                  <a:pt x="43769" y="596066"/>
                </a:cubicBezTo>
                <a:cubicBezTo>
                  <a:pt x="119400" y="659089"/>
                  <a:pt x="159868" y="626808"/>
                  <a:pt x="289984" y="634940"/>
                </a:cubicBezTo>
                <a:cubicBezTo>
                  <a:pt x="285665" y="652217"/>
                  <a:pt x="262968" y="675838"/>
                  <a:pt x="277026" y="686771"/>
                </a:cubicBezTo>
                <a:cubicBezTo>
                  <a:pt x="320710" y="720745"/>
                  <a:pt x="453960" y="731563"/>
                  <a:pt x="510283" y="738603"/>
                </a:cubicBezTo>
                <a:cubicBezTo>
                  <a:pt x="517880" y="768991"/>
                  <a:pt x="518313" y="846282"/>
                  <a:pt x="562118" y="868183"/>
                </a:cubicBezTo>
                <a:cubicBezTo>
                  <a:pt x="578048" y="876147"/>
                  <a:pt x="596675" y="876822"/>
                  <a:pt x="613953" y="881141"/>
                </a:cubicBezTo>
                <a:cubicBezTo>
                  <a:pt x="618272" y="898418"/>
                  <a:pt x="623725" y="915451"/>
                  <a:pt x="626911" y="932973"/>
                </a:cubicBezTo>
                <a:cubicBezTo>
                  <a:pt x="632375" y="963022"/>
                  <a:pt x="629432" y="994975"/>
                  <a:pt x="639870" y="1023678"/>
                </a:cubicBezTo>
                <a:cubicBezTo>
                  <a:pt x="643007" y="1032304"/>
                  <a:pt x="687838" y="1090210"/>
                  <a:pt x="704664" y="1101426"/>
                </a:cubicBezTo>
                <a:cubicBezTo>
                  <a:pt x="720737" y="1112141"/>
                  <a:pt x="739221" y="1118703"/>
                  <a:pt x="756499" y="1127342"/>
                </a:cubicBezTo>
                <a:cubicBezTo>
                  <a:pt x="743540" y="1135981"/>
                  <a:pt x="727593" y="1141294"/>
                  <a:pt x="717622" y="1153258"/>
                </a:cubicBezTo>
                <a:cubicBezTo>
                  <a:pt x="693422" y="1182297"/>
                  <a:pt x="687465" y="1222050"/>
                  <a:pt x="678746" y="1256922"/>
                </a:cubicBezTo>
                <a:cubicBezTo>
                  <a:pt x="731768" y="1362957"/>
                  <a:pt x="691705" y="1254728"/>
                  <a:pt x="691705" y="1360585"/>
                </a:cubicBezTo>
                <a:cubicBezTo>
                  <a:pt x="691705" y="1436179"/>
                  <a:pt x="706281" y="1440752"/>
                  <a:pt x="717622" y="1503123"/>
                </a:cubicBezTo>
                <a:cubicBezTo>
                  <a:pt x="723086" y="1533173"/>
                  <a:pt x="726261" y="1563594"/>
                  <a:pt x="730581" y="1593829"/>
                </a:cubicBezTo>
                <a:cubicBezTo>
                  <a:pt x="717622" y="1602468"/>
                  <a:pt x="701435" y="1607584"/>
                  <a:pt x="691705" y="1619745"/>
                </a:cubicBezTo>
                <a:cubicBezTo>
                  <a:pt x="663576" y="1654904"/>
                  <a:pt x="689698" y="1700235"/>
                  <a:pt x="691705" y="1736366"/>
                </a:cubicBezTo>
                <a:cubicBezTo>
                  <a:pt x="694580" y="1788118"/>
                  <a:pt x="691705" y="1840030"/>
                  <a:pt x="691705" y="1891862"/>
                </a:cubicBezTo>
              </a:path>
            </a:pathLst>
          </a:custGeom>
          <a:solidFill>
            <a:srgbClr val="00DA00"/>
          </a:solidFill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534840" y="4512237"/>
            <a:ext cx="567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DRY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87352" y="1934576"/>
            <a:ext cx="567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DRY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6827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8461" y="2160690"/>
            <a:ext cx="97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Mean: 7.8 mm day</a:t>
            </a:r>
            <a:r>
              <a:rPr lang="en-US" sz="1400" b="1" i="1" baseline="30000" dirty="0" smtClean="0">
                <a:solidFill>
                  <a:schemeClr val="bg1"/>
                </a:solidFill>
              </a:rPr>
              <a:t>-1</a:t>
            </a:r>
            <a:r>
              <a:rPr lang="en-US" sz="1400" b="1" i="1" dirty="0" smtClean="0">
                <a:solidFill>
                  <a:schemeClr val="bg1"/>
                </a:solidFill>
              </a:rPr>
              <a:t> 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7287" y="3247444"/>
            <a:ext cx="97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Mean: 8.0 mm day</a:t>
            </a:r>
            <a:r>
              <a:rPr lang="en-US" sz="1400" b="1" i="1" baseline="30000" dirty="0" smtClean="0">
                <a:solidFill>
                  <a:schemeClr val="bg1"/>
                </a:solidFill>
              </a:rPr>
              <a:t>-1</a:t>
            </a:r>
            <a:r>
              <a:rPr lang="en-US" sz="1400" b="1" i="1" dirty="0" smtClean="0">
                <a:solidFill>
                  <a:schemeClr val="bg1"/>
                </a:solidFill>
              </a:rPr>
              <a:t> 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957" y="656966"/>
            <a:ext cx="278827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Double-ITCZ pattern; similar average rain rates over both arrays…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64957" y="2939667"/>
            <a:ext cx="2788272" cy="1200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…but evolution of rainfall differs between the two…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99316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37916"/>
            <a:ext cx="9144000" cy="689591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pol_rhi_mask_map_latlon_secto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59" y="0"/>
            <a:ext cx="2778045" cy="2778045"/>
          </a:xfrm>
          <a:prstGeom prst="rect">
            <a:avLst/>
          </a:prstGeom>
        </p:spPr>
      </p:pic>
      <p:pic>
        <p:nvPicPr>
          <p:cNvPr id="6" name="Picture 5" descr="ts_rh_gan_filter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5" y="-1"/>
            <a:ext cx="8859117" cy="2778046"/>
          </a:xfrm>
          <a:prstGeom prst="rect">
            <a:avLst/>
          </a:prstGeom>
        </p:spPr>
      </p:pic>
      <p:pic>
        <p:nvPicPr>
          <p:cNvPr id="5" name="Picture 4" descr="Screen Shot 2013-11-07 at 12.59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8" y="2925720"/>
            <a:ext cx="8152505" cy="30966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4893" y="600812"/>
            <a:ext cx="471506" cy="5232386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08944" y="597346"/>
            <a:ext cx="452795" cy="5232386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34432" y="597346"/>
            <a:ext cx="455995" cy="5232386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008067" y="1819217"/>
            <a:ext cx="471506" cy="471524"/>
          </a:xfrm>
          <a:prstGeom prst="straightConnector1">
            <a:avLst/>
          </a:prstGeom>
          <a:ln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940205" y="1744292"/>
            <a:ext cx="471506" cy="471524"/>
          </a:xfrm>
          <a:prstGeom prst="straightConnector1">
            <a:avLst/>
          </a:prstGeom>
          <a:ln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752514" y="1637801"/>
            <a:ext cx="386325" cy="532662"/>
          </a:xfrm>
          <a:prstGeom prst="straightConnector1">
            <a:avLst/>
          </a:prstGeom>
          <a:ln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03160" y="1213191"/>
            <a:ext cx="111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DRY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563" y="1814391"/>
            <a:ext cx="111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MOIST</a:t>
            </a:r>
            <a:endParaRPr lang="en-US" sz="1600" b="1" i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635008" y="4744771"/>
            <a:ext cx="5846746" cy="0"/>
          </a:xfrm>
          <a:prstGeom prst="line">
            <a:avLst/>
          </a:prstGeom>
          <a:ln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10155" y="4146190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3899490" y="4113924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19664" y="4123401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656641" y="4707378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Cu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3569756" y="4662298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Cu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89167" y="4602117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Cu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2671594" y="3210066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Deep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1739" y="3503335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Deep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59392" y="3347383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Deep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139857" y="6022333"/>
            <a:ext cx="727361" cy="43053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53914" y="6233882"/>
            <a:ext cx="329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Figure courtesy </a:t>
            </a:r>
            <a:r>
              <a:rPr lang="en-US" i="1" dirty="0" err="1" smtClean="0">
                <a:solidFill>
                  <a:srgbClr val="FFFFFF"/>
                </a:solidFill>
              </a:rPr>
              <a:t>Zhe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</a:rPr>
              <a:t>Feng</a:t>
            </a:r>
            <a:r>
              <a:rPr lang="en-US" i="1" dirty="0" smtClean="0">
                <a:solidFill>
                  <a:srgbClr val="FFFFFF"/>
                </a:solidFill>
              </a:rPr>
              <a:t> (PNNL)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15211" y="2852725"/>
            <a:ext cx="187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S-</a:t>
            </a:r>
            <a:r>
              <a:rPr lang="en-US" i="1" dirty="0" err="1" smtClean="0"/>
              <a:t>PolKa</a:t>
            </a:r>
            <a:r>
              <a:rPr lang="en-US" i="1" dirty="0" smtClean="0"/>
              <a:t> RHI </a:t>
            </a:r>
            <a:endParaRPr lang="en-US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6894836" y="1455379"/>
            <a:ext cx="111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DRY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1754" y="4530640"/>
            <a:ext cx="111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0°C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6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" grpId="0"/>
      <p:bldP spid="14" grpId="0"/>
      <p:bldP spid="3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3-07-17 at 11.02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26" y="1003375"/>
            <a:ext cx="7369746" cy="5409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3340" y="3962349"/>
            <a:ext cx="1050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*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2424" y="1590657"/>
            <a:ext cx="1865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</a:rPr>
              <a:t>Smith (1989)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9940" y="325260"/>
            <a:ext cx="2127282" cy="14513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3-07-17 at 11.06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39" y="407677"/>
            <a:ext cx="2127282" cy="2156512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064" y="3480939"/>
            <a:ext cx="609049" cy="4924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9939" y="325260"/>
            <a:ext cx="2127283" cy="22389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368505" y="3716139"/>
            <a:ext cx="0" cy="403010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68505" y="4506709"/>
            <a:ext cx="0" cy="40301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25875" y="230010"/>
            <a:ext cx="455612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Wake vortices expected to the lee of N and S ends of Sumatra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61299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12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405" y="218989"/>
            <a:ext cx="537216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Negative </a:t>
            </a:r>
            <a:r>
              <a:rPr lang="en-US" sz="2400" i="1" dirty="0" err="1" smtClean="0"/>
              <a:t>vorticity</a:t>
            </a:r>
            <a:r>
              <a:rPr lang="en-US" sz="2400" i="1" dirty="0" smtClean="0"/>
              <a:t> anomalies to the lee of topographic features for westerly flow</a:t>
            </a:r>
            <a:endParaRPr lang="en-US" sz="2400" i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379487" y="1049986"/>
            <a:ext cx="729912" cy="14464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379487" y="1049986"/>
            <a:ext cx="2043758" cy="134429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51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stI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75"/>
            <a:ext cx="914400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6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9913" y="467176"/>
            <a:ext cx="775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200 </a:t>
            </a:r>
            <a:r>
              <a:rPr lang="en-US" sz="2400" b="1" i="1" dirty="0" err="1" smtClean="0"/>
              <a:t>hPa</a:t>
            </a:r>
            <a:r>
              <a:rPr lang="en-US" sz="2400" b="1" i="1" dirty="0" smtClean="0"/>
              <a:t> Velocity </a:t>
            </a:r>
            <a:r>
              <a:rPr lang="en-US" sz="2400" b="1" i="1" dirty="0"/>
              <a:t>P</a:t>
            </a:r>
            <a:r>
              <a:rPr lang="en-US" sz="2400" b="1" i="1" dirty="0" smtClean="0"/>
              <a:t>otential and IR Brightness </a:t>
            </a:r>
            <a:r>
              <a:rPr lang="en-US" sz="2400" b="1" i="1" dirty="0"/>
              <a:t>T</a:t>
            </a:r>
            <a:r>
              <a:rPr lang="en-US" sz="2400" b="1" i="1" dirty="0" smtClean="0"/>
              <a:t>emperature</a:t>
            </a:r>
            <a:endParaRPr lang="en-US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817470" y="3153441"/>
            <a:ext cx="105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Calligraphy"/>
                <a:cs typeface="Lucida Calligraphy"/>
              </a:rPr>
              <a:t>South America</a:t>
            </a:r>
            <a:endParaRPr lang="en-US" sz="1400" b="1" i="1" dirty="0">
              <a:latin typeface="Lucida Calligraphy"/>
              <a:cs typeface="Lucida Calligraph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7868" y="2590476"/>
            <a:ext cx="1051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Calligraphy"/>
                <a:cs typeface="Lucida Calligraphy"/>
              </a:rPr>
              <a:t>Africa</a:t>
            </a:r>
            <a:endParaRPr lang="en-US" sz="1400" b="1" i="1" dirty="0">
              <a:latin typeface="Lucida Calligraphy"/>
              <a:cs typeface="Lucida Calligraphy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6467040" y="3036649"/>
            <a:ext cx="248171" cy="2043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4-06-24 at 1.3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" y="1045410"/>
            <a:ext cx="9098280" cy="49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0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locity potential_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8" y="1194094"/>
            <a:ext cx="9041812" cy="45209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9913" y="467176"/>
            <a:ext cx="775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200 </a:t>
            </a:r>
            <a:r>
              <a:rPr lang="en-US" sz="2400" b="1" i="1" dirty="0" err="1" smtClean="0"/>
              <a:t>hPa</a:t>
            </a:r>
            <a:r>
              <a:rPr lang="en-US" sz="2400" b="1" i="1" dirty="0" smtClean="0"/>
              <a:t> Velocity </a:t>
            </a:r>
            <a:r>
              <a:rPr lang="en-US" sz="2400" b="1" i="1" dirty="0"/>
              <a:t>P</a:t>
            </a:r>
            <a:r>
              <a:rPr lang="en-US" sz="2400" b="1" i="1" dirty="0" smtClean="0"/>
              <a:t>otential and IR Brightness </a:t>
            </a:r>
            <a:r>
              <a:rPr lang="en-US" sz="2400" b="1" i="1" dirty="0"/>
              <a:t>T</a:t>
            </a:r>
            <a:r>
              <a:rPr lang="en-US" sz="2400" b="1" i="1" dirty="0" smtClean="0"/>
              <a:t>emperature</a:t>
            </a:r>
            <a:endParaRPr lang="en-US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817470" y="3153441"/>
            <a:ext cx="105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Calligraphy"/>
                <a:cs typeface="Lucida Calligraphy"/>
              </a:rPr>
              <a:t>South America</a:t>
            </a:r>
            <a:endParaRPr lang="en-US" sz="1400" b="1" i="1" dirty="0">
              <a:latin typeface="Lucida Calligraphy"/>
              <a:cs typeface="Lucida Calligraph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7868" y="2590476"/>
            <a:ext cx="1051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Calligraphy"/>
                <a:cs typeface="Lucida Calligraphy"/>
              </a:rPr>
              <a:t>Africa</a:t>
            </a:r>
            <a:endParaRPr lang="en-US" sz="1400" b="1" i="1" dirty="0">
              <a:latin typeface="Lucida Calligraphy"/>
              <a:cs typeface="Lucida Calligraphy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6467040" y="3036649"/>
            <a:ext cx="248171" cy="20438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91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08 at 4.10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73" y="0"/>
            <a:ext cx="64502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9665" y="342454"/>
            <a:ext cx="184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</a:rPr>
              <a:t>(Webster 1994)</a:t>
            </a:r>
            <a:endParaRPr lang="en-US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5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6-23 at 9.15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67" y="1480323"/>
            <a:ext cx="5586674" cy="4828967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394154" y="335783"/>
            <a:ext cx="8233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Kuettner</a:t>
            </a:r>
            <a:r>
              <a:rPr lang="en-US" sz="2000" b="1" dirty="0" smtClean="0"/>
              <a:t>, J. P.</a:t>
            </a:r>
            <a:r>
              <a:rPr lang="en-US" sz="2000" dirty="0" smtClean="0"/>
              <a:t>, 1989:  Easterly flow over the cross-equatorial island of   Sumatra and its role in the formation of tropical cyclone pairs over the Indian Ocean.  </a:t>
            </a:r>
            <a:r>
              <a:rPr lang="en-US" sz="2000" i="1" dirty="0" smtClean="0"/>
              <a:t>Wetter und </a:t>
            </a:r>
            <a:r>
              <a:rPr lang="en-US" sz="2000" i="1" dirty="0" err="1" smtClean="0"/>
              <a:t>Leben</a:t>
            </a:r>
            <a:r>
              <a:rPr lang="en-US" sz="2000" dirty="0" smtClean="0"/>
              <a:t>, </a:t>
            </a:r>
            <a:r>
              <a:rPr lang="en-US" sz="2000" b="1" dirty="0" smtClean="0"/>
              <a:t>41</a:t>
            </a:r>
            <a:r>
              <a:rPr lang="en-US" sz="2000" dirty="0" smtClean="0"/>
              <a:t>, 47-55.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430590" y="1722717"/>
            <a:ext cx="389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1976-77 Tropical Cyclone Tracks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 rot="2987974">
            <a:off x="5933323" y="3955330"/>
            <a:ext cx="1460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rgbClr val="FF0000"/>
                </a:solidFill>
              </a:rPr>
              <a:t>SUMATRA</a:t>
            </a:r>
            <a:endParaRPr lang="en-US" sz="11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5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Johnson_figure2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rot="20506927">
            <a:off x="788309" y="2744665"/>
            <a:ext cx="2423315" cy="164971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506927">
            <a:off x="4093938" y="2415290"/>
            <a:ext cx="2423315" cy="164971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04988" y="2290417"/>
            <a:ext cx="2058358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000" i="1" dirty="0" smtClean="0"/>
              <a:t>SST diurnal cycle during warming phase</a:t>
            </a:r>
          </a:p>
          <a:p>
            <a:r>
              <a:rPr lang="en-US" sz="20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000" i="1" dirty="0" smtClean="0"/>
              <a:t>Shallow diurnal warm layers, as in TOGA COARE (</a:t>
            </a:r>
            <a:r>
              <a:rPr lang="en-US" sz="2000" i="1" dirty="0" err="1" smtClean="0"/>
              <a:t>Soloviev</a:t>
            </a:r>
            <a:r>
              <a:rPr lang="en-US" sz="2000" i="1" dirty="0" smtClean="0"/>
              <a:t> and Lukas 1997)</a:t>
            </a:r>
            <a:endParaRPr lang="en-US" sz="20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97611" y="4819431"/>
            <a:ext cx="2000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</a:rPr>
              <a:t>(Johnson and </a:t>
            </a:r>
            <a:r>
              <a:rPr lang="en-US" i="1" dirty="0" err="1" smtClean="0">
                <a:solidFill>
                  <a:srgbClr val="000090"/>
                </a:solidFill>
              </a:rPr>
              <a:t>Ciesielski</a:t>
            </a:r>
            <a:r>
              <a:rPr lang="en-US" i="1" dirty="0" smtClean="0">
                <a:solidFill>
                  <a:srgbClr val="000090"/>
                </a:solidFill>
              </a:rPr>
              <a:t> 2013)</a:t>
            </a:r>
            <a:endParaRPr lang="en-US" i="1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8222" y="1445326"/>
            <a:ext cx="817503" cy="379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35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IMMS TPW 15-30 October_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5988"/>
            <a:ext cx="9144000" cy="5024437"/>
          </a:xfrm>
          <a:prstGeom prst="rect">
            <a:avLst/>
          </a:prstGeom>
        </p:spPr>
      </p:pic>
      <p:pic>
        <p:nvPicPr>
          <p:cNvPr id="5" name="Picture 4" descr="Screen shot 2013-07-03 at 11.55.30 AM.png"/>
          <p:cNvPicPr>
            <a:picLocks noChangeAspect="1"/>
          </p:cNvPicPr>
          <p:nvPr/>
        </p:nvPicPr>
        <p:blipFill>
          <a:blip r:embed="rId5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07" y="2354800"/>
            <a:ext cx="2037054" cy="1397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922" y="233588"/>
            <a:ext cx="798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ECF"/>
                </a:solidFill>
              </a:rPr>
              <a:t>SSMI/AMSR-E Total </a:t>
            </a:r>
            <a:r>
              <a:rPr lang="en-US" sz="2400" i="1" dirty="0" err="1" smtClean="0">
                <a:solidFill>
                  <a:srgbClr val="FFFECF"/>
                </a:solidFill>
              </a:rPr>
              <a:t>Precipitable</a:t>
            </a:r>
            <a:r>
              <a:rPr lang="en-US" sz="2400" i="1" dirty="0" smtClean="0">
                <a:solidFill>
                  <a:srgbClr val="FFFECF"/>
                </a:solidFill>
              </a:rPr>
              <a:t> Water (mm) – October 15-31</a:t>
            </a:r>
            <a:endParaRPr lang="en-US" sz="2400" i="1" dirty="0">
              <a:solidFill>
                <a:srgbClr val="FFFE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6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0"/>
            <a:ext cx="679092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8359" y="3065844"/>
            <a:ext cx="5605740" cy="1430727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7" idx="0"/>
          </p:cNvCxnSpPr>
          <p:nvPr/>
        </p:nvCxnSpPr>
        <p:spPr>
          <a:xfrm flipH="1" flipV="1">
            <a:off x="7184335" y="3787296"/>
            <a:ext cx="1167398" cy="3913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79540" y="4178638"/>
            <a:ext cx="1544385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More persistent convection in southern array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2058359" y="1854105"/>
            <a:ext cx="5605740" cy="1211740"/>
          </a:xfrm>
          <a:prstGeom prst="rect">
            <a:avLst/>
          </a:prstGeom>
          <a:solidFill>
            <a:srgbClr val="FF000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83869" y="1929945"/>
            <a:ext cx="125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N</a:t>
            </a:r>
            <a:r>
              <a:rPr lang="en-US" b="1" i="1" dirty="0" smtClean="0"/>
              <a:t> ARRAY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83869" y="3186389"/>
            <a:ext cx="125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S ARRAY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95356" y="284445"/>
            <a:ext cx="1528569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More prominent MJO signal</a:t>
            </a:r>
            <a:endParaRPr lang="en-US" sz="2400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127921" y="1854105"/>
            <a:ext cx="1175306" cy="445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03567" y="2556589"/>
            <a:ext cx="147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MJO 1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17166" y="2542624"/>
            <a:ext cx="147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MJO 2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9161" y="332465"/>
            <a:ext cx="65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N</a:t>
            </a:r>
            <a:endParaRPr lang="en-US" sz="24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572955" y="5250816"/>
            <a:ext cx="65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18355" y="6086852"/>
            <a:ext cx="215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</a:t>
            </a:r>
            <a:endParaRPr lang="en-US" sz="2000" i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685143" y="6335039"/>
            <a:ext cx="4045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2058359" y="3186389"/>
            <a:ext cx="1379723" cy="11519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22586" y="728150"/>
            <a:ext cx="1286551" cy="1135815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681586" y="3206020"/>
            <a:ext cx="1379723" cy="11519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37028" y="4573245"/>
            <a:ext cx="2248115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“ITCZ” convection shifts to equator during MJO active phase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13197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/>
      <p:bldP spid="12" grpId="0"/>
      <p:bldP spid="13" grpId="0" animBg="1"/>
      <p:bldP spid="17" grpId="0"/>
      <p:bldP spid="18" grpId="0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05 at 10.21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23" y="2502502"/>
            <a:ext cx="5979767" cy="2609607"/>
          </a:xfrm>
          <a:prstGeom prst="rect">
            <a:avLst/>
          </a:prstGeom>
        </p:spPr>
      </p:pic>
      <p:pic>
        <p:nvPicPr>
          <p:cNvPr id="5" name="Picture 4" descr="Screen shot 2013-07-05 at 10.22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" y="89150"/>
            <a:ext cx="8890000" cy="2311400"/>
          </a:xfrm>
          <a:prstGeom prst="rect">
            <a:avLst/>
          </a:prstGeom>
        </p:spPr>
      </p:pic>
      <p:pic>
        <p:nvPicPr>
          <p:cNvPr id="6" name="Picture 5" descr="Screen shot 2013-07-05 at 10.24.5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92" y="2292600"/>
            <a:ext cx="7025536" cy="20990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467110" y="1912502"/>
            <a:ext cx="4379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466175" y="1912502"/>
            <a:ext cx="4379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714411" y="2108699"/>
            <a:ext cx="43794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012759" y="1941700"/>
            <a:ext cx="43794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231698" y="2063116"/>
            <a:ext cx="43794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9555" y="5134839"/>
            <a:ext cx="84232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i="1" dirty="0" smtClean="0"/>
              <a:t>Budget results support idea of important role of horizontal moisture advection by easterlies in developing phase of MJO (Maloney 2009)</a:t>
            </a:r>
          </a:p>
          <a:p>
            <a:pPr marL="285750" indent="-285750">
              <a:buFont typeface="Arial"/>
              <a:buChar char="•"/>
            </a:pPr>
            <a:r>
              <a:rPr lang="en-US" sz="2000" i="1" dirty="0" smtClean="0"/>
              <a:t>Zonal advection, </a:t>
            </a:r>
            <a:r>
              <a:rPr lang="en-US" sz="2000" i="1" dirty="0" err="1" smtClean="0"/>
              <a:t>meridional</a:t>
            </a:r>
            <a:r>
              <a:rPr lang="en-US" sz="2000" i="1" dirty="0" smtClean="0"/>
              <a:t> advection, and convective moistening all appear to play moistening roles over NSA for October MJO; zonal advection and convective moistening for November MJO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76603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3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0" y="0"/>
            <a:ext cx="798394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332" y="2782440"/>
            <a:ext cx="3239467" cy="25853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i="1" dirty="0" smtClean="0"/>
              <a:t>Ratio of anomaly of &lt;Q</a:t>
            </a:r>
            <a:r>
              <a:rPr lang="en-US" i="1" baseline="-25000" dirty="0"/>
              <a:t>R</a:t>
            </a:r>
            <a:r>
              <a:rPr lang="en-US" i="1" dirty="0" smtClean="0"/>
              <a:t>&gt; to &lt;</a:t>
            </a:r>
            <a:r>
              <a:rPr lang="en-US" i="1" dirty="0" err="1" smtClean="0"/>
              <a:t>Q</a:t>
            </a:r>
            <a:r>
              <a:rPr lang="en-US" i="1" baseline="-25000" dirty="0" err="1" smtClean="0"/>
              <a:t>conv</a:t>
            </a:r>
            <a:r>
              <a:rPr lang="en-US" i="1" dirty="0" smtClean="0"/>
              <a:t>&gt;: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MJO1 – 18%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MJO2 – 11% </a:t>
            </a:r>
          </a:p>
          <a:p>
            <a:r>
              <a:rPr lang="en-US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i="1" dirty="0" smtClean="0">
                <a:sym typeface="Wingdings"/>
              </a:rPr>
              <a:t>For MJO1, ratio a</a:t>
            </a:r>
            <a:r>
              <a:rPr lang="en-US" i="1" dirty="0" smtClean="0"/>
              <a:t>pproaches proposed threshold of ~20% (Lee et al. 2001) for </a:t>
            </a:r>
            <a:r>
              <a:rPr lang="en-US" i="1" dirty="0" err="1" smtClean="0"/>
              <a:t>radiative</a:t>
            </a:r>
            <a:r>
              <a:rPr lang="en-US" i="1" dirty="0" smtClean="0"/>
              <a:t>-convective instability (Yu et al. 1998; Raymond 2001)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7513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850mb, 0Z 22NOV2011</a:t>
            </a:r>
            <a:endParaRPr lang="en-US" sz="4000" dirty="0"/>
          </a:p>
        </p:txBody>
      </p:sp>
      <p:pic>
        <p:nvPicPr>
          <p:cNvPr id="4" name="Picture 3" descr="850mb_RelVort_22NOV_2011_ 0Z.jpg"/>
          <p:cNvPicPr>
            <a:picLocks noChangeAspect="1"/>
          </p:cNvPicPr>
          <p:nvPr/>
        </p:nvPicPr>
        <p:blipFill>
          <a:blip r:embed="rId2" cstate="print"/>
          <a:srcRect l="10833" t="6667" r="8333" b="12222"/>
          <a:stretch>
            <a:fillRect/>
          </a:stretch>
        </p:blipFill>
        <p:spPr>
          <a:xfrm>
            <a:off x="609600" y="914400"/>
            <a:ext cx="7897660" cy="5943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91000" y="3724682"/>
            <a:ext cx="1981200" cy="1295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2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50mb_RelVort_23NOV_2011_ 0Z.jpg"/>
          <p:cNvPicPr>
            <a:picLocks noChangeAspect="1"/>
          </p:cNvPicPr>
          <p:nvPr/>
        </p:nvPicPr>
        <p:blipFill>
          <a:blip r:embed="rId2" cstate="print"/>
          <a:srcRect l="10833" t="6667" r="7500" b="11111"/>
          <a:stretch>
            <a:fillRect/>
          </a:stretch>
        </p:blipFill>
        <p:spPr>
          <a:xfrm>
            <a:off x="685800" y="914401"/>
            <a:ext cx="7871254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850mb, 0Z 23NOV2011</a:t>
            </a:r>
            <a:endParaRPr lang="en-US" sz="4000" dirty="0"/>
          </a:p>
        </p:txBody>
      </p:sp>
      <p:sp>
        <p:nvSpPr>
          <p:cNvPr id="5" name="Oval 4"/>
          <p:cNvSpPr/>
          <p:nvPr/>
        </p:nvSpPr>
        <p:spPr>
          <a:xfrm>
            <a:off x="3200400" y="3686730"/>
            <a:ext cx="1981200" cy="1295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5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850mb_RelVort_24NOV_2011_ 0Z.jpg"/>
          <p:cNvPicPr>
            <a:picLocks noChangeAspect="1"/>
          </p:cNvPicPr>
          <p:nvPr/>
        </p:nvPicPr>
        <p:blipFill>
          <a:blip r:embed="rId2" cstate="print"/>
          <a:srcRect l="10833" t="6667" r="7500" b="12222"/>
          <a:stretch>
            <a:fillRect/>
          </a:stretch>
        </p:blipFill>
        <p:spPr>
          <a:xfrm>
            <a:off x="609600" y="898071"/>
            <a:ext cx="8001000" cy="5959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850mb, 0Z 24NOV2011</a:t>
            </a:r>
            <a:endParaRPr lang="en-US" sz="4000" dirty="0"/>
          </a:p>
        </p:txBody>
      </p:sp>
      <p:sp>
        <p:nvSpPr>
          <p:cNvPr id="5" name="Oval 4"/>
          <p:cNvSpPr/>
          <p:nvPr/>
        </p:nvSpPr>
        <p:spPr>
          <a:xfrm>
            <a:off x="2123910" y="3772048"/>
            <a:ext cx="1981200" cy="1295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50mb_RelVort_25NOV_2011_ 0Z.jpg"/>
          <p:cNvPicPr>
            <a:picLocks noChangeAspect="1"/>
          </p:cNvPicPr>
          <p:nvPr/>
        </p:nvPicPr>
        <p:blipFill>
          <a:blip r:embed="rId2" cstate="print"/>
          <a:srcRect l="11667" t="6667" r="7500" b="12222"/>
          <a:stretch>
            <a:fillRect/>
          </a:stretch>
        </p:blipFill>
        <p:spPr>
          <a:xfrm>
            <a:off x="685800" y="893975"/>
            <a:ext cx="7924800" cy="5964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850mb, 0Z 25NOV2011</a:t>
            </a:r>
            <a:endParaRPr lang="en-US" sz="4000" dirty="0"/>
          </a:p>
        </p:txBody>
      </p:sp>
      <p:sp>
        <p:nvSpPr>
          <p:cNvPr id="5" name="Oval 4"/>
          <p:cNvSpPr/>
          <p:nvPr/>
        </p:nvSpPr>
        <p:spPr>
          <a:xfrm>
            <a:off x="1567077" y="3452979"/>
            <a:ext cx="1676400" cy="1295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9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RAi_Ta_720b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0"/>
            <a:ext cx="9144000" cy="35468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14825" y="597647"/>
            <a:ext cx="655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ERA Interim 7-20 day </a:t>
            </a:r>
            <a:r>
              <a:rPr lang="en-US" sz="2800" i="1" dirty="0" err="1" smtClean="0"/>
              <a:t>bandpass</a:t>
            </a:r>
            <a:r>
              <a:rPr lang="en-US" sz="2800" i="1" dirty="0" smtClean="0"/>
              <a:t> T anomalies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68173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400" b="1" i="1" dirty="0" smtClean="0">
                <a:solidFill>
                  <a:schemeClr val="bg1"/>
                </a:solidFill>
              </a:rPr>
              <a:t> DYNAMO Sounding Array</a:t>
            </a:r>
            <a:endParaRPr lang="en-US" altLang="ja-JP" sz="2400" b="1" i="1" dirty="0">
              <a:solidFill>
                <a:schemeClr val="bg1"/>
              </a:solidFill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07949" y="620713"/>
            <a:ext cx="4861804" cy="4832553"/>
            <a:chOff x="2060" y="2190"/>
            <a:chExt cx="1681" cy="1648"/>
          </a:xfrm>
        </p:grpSpPr>
        <p:pic>
          <p:nvPicPr>
            <p:cNvPr id="23561" name="Picture 3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60" y="2190"/>
              <a:ext cx="1678" cy="1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2" name="Line 31"/>
            <p:cNvSpPr>
              <a:spLocks noChangeShapeType="1"/>
            </p:cNvSpPr>
            <p:nvPr/>
          </p:nvSpPr>
          <p:spPr bwMode="auto">
            <a:xfrm>
              <a:off x="2154" y="2997"/>
              <a:ext cx="15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44"/>
            <p:cNvGrpSpPr>
              <a:grpSpLocks noChangeAspect="1"/>
            </p:cNvGrpSpPr>
            <p:nvPr/>
          </p:nvGrpSpPr>
          <p:grpSpPr bwMode="auto">
            <a:xfrm rot="1218712">
              <a:off x="2712" y="3472"/>
              <a:ext cx="75" cy="168"/>
              <a:chOff x="2109" y="2750"/>
              <a:chExt cx="181" cy="408"/>
            </a:xfrm>
            <a:solidFill>
              <a:srgbClr val="00FFFF"/>
            </a:solidFill>
          </p:grpSpPr>
          <p:sp>
            <p:nvSpPr>
              <p:cNvPr id="143" name="Oval 45"/>
              <p:cNvSpPr>
                <a:spLocks noChangeAspect="1" noChangeArrowheads="1"/>
              </p:cNvSpPr>
              <p:nvPr/>
            </p:nvSpPr>
            <p:spPr bwMode="auto">
              <a:xfrm>
                <a:off x="2109" y="2750"/>
                <a:ext cx="181" cy="18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4" name="Line 46"/>
              <p:cNvSpPr>
                <a:spLocks noChangeAspect="1" noChangeShapeType="1"/>
              </p:cNvSpPr>
              <p:nvPr/>
            </p:nvSpPr>
            <p:spPr bwMode="auto">
              <a:xfrm>
                <a:off x="2200" y="2931"/>
                <a:ext cx="0" cy="13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5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2176" y="3067"/>
                <a:ext cx="52" cy="9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" name="Group 44"/>
            <p:cNvGrpSpPr>
              <a:grpSpLocks noChangeAspect="1"/>
            </p:cNvGrpSpPr>
            <p:nvPr/>
          </p:nvGrpSpPr>
          <p:grpSpPr bwMode="auto">
            <a:xfrm rot="1218712">
              <a:off x="2768" y="2954"/>
              <a:ext cx="75" cy="167"/>
              <a:chOff x="2109" y="2750"/>
              <a:chExt cx="181" cy="408"/>
            </a:xfrm>
            <a:solidFill>
              <a:srgbClr val="FF0000"/>
            </a:solidFill>
          </p:grpSpPr>
          <p:sp>
            <p:nvSpPr>
              <p:cNvPr id="131" name="Oval 45"/>
              <p:cNvSpPr>
                <a:spLocks noChangeAspect="1" noChangeArrowheads="1"/>
              </p:cNvSpPr>
              <p:nvPr/>
            </p:nvSpPr>
            <p:spPr bwMode="auto">
              <a:xfrm>
                <a:off x="2109" y="2750"/>
                <a:ext cx="181" cy="18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2" name="Line 46"/>
              <p:cNvSpPr>
                <a:spLocks noChangeAspect="1" noChangeShapeType="1"/>
              </p:cNvSpPr>
              <p:nvPr/>
            </p:nvSpPr>
            <p:spPr bwMode="auto">
              <a:xfrm>
                <a:off x="2200" y="2931"/>
                <a:ext cx="0" cy="13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3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2176" y="3067"/>
                <a:ext cx="52" cy="91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pic>
          <p:nvPicPr>
            <p:cNvPr id="23565" name="図 75" descr="ship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02" y="2969"/>
              <a:ext cx="227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11" name="Text Box 35"/>
            <p:cNvSpPr txBox="1">
              <a:spLocks noChangeArrowheads="1"/>
            </p:cNvSpPr>
            <p:nvPr/>
          </p:nvSpPr>
          <p:spPr bwMode="auto">
            <a:xfrm>
              <a:off x="2163" y="2197"/>
              <a:ext cx="1475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altLang="ja-JP" b="1" i="1" u="sng" dirty="0" smtClean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rPr>
                <a:t>Area: </a:t>
              </a:r>
              <a:r>
                <a:rPr lang="en-US" altLang="ja-JP" b="1" i="1" u="sng" dirty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rPr>
                <a:t>(</a:t>
              </a:r>
              <a:r>
                <a:rPr lang="en-US" altLang="ja-JP" b="1" i="1" u="sng" dirty="0" smtClean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rPr>
                <a:t>824 km</a:t>
              </a:r>
              <a:r>
                <a:rPr lang="en-US" altLang="ja-JP" b="1" i="1" u="sng" dirty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rPr>
                <a:t>)</a:t>
              </a:r>
              <a:r>
                <a:rPr lang="en-US" altLang="ja-JP" b="1" i="1" u="sng" baseline="30000" dirty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rPr>
                <a:t>2</a:t>
              </a:r>
            </a:p>
          </p:txBody>
        </p:sp>
        <p:pic>
          <p:nvPicPr>
            <p:cNvPr id="23567" name="図 75" descr="ship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06" y="3497"/>
              <a:ext cx="227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8" name="Freeform 37"/>
            <p:cNvSpPr>
              <a:spLocks/>
            </p:cNvSpPr>
            <p:nvPr/>
          </p:nvSpPr>
          <p:spPr bwMode="auto">
            <a:xfrm>
              <a:off x="2744" y="3047"/>
              <a:ext cx="590" cy="544"/>
            </a:xfrm>
            <a:custGeom>
              <a:avLst/>
              <a:gdLst>
                <a:gd name="T0" fmla="*/ 45 w 590"/>
                <a:gd name="T1" fmla="*/ 0 h 544"/>
                <a:gd name="T2" fmla="*/ 0 w 590"/>
                <a:gd name="T3" fmla="*/ 544 h 544"/>
                <a:gd name="T4" fmla="*/ 590 w 590"/>
                <a:gd name="T5" fmla="*/ 544 h 544"/>
                <a:gd name="T6" fmla="*/ 590 w 590"/>
                <a:gd name="T7" fmla="*/ 0 h 544"/>
                <a:gd name="T8" fmla="*/ 45 w 590"/>
                <a:gd name="T9" fmla="*/ 0 h 5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0"/>
                <a:gd name="T16" fmla="*/ 0 h 544"/>
                <a:gd name="T17" fmla="*/ 590 w 590"/>
                <a:gd name="T18" fmla="*/ 544 h 5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0" h="544">
                  <a:moveTo>
                    <a:pt x="45" y="0"/>
                  </a:moveTo>
                  <a:lnTo>
                    <a:pt x="0" y="544"/>
                  </a:lnTo>
                  <a:lnTo>
                    <a:pt x="590" y="544"/>
                  </a:lnTo>
                  <a:lnTo>
                    <a:pt x="590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6600">
                <a:alpha val="10196"/>
              </a:srgbClr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TextBox 101"/>
          <p:cNvSpPr txBox="1">
            <a:spLocks noChangeArrowheads="1"/>
          </p:cNvSpPr>
          <p:nvPr/>
        </p:nvSpPr>
        <p:spPr bwMode="auto">
          <a:xfrm>
            <a:off x="1495458" y="2838623"/>
            <a:ext cx="657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i="1" dirty="0" err="1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Gan</a:t>
            </a:r>
            <a:endParaRPr lang="en-US" sz="1800" b="1" i="1" dirty="0">
              <a:solidFill>
                <a:srgbClr val="800000"/>
              </a:solidFill>
              <a:latin typeface="Times" pitchFamily="-110" charset="0"/>
              <a:ea typeface="Times" pitchFamily="-110" charset="0"/>
              <a:cs typeface="Times" pitchFamily="-110" charset="0"/>
            </a:endParaRPr>
          </a:p>
        </p:txBody>
      </p:sp>
      <p:sp>
        <p:nvSpPr>
          <p:cNvPr id="29" name="TextBox 103"/>
          <p:cNvSpPr txBox="1">
            <a:spLocks noChangeArrowheads="1"/>
          </p:cNvSpPr>
          <p:nvPr/>
        </p:nvSpPr>
        <p:spPr bwMode="auto">
          <a:xfrm>
            <a:off x="1197257" y="4314886"/>
            <a:ext cx="900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i="1" dirty="0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Diego </a:t>
            </a:r>
          </a:p>
          <a:p>
            <a:r>
              <a:rPr lang="en-US" sz="1800" b="1" i="1" dirty="0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Garcia</a:t>
            </a:r>
          </a:p>
        </p:txBody>
      </p:sp>
      <p:sp>
        <p:nvSpPr>
          <p:cNvPr id="34" name="TextBox 101"/>
          <p:cNvSpPr txBox="1">
            <a:spLocks noChangeArrowheads="1"/>
          </p:cNvSpPr>
          <p:nvPr/>
        </p:nvSpPr>
        <p:spPr bwMode="auto">
          <a:xfrm>
            <a:off x="3995736" y="4402691"/>
            <a:ext cx="12273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JPN (59)*</a:t>
            </a:r>
          </a:p>
          <a:p>
            <a:r>
              <a:rPr lang="en-US" sz="1800" b="1" i="1" dirty="0" smtClean="0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IND (</a:t>
            </a:r>
            <a:r>
              <a:rPr lang="en-US" b="1" i="1" dirty="0" smtClean="0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??)</a:t>
            </a:r>
            <a:endParaRPr lang="en-US" sz="1800" b="1" i="1" dirty="0" smtClean="0">
              <a:solidFill>
                <a:srgbClr val="800000"/>
              </a:solidFill>
              <a:latin typeface="Times" pitchFamily="-110" charset="0"/>
              <a:ea typeface="Times" pitchFamily="-110" charset="0"/>
              <a:cs typeface="Times" pitchFamily="-110" charset="0"/>
            </a:endParaRPr>
          </a:p>
        </p:txBody>
      </p:sp>
      <p:sp>
        <p:nvSpPr>
          <p:cNvPr id="32" name="TextBox 101"/>
          <p:cNvSpPr txBox="1">
            <a:spLocks noChangeArrowheads="1"/>
          </p:cNvSpPr>
          <p:nvPr/>
        </p:nvSpPr>
        <p:spPr bwMode="auto">
          <a:xfrm>
            <a:off x="3788116" y="2213333"/>
            <a:ext cx="14647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US (33 days)</a:t>
            </a:r>
          </a:p>
          <a:p>
            <a:r>
              <a:rPr lang="en-US" sz="1800" b="1" i="1" dirty="0" smtClean="0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US (36)</a:t>
            </a:r>
          </a:p>
          <a:p>
            <a:r>
              <a:rPr lang="en-US" b="1" i="1" dirty="0" smtClean="0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US (23)</a:t>
            </a:r>
            <a:endParaRPr lang="en-US" sz="1800" b="1" i="1" dirty="0">
              <a:solidFill>
                <a:srgbClr val="800000"/>
              </a:solidFill>
              <a:latin typeface="Times" pitchFamily="-110" charset="0"/>
              <a:ea typeface="Times" pitchFamily="-110" charset="0"/>
              <a:cs typeface="Times" pitchFamily="-110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23094" y="2448475"/>
            <a:ext cx="3796662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Frequency</a:t>
            </a:r>
          </a:p>
          <a:p>
            <a:r>
              <a:rPr lang="en-US" sz="2400" i="1" dirty="0" err="1" smtClean="0"/>
              <a:t>Malé</a:t>
            </a:r>
            <a:r>
              <a:rPr lang="en-US" sz="2400" i="1" dirty="0" smtClean="0"/>
              <a:t>: </a:t>
            </a:r>
            <a:r>
              <a:rPr lang="en-US" sz="2400" dirty="0"/>
              <a:t>4</a:t>
            </a:r>
            <a:r>
              <a:rPr lang="en-US" sz="2400" dirty="0" smtClean="0"/>
              <a:t>/day Oct-Nov</a:t>
            </a:r>
          </a:p>
          <a:p>
            <a:r>
              <a:rPr lang="en-US" sz="2400" i="1" dirty="0" smtClean="0"/>
              <a:t>Colombo: </a:t>
            </a:r>
            <a:r>
              <a:rPr lang="en-US" sz="2400" dirty="0" smtClean="0"/>
              <a:t>4/day Oct-Nov, 2/day Dec?</a:t>
            </a:r>
            <a:endParaRPr lang="en-US" sz="2400" dirty="0"/>
          </a:p>
        </p:txBody>
      </p:sp>
      <p:sp>
        <p:nvSpPr>
          <p:cNvPr id="27" name="TextBox 101"/>
          <p:cNvSpPr txBox="1">
            <a:spLocks noChangeArrowheads="1"/>
          </p:cNvSpPr>
          <p:nvPr/>
        </p:nvSpPr>
        <p:spPr bwMode="auto">
          <a:xfrm>
            <a:off x="2560759" y="5759531"/>
            <a:ext cx="2138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* Excludes port call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58154" y="1729101"/>
            <a:ext cx="84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6600"/>
                </a:solidFill>
                <a:latin typeface="Wingdings"/>
                <a:ea typeface="Wingdings"/>
                <a:cs typeface="Wingdings"/>
              </a:rPr>
              <a:t>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16102" y="1107361"/>
            <a:ext cx="84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6600"/>
                </a:solidFill>
                <a:latin typeface="Wingdings"/>
                <a:ea typeface="Wingdings"/>
                <a:cs typeface="Wingdings"/>
              </a:rPr>
              <a:t>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45" name="TextBox 101"/>
          <p:cNvSpPr txBox="1">
            <a:spLocks noChangeArrowheads="1"/>
          </p:cNvSpPr>
          <p:nvPr/>
        </p:nvSpPr>
        <p:spPr bwMode="auto">
          <a:xfrm>
            <a:off x="791901" y="1701489"/>
            <a:ext cx="16446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 err="1" smtClean="0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Hulhule</a:t>
            </a:r>
            <a:r>
              <a:rPr lang="en-US" b="1" i="1" dirty="0" smtClean="0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, </a:t>
            </a:r>
            <a:r>
              <a:rPr lang="en-US" b="1" i="1" dirty="0" err="1" smtClean="0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Malé</a:t>
            </a:r>
            <a:endParaRPr lang="en-US" sz="1800" b="1" i="1" dirty="0">
              <a:solidFill>
                <a:srgbClr val="800000"/>
              </a:solidFill>
              <a:latin typeface="Times" pitchFamily="-110" charset="0"/>
              <a:ea typeface="Times" pitchFamily="-110" charset="0"/>
              <a:cs typeface="Times" pitchFamily="-110" charset="0"/>
            </a:endParaRPr>
          </a:p>
        </p:txBody>
      </p:sp>
      <p:sp>
        <p:nvSpPr>
          <p:cNvPr id="46" name="TextBox 101"/>
          <p:cNvSpPr txBox="1">
            <a:spLocks noChangeArrowheads="1"/>
          </p:cNvSpPr>
          <p:nvPr/>
        </p:nvSpPr>
        <p:spPr bwMode="auto">
          <a:xfrm>
            <a:off x="2771178" y="1065943"/>
            <a:ext cx="11058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solidFill>
                  <a:srgbClr val="800000"/>
                </a:solidFill>
                <a:latin typeface="Times" pitchFamily="-110" charset="0"/>
                <a:ea typeface="Times" pitchFamily="-110" charset="0"/>
                <a:cs typeface="Times" pitchFamily="-110" charset="0"/>
              </a:rPr>
              <a:t>Colombo</a:t>
            </a:r>
            <a:endParaRPr lang="en-US" sz="1800" b="1" i="1" dirty="0">
              <a:solidFill>
                <a:srgbClr val="800000"/>
              </a:solidFill>
              <a:latin typeface="Times" pitchFamily="-110" charset="0"/>
              <a:ea typeface="Times" pitchFamily="-110" charset="0"/>
              <a:cs typeface="Times" pitchFamily="-110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rot="5400000">
            <a:off x="1691015" y="2496159"/>
            <a:ext cx="1149149" cy="12604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328614" y="1393857"/>
            <a:ext cx="1459502" cy="59075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2947189" y="2234784"/>
            <a:ext cx="1686362" cy="450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2094682" y="1380574"/>
            <a:ext cx="1825046" cy="1873364"/>
          </a:xfrm>
          <a:custGeom>
            <a:avLst/>
            <a:gdLst>
              <a:gd name="connsiteX0" fmla="*/ 224536 w 1825046"/>
              <a:gd name="connsiteY0" fmla="*/ 621258 h 1873364"/>
              <a:gd name="connsiteX1" fmla="*/ 265951 w 1825046"/>
              <a:gd name="connsiteY1" fmla="*/ 593646 h 1873364"/>
              <a:gd name="connsiteX2" fmla="*/ 334975 w 1825046"/>
              <a:gd name="connsiteY2" fmla="*/ 579841 h 1873364"/>
              <a:gd name="connsiteX3" fmla="*/ 417804 w 1825046"/>
              <a:gd name="connsiteY3" fmla="*/ 552229 h 1873364"/>
              <a:gd name="connsiteX4" fmla="*/ 459219 w 1825046"/>
              <a:gd name="connsiteY4" fmla="*/ 538423 h 1873364"/>
              <a:gd name="connsiteX5" fmla="*/ 500633 w 1825046"/>
              <a:gd name="connsiteY5" fmla="*/ 524618 h 1873364"/>
              <a:gd name="connsiteX6" fmla="*/ 514438 w 1825046"/>
              <a:gd name="connsiteY6" fmla="*/ 483201 h 1873364"/>
              <a:gd name="connsiteX7" fmla="*/ 597267 w 1825046"/>
              <a:gd name="connsiteY7" fmla="*/ 455589 h 1873364"/>
              <a:gd name="connsiteX8" fmla="*/ 680097 w 1825046"/>
              <a:gd name="connsiteY8" fmla="*/ 427978 h 1873364"/>
              <a:gd name="connsiteX9" fmla="*/ 735316 w 1825046"/>
              <a:gd name="connsiteY9" fmla="*/ 414172 h 1873364"/>
              <a:gd name="connsiteX10" fmla="*/ 762926 w 1825046"/>
              <a:gd name="connsiteY10" fmla="*/ 386560 h 1873364"/>
              <a:gd name="connsiteX11" fmla="*/ 845755 w 1825046"/>
              <a:gd name="connsiteY11" fmla="*/ 358949 h 1873364"/>
              <a:gd name="connsiteX12" fmla="*/ 887170 w 1825046"/>
              <a:gd name="connsiteY12" fmla="*/ 345143 h 1873364"/>
              <a:gd name="connsiteX13" fmla="*/ 997609 w 1825046"/>
              <a:gd name="connsiteY13" fmla="*/ 317532 h 1873364"/>
              <a:gd name="connsiteX14" fmla="*/ 1039023 w 1825046"/>
              <a:gd name="connsiteY14" fmla="*/ 303726 h 1873364"/>
              <a:gd name="connsiteX15" fmla="*/ 1080438 w 1825046"/>
              <a:gd name="connsiteY15" fmla="*/ 276114 h 1873364"/>
              <a:gd name="connsiteX16" fmla="*/ 1135657 w 1825046"/>
              <a:gd name="connsiteY16" fmla="*/ 262309 h 1873364"/>
              <a:gd name="connsiteX17" fmla="*/ 1218487 w 1825046"/>
              <a:gd name="connsiteY17" fmla="*/ 234697 h 1873364"/>
              <a:gd name="connsiteX18" fmla="*/ 1259901 w 1825046"/>
              <a:gd name="connsiteY18" fmla="*/ 220892 h 1873364"/>
              <a:gd name="connsiteX19" fmla="*/ 1287511 w 1825046"/>
              <a:gd name="connsiteY19" fmla="*/ 193280 h 1873364"/>
              <a:gd name="connsiteX20" fmla="*/ 1328925 w 1825046"/>
              <a:gd name="connsiteY20" fmla="*/ 179474 h 1873364"/>
              <a:gd name="connsiteX21" fmla="*/ 1384145 w 1825046"/>
              <a:gd name="connsiteY21" fmla="*/ 151863 h 1873364"/>
              <a:gd name="connsiteX22" fmla="*/ 1494584 w 1825046"/>
              <a:gd name="connsiteY22" fmla="*/ 96640 h 1873364"/>
              <a:gd name="connsiteX23" fmla="*/ 1535999 w 1825046"/>
              <a:gd name="connsiteY23" fmla="*/ 69028 h 1873364"/>
              <a:gd name="connsiteX24" fmla="*/ 1618828 w 1825046"/>
              <a:gd name="connsiteY24" fmla="*/ 41417 h 1873364"/>
              <a:gd name="connsiteX25" fmla="*/ 1660242 w 1825046"/>
              <a:gd name="connsiteY25" fmla="*/ 27611 h 1873364"/>
              <a:gd name="connsiteX26" fmla="*/ 1715462 w 1825046"/>
              <a:gd name="connsiteY26" fmla="*/ 0 h 1873364"/>
              <a:gd name="connsiteX27" fmla="*/ 1715462 w 1825046"/>
              <a:gd name="connsiteY27" fmla="*/ 952596 h 1873364"/>
              <a:gd name="connsiteX28" fmla="*/ 1701657 w 1825046"/>
              <a:gd name="connsiteY28" fmla="*/ 1311545 h 1873364"/>
              <a:gd name="connsiteX29" fmla="*/ 1687852 w 1825046"/>
              <a:gd name="connsiteY29" fmla="*/ 1739523 h 1873364"/>
              <a:gd name="connsiteX30" fmla="*/ 1660242 w 1825046"/>
              <a:gd name="connsiteY30" fmla="*/ 1711911 h 1873364"/>
              <a:gd name="connsiteX31" fmla="*/ 1190877 w 1825046"/>
              <a:gd name="connsiteY31" fmla="*/ 1753328 h 1873364"/>
              <a:gd name="connsiteX32" fmla="*/ 127902 w 1825046"/>
              <a:gd name="connsiteY32" fmla="*/ 1739523 h 1873364"/>
              <a:gd name="connsiteX33" fmla="*/ 141707 w 1825046"/>
              <a:gd name="connsiteY33" fmla="*/ 1325351 h 1873364"/>
              <a:gd name="connsiteX34" fmla="*/ 155512 w 1825046"/>
              <a:gd name="connsiteY34" fmla="*/ 1283933 h 1873364"/>
              <a:gd name="connsiteX35" fmla="*/ 183121 w 1825046"/>
              <a:gd name="connsiteY35" fmla="*/ 1159682 h 1873364"/>
              <a:gd name="connsiteX36" fmla="*/ 196926 w 1825046"/>
              <a:gd name="connsiteY36" fmla="*/ 1118264 h 1873364"/>
              <a:gd name="connsiteX37" fmla="*/ 210731 w 1825046"/>
              <a:gd name="connsiteY37" fmla="*/ 759315 h 1873364"/>
              <a:gd name="connsiteX38" fmla="*/ 238341 w 1825046"/>
              <a:gd name="connsiteY38" fmla="*/ 662675 h 1873364"/>
              <a:gd name="connsiteX39" fmla="*/ 224536 w 1825046"/>
              <a:gd name="connsiteY39" fmla="*/ 621258 h 187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25046" h="1873364">
                <a:moveTo>
                  <a:pt x="224536" y="621258"/>
                </a:moveTo>
                <a:cubicBezTo>
                  <a:pt x="229138" y="609753"/>
                  <a:pt x="250416" y="599472"/>
                  <a:pt x="265951" y="593646"/>
                </a:cubicBezTo>
                <a:cubicBezTo>
                  <a:pt x="287921" y="585407"/>
                  <a:pt x="312338" y="586015"/>
                  <a:pt x="334975" y="579841"/>
                </a:cubicBezTo>
                <a:cubicBezTo>
                  <a:pt x="363053" y="572183"/>
                  <a:pt x="390194" y="561433"/>
                  <a:pt x="417804" y="552229"/>
                </a:cubicBezTo>
                <a:lnTo>
                  <a:pt x="459219" y="538423"/>
                </a:lnTo>
                <a:lnTo>
                  <a:pt x="500633" y="524618"/>
                </a:lnTo>
                <a:cubicBezTo>
                  <a:pt x="505235" y="510812"/>
                  <a:pt x="502597" y="491660"/>
                  <a:pt x="514438" y="483201"/>
                </a:cubicBezTo>
                <a:cubicBezTo>
                  <a:pt x="538120" y="466284"/>
                  <a:pt x="569657" y="464793"/>
                  <a:pt x="597267" y="455589"/>
                </a:cubicBezTo>
                <a:lnTo>
                  <a:pt x="680097" y="427978"/>
                </a:lnTo>
                <a:lnTo>
                  <a:pt x="735316" y="414172"/>
                </a:lnTo>
                <a:cubicBezTo>
                  <a:pt x="744519" y="404968"/>
                  <a:pt x="751284" y="392381"/>
                  <a:pt x="762926" y="386560"/>
                </a:cubicBezTo>
                <a:cubicBezTo>
                  <a:pt x="788956" y="373544"/>
                  <a:pt x="818145" y="368153"/>
                  <a:pt x="845755" y="358949"/>
                </a:cubicBezTo>
                <a:cubicBezTo>
                  <a:pt x="859560" y="354347"/>
                  <a:pt x="873053" y="348672"/>
                  <a:pt x="887170" y="345143"/>
                </a:cubicBezTo>
                <a:cubicBezTo>
                  <a:pt x="923983" y="335939"/>
                  <a:pt x="961611" y="329533"/>
                  <a:pt x="997609" y="317532"/>
                </a:cubicBezTo>
                <a:cubicBezTo>
                  <a:pt x="1011414" y="312930"/>
                  <a:pt x="1026008" y="310234"/>
                  <a:pt x="1039023" y="303726"/>
                </a:cubicBezTo>
                <a:cubicBezTo>
                  <a:pt x="1053863" y="296305"/>
                  <a:pt x="1065188" y="282650"/>
                  <a:pt x="1080438" y="276114"/>
                </a:cubicBezTo>
                <a:cubicBezTo>
                  <a:pt x="1097877" y="268640"/>
                  <a:pt x="1117484" y="267761"/>
                  <a:pt x="1135657" y="262309"/>
                </a:cubicBezTo>
                <a:cubicBezTo>
                  <a:pt x="1163533" y="253946"/>
                  <a:pt x="1190877" y="243901"/>
                  <a:pt x="1218487" y="234697"/>
                </a:cubicBezTo>
                <a:lnTo>
                  <a:pt x="1259901" y="220892"/>
                </a:lnTo>
                <a:cubicBezTo>
                  <a:pt x="1269104" y="211688"/>
                  <a:pt x="1276350" y="199977"/>
                  <a:pt x="1287511" y="193280"/>
                </a:cubicBezTo>
                <a:cubicBezTo>
                  <a:pt x="1299989" y="185793"/>
                  <a:pt x="1315550" y="185206"/>
                  <a:pt x="1328925" y="179474"/>
                </a:cubicBezTo>
                <a:cubicBezTo>
                  <a:pt x="1347840" y="171367"/>
                  <a:pt x="1365738" y="161067"/>
                  <a:pt x="1384145" y="151863"/>
                </a:cubicBezTo>
                <a:cubicBezTo>
                  <a:pt x="1474901" y="61101"/>
                  <a:pt x="1304228" y="223553"/>
                  <a:pt x="1494584" y="96640"/>
                </a:cubicBezTo>
                <a:cubicBezTo>
                  <a:pt x="1508389" y="87436"/>
                  <a:pt x="1520837" y="75767"/>
                  <a:pt x="1535999" y="69028"/>
                </a:cubicBezTo>
                <a:cubicBezTo>
                  <a:pt x="1562594" y="57207"/>
                  <a:pt x="1591218" y="50621"/>
                  <a:pt x="1618828" y="41417"/>
                </a:cubicBezTo>
                <a:cubicBezTo>
                  <a:pt x="1632633" y="36815"/>
                  <a:pt x="1647227" y="34119"/>
                  <a:pt x="1660242" y="27611"/>
                </a:cubicBezTo>
                <a:lnTo>
                  <a:pt x="1715462" y="0"/>
                </a:lnTo>
                <a:cubicBezTo>
                  <a:pt x="1825046" y="328769"/>
                  <a:pt x="1735212" y="44041"/>
                  <a:pt x="1715462" y="952596"/>
                </a:cubicBezTo>
                <a:cubicBezTo>
                  <a:pt x="1712860" y="1072306"/>
                  <a:pt x="1705856" y="1191881"/>
                  <a:pt x="1701657" y="1311545"/>
                </a:cubicBezTo>
                <a:cubicBezTo>
                  <a:pt x="1696652" y="1454191"/>
                  <a:pt x="1692454" y="1596864"/>
                  <a:pt x="1687852" y="1739523"/>
                </a:cubicBezTo>
                <a:cubicBezTo>
                  <a:pt x="1678649" y="1730319"/>
                  <a:pt x="1673252" y="1712318"/>
                  <a:pt x="1660242" y="1711911"/>
                </a:cubicBezTo>
                <a:cubicBezTo>
                  <a:pt x="1278377" y="1699977"/>
                  <a:pt x="1361764" y="1667880"/>
                  <a:pt x="1190877" y="1753328"/>
                </a:cubicBezTo>
                <a:cubicBezTo>
                  <a:pt x="836552" y="1748726"/>
                  <a:pt x="456009" y="1873364"/>
                  <a:pt x="127902" y="1739523"/>
                </a:cubicBezTo>
                <a:cubicBezTo>
                  <a:pt x="0" y="1687349"/>
                  <a:pt x="133351" y="1463232"/>
                  <a:pt x="141707" y="1325351"/>
                </a:cubicBezTo>
                <a:cubicBezTo>
                  <a:pt x="142587" y="1310825"/>
                  <a:pt x="151514" y="1297926"/>
                  <a:pt x="155512" y="1283933"/>
                </a:cubicBezTo>
                <a:cubicBezTo>
                  <a:pt x="183851" y="1184736"/>
                  <a:pt x="154657" y="1273545"/>
                  <a:pt x="183121" y="1159682"/>
                </a:cubicBezTo>
                <a:cubicBezTo>
                  <a:pt x="186650" y="1145564"/>
                  <a:pt x="192324" y="1132070"/>
                  <a:pt x="196926" y="1118264"/>
                </a:cubicBezTo>
                <a:cubicBezTo>
                  <a:pt x="201528" y="998614"/>
                  <a:pt x="202767" y="878788"/>
                  <a:pt x="210731" y="759315"/>
                </a:cubicBezTo>
                <a:cubicBezTo>
                  <a:pt x="214162" y="707846"/>
                  <a:pt x="229199" y="708385"/>
                  <a:pt x="238341" y="662675"/>
                </a:cubicBezTo>
                <a:cubicBezTo>
                  <a:pt x="240146" y="653650"/>
                  <a:pt x="219934" y="632763"/>
                  <a:pt x="224536" y="621258"/>
                </a:cubicBezTo>
                <a:close/>
              </a:path>
            </a:pathLst>
          </a:custGeom>
          <a:solidFill>
            <a:srgbClr val="FF6600">
              <a:alpha val="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5223093" y="784281"/>
            <a:ext cx="3796662" cy="1200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Proposed Extension of the Sounding Network</a:t>
            </a:r>
          </a:p>
          <a:p>
            <a:pPr algn="ctr"/>
            <a:r>
              <a:rPr lang="en-US" sz="2400" b="1" i="1" dirty="0" smtClean="0"/>
              <a:t>October - November</a:t>
            </a:r>
            <a:endParaRPr lang="en-US" sz="2400" b="1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2173439" y="81096"/>
            <a:ext cx="3299211" cy="95410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DYNAMO Workshop </a:t>
            </a:r>
          </a:p>
          <a:p>
            <a:pPr algn="ctr"/>
            <a:r>
              <a:rPr lang="en-US" sz="2800" b="1" i="1" dirty="0" smtClean="0"/>
              <a:t>Miami March 2011</a:t>
            </a:r>
            <a:endParaRPr lang="en-US" sz="28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877032" y="3671518"/>
            <a:ext cx="5145752" cy="3046988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Following the Miami workshop, eleventh-hour efforts were made to establish sounding sites at </a:t>
            </a:r>
            <a:r>
              <a:rPr lang="en-US" sz="2400" i="1" dirty="0" err="1" smtClean="0"/>
              <a:t>Malé</a:t>
            </a:r>
            <a:r>
              <a:rPr lang="en-US" sz="2400" i="1" dirty="0" smtClean="0"/>
              <a:t> and Colombo.</a:t>
            </a:r>
          </a:p>
          <a:p>
            <a:pPr marL="285750" indent="-285750">
              <a:buFont typeface="Arial"/>
              <a:buChar char="•"/>
            </a:pPr>
            <a:r>
              <a:rPr lang="en-US" sz="2400" i="1" dirty="0" smtClean="0"/>
              <a:t>Colombo – Masaki Katsumata/</a:t>
            </a:r>
            <a:r>
              <a:rPr lang="en-US" sz="2400" i="1" dirty="0" err="1" smtClean="0"/>
              <a:t>Kunio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Yoneyama</a:t>
            </a:r>
            <a:r>
              <a:rPr lang="en-US" sz="2400" i="1" dirty="0" smtClean="0"/>
              <a:t>, support from WMO</a:t>
            </a:r>
          </a:p>
          <a:p>
            <a:pPr marL="285750" indent="-285750">
              <a:buFont typeface="Arial"/>
              <a:buChar char="•"/>
            </a:pPr>
            <a:r>
              <a:rPr lang="en-US" sz="2400" i="1" dirty="0" err="1" smtClean="0"/>
              <a:t>Malé</a:t>
            </a:r>
            <a:r>
              <a:rPr lang="en-US" sz="2400" i="1" dirty="0" smtClean="0"/>
              <a:t> – CSU sounding system, support from NSF, Taiwan, JAMSTEC</a:t>
            </a:r>
            <a:endParaRPr lang="en-US" sz="2400" i="1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360633" y="1380574"/>
            <a:ext cx="1449511" cy="593646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0" idx="26"/>
          </p:cNvCxnSpPr>
          <p:nvPr/>
        </p:nvCxnSpPr>
        <p:spPr>
          <a:xfrm flipH="1">
            <a:off x="3788116" y="1380574"/>
            <a:ext cx="22028" cy="1606565"/>
          </a:xfrm>
          <a:prstGeom prst="line">
            <a:avLst/>
          </a:prstGeom>
          <a:ln w="571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217506" y="2001832"/>
            <a:ext cx="116653" cy="903201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13963" y="1070542"/>
            <a:ext cx="7115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52683" y="1701489"/>
            <a:ext cx="7115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8942" y="3477285"/>
            <a:ext cx="114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Single array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186227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46" grpId="0"/>
      <p:bldP spid="60" grpId="0" animBg="1"/>
      <p:bldP spid="61" grpId="0" animBg="1"/>
      <p:bldP spid="5" grpId="0" animBg="1"/>
      <p:bldP spid="16" grpId="0"/>
      <p:bldP spid="47" grpId="0"/>
      <p:bldP spid="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42" y="3150940"/>
            <a:ext cx="2977967" cy="3392755"/>
          </a:xfrm>
          <a:prstGeom prst="rect">
            <a:avLst/>
          </a:prstGeom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24519" y="419412"/>
            <a:ext cx="8675687" cy="17287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3501" y="468782"/>
            <a:ext cx="4820631" cy="165021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433395" y="620713"/>
            <a:ext cx="4335993" cy="10156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2000" dirty="0"/>
              <a:t>Theoretical Wind Field</a:t>
            </a:r>
          </a:p>
          <a:p>
            <a:pPr algn="r"/>
            <a:r>
              <a:rPr lang="en-US" altLang="ja-JP" sz="2000" dirty="0"/>
              <a:t>with TOGA/COARE-like heating</a:t>
            </a:r>
          </a:p>
          <a:p>
            <a:pPr algn="r"/>
            <a:r>
              <a:rPr lang="en-US" altLang="ja-JP" sz="2000" dirty="0"/>
              <a:t>(Schubert and </a:t>
            </a:r>
            <a:r>
              <a:rPr lang="en-US" altLang="ja-JP" sz="2000" dirty="0" err="1"/>
              <a:t>Masarik</a:t>
            </a:r>
            <a:r>
              <a:rPr lang="en-US" altLang="ja-JP" sz="2000" dirty="0"/>
              <a:t> 2006)</a:t>
            </a: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04422" y="2119001"/>
            <a:ext cx="1247639" cy="1126141"/>
            <a:chOff x="1337" y="300"/>
            <a:chExt cx="3076" cy="2853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37" y="300"/>
              <a:ext cx="3076" cy="2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034" y="1261"/>
              <a:ext cx="1769" cy="1208"/>
            </a:xfrm>
            <a:custGeom>
              <a:avLst/>
              <a:gdLst>
                <a:gd name="T0" fmla="*/ 91 w 1996"/>
                <a:gd name="T1" fmla="*/ 0 h 1316"/>
                <a:gd name="T2" fmla="*/ 0 w 1996"/>
                <a:gd name="T3" fmla="*/ 1316 h 1316"/>
                <a:gd name="T4" fmla="*/ 1996 w 1996"/>
                <a:gd name="T5" fmla="*/ 1134 h 1316"/>
                <a:gd name="T6" fmla="*/ 91 w 1996"/>
                <a:gd name="T7" fmla="*/ 0 h 13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96"/>
                <a:gd name="T13" fmla="*/ 0 h 1316"/>
                <a:gd name="T14" fmla="*/ 1996 w 1996"/>
                <a:gd name="T15" fmla="*/ 1316 h 13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96" h="1316">
                  <a:moveTo>
                    <a:pt x="91" y="0"/>
                  </a:moveTo>
                  <a:lnTo>
                    <a:pt x="0" y="1316"/>
                  </a:lnTo>
                  <a:lnTo>
                    <a:pt x="1996" y="1134"/>
                  </a:lnTo>
                  <a:lnTo>
                    <a:pt x="91" y="0"/>
                  </a:lnTo>
                  <a:close/>
                </a:path>
              </a:pathLst>
            </a:custGeom>
            <a:noFill/>
            <a:ln w="38100">
              <a:solidFill>
                <a:srgbClr val="FF660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3691" y="2191"/>
              <a:ext cx="216" cy="2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1914" y="2363"/>
              <a:ext cx="216" cy="216"/>
            </a:xfrm>
            <a:prstGeom prst="ellipse">
              <a:avLst/>
            </a:prstGeom>
            <a:solidFill>
              <a:srgbClr val="FF66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2039" y="1157"/>
              <a:ext cx="216" cy="216"/>
            </a:xfrm>
            <a:prstGeom prst="ellipse">
              <a:avLst/>
            </a:prstGeom>
            <a:solidFill>
              <a:srgbClr val="FF66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427" y="2294189"/>
            <a:ext cx="3011461" cy="42495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26973" y="2294189"/>
            <a:ext cx="319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(Katsumata et al. 2011)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50897" y="2164904"/>
            <a:ext cx="1075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2006 MISMO</a:t>
            </a:r>
            <a:endParaRPr lang="en-US" sz="14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445193" y="3912600"/>
            <a:ext cx="1795589" cy="1200329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Rectangular array does better job of capturing all wave modes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9692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RAi_Ta_720b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0"/>
            <a:ext cx="9144000" cy="35468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28590" y="597647"/>
            <a:ext cx="5991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ERA Interim 7-20 day </a:t>
            </a:r>
            <a:r>
              <a:rPr lang="en-US" sz="2800" i="1" dirty="0" err="1" smtClean="0"/>
              <a:t>bandpass</a:t>
            </a:r>
            <a:r>
              <a:rPr lang="en-US" sz="2800" i="1" dirty="0" smtClean="0"/>
              <a:t>-filtered T anomalies</a:t>
            </a:r>
            <a:endParaRPr lang="en-US" sz="28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226234" y="1912471"/>
            <a:ext cx="71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Gan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406586" y="1912471"/>
            <a:ext cx="135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Manus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232588" y="2281803"/>
            <a:ext cx="612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6115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hnson_figure7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59" y="149187"/>
            <a:ext cx="6390454" cy="6679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179" y="759161"/>
            <a:ext cx="22335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October/November MJO activity over Northern Array associated with seasonal cycle of precipitation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437140" y="863074"/>
            <a:ext cx="971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MJO 1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8682" y="1240396"/>
            <a:ext cx="971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MJO 2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1260" y="2333046"/>
            <a:ext cx="971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MJO 3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3-02-26 at 10.58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374"/>
            <a:ext cx="9144000" cy="37261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4069" y="204394"/>
            <a:ext cx="7123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2F2F2"/>
                </a:solidFill>
              </a:rPr>
              <a:t>Comparison of TOGA COARE and CINDY/DYNAMO/AMIE Sounding Array Areas</a:t>
            </a:r>
            <a:endParaRPr lang="en-US" sz="2800" i="1" dirty="0">
              <a:solidFill>
                <a:srgbClr val="F2F2F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7321" y="2133581"/>
            <a:ext cx="3572278" cy="22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3-02-26 at 10.58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374"/>
            <a:ext cx="9144000" cy="3726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2117321" y="2133581"/>
            <a:ext cx="3572278" cy="22752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4069" y="204394"/>
            <a:ext cx="7123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2F2F2"/>
                </a:solidFill>
              </a:rPr>
              <a:t>Comparison of TOGA COARE and CINDY/DYNAMO/AMIE Sounding Array Areas</a:t>
            </a:r>
            <a:endParaRPr lang="en-US" sz="2800" i="1" dirty="0">
              <a:solidFill>
                <a:srgbClr val="F2F2F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666" y="5529953"/>
            <a:ext cx="7388365" cy="83099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i="1" dirty="0" smtClean="0">
                <a:solidFill>
                  <a:srgbClr val="000000"/>
                </a:solidFill>
              </a:rPr>
              <a:t>Northern/southern DYNAMO/CINDY/AMIE arrays each about twice the size of the TOGA COARE IFA</a:t>
            </a:r>
            <a:endParaRPr lang="en-US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9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36" y="17355"/>
            <a:ext cx="69698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64" y="282361"/>
            <a:ext cx="2275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 Two prominent MJO events: October and November</a:t>
            </a:r>
          </a:p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7291458" y="3406376"/>
            <a:ext cx="27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SUMATRA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4881022" y="3318782"/>
            <a:ext cx="27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DYNAMO ARRAY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61206" y="1943103"/>
            <a:ext cx="0" cy="4130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5400000">
            <a:off x="1847048" y="2159326"/>
            <a:ext cx="215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</a:t>
            </a:r>
            <a:endParaRPr lang="en-US" sz="2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754666"/>
            <a:ext cx="2335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 MJOs consist of westward- and eastward-moving disturbances</a:t>
            </a:r>
          </a:p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</p:txBody>
      </p:sp>
      <p:sp>
        <p:nvSpPr>
          <p:cNvPr id="2" name="Rectangle 1"/>
          <p:cNvSpPr/>
          <p:nvPr/>
        </p:nvSpPr>
        <p:spPr>
          <a:xfrm flipV="1">
            <a:off x="8011798" y="699481"/>
            <a:ext cx="597616" cy="176261"/>
          </a:xfrm>
          <a:prstGeom prst="rect">
            <a:avLst/>
          </a:prstGeom>
          <a:solidFill>
            <a:srgbClr val="F2F2F2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" y="3980364"/>
            <a:ext cx="2335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 Q</a:t>
            </a:r>
            <a:r>
              <a:rPr lang="en-US" sz="2400" i="1" baseline="-25000" dirty="0" smtClean="0">
                <a:solidFill>
                  <a:srgbClr val="FFFFFF"/>
                </a:solidFill>
                <a:sym typeface="Wingdings"/>
              </a:rPr>
              <a:t>2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 budget captures precipitation envelopes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76784" y="2105746"/>
            <a:ext cx="147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MJO 1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0549" y="4926345"/>
            <a:ext cx="147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MJO 2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0430" y="6215531"/>
            <a:ext cx="2923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(Results based on ECMWF OA outside sounding arrays)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6112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hnson_figure11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52" y="-43791"/>
            <a:ext cx="615183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9429" y="4949925"/>
            <a:ext cx="217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/>
              <a:t>PRECIPITATION</a:t>
            </a:r>
            <a:endParaRPr lang="en-US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-113764" y="6478033"/>
            <a:ext cx="346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(Johnson and </a:t>
            </a:r>
            <a:r>
              <a:rPr lang="en-US" i="1" dirty="0" err="1" smtClean="0"/>
              <a:t>Ciesielski</a:t>
            </a:r>
            <a:r>
              <a:rPr lang="en-US" i="1" dirty="0" smtClean="0"/>
              <a:t> 2013)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8396" y="-43791"/>
            <a:ext cx="2832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Northern Sounding Array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582" y="861359"/>
            <a:ext cx="2729881" cy="55091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/>
              <a:t>MJO1 preceded by low-level </a:t>
            </a:r>
            <a:r>
              <a:rPr lang="en-US" sz="2200" i="1" dirty="0" err="1" smtClean="0"/>
              <a:t>westerlies</a:t>
            </a:r>
            <a:r>
              <a:rPr lang="en-US" sz="2200" i="1" dirty="0" smtClean="0"/>
              <a:t> descent of easterlies; MJO2 by low-level easterlies; WWBs then follow</a:t>
            </a:r>
          </a:p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>
                <a:sym typeface="Wingdings"/>
              </a:rPr>
              <a:t>Low-to mid-level moisture build-up several weeks prior to active phases</a:t>
            </a:r>
          </a:p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>
                <a:sym typeface="Wingdings"/>
              </a:rPr>
              <a:t>Prominent UT/LS Kelvin/gravity wave signals</a:t>
            </a:r>
          </a:p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>
                <a:sym typeface="Wingdings"/>
              </a:rPr>
              <a:t>2</a:t>
            </a:r>
            <a:r>
              <a:rPr lang="en-US" sz="2200" i="1" dirty="0" smtClean="0">
                <a:sym typeface="Wingdings"/>
              </a:rPr>
              <a:t>-day disturbances with MJO1, 4-5 day period with MJO2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2839" y="5445268"/>
            <a:ext cx="132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MJO1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50825" y="4891529"/>
            <a:ext cx="132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MJO2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34977" y="248194"/>
            <a:ext cx="36495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u</a:t>
            </a:r>
            <a:endParaRPr lang="en-US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34977" y="1860520"/>
            <a:ext cx="48173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RH</a:t>
            </a:r>
            <a:endParaRPr lang="en-US" sz="16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634977" y="3451839"/>
            <a:ext cx="36495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T’</a:t>
            </a:r>
            <a:endParaRPr lang="en-US" sz="1600" b="1" i="1" dirty="0"/>
          </a:p>
        </p:txBody>
      </p:sp>
      <p:sp>
        <p:nvSpPr>
          <p:cNvPr id="15" name="Oval 14"/>
          <p:cNvSpPr/>
          <p:nvPr/>
        </p:nvSpPr>
        <p:spPr>
          <a:xfrm>
            <a:off x="3384667" y="1021949"/>
            <a:ext cx="1230533" cy="73637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135558" y="978151"/>
            <a:ext cx="1230533" cy="73637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014530" y="2540269"/>
            <a:ext cx="1518222" cy="62776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20859" y="2546675"/>
            <a:ext cx="1518222" cy="62776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956468">
            <a:off x="4746582" y="306590"/>
            <a:ext cx="1520358" cy="72995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956468">
            <a:off x="6678902" y="293713"/>
            <a:ext cx="1520358" cy="72995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956468">
            <a:off x="4337530" y="3386959"/>
            <a:ext cx="1875873" cy="72995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956468">
            <a:off x="6200283" y="3334662"/>
            <a:ext cx="1847118" cy="72995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273357" y="5547717"/>
            <a:ext cx="1647502" cy="93031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23145" y="5138937"/>
            <a:ext cx="1647502" cy="129504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396" y="774541"/>
            <a:ext cx="2900751" cy="579199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64173" y="1416128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634938" y="1313934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176314" y="1407936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607893" y="1305743"/>
            <a:ext cx="235707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643381" y="1260432"/>
            <a:ext cx="235707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480777" y="666150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418104" y="613589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65643" y="313597"/>
            <a:ext cx="109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(NSA)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722687">
            <a:off x="4116716" y="1758326"/>
            <a:ext cx="2014563" cy="78194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722687">
            <a:off x="5919741" y="1758327"/>
            <a:ext cx="2014563" cy="78194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65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6" grpId="0" animBg="1"/>
      <p:bldP spid="25" grpId="0" animBg="1"/>
      <p:bldP spid="25" grpId="1" animBg="1"/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10152</TotalTime>
  <Words>2269</Words>
  <Application>Microsoft Macintosh PowerPoint</Application>
  <PresentationFormat>On-screen Show (4:3)</PresentationFormat>
  <Paragraphs>431</Paragraphs>
  <Slides>71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Atmospheric Mixed Layer Depth, SST, Rainfall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850mb, 0Z 22NOV2011</vt:lpstr>
      <vt:lpstr>850mb, 0Z 23NOV2011</vt:lpstr>
      <vt:lpstr>850mb, 0Z 24NOV2011</vt:lpstr>
      <vt:lpstr>850mb, 0Z 25NOV2011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Shallow-to-Midlevel-to-Deep Transition in Convection  </dc:title>
  <dc:creator>Richard Johnson</dc:creator>
  <cp:lastModifiedBy>Rick Taft</cp:lastModifiedBy>
  <cp:revision>440</cp:revision>
  <dcterms:created xsi:type="dcterms:W3CDTF">2013-03-15T14:52:47Z</dcterms:created>
  <dcterms:modified xsi:type="dcterms:W3CDTF">2015-01-15T21:35:21Z</dcterms:modified>
</cp:coreProperties>
</file>