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7" r:id="rId2"/>
    <p:sldId id="319" r:id="rId3"/>
    <p:sldId id="301" r:id="rId4"/>
    <p:sldId id="520" r:id="rId5"/>
    <p:sldId id="507" r:id="rId6"/>
    <p:sldId id="565" r:id="rId7"/>
    <p:sldId id="529" r:id="rId8"/>
    <p:sldId id="567" r:id="rId9"/>
    <p:sldId id="349" r:id="rId10"/>
    <p:sldId id="261" r:id="rId11"/>
    <p:sldId id="526" r:id="rId12"/>
    <p:sldId id="540" r:id="rId13"/>
    <p:sldId id="333" r:id="rId14"/>
    <p:sldId id="276" r:id="rId15"/>
    <p:sldId id="536" r:id="rId16"/>
    <p:sldId id="271" r:id="rId17"/>
    <p:sldId id="272" r:id="rId18"/>
    <p:sldId id="273" r:id="rId19"/>
    <p:sldId id="572" r:id="rId20"/>
    <p:sldId id="334" r:id="rId21"/>
    <p:sldId id="258" r:id="rId22"/>
    <p:sldId id="539" r:id="rId23"/>
    <p:sldId id="538" r:id="rId24"/>
    <p:sldId id="281" r:id="rId25"/>
    <p:sldId id="342" r:id="rId26"/>
    <p:sldId id="335" r:id="rId27"/>
    <p:sldId id="336" r:id="rId28"/>
    <p:sldId id="509" r:id="rId29"/>
    <p:sldId id="510" r:id="rId30"/>
    <p:sldId id="508" r:id="rId31"/>
    <p:sldId id="548" r:id="rId32"/>
    <p:sldId id="262" r:id="rId33"/>
    <p:sldId id="549" r:id="rId34"/>
    <p:sldId id="295" r:id="rId35"/>
    <p:sldId id="550" r:id="rId36"/>
    <p:sldId id="337" r:id="rId37"/>
    <p:sldId id="552" r:id="rId38"/>
    <p:sldId id="346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0B3"/>
    <a:srgbClr val="00B050"/>
    <a:srgbClr val="E9C085"/>
    <a:srgbClr val="F2C58E"/>
    <a:srgbClr val="F2D68B"/>
    <a:srgbClr val="000000"/>
    <a:srgbClr val="7AAFF2"/>
    <a:srgbClr val="80BAFF"/>
    <a:srgbClr val="FF8B72"/>
    <a:srgbClr val="82E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38"/>
    <p:restoredTop sz="94560"/>
  </p:normalViewPr>
  <p:slideViewPr>
    <p:cSldViewPr snapToGrid="0" snapToObjects="1">
      <p:cViewPr varScale="1">
        <p:scale>
          <a:sx n="95" d="100"/>
          <a:sy n="95" d="100"/>
        </p:scale>
        <p:origin x="200" y="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03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son,Richard" userId="058f5764-b5f9-4954-badd-9f7516e0e719" providerId="ADAL" clId="{03B1392E-DA40-D54C-AEDD-BDCB070A899C}"/>
    <pc:docChg chg="undo custSel addSld modSld">
      <pc:chgData name="Johnson,Richard" userId="058f5764-b5f9-4954-badd-9f7516e0e719" providerId="ADAL" clId="{03B1392E-DA40-D54C-AEDD-BDCB070A899C}" dt="2019-01-02T23:43:35.925" v="1070" actId="20577"/>
      <pc:docMkLst>
        <pc:docMk/>
      </pc:docMkLst>
      <pc:sldChg chg="modSp modAnim">
        <pc:chgData name="Johnson,Richard" userId="058f5764-b5f9-4954-badd-9f7516e0e719" providerId="ADAL" clId="{03B1392E-DA40-D54C-AEDD-BDCB070A899C}" dt="2019-01-02T22:53:11.037" v="202" actId="14100"/>
        <pc:sldMkLst>
          <pc:docMk/>
          <pc:sldMk cId="2458389975" sldId="268"/>
        </pc:sldMkLst>
        <pc:spChg chg="mod">
          <ac:chgData name="Johnson,Richard" userId="058f5764-b5f9-4954-badd-9f7516e0e719" providerId="ADAL" clId="{03B1392E-DA40-D54C-AEDD-BDCB070A899C}" dt="2019-01-02T22:50:47.282" v="182" actId="20577"/>
          <ac:spMkLst>
            <pc:docMk/>
            <pc:sldMk cId="2458389975" sldId="268"/>
            <ac:spMk id="3" creationId="{00000000-0000-0000-0000-000000000000}"/>
          </ac:spMkLst>
        </pc:spChg>
        <pc:spChg chg="mod">
          <ac:chgData name="Johnson,Richard" userId="058f5764-b5f9-4954-badd-9f7516e0e719" providerId="ADAL" clId="{03B1392E-DA40-D54C-AEDD-BDCB070A899C}" dt="2019-01-02T22:53:11.037" v="202" actId="14100"/>
          <ac:spMkLst>
            <pc:docMk/>
            <pc:sldMk cId="2458389975" sldId="268"/>
            <ac:spMk id="5" creationId="{D7960BD3-3B98-7D41-83B9-497EEE9C7DAE}"/>
          </ac:spMkLst>
        </pc:spChg>
        <pc:cxnChg chg="mod">
          <ac:chgData name="Johnson,Richard" userId="058f5764-b5f9-4954-badd-9f7516e0e719" providerId="ADAL" clId="{03B1392E-DA40-D54C-AEDD-BDCB070A899C}" dt="2019-01-02T22:53:11.037" v="202" actId="14100"/>
          <ac:cxnSpMkLst>
            <pc:docMk/>
            <pc:sldMk cId="2458389975" sldId="268"/>
            <ac:cxnSpMk id="7" creationId="{4537716B-F403-6A49-8B5A-8B02BCE4E3CC}"/>
          </ac:cxnSpMkLst>
        </pc:cxnChg>
      </pc:sldChg>
      <pc:sldChg chg="modSp modAnim">
        <pc:chgData name="Johnson,Richard" userId="058f5764-b5f9-4954-badd-9f7516e0e719" providerId="ADAL" clId="{03B1392E-DA40-D54C-AEDD-BDCB070A899C}" dt="2019-01-02T23:30:05.964" v="720" actId="1076"/>
        <pc:sldMkLst>
          <pc:docMk/>
          <pc:sldMk cId="3767436979" sldId="337"/>
        </pc:sldMkLst>
        <pc:spChg chg="mod">
          <ac:chgData name="Johnson,Richard" userId="058f5764-b5f9-4954-badd-9f7516e0e719" providerId="ADAL" clId="{03B1392E-DA40-D54C-AEDD-BDCB070A899C}" dt="2019-01-02T23:30:05.964" v="720" actId="1076"/>
          <ac:spMkLst>
            <pc:docMk/>
            <pc:sldMk cId="3767436979" sldId="337"/>
            <ac:spMk id="3" creationId="{00000000-0000-0000-0000-000000000000}"/>
          </ac:spMkLst>
        </pc:spChg>
      </pc:sldChg>
      <pc:sldChg chg="addSp modSp">
        <pc:chgData name="Johnson,Richard" userId="058f5764-b5f9-4954-badd-9f7516e0e719" providerId="ADAL" clId="{03B1392E-DA40-D54C-AEDD-BDCB070A899C}" dt="2019-01-02T23:12:57.082" v="263" actId="14100"/>
        <pc:sldMkLst>
          <pc:docMk/>
          <pc:sldMk cId="2741946805" sldId="510"/>
        </pc:sldMkLst>
        <pc:spChg chg="mod">
          <ac:chgData name="Johnson,Richard" userId="058f5764-b5f9-4954-badd-9f7516e0e719" providerId="ADAL" clId="{03B1392E-DA40-D54C-AEDD-BDCB070A899C}" dt="2019-01-02T23:12:57.082" v="263" actId="14100"/>
          <ac:spMkLst>
            <pc:docMk/>
            <pc:sldMk cId="2741946805" sldId="510"/>
            <ac:spMk id="2" creationId="{A17D0879-7B0B-9F4A-9C51-891911EF7E20}"/>
          </ac:spMkLst>
        </pc:spChg>
        <pc:spChg chg="add mod">
          <ac:chgData name="Johnson,Richard" userId="058f5764-b5f9-4954-badd-9f7516e0e719" providerId="ADAL" clId="{03B1392E-DA40-D54C-AEDD-BDCB070A899C}" dt="2019-01-02T23:00:24.299" v="238" actId="1035"/>
          <ac:spMkLst>
            <pc:docMk/>
            <pc:sldMk cId="2741946805" sldId="510"/>
            <ac:spMk id="3" creationId="{9540B85B-9FA9-194A-9F9C-02CD70224373}"/>
          </ac:spMkLst>
        </pc:spChg>
        <pc:spChg chg="add mod">
          <ac:chgData name="Johnson,Richard" userId="058f5764-b5f9-4954-badd-9f7516e0e719" providerId="ADAL" clId="{03B1392E-DA40-D54C-AEDD-BDCB070A899C}" dt="2019-01-02T23:00:50.293" v="240" actId="1076"/>
          <ac:spMkLst>
            <pc:docMk/>
            <pc:sldMk cId="2741946805" sldId="510"/>
            <ac:spMk id="10" creationId="{9A902E1C-41E5-BF42-9E84-834210FE4FA2}"/>
          </ac:spMkLst>
        </pc:spChg>
        <pc:picChg chg="mod">
          <ac:chgData name="Johnson,Richard" userId="058f5764-b5f9-4954-badd-9f7516e0e719" providerId="ADAL" clId="{03B1392E-DA40-D54C-AEDD-BDCB070A899C}" dt="2019-01-02T23:11:38.345" v="246" actId="208"/>
          <ac:picMkLst>
            <pc:docMk/>
            <pc:sldMk cId="2741946805" sldId="510"/>
            <ac:picMk id="4" creationId="{292CEC04-4204-BE41-84C1-F7B0E0B5F86C}"/>
          </ac:picMkLst>
        </pc:picChg>
        <pc:picChg chg="mod">
          <ac:chgData name="Johnson,Richard" userId="058f5764-b5f9-4954-badd-9f7516e0e719" providerId="ADAL" clId="{03B1392E-DA40-D54C-AEDD-BDCB070A899C}" dt="2019-01-02T23:11:49.501" v="248" actId="208"/>
          <ac:picMkLst>
            <pc:docMk/>
            <pc:sldMk cId="2741946805" sldId="510"/>
            <ac:picMk id="8" creationId="{66C3755D-71B4-0744-9461-F25019F500B0}"/>
          </ac:picMkLst>
        </pc:picChg>
        <pc:picChg chg="mod">
          <ac:chgData name="Johnson,Richard" userId="058f5764-b5f9-4954-badd-9f7516e0e719" providerId="ADAL" clId="{03B1392E-DA40-D54C-AEDD-BDCB070A899C}" dt="2019-01-02T23:11:33.009" v="245" actId="208"/>
          <ac:picMkLst>
            <pc:docMk/>
            <pc:sldMk cId="2741946805" sldId="510"/>
            <ac:picMk id="2050" creationId="{C12D52D6-AFD0-7046-B731-F0751FE07A8B}"/>
          </ac:picMkLst>
        </pc:picChg>
        <pc:picChg chg="mod">
          <ac:chgData name="Johnson,Richard" userId="058f5764-b5f9-4954-badd-9f7516e0e719" providerId="ADAL" clId="{03B1392E-DA40-D54C-AEDD-BDCB070A899C}" dt="2019-01-02T23:11:42.755" v="247" actId="208"/>
          <ac:picMkLst>
            <pc:docMk/>
            <pc:sldMk cId="2741946805" sldId="510"/>
            <ac:picMk id="2052" creationId="{49E42043-4CA2-F449-B29E-AE6BC53BAB8A}"/>
          </ac:picMkLst>
        </pc:picChg>
        <pc:cxnChg chg="mod">
          <ac:chgData name="Johnson,Richard" userId="058f5764-b5f9-4954-badd-9f7516e0e719" providerId="ADAL" clId="{03B1392E-DA40-D54C-AEDD-BDCB070A899C}" dt="2019-01-02T23:12:57.082" v="263" actId="14100"/>
          <ac:cxnSpMkLst>
            <pc:docMk/>
            <pc:sldMk cId="2741946805" sldId="510"/>
            <ac:cxnSpMk id="7" creationId="{5416DA80-DA74-2543-941B-818B5354D866}"/>
          </ac:cxnSpMkLst>
        </pc:cxnChg>
      </pc:sldChg>
      <pc:sldChg chg="modSp">
        <pc:chgData name="Johnson,Richard" userId="058f5764-b5f9-4954-badd-9f7516e0e719" providerId="ADAL" clId="{03B1392E-DA40-D54C-AEDD-BDCB070A899C}" dt="2019-01-02T22:28:18.392" v="15" actId="20577"/>
        <pc:sldMkLst>
          <pc:docMk/>
          <pc:sldMk cId="3308926761" sldId="517"/>
        </pc:sldMkLst>
        <pc:spChg chg="mod">
          <ac:chgData name="Johnson,Richard" userId="058f5764-b5f9-4954-badd-9f7516e0e719" providerId="ADAL" clId="{03B1392E-DA40-D54C-AEDD-BDCB070A899C}" dt="2019-01-02T22:28:18.392" v="15" actId="20577"/>
          <ac:spMkLst>
            <pc:docMk/>
            <pc:sldMk cId="3308926761" sldId="517"/>
            <ac:spMk id="17" creationId="{1944E9D4-BED0-2148-A308-21CC3BF6BCE1}"/>
          </ac:spMkLst>
        </pc:spChg>
      </pc:sldChg>
      <pc:sldChg chg="addSp modSp modAnim">
        <pc:chgData name="Johnson,Richard" userId="058f5764-b5f9-4954-badd-9f7516e0e719" providerId="ADAL" clId="{03B1392E-DA40-D54C-AEDD-BDCB070A899C}" dt="2019-01-02T22:33:03.910" v="35" actId="692"/>
        <pc:sldMkLst>
          <pc:docMk/>
          <pc:sldMk cId="410313153" sldId="526"/>
        </pc:sldMkLst>
        <pc:cxnChg chg="mod">
          <ac:chgData name="Johnson,Richard" userId="058f5764-b5f9-4954-badd-9f7516e0e719" providerId="ADAL" clId="{03B1392E-DA40-D54C-AEDD-BDCB070A899C}" dt="2019-01-02T22:33:03.910" v="35" actId="692"/>
          <ac:cxnSpMkLst>
            <pc:docMk/>
            <pc:sldMk cId="410313153" sldId="526"/>
            <ac:cxnSpMk id="13" creationId="{1BFB5747-2F3A-A64C-9396-3DEB7DE03805}"/>
          </ac:cxnSpMkLst>
        </pc:cxnChg>
        <pc:cxnChg chg="add mod">
          <ac:chgData name="Johnson,Richard" userId="058f5764-b5f9-4954-badd-9f7516e0e719" providerId="ADAL" clId="{03B1392E-DA40-D54C-AEDD-BDCB070A899C}" dt="2019-01-02T22:30:22.617" v="22" actId="14861"/>
          <ac:cxnSpMkLst>
            <pc:docMk/>
            <pc:sldMk cId="410313153" sldId="526"/>
            <ac:cxnSpMk id="15" creationId="{818AB58C-6620-144C-98C5-0AF0C46CDB67}"/>
          </ac:cxnSpMkLst>
        </pc:cxnChg>
      </pc:sldChg>
      <pc:sldChg chg="modSp">
        <pc:chgData name="Johnson,Richard" userId="058f5764-b5f9-4954-badd-9f7516e0e719" providerId="ADAL" clId="{03B1392E-DA40-D54C-AEDD-BDCB070A899C}" dt="2019-01-02T22:49:53.262" v="134" actId="20577"/>
        <pc:sldMkLst>
          <pc:docMk/>
          <pc:sldMk cId="1681040735" sldId="538"/>
        </pc:sldMkLst>
        <pc:spChg chg="mod">
          <ac:chgData name="Johnson,Richard" userId="058f5764-b5f9-4954-badd-9f7516e0e719" providerId="ADAL" clId="{03B1392E-DA40-D54C-AEDD-BDCB070A899C}" dt="2019-01-02T22:49:22.615" v="113" actId="20577"/>
          <ac:spMkLst>
            <pc:docMk/>
            <pc:sldMk cId="1681040735" sldId="538"/>
            <ac:spMk id="5" creationId="{5DC5800E-8932-8E48-8A27-9F3ED673D776}"/>
          </ac:spMkLst>
        </pc:spChg>
        <pc:spChg chg="mod">
          <ac:chgData name="Johnson,Richard" userId="058f5764-b5f9-4954-badd-9f7516e0e719" providerId="ADAL" clId="{03B1392E-DA40-D54C-AEDD-BDCB070A899C}" dt="2019-01-02T22:49:53.262" v="134" actId="20577"/>
          <ac:spMkLst>
            <pc:docMk/>
            <pc:sldMk cId="1681040735" sldId="538"/>
            <ac:spMk id="6" creationId="{853B24AE-147A-B548-BB0C-9EE7511CDAFF}"/>
          </ac:spMkLst>
        </pc:spChg>
        <pc:picChg chg="mod">
          <ac:chgData name="Johnson,Richard" userId="058f5764-b5f9-4954-badd-9f7516e0e719" providerId="ADAL" clId="{03B1392E-DA40-D54C-AEDD-BDCB070A899C}" dt="2019-01-02T22:49:05.595" v="107" actId="208"/>
          <ac:picMkLst>
            <pc:docMk/>
            <pc:sldMk cId="1681040735" sldId="538"/>
            <ac:picMk id="4" creationId="{76310E2F-A2A7-674A-88E9-48F4D0F30A26}"/>
          </ac:picMkLst>
        </pc:picChg>
      </pc:sldChg>
      <pc:sldChg chg="modSp">
        <pc:chgData name="Johnson,Richard" userId="058f5764-b5f9-4954-badd-9f7516e0e719" providerId="ADAL" clId="{03B1392E-DA40-D54C-AEDD-BDCB070A899C}" dt="2019-01-02T22:47:32.115" v="81" actId="208"/>
        <pc:sldMkLst>
          <pc:docMk/>
          <pc:sldMk cId="4253735009" sldId="539"/>
        </pc:sldMkLst>
        <pc:picChg chg="mod">
          <ac:chgData name="Johnson,Richard" userId="058f5764-b5f9-4954-badd-9f7516e0e719" providerId="ADAL" clId="{03B1392E-DA40-D54C-AEDD-BDCB070A899C}" dt="2019-01-02T22:47:27.119" v="80" actId="208"/>
          <ac:picMkLst>
            <pc:docMk/>
            <pc:sldMk cId="4253735009" sldId="539"/>
            <ac:picMk id="7" creationId="{1833CDE0-74B0-9B49-977C-886F47E89112}"/>
          </ac:picMkLst>
        </pc:picChg>
        <pc:picChg chg="mod">
          <ac:chgData name="Johnson,Richard" userId="058f5764-b5f9-4954-badd-9f7516e0e719" providerId="ADAL" clId="{03B1392E-DA40-D54C-AEDD-BDCB070A899C}" dt="2019-01-02T22:47:32.115" v="81" actId="208"/>
          <ac:picMkLst>
            <pc:docMk/>
            <pc:sldMk cId="4253735009" sldId="539"/>
            <ac:picMk id="3074" creationId="{6724C8BE-8892-2043-BC09-7D6DB2668822}"/>
          </ac:picMkLst>
        </pc:picChg>
      </pc:sldChg>
      <pc:sldChg chg="addSp delSp modSp">
        <pc:chgData name="Johnson,Richard" userId="058f5764-b5f9-4954-badd-9f7516e0e719" providerId="ADAL" clId="{03B1392E-DA40-D54C-AEDD-BDCB070A899C}" dt="2019-01-02T22:40:20.683" v="79" actId="1035"/>
        <pc:sldMkLst>
          <pc:docMk/>
          <pc:sldMk cId="1253560398" sldId="540"/>
        </pc:sldMkLst>
        <pc:spChg chg="add del mod">
          <ac:chgData name="Johnson,Richard" userId="058f5764-b5f9-4954-badd-9f7516e0e719" providerId="ADAL" clId="{03B1392E-DA40-D54C-AEDD-BDCB070A899C}" dt="2019-01-02T22:35:43.072" v="40" actId="478"/>
          <ac:spMkLst>
            <pc:docMk/>
            <pc:sldMk cId="1253560398" sldId="540"/>
            <ac:spMk id="5" creationId="{046B00AC-5CDF-444D-A9AE-892730A8FAFA}"/>
          </ac:spMkLst>
        </pc:spChg>
        <pc:spChg chg="add mod">
          <ac:chgData name="Johnson,Richard" userId="058f5764-b5f9-4954-badd-9f7516e0e719" providerId="ADAL" clId="{03B1392E-DA40-D54C-AEDD-BDCB070A899C}" dt="2019-01-02T22:39:20.676" v="74" actId="692"/>
          <ac:spMkLst>
            <pc:docMk/>
            <pc:sldMk cId="1253560398" sldId="540"/>
            <ac:spMk id="7" creationId="{93B07FC0-F807-7143-9E51-9F5C9A4227C9}"/>
          </ac:spMkLst>
        </pc:spChg>
        <pc:picChg chg="mod">
          <ac:chgData name="Johnson,Richard" userId="058f5764-b5f9-4954-badd-9f7516e0e719" providerId="ADAL" clId="{03B1392E-DA40-D54C-AEDD-BDCB070A899C}" dt="2019-01-02T22:37:39.895" v="70" actId="1076"/>
          <ac:picMkLst>
            <pc:docMk/>
            <pc:sldMk cId="1253560398" sldId="540"/>
            <ac:picMk id="2" creationId="{BA5A9453-20A9-5D46-B39C-6C05F64C01D2}"/>
          </ac:picMkLst>
        </pc:picChg>
        <pc:picChg chg="add del">
          <ac:chgData name="Johnson,Richard" userId="058f5764-b5f9-4954-badd-9f7516e0e719" providerId="ADAL" clId="{03B1392E-DA40-D54C-AEDD-BDCB070A899C}" dt="2019-01-02T22:34:35.599" v="37" actId="478"/>
          <ac:picMkLst>
            <pc:docMk/>
            <pc:sldMk cId="1253560398" sldId="540"/>
            <ac:picMk id="23" creationId="{1DA386B4-EB6E-9740-A672-4A9156094370}"/>
          </ac:picMkLst>
        </pc:picChg>
        <pc:cxnChg chg="add mod">
          <ac:chgData name="Johnson,Richard" userId="058f5764-b5f9-4954-badd-9f7516e0e719" providerId="ADAL" clId="{03B1392E-DA40-D54C-AEDD-BDCB070A899C}" dt="2019-01-02T22:40:20.683" v="79" actId="1035"/>
          <ac:cxnSpMkLst>
            <pc:docMk/>
            <pc:sldMk cId="1253560398" sldId="540"/>
            <ac:cxnSpMk id="14" creationId="{7C7FED93-21DF-0A42-94A4-2938D8F5DD4B}"/>
          </ac:cxnSpMkLst>
        </pc:cxnChg>
      </pc:sldChg>
      <pc:sldChg chg="modSp">
        <pc:chgData name="Johnson,Richard" userId="058f5764-b5f9-4954-badd-9f7516e0e719" providerId="ADAL" clId="{03B1392E-DA40-D54C-AEDD-BDCB070A899C}" dt="2019-01-02T23:01:36.973" v="243" actId="20577"/>
        <pc:sldMkLst>
          <pc:docMk/>
          <pc:sldMk cId="543374786" sldId="548"/>
        </pc:sldMkLst>
        <pc:spChg chg="mod">
          <ac:chgData name="Johnson,Richard" userId="058f5764-b5f9-4954-badd-9f7516e0e719" providerId="ADAL" clId="{03B1392E-DA40-D54C-AEDD-BDCB070A899C}" dt="2019-01-02T23:01:36.973" v="243" actId="20577"/>
          <ac:spMkLst>
            <pc:docMk/>
            <pc:sldMk cId="543374786" sldId="548"/>
            <ac:spMk id="3" creationId="{7AAF2957-246F-1440-B51F-BD5EDD5B451F}"/>
          </ac:spMkLst>
        </pc:spChg>
      </pc:sldChg>
      <pc:sldChg chg="modSp">
        <pc:chgData name="Johnson,Richard" userId="058f5764-b5f9-4954-badd-9f7516e0e719" providerId="ADAL" clId="{03B1392E-DA40-D54C-AEDD-BDCB070A899C}" dt="2019-01-02T23:43:35.925" v="1070" actId="20577"/>
        <pc:sldMkLst>
          <pc:docMk/>
          <pc:sldMk cId="1262527938" sldId="551"/>
        </pc:sldMkLst>
        <pc:spChg chg="mod">
          <ac:chgData name="Johnson,Richard" userId="058f5764-b5f9-4954-badd-9f7516e0e719" providerId="ADAL" clId="{03B1392E-DA40-D54C-AEDD-BDCB070A899C}" dt="2019-01-02T23:43:35.925" v="1070" actId="20577"/>
          <ac:spMkLst>
            <pc:docMk/>
            <pc:sldMk cId="1262527938" sldId="551"/>
            <ac:spMk id="3" creationId="{00000000-0000-0000-0000-000000000000}"/>
          </ac:spMkLst>
        </pc:spChg>
      </pc:sldChg>
      <pc:sldChg chg="modSp">
        <pc:chgData name="Johnson,Richard" userId="058f5764-b5f9-4954-badd-9f7516e0e719" providerId="ADAL" clId="{03B1392E-DA40-D54C-AEDD-BDCB070A899C}" dt="2019-01-02T23:34:51.437" v="891" actId="1036"/>
        <pc:sldMkLst>
          <pc:docMk/>
          <pc:sldMk cId="2475086440" sldId="552"/>
        </pc:sldMkLst>
        <pc:spChg chg="mod">
          <ac:chgData name="Johnson,Richard" userId="058f5764-b5f9-4954-badd-9f7516e0e719" providerId="ADAL" clId="{03B1392E-DA40-D54C-AEDD-BDCB070A899C}" dt="2019-01-02T23:34:51.437" v="891" actId="1036"/>
          <ac:spMkLst>
            <pc:docMk/>
            <pc:sldMk cId="2475086440" sldId="552"/>
            <ac:spMk id="6" creationId="{7042F3F9-FB8A-9B4A-9787-61220A030025}"/>
          </ac:spMkLst>
        </pc:spChg>
      </pc:sldChg>
      <pc:sldChg chg="add">
        <pc:chgData name="Johnson,Richard" userId="058f5764-b5f9-4954-badd-9f7516e0e719" providerId="ADAL" clId="{03B1392E-DA40-D54C-AEDD-BDCB070A899C}" dt="2019-01-02T23:04:48.607" v="244"/>
        <pc:sldMkLst>
          <pc:docMk/>
          <pc:sldMk cId="1366902704" sldId="557"/>
        </pc:sldMkLst>
      </pc:sldChg>
      <pc:sldChg chg="add">
        <pc:chgData name="Johnson,Richard" userId="058f5764-b5f9-4954-badd-9f7516e0e719" providerId="ADAL" clId="{03B1392E-DA40-D54C-AEDD-BDCB070A899C}" dt="2019-01-02T23:04:48.607" v="244"/>
        <pc:sldMkLst>
          <pc:docMk/>
          <pc:sldMk cId="1712239435" sldId="558"/>
        </pc:sldMkLst>
      </pc:sldChg>
    </pc:docChg>
  </pc:docChgLst>
  <pc:docChgLst>
    <pc:chgData name="Johnson,Richard" userId="058f5764-b5f9-4954-badd-9f7516e0e719" providerId="ADAL" clId="{BFE70EFB-9867-2549-806C-37F5D6165983}"/>
    <pc:docChg chg="undo redo custSel addSld delSld modSld sldOrd">
      <pc:chgData name="Johnson,Richard" userId="058f5764-b5f9-4954-badd-9f7516e0e719" providerId="ADAL" clId="{BFE70EFB-9867-2549-806C-37F5D6165983}" dt="2019-01-02T21:02:34.832" v="1362" actId="478"/>
      <pc:docMkLst>
        <pc:docMk/>
      </pc:docMkLst>
      <pc:sldChg chg="modSp">
        <pc:chgData name="Johnson,Richard" userId="058f5764-b5f9-4954-badd-9f7516e0e719" providerId="ADAL" clId="{BFE70EFB-9867-2549-806C-37F5D6165983}" dt="2019-01-02T19:58:37.774" v="812" actId="692"/>
        <pc:sldMkLst>
          <pc:docMk/>
          <pc:sldMk cId="950166117" sldId="257"/>
        </pc:sldMkLst>
        <pc:spChg chg="mod">
          <ac:chgData name="Johnson,Richard" userId="058f5764-b5f9-4954-badd-9f7516e0e719" providerId="ADAL" clId="{BFE70EFB-9867-2549-806C-37F5D6165983}" dt="2019-01-02T19:58:37.774" v="812" actId="692"/>
          <ac:spMkLst>
            <pc:docMk/>
            <pc:sldMk cId="950166117" sldId="257"/>
            <ac:spMk id="8" creationId="{00000000-0000-0000-0000-000000000000}"/>
          </ac:spMkLst>
        </pc:spChg>
      </pc:sldChg>
      <pc:sldChg chg="modSp">
        <pc:chgData name="Johnson,Richard" userId="058f5764-b5f9-4954-badd-9f7516e0e719" providerId="ADAL" clId="{BFE70EFB-9867-2549-806C-37F5D6165983}" dt="2019-01-02T20:36:18.190" v="1114" actId="1036"/>
        <pc:sldMkLst>
          <pc:docMk/>
          <pc:sldMk cId="1105105759" sldId="258"/>
        </pc:sldMkLst>
        <pc:spChg chg="mod">
          <ac:chgData name="Johnson,Richard" userId="058f5764-b5f9-4954-badd-9f7516e0e719" providerId="ADAL" clId="{BFE70EFB-9867-2549-806C-37F5D6165983}" dt="2019-01-02T20:36:13.287" v="1111" actId="1076"/>
          <ac:spMkLst>
            <pc:docMk/>
            <pc:sldMk cId="1105105759" sldId="258"/>
            <ac:spMk id="6" creationId="{571F9625-7263-2249-8DB1-A371A185D32E}"/>
          </ac:spMkLst>
        </pc:spChg>
        <pc:spChg chg="mod">
          <ac:chgData name="Johnson,Richard" userId="058f5764-b5f9-4954-badd-9f7516e0e719" providerId="ADAL" clId="{BFE70EFB-9867-2549-806C-37F5D6165983}" dt="2019-01-02T20:36:07.318" v="1110" actId="1036"/>
          <ac:spMkLst>
            <pc:docMk/>
            <pc:sldMk cId="1105105759" sldId="258"/>
            <ac:spMk id="7" creationId="{BDF27049-D048-1248-BCD4-3BF8494A7BDB}"/>
          </ac:spMkLst>
        </pc:spChg>
        <pc:spChg chg="mod">
          <ac:chgData name="Johnson,Richard" userId="058f5764-b5f9-4954-badd-9f7516e0e719" providerId="ADAL" clId="{BFE70EFB-9867-2549-806C-37F5D6165983}" dt="2019-01-02T20:36:18.190" v="1114" actId="1036"/>
          <ac:spMkLst>
            <pc:docMk/>
            <pc:sldMk cId="1105105759" sldId="258"/>
            <ac:spMk id="11" creationId="{F24983C7-9659-9E4B-9C30-3C10E7D7A95C}"/>
          </ac:spMkLst>
        </pc:spChg>
        <pc:spChg chg="mod">
          <ac:chgData name="Johnson,Richard" userId="058f5764-b5f9-4954-badd-9f7516e0e719" providerId="ADAL" clId="{BFE70EFB-9867-2549-806C-37F5D6165983}" dt="2019-01-02T20:35:27.268" v="1099" actId="403"/>
          <ac:spMkLst>
            <pc:docMk/>
            <pc:sldMk cId="1105105759" sldId="258"/>
            <ac:spMk id="12" creationId="{D0EFEA58-2671-D841-9F24-76B30BDA96DC}"/>
          </ac:spMkLst>
        </pc:spChg>
      </pc:sldChg>
      <pc:sldChg chg="addSp modSp modAnim">
        <pc:chgData name="Johnson,Richard" userId="058f5764-b5f9-4954-badd-9f7516e0e719" providerId="ADAL" clId="{BFE70EFB-9867-2549-806C-37F5D6165983}" dt="2019-01-02T20:05:47.802" v="976" actId="207"/>
        <pc:sldMkLst>
          <pc:docMk/>
          <pc:sldMk cId="1840452017" sldId="261"/>
        </pc:sldMkLst>
        <pc:spChg chg="add mod">
          <ac:chgData name="Johnson,Richard" userId="058f5764-b5f9-4954-badd-9f7516e0e719" providerId="ADAL" clId="{BFE70EFB-9867-2549-806C-37F5D6165983}" dt="2019-01-02T20:05:47.802" v="976" actId="207"/>
          <ac:spMkLst>
            <pc:docMk/>
            <pc:sldMk cId="1840452017" sldId="261"/>
            <ac:spMk id="2" creationId="{9300E99F-6C69-F641-B84B-2641E8E620DB}"/>
          </ac:spMkLst>
        </pc:spChg>
        <pc:spChg chg="mod">
          <ac:chgData name="Johnson,Richard" userId="058f5764-b5f9-4954-badd-9f7516e0e719" providerId="ADAL" clId="{BFE70EFB-9867-2549-806C-37F5D6165983}" dt="2019-01-02T19:16:33.832" v="38" actId="1582"/>
          <ac:spMkLst>
            <pc:docMk/>
            <pc:sldMk cId="1840452017" sldId="261"/>
            <ac:spMk id="5" creationId="{3A73ECCE-BE7B-EF46-8A1D-25DBBB178C88}"/>
          </ac:spMkLst>
        </pc:spChg>
        <pc:spChg chg="mod">
          <ac:chgData name="Johnson,Richard" userId="058f5764-b5f9-4954-badd-9f7516e0e719" providerId="ADAL" clId="{BFE70EFB-9867-2549-806C-37F5D6165983}" dt="2019-01-02T19:13:12.064" v="7" actId="122"/>
          <ac:spMkLst>
            <pc:docMk/>
            <pc:sldMk cId="1840452017" sldId="261"/>
            <ac:spMk id="11" creationId="{CE3B08A0-E72B-B34E-8C12-BC0DB058F3AB}"/>
          </ac:spMkLst>
        </pc:spChg>
        <pc:spChg chg="mod">
          <ac:chgData name="Johnson,Richard" userId="058f5764-b5f9-4954-badd-9f7516e0e719" providerId="ADAL" clId="{BFE70EFB-9867-2549-806C-37F5D6165983}" dt="2019-01-02T19:16:13.848" v="36" actId="1038"/>
          <ac:spMkLst>
            <pc:docMk/>
            <pc:sldMk cId="1840452017" sldId="261"/>
            <ac:spMk id="14" creationId="{FEFB4B8D-D3E2-CC44-8018-D019B86F169C}"/>
          </ac:spMkLst>
        </pc:spChg>
        <pc:picChg chg="mod">
          <ac:chgData name="Johnson,Richard" userId="058f5764-b5f9-4954-badd-9f7516e0e719" providerId="ADAL" clId="{BFE70EFB-9867-2549-806C-37F5D6165983}" dt="2019-01-02T19:15:55.918" v="23" actId="166"/>
          <ac:picMkLst>
            <pc:docMk/>
            <pc:sldMk cId="1840452017" sldId="261"/>
            <ac:picMk id="8" creationId="{472BF32C-CAE9-6040-8858-44163AEE1EAD}"/>
          </ac:picMkLst>
        </pc:picChg>
      </pc:sldChg>
      <pc:sldChg chg="modSp">
        <pc:chgData name="Johnson,Richard" userId="058f5764-b5f9-4954-badd-9f7516e0e719" providerId="ADAL" clId="{BFE70EFB-9867-2549-806C-37F5D6165983}" dt="2019-01-02T21:01:17.052" v="1360" actId="1076"/>
        <pc:sldMkLst>
          <pc:docMk/>
          <pc:sldMk cId="1391270332" sldId="262"/>
        </pc:sldMkLst>
        <pc:spChg chg="mod">
          <ac:chgData name="Johnson,Richard" userId="058f5764-b5f9-4954-badd-9f7516e0e719" providerId="ADAL" clId="{BFE70EFB-9867-2549-806C-37F5D6165983}" dt="2019-01-02T21:00:55.578" v="1357" actId="114"/>
          <ac:spMkLst>
            <pc:docMk/>
            <pc:sldMk cId="1391270332" sldId="262"/>
            <ac:spMk id="2" creationId="{3FF6E4DB-EE45-484B-AD7F-6516548F978B}"/>
          </ac:spMkLst>
        </pc:spChg>
        <pc:spChg chg="mod">
          <ac:chgData name="Johnson,Richard" userId="058f5764-b5f9-4954-badd-9f7516e0e719" providerId="ADAL" clId="{BFE70EFB-9867-2549-806C-37F5D6165983}" dt="2019-01-02T21:01:02.225" v="1358" actId="1076"/>
          <ac:spMkLst>
            <pc:docMk/>
            <pc:sldMk cId="1391270332" sldId="262"/>
            <ac:spMk id="7" creationId="{A56F95DA-B28E-E340-B801-BB7B7503526D}"/>
          </ac:spMkLst>
        </pc:spChg>
        <pc:picChg chg="mod">
          <ac:chgData name="Johnson,Richard" userId="058f5764-b5f9-4954-badd-9f7516e0e719" providerId="ADAL" clId="{BFE70EFB-9867-2549-806C-37F5D6165983}" dt="2019-01-02T21:01:17.052" v="1360" actId="1076"/>
          <ac:picMkLst>
            <pc:docMk/>
            <pc:sldMk cId="1391270332" sldId="262"/>
            <ac:picMk id="1026" creationId="{D4EF94CC-E28E-1D45-98EB-7689430C335B}"/>
          </ac:picMkLst>
        </pc:picChg>
        <pc:picChg chg="mod">
          <ac:chgData name="Johnson,Richard" userId="058f5764-b5f9-4954-badd-9f7516e0e719" providerId="ADAL" clId="{BFE70EFB-9867-2549-806C-37F5D6165983}" dt="2019-01-02T21:00:37.677" v="1356" actId="208"/>
          <ac:picMkLst>
            <pc:docMk/>
            <pc:sldMk cId="1391270332" sldId="262"/>
            <ac:picMk id="1028" creationId="{8631D74E-F803-8B43-8CE1-DD7CEC9AC77D}"/>
          </ac:picMkLst>
        </pc:picChg>
        <pc:picChg chg="mod">
          <ac:chgData name="Johnson,Richard" userId="058f5764-b5f9-4954-badd-9f7516e0e719" providerId="ADAL" clId="{BFE70EFB-9867-2549-806C-37F5D6165983}" dt="2019-01-02T21:00:35.079" v="1355" actId="208"/>
          <ac:picMkLst>
            <pc:docMk/>
            <pc:sldMk cId="1391270332" sldId="262"/>
            <ac:picMk id="1032" creationId="{EBBDCBEF-6853-E043-9206-C79909B83497}"/>
          </ac:picMkLst>
        </pc:picChg>
      </pc:sldChg>
      <pc:sldChg chg="addSp modSp">
        <pc:chgData name="Johnson,Richard" userId="058f5764-b5f9-4954-badd-9f7516e0e719" providerId="ADAL" clId="{BFE70EFB-9867-2549-806C-37F5D6165983}" dt="2019-01-02T20:44:24.496" v="1226" actId="1037"/>
        <pc:sldMkLst>
          <pc:docMk/>
          <pc:sldMk cId="2458389975" sldId="268"/>
        </pc:sldMkLst>
        <pc:spChg chg="mod">
          <ac:chgData name="Johnson,Richard" userId="058f5764-b5f9-4954-badd-9f7516e0e719" providerId="ADAL" clId="{BFE70EFB-9867-2549-806C-37F5D6165983}" dt="2019-01-02T20:40:39.349" v="1135" actId="1076"/>
          <ac:spMkLst>
            <pc:docMk/>
            <pc:sldMk cId="2458389975" sldId="268"/>
            <ac:spMk id="3" creationId="{00000000-0000-0000-0000-000000000000}"/>
          </ac:spMkLst>
        </pc:spChg>
        <pc:spChg chg="mod">
          <ac:chgData name="Johnson,Richard" userId="058f5764-b5f9-4954-badd-9f7516e0e719" providerId="ADAL" clId="{BFE70EFB-9867-2549-806C-37F5D6165983}" dt="2019-01-02T20:40:53.713" v="1140" actId="1037"/>
          <ac:spMkLst>
            <pc:docMk/>
            <pc:sldMk cId="2458389975" sldId="268"/>
            <ac:spMk id="4" creationId="{00000000-0000-0000-0000-000000000000}"/>
          </ac:spMkLst>
        </pc:spChg>
        <pc:spChg chg="mod">
          <ac:chgData name="Johnson,Richard" userId="058f5764-b5f9-4954-badd-9f7516e0e719" providerId="ADAL" clId="{BFE70EFB-9867-2549-806C-37F5D6165983}" dt="2019-01-02T20:41:17.039" v="1146" actId="14100"/>
          <ac:spMkLst>
            <pc:docMk/>
            <pc:sldMk cId="2458389975" sldId="268"/>
            <ac:spMk id="5" creationId="{D7960BD3-3B98-7D41-83B9-497EEE9C7DAE}"/>
          </ac:spMkLst>
        </pc:spChg>
        <pc:spChg chg="add mod">
          <ac:chgData name="Johnson,Richard" userId="058f5764-b5f9-4954-badd-9f7516e0e719" providerId="ADAL" clId="{BFE70EFB-9867-2549-806C-37F5D6165983}" dt="2019-01-02T20:44:24.496" v="1226" actId="1037"/>
          <ac:spMkLst>
            <pc:docMk/>
            <pc:sldMk cId="2458389975" sldId="268"/>
            <ac:spMk id="8" creationId="{2BA357F6-166C-8947-BC96-40000556A4CE}"/>
          </ac:spMkLst>
        </pc:spChg>
        <pc:spChg chg="add mod">
          <ac:chgData name="Johnson,Richard" userId="058f5764-b5f9-4954-badd-9f7516e0e719" providerId="ADAL" clId="{BFE70EFB-9867-2549-806C-37F5D6165983}" dt="2019-01-02T20:44:01.748" v="1208" actId="14861"/>
          <ac:spMkLst>
            <pc:docMk/>
            <pc:sldMk cId="2458389975" sldId="268"/>
            <ac:spMk id="9" creationId="{597C6561-4F9E-7E4F-A235-E1229FFD42A6}"/>
          </ac:spMkLst>
        </pc:spChg>
        <pc:picChg chg="mod">
          <ac:chgData name="Johnson,Richard" userId="058f5764-b5f9-4954-badd-9f7516e0e719" providerId="ADAL" clId="{BFE70EFB-9867-2549-806C-37F5D6165983}" dt="2019-01-02T20:40:35.006" v="1134" actId="1076"/>
          <ac:picMkLst>
            <pc:docMk/>
            <pc:sldMk cId="2458389975" sldId="268"/>
            <ac:picMk id="2" creationId="{00000000-0000-0000-0000-000000000000}"/>
          </ac:picMkLst>
        </pc:picChg>
        <pc:cxnChg chg="mod">
          <ac:chgData name="Johnson,Richard" userId="058f5764-b5f9-4954-badd-9f7516e0e719" providerId="ADAL" clId="{BFE70EFB-9867-2549-806C-37F5D6165983}" dt="2019-01-02T20:41:17.039" v="1146" actId="14100"/>
          <ac:cxnSpMkLst>
            <pc:docMk/>
            <pc:sldMk cId="2458389975" sldId="268"/>
            <ac:cxnSpMk id="7" creationId="{4537716B-F403-6A49-8B5A-8B02BCE4E3CC}"/>
          </ac:cxnSpMkLst>
        </pc:cxnChg>
      </pc:sldChg>
      <pc:sldChg chg="addSp modSp modAnim">
        <pc:chgData name="Johnson,Richard" userId="058f5764-b5f9-4954-badd-9f7516e0e719" providerId="ADAL" clId="{BFE70EFB-9867-2549-806C-37F5D6165983}" dt="2019-01-02T20:30:06.390" v="1085" actId="14861"/>
        <pc:sldMkLst>
          <pc:docMk/>
          <pc:sldMk cId="2253755907" sldId="273"/>
        </pc:sldMkLst>
        <pc:spChg chg="mod">
          <ac:chgData name="Johnson,Richard" userId="058f5764-b5f9-4954-badd-9f7516e0e719" providerId="ADAL" clId="{BFE70EFB-9867-2549-806C-37F5D6165983}" dt="2019-01-02T20:23:38.061" v="1026" actId="1035"/>
          <ac:spMkLst>
            <pc:docMk/>
            <pc:sldMk cId="2253755907" sldId="273"/>
            <ac:spMk id="2" creationId="{00000000-0000-0000-0000-000000000000}"/>
          </ac:spMkLst>
        </pc:spChg>
        <pc:spChg chg="add mod">
          <ac:chgData name="Johnson,Richard" userId="058f5764-b5f9-4954-badd-9f7516e0e719" providerId="ADAL" clId="{BFE70EFB-9867-2549-806C-37F5D6165983}" dt="2019-01-02T20:30:06.390" v="1085" actId="14861"/>
          <ac:spMkLst>
            <pc:docMk/>
            <pc:sldMk cId="2253755907" sldId="273"/>
            <ac:spMk id="6" creationId="{1C86A0E9-76E2-C745-882D-B7410B35B24B}"/>
          </ac:spMkLst>
        </pc:spChg>
        <pc:spChg chg="add mod">
          <ac:chgData name="Johnson,Richard" userId="058f5764-b5f9-4954-badd-9f7516e0e719" providerId="ADAL" clId="{BFE70EFB-9867-2549-806C-37F5D6165983}" dt="2019-01-02T20:29:28.805" v="1082" actId="207"/>
          <ac:spMkLst>
            <pc:docMk/>
            <pc:sldMk cId="2253755907" sldId="273"/>
            <ac:spMk id="7" creationId="{2FD1A9FE-6560-644B-809E-54A04E55AF96}"/>
          </ac:spMkLst>
        </pc:spChg>
        <pc:picChg chg="add mod">
          <ac:chgData name="Johnson,Richard" userId="058f5764-b5f9-4954-badd-9f7516e0e719" providerId="ADAL" clId="{BFE70EFB-9867-2549-806C-37F5D6165983}" dt="2019-01-02T20:28:30.675" v="1040" actId="1076"/>
          <ac:picMkLst>
            <pc:docMk/>
            <pc:sldMk cId="2253755907" sldId="273"/>
            <ac:picMk id="5" creationId="{FC646489-55C9-AB4F-9BBC-4459672B2502}"/>
          </ac:picMkLst>
        </pc:picChg>
        <pc:cxnChg chg="mod">
          <ac:chgData name="Johnson,Richard" userId="058f5764-b5f9-4954-badd-9f7516e0e719" providerId="ADAL" clId="{BFE70EFB-9867-2549-806C-37F5D6165983}" dt="2019-01-02T20:23:38.061" v="1026" actId="1035"/>
          <ac:cxnSpMkLst>
            <pc:docMk/>
            <pc:sldMk cId="2253755907" sldId="273"/>
            <ac:cxnSpMk id="4" creationId="{00000000-0000-0000-0000-000000000000}"/>
          </ac:cxnSpMkLst>
        </pc:cxnChg>
      </pc:sldChg>
      <pc:sldChg chg="modSp">
        <pc:chgData name="Johnson,Richard" userId="058f5764-b5f9-4954-badd-9f7516e0e719" providerId="ADAL" clId="{BFE70EFB-9867-2549-806C-37F5D6165983}" dt="2019-01-02T19:28:49.482" v="179" actId="339"/>
        <pc:sldMkLst>
          <pc:docMk/>
          <pc:sldMk cId="2964187755" sldId="276"/>
        </pc:sldMkLst>
        <pc:spChg chg="mod">
          <ac:chgData name="Johnson,Richard" userId="058f5764-b5f9-4954-badd-9f7516e0e719" providerId="ADAL" clId="{BFE70EFB-9867-2549-806C-37F5D6165983}" dt="2019-01-02T19:28:49.482" v="179" actId="339"/>
          <ac:spMkLst>
            <pc:docMk/>
            <pc:sldMk cId="2964187755" sldId="276"/>
            <ac:spMk id="2" creationId="{00000000-0000-0000-0000-000000000000}"/>
          </ac:spMkLst>
        </pc:spChg>
        <pc:spChg chg="mod">
          <ac:chgData name="Johnson,Richard" userId="058f5764-b5f9-4954-badd-9f7516e0e719" providerId="ADAL" clId="{BFE70EFB-9867-2549-806C-37F5D6165983}" dt="2019-01-02T19:28:00.467" v="173" actId="14100"/>
          <ac:spMkLst>
            <pc:docMk/>
            <pc:sldMk cId="2964187755" sldId="276"/>
            <ac:spMk id="5" creationId="{701E39F4-AAF4-B343-8C35-D10988378F6B}"/>
          </ac:spMkLst>
        </pc:spChg>
      </pc:sldChg>
      <pc:sldChg chg="modSp modAnim">
        <pc:chgData name="Johnson,Richard" userId="058f5764-b5f9-4954-badd-9f7516e0e719" providerId="ADAL" clId="{BFE70EFB-9867-2549-806C-37F5D6165983}" dt="2019-01-02T20:39:55.714" v="1132" actId="1036"/>
        <pc:sldMkLst>
          <pc:docMk/>
          <pc:sldMk cId="2512044132" sldId="281"/>
        </pc:sldMkLst>
        <pc:spChg chg="mod">
          <ac:chgData name="Johnson,Richard" userId="058f5764-b5f9-4954-badd-9f7516e0e719" providerId="ADAL" clId="{BFE70EFB-9867-2549-806C-37F5D6165983}" dt="2019-01-02T20:39:55.714" v="1132" actId="1036"/>
          <ac:spMkLst>
            <pc:docMk/>
            <pc:sldMk cId="2512044132" sldId="281"/>
            <ac:spMk id="2" creationId="{D412E3A1-7E9F-4E45-88B4-0E2EF602AED0}"/>
          </ac:spMkLst>
        </pc:spChg>
        <pc:spChg chg="mod">
          <ac:chgData name="Johnson,Richard" userId="058f5764-b5f9-4954-badd-9f7516e0e719" providerId="ADAL" clId="{BFE70EFB-9867-2549-806C-37F5D6165983}" dt="2019-01-02T20:37:15.341" v="1117" actId="1076"/>
          <ac:spMkLst>
            <pc:docMk/>
            <pc:sldMk cId="2512044132" sldId="281"/>
            <ac:spMk id="3" creationId="{FA6E620E-31CA-E546-B98A-4C9ADFCD7EF2}"/>
          </ac:spMkLst>
        </pc:spChg>
      </pc:sldChg>
      <pc:sldChg chg="modSp">
        <pc:chgData name="Johnson,Richard" userId="058f5764-b5f9-4954-badd-9f7516e0e719" providerId="ADAL" clId="{BFE70EFB-9867-2549-806C-37F5D6165983}" dt="2019-01-02T19:09:36.044" v="4" actId="1038"/>
        <pc:sldMkLst>
          <pc:docMk/>
          <pc:sldMk cId="1369822879" sldId="319"/>
        </pc:sldMkLst>
        <pc:spChg chg="mod">
          <ac:chgData name="Johnson,Richard" userId="058f5764-b5f9-4954-badd-9f7516e0e719" providerId="ADAL" clId="{BFE70EFB-9867-2549-806C-37F5D6165983}" dt="2019-01-02T19:09:36.044" v="4" actId="1038"/>
          <ac:spMkLst>
            <pc:docMk/>
            <pc:sldMk cId="1369822879" sldId="319"/>
            <ac:spMk id="24" creationId="{CCB114A6-DE71-8B4B-8EDD-3505C8B52C15}"/>
          </ac:spMkLst>
        </pc:spChg>
      </pc:sldChg>
      <pc:sldChg chg="delSp">
        <pc:chgData name="Johnson,Richard" userId="058f5764-b5f9-4954-badd-9f7516e0e719" providerId="ADAL" clId="{BFE70EFB-9867-2549-806C-37F5D6165983}" dt="2019-01-02T21:02:34.832" v="1362" actId="478"/>
        <pc:sldMkLst>
          <pc:docMk/>
          <pc:sldMk cId="3767436979" sldId="337"/>
        </pc:sldMkLst>
        <pc:picChg chg="del">
          <ac:chgData name="Johnson,Richard" userId="058f5764-b5f9-4954-badd-9f7516e0e719" providerId="ADAL" clId="{BFE70EFB-9867-2549-806C-37F5D6165983}" dt="2019-01-02T21:02:34.832" v="1362" actId="478"/>
          <ac:picMkLst>
            <pc:docMk/>
            <pc:sldMk cId="3767436979" sldId="337"/>
            <ac:picMk id="4" creationId="{00000000-0000-0000-0000-000000000000}"/>
          </ac:picMkLst>
        </pc:picChg>
      </pc:sldChg>
      <pc:sldChg chg="modSp">
        <pc:chgData name="Johnson,Richard" userId="058f5764-b5f9-4954-badd-9f7516e0e719" providerId="ADAL" clId="{BFE70EFB-9867-2549-806C-37F5D6165983}" dt="2019-01-02T19:51:10.649" v="683" actId="207"/>
        <pc:sldMkLst>
          <pc:docMk/>
          <pc:sldMk cId="1401116588" sldId="507"/>
        </pc:sldMkLst>
        <pc:spChg chg="mod">
          <ac:chgData name="Johnson,Richard" userId="058f5764-b5f9-4954-badd-9f7516e0e719" providerId="ADAL" clId="{BFE70EFB-9867-2549-806C-37F5D6165983}" dt="2019-01-02T19:51:10.649" v="683" actId="207"/>
          <ac:spMkLst>
            <pc:docMk/>
            <pc:sldMk cId="1401116588" sldId="507"/>
            <ac:spMk id="26" creationId="{60F6F629-60C9-6542-8E32-872D40748B0E}"/>
          </ac:spMkLst>
        </pc:spChg>
      </pc:sldChg>
      <pc:sldChg chg="addSp modSp modAnim">
        <pc:chgData name="Johnson,Richard" userId="058f5764-b5f9-4954-badd-9f7516e0e719" providerId="ADAL" clId="{BFE70EFB-9867-2549-806C-37F5D6165983}" dt="2019-01-02T20:56:56.551" v="1316" actId="20577"/>
        <pc:sldMkLst>
          <pc:docMk/>
          <pc:sldMk cId="2741946805" sldId="510"/>
        </pc:sldMkLst>
        <pc:spChg chg="add mod">
          <ac:chgData name="Johnson,Richard" userId="058f5764-b5f9-4954-badd-9f7516e0e719" providerId="ADAL" clId="{BFE70EFB-9867-2549-806C-37F5D6165983}" dt="2019-01-02T20:56:56.551" v="1316" actId="20577"/>
          <ac:spMkLst>
            <pc:docMk/>
            <pc:sldMk cId="2741946805" sldId="510"/>
            <ac:spMk id="2" creationId="{A17D0879-7B0B-9F4A-9C51-891911EF7E20}"/>
          </ac:spMkLst>
        </pc:spChg>
        <pc:picChg chg="mod">
          <ac:chgData name="Johnson,Richard" userId="058f5764-b5f9-4954-badd-9f7516e0e719" providerId="ADAL" clId="{BFE70EFB-9867-2549-806C-37F5D6165983}" dt="2019-01-02T20:51:15.718" v="1232" actId="1076"/>
          <ac:picMkLst>
            <pc:docMk/>
            <pc:sldMk cId="2741946805" sldId="510"/>
            <ac:picMk id="6" creationId="{0F953748-C4CA-D245-82BA-CEF0217BD917}"/>
          </ac:picMkLst>
        </pc:picChg>
        <pc:cxnChg chg="add mod">
          <ac:chgData name="Johnson,Richard" userId="058f5764-b5f9-4954-badd-9f7516e0e719" providerId="ADAL" clId="{BFE70EFB-9867-2549-806C-37F5D6165983}" dt="2019-01-02T20:56:30.121" v="1300" actId="14100"/>
          <ac:cxnSpMkLst>
            <pc:docMk/>
            <pc:sldMk cId="2741946805" sldId="510"/>
            <ac:cxnSpMk id="7" creationId="{5416DA80-DA74-2543-941B-818B5354D866}"/>
          </ac:cxnSpMkLst>
        </pc:cxnChg>
      </pc:sldChg>
      <pc:sldChg chg="del">
        <pc:chgData name="Johnson,Richard" userId="058f5764-b5f9-4954-badd-9f7516e0e719" providerId="ADAL" clId="{BFE70EFB-9867-2549-806C-37F5D6165983}" dt="2019-01-02T19:50:07.791" v="681" actId="2696"/>
        <pc:sldMkLst>
          <pc:docMk/>
          <pc:sldMk cId="3089358480" sldId="515"/>
        </pc:sldMkLst>
      </pc:sldChg>
      <pc:sldChg chg="addSp modSp modAnim">
        <pc:chgData name="Johnson,Richard" userId="058f5764-b5f9-4954-badd-9f7516e0e719" providerId="ADAL" clId="{BFE70EFB-9867-2549-806C-37F5D6165983}" dt="2019-01-02T20:15:47.254" v="995" actId="20577"/>
        <pc:sldMkLst>
          <pc:docMk/>
          <pc:sldMk cId="3308926761" sldId="517"/>
        </pc:sldMkLst>
        <pc:spChg chg="add mod">
          <ac:chgData name="Johnson,Richard" userId="058f5764-b5f9-4954-badd-9f7516e0e719" providerId="ADAL" clId="{BFE70EFB-9867-2549-806C-37F5D6165983}" dt="2019-01-02T20:01:13.990" v="821" actId="1038"/>
          <ac:spMkLst>
            <pc:docMk/>
            <pc:sldMk cId="3308926761" sldId="517"/>
            <ac:spMk id="8" creationId="{BB838CEE-861A-5445-8A97-E185BFC42540}"/>
          </ac:spMkLst>
        </pc:spChg>
        <pc:spChg chg="add mod">
          <ac:chgData name="Johnson,Richard" userId="058f5764-b5f9-4954-badd-9f7516e0e719" providerId="ADAL" clId="{BFE70EFB-9867-2549-806C-37F5D6165983}" dt="2019-01-02T20:01:45.165" v="835" actId="1035"/>
          <ac:spMkLst>
            <pc:docMk/>
            <pc:sldMk cId="3308926761" sldId="517"/>
            <ac:spMk id="16" creationId="{7C94A591-4E9E-C44B-97C7-1FE18F7546FF}"/>
          </ac:spMkLst>
        </pc:spChg>
        <pc:spChg chg="add mod">
          <ac:chgData name="Johnson,Richard" userId="058f5764-b5f9-4954-badd-9f7516e0e719" providerId="ADAL" clId="{BFE70EFB-9867-2549-806C-37F5D6165983}" dt="2019-01-02T20:15:47.254" v="995" actId="20577"/>
          <ac:spMkLst>
            <pc:docMk/>
            <pc:sldMk cId="3308926761" sldId="517"/>
            <ac:spMk id="17" creationId="{1944E9D4-BED0-2148-A308-21CC3BF6BCE1}"/>
          </ac:spMkLst>
        </pc:spChg>
      </pc:sldChg>
      <pc:sldChg chg="modSp del">
        <pc:chgData name="Johnson,Richard" userId="058f5764-b5f9-4954-badd-9f7516e0e719" providerId="ADAL" clId="{BFE70EFB-9867-2549-806C-37F5D6165983}" dt="2019-01-02T19:50:07.817" v="682" actId="2696"/>
        <pc:sldMkLst>
          <pc:docMk/>
          <pc:sldMk cId="1328203085" sldId="518"/>
        </pc:sldMkLst>
        <pc:spChg chg="mod">
          <ac:chgData name="Johnson,Richard" userId="058f5764-b5f9-4954-badd-9f7516e0e719" providerId="ADAL" clId="{BFE70EFB-9867-2549-806C-37F5D6165983}" dt="2019-01-02T19:12:34.553" v="5" actId="13822"/>
          <ac:spMkLst>
            <pc:docMk/>
            <pc:sldMk cId="1328203085" sldId="518"/>
            <ac:spMk id="3" creationId="{3EAF4066-3550-9B44-BB85-B6FA6BAE080B}"/>
          </ac:spMkLst>
        </pc:spChg>
      </pc:sldChg>
      <pc:sldChg chg="addSp modSp">
        <pc:chgData name="Johnson,Richard" userId="058f5764-b5f9-4954-badd-9f7516e0e719" providerId="ADAL" clId="{BFE70EFB-9867-2549-806C-37F5D6165983}" dt="2019-01-02T20:13:51.555" v="986" actId="1076"/>
        <pc:sldMkLst>
          <pc:docMk/>
          <pc:sldMk cId="410313153" sldId="526"/>
        </pc:sldMkLst>
        <pc:cxnChg chg="add mod">
          <ac:chgData name="Johnson,Richard" userId="058f5764-b5f9-4954-badd-9f7516e0e719" providerId="ADAL" clId="{BFE70EFB-9867-2549-806C-37F5D6165983}" dt="2019-01-02T20:13:51.555" v="986" actId="1076"/>
          <ac:cxnSpMkLst>
            <pc:docMk/>
            <pc:sldMk cId="410313153" sldId="526"/>
            <ac:cxnSpMk id="13" creationId="{1BFB5747-2F3A-A64C-9396-3DEB7DE03805}"/>
          </ac:cxnSpMkLst>
        </pc:cxnChg>
      </pc:sldChg>
      <pc:sldChg chg="addSp modSp">
        <pc:chgData name="Johnson,Richard" userId="058f5764-b5f9-4954-badd-9f7516e0e719" providerId="ADAL" clId="{BFE70EFB-9867-2549-806C-37F5D6165983}" dt="2019-01-02T20:20:29.861" v="1009" actId="1582"/>
        <pc:sldMkLst>
          <pc:docMk/>
          <pc:sldMk cId="3893236259" sldId="528"/>
        </pc:sldMkLst>
        <pc:spChg chg="mod">
          <ac:chgData name="Johnson,Richard" userId="058f5764-b5f9-4954-badd-9f7516e0e719" providerId="ADAL" clId="{BFE70EFB-9867-2549-806C-37F5D6165983}" dt="2019-01-02T20:20:08.375" v="1008" actId="1076"/>
          <ac:spMkLst>
            <pc:docMk/>
            <pc:sldMk cId="3893236259" sldId="528"/>
            <ac:spMk id="3" creationId="{B246830B-A5E8-3B41-81EF-99FE76FEB125}"/>
          </ac:spMkLst>
        </pc:spChg>
        <pc:spChg chg="add mod">
          <ac:chgData name="Johnson,Richard" userId="058f5764-b5f9-4954-badd-9f7516e0e719" providerId="ADAL" clId="{BFE70EFB-9867-2549-806C-37F5D6165983}" dt="2019-01-02T20:20:29.861" v="1009" actId="1582"/>
          <ac:spMkLst>
            <pc:docMk/>
            <pc:sldMk cId="3893236259" sldId="528"/>
            <ac:spMk id="13" creationId="{53B00B73-B11C-9747-8187-79506D554583}"/>
          </ac:spMkLst>
        </pc:spChg>
        <pc:picChg chg="mod">
          <ac:chgData name="Johnson,Richard" userId="058f5764-b5f9-4954-badd-9f7516e0e719" providerId="ADAL" clId="{BFE70EFB-9867-2549-806C-37F5D6165983}" dt="2019-01-02T20:19:11.843" v="1003" actId="1076"/>
          <ac:picMkLst>
            <pc:docMk/>
            <pc:sldMk cId="3893236259" sldId="528"/>
            <ac:picMk id="2" creationId="{BA5A9453-20A9-5D46-B39C-6C05F64C01D2}"/>
          </ac:picMkLst>
        </pc:picChg>
      </pc:sldChg>
      <pc:sldChg chg="addSp modSp">
        <pc:chgData name="Johnson,Richard" userId="058f5764-b5f9-4954-badd-9f7516e0e719" providerId="ADAL" clId="{BFE70EFB-9867-2549-806C-37F5D6165983}" dt="2019-01-02T19:26:33.111" v="162" actId="113"/>
        <pc:sldMkLst>
          <pc:docMk/>
          <pc:sldMk cId="1930318083" sldId="532"/>
        </pc:sldMkLst>
        <pc:spChg chg="add mod">
          <ac:chgData name="Johnson,Richard" userId="058f5764-b5f9-4954-badd-9f7516e0e719" providerId="ADAL" clId="{BFE70EFB-9867-2549-806C-37F5D6165983}" dt="2019-01-02T19:26:33.111" v="162" actId="113"/>
          <ac:spMkLst>
            <pc:docMk/>
            <pc:sldMk cId="1930318083" sldId="532"/>
            <ac:spMk id="8" creationId="{64B995C1-CEA9-544B-BEF2-3CC36B544F6D}"/>
          </ac:spMkLst>
        </pc:spChg>
      </pc:sldChg>
      <pc:sldChg chg="addSp modSp">
        <pc:chgData name="Johnson,Richard" userId="058f5764-b5f9-4954-badd-9f7516e0e719" providerId="ADAL" clId="{BFE70EFB-9867-2549-806C-37F5D6165983}" dt="2019-01-02T20:21:29.419" v="1013" actId="113"/>
        <pc:sldMkLst>
          <pc:docMk/>
          <pc:sldMk cId="2225376327" sldId="535"/>
        </pc:sldMkLst>
        <pc:spChg chg="mod">
          <ac:chgData name="Johnson,Richard" userId="058f5764-b5f9-4954-badd-9f7516e0e719" providerId="ADAL" clId="{BFE70EFB-9867-2549-806C-37F5D6165983}" dt="2019-01-02T19:30:53.256" v="294" actId="1035"/>
          <ac:spMkLst>
            <pc:docMk/>
            <pc:sldMk cId="2225376327" sldId="535"/>
            <ac:spMk id="3" creationId="{B10AD4C7-F5D5-6747-8B65-36766C01A476}"/>
          </ac:spMkLst>
        </pc:spChg>
        <pc:spChg chg="mod">
          <ac:chgData name="Johnson,Richard" userId="058f5764-b5f9-4954-badd-9f7516e0e719" providerId="ADAL" clId="{BFE70EFB-9867-2549-806C-37F5D6165983}" dt="2019-01-02T20:21:29.419" v="1013" actId="113"/>
          <ac:spMkLst>
            <pc:docMk/>
            <pc:sldMk cId="2225376327" sldId="535"/>
            <ac:spMk id="5" creationId="{517BA9EA-919C-364E-A0F9-80ED2F9886BB}"/>
          </ac:spMkLst>
        </pc:spChg>
        <pc:spChg chg="mod">
          <ac:chgData name="Johnson,Richard" userId="058f5764-b5f9-4954-badd-9f7516e0e719" providerId="ADAL" clId="{BFE70EFB-9867-2549-806C-37F5D6165983}" dt="2019-01-02T19:31:30.718" v="302" actId="14100"/>
          <ac:spMkLst>
            <pc:docMk/>
            <pc:sldMk cId="2225376327" sldId="535"/>
            <ac:spMk id="10" creationId="{DE9288B4-8196-BB48-9C36-AC10A33C9F0B}"/>
          </ac:spMkLst>
        </pc:spChg>
        <pc:spChg chg="add mod">
          <ac:chgData name="Johnson,Richard" userId="058f5764-b5f9-4954-badd-9f7516e0e719" providerId="ADAL" clId="{BFE70EFB-9867-2549-806C-37F5D6165983}" dt="2019-01-02T19:30:32.878" v="290" actId="1038"/>
          <ac:spMkLst>
            <pc:docMk/>
            <pc:sldMk cId="2225376327" sldId="535"/>
            <ac:spMk id="11" creationId="{27A4FAAA-558E-2345-81C1-8695963E05E0}"/>
          </ac:spMkLst>
        </pc:spChg>
      </pc:sldChg>
      <pc:sldChg chg="modSp">
        <pc:chgData name="Johnson,Richard" userId="058f5764-b5f9-4954-badd-9f7516e0e719" providerId="ADAL" clId="{BFE70EFB-9867-2549-806C-37F5D6165983}" dt="2019-01-02T20:34:27.459" v="1090" actId="1076"/>
        <pc:sldMkLst>
          <pc:docMk/>
          <pc:sldMk cId="2245260615" sldId="537"/>
        </pc:sldMkLst>
        <pc:spChg chg="mod">
          <ac:chgData name="Johnson,Richard" userId="058f5764-b5f9-4954-badd-9f7516e0e719" providerId="ADAL" clId="{BFE70EFB-9867-2549-806C-37F5D6165983}" dt="2019-01-02T20:34:16.264" v="1087" actId="1076"/>
          <ac:spMkLst>
            <pc:docMk/>
            <pc:sldMk cId="2245260615" sldId="537"/>
            <ac:spMk id="6" creationId="{787EB601-7281-E644-A3F7-A94058EB3A6C}"/>
          </ac:spMkLst>
        </pc:spChg>
        <pc:picChg chg="mod">
          <ac:chgData name="Johnson,Richard" userId="058f5764-b5f9-4954-badd-9f7516e0e719" providerId="ADAL" clId="{BFE70EFB-9867-2549-806C-37F5D6165983}" dt="2019-01-02T20:34:27.459" v="1090" actId="1076"/>
          <ac:picMkLst>
            <pc:docMk/>
            <pc:sldMk cId="2245260615" sldId="537"/>
            <ac:picMk id="5" creationId="{C2804282-EC1E-B048-A90D-FCA67B5B50EB}"/>
          </ac:picMkLst>
        </pc:picChg>
      </pc:sldChg>
      <pc:sldChg chg="del">
        <pc:chgData name="Johnson,Richard" userId="058f5764-b5f9-4954-badd-9f7516e0e719" providerId="ADAL" clId="{BFE70EFB-9867-2549-806C-37F5D6165983}" dt="2019-01-02T20:46:42.959" v="1230" actId="2696"/>
        <pc:sldMkLst>
          <pc:docMk/>
          <pc:sldMk cId="527968683" sldId="546"/>
        </pc:sldMkLst>
      </pc:sldChg>
      <pc:sldChg chg="del">
        <pc:chgData name="Johnson,Richard" userId="058f5764-b5f9-4954-badd-9f7516e0e719" providerId="ADAL" clId="{BFE70EFB-9867-2549-806C-37F5D6165983}" dt="2019-01-02T20:46:32.038" v="1229" actId="2696"/>
        <pc:sldMkLst>
          <pc:docMk/>
          <pc:sldMk cId="1903637139" sldId="547"/>
        </pc:sldMkLst>
      </pc:sldChg>
      <pc:sldChg chg="modSp">
        <pc:chgData name="Johnson,Richard" userId="058f5764-b5f9-4954-badd-9f7516e0e719" providerId="ADAL" clId="{BFE70EFB-9867-2549-806C-37F5D6165983}" dt="2019-01-02T20:59:42.914" v="1343" actId="403"/>
        <pc:sldMkLst>
          <pc:docMk/>
          <pc:sldMk cId="543374786" sldId="548"/>
        </pc:sldMkLst>
        <pc:spChg chg="mod">
          <ac:chgData name="Johnson,Richard" userId="058f5764-b5f9-4954-badd-9f7516e0e719" providerId="ADAL" clId="{BFE70EFB-9867-2549-806C-37F5D6165983}" dt="2019-01-02T20:59:42.914" v="1343" actId="403"/>
          <ac:spMkLst>
            <pc:docMk/>
            <pc:sldMk cId="543374786" sldId="548"/>
            <ac:spMk id="3" creationId="{7AAF2957-246F-1440-B51F-BD5EDD5B451F}"/>
          </ac:spMkLst>
        </pc:spChg>
        <pc:spChg chg="mod">
          <ac:chgData name="Johnson,Richard" userId="058f5764-b5f9-4954-badd-9f7516e0e719" providerId="ADAL" clId="{BFE70EFB-9867-2549-806C-37F5D6165983}" dt="2019-01-02T20:59:25.554" v="1338" actId="13822"/>
          <ac:spMkLst>
            <pc:docMk/>
            <pc:sldMk cId="543374786" sldId="548"/>
            <ac:spMk id="4" creationId="{6645D315-ECB6-E842-9F51-4DCADC92EBB3}"/>
          </ac:spMkLst>
        </pc:spChg>
        <pc:spChg chg="mod">
          <ac:chgData name="Johnson,Richard" userId="058f5764-b5f9-4954-badd-9f7516e0e719" providerId="ADAL" clId="{BFE70EFB-9867-2549-806C-37F5D6165983}" dt="2019-01-02T20:58:27.728" v="1333" actId="207"/>
          <ac:spMkLst>
            <pc:docMk/>
            <pc:sldMk cId="543374786" sldId="548"/>
            <ac:spMk id="5" creationId="{9EEF5412-6EC6-F34C-8D13-E8B92ECA637F}"/>
          </ac:spMkLst>
        </pc:spChg>
        <pc:picChg chg="mod">
          <ac:chgData name="Johnson,Richard" userId="058f5764-b5f9-4954-badd-9f7516e0e719" providerId="ADAL" clId="{BFE70EFB-9867-2549-806C-37F5D6165983}" dt="2019-01-02T20:58:11.095" v="1331" actId="208"/>
          <ac:picMkLst>
            <pc:docMk/>
            <pc:sldMk cId="543374786" sldId="548"/>
            <ac:picMk id="2" creationId="{083D7C5E-6119-6940-9164-9F71C564E5D5}"/>
          </ac:picMkLst>
        </pc:picChg>
      </pc:sldChg>
      <pc:sldChg chg="modAnim">
        <pc:chgData name="Johnson,Richard" userId="058f5764-b5f9-4954-badd-9f7516e0e719" providerId="ADAL" clId="{BFE70EFB-9867-2549-806C-37F5D6165983}" dt="2019-01-02T21:02:04.821" v="1361"/>
        <pc:sldMkLst>
          <pc:docMk/>
          <pc:sldMk cId="2289323862" sldId="549"/>
        </pc:sldMkLst>
      </pc:sldChg>
      <pc:sldChg chg="addSp delSp modSp modAnim">
        <pc:chgData name="Johnson,Richard" userId="058f5764-b5f9-4954-badd-9f7516e0e719" providerId="ADAL" clId="{BFE70EFB-9867-2549-806C-37F5D6165983}" dt="2019-01-02T19:49:10.132" v="679" actId="20577"/>
        <pc:sldMkLst>
          <pc:docMk/>
          <pc:sldMk cId="1262527938" sldId="551"/>
        </pc:sldMkLst>
        <pc:spChg chg="mod">
          <ac:chgData name="Johnson,Richard" userId="058f5764-b5f9-4954-badd-9f7516e0e719" providerId="ADAL" clId="{BFE70EFB-9867-2549-806C-37F5D6165983}" dt="2019-01-02T19:34:48.842" v="336" actId="1076"/>
          <ac:spMkLst>
            <pc:docMk/>
            <pc:sldMk cId="1262527938" sldId="551"/>
            <ac:spMk id="3" creationId="{00000000-0000-0000-0000-000000000000}"/>
          </ac:spMkLst>
        </pc:spChg>
        <pc:spChg chg="add del mod">
          <ac:chgData name="Johnson,Richard" userId="058f5764-b5f9-4954-badd-9f7516e0e719" providerId="ADAL" clId="{BFE70EFB-9867-2549-806C-37F5D6165983}" dt="2019-01-02T19:32:38.201" v="316" actId="478"/>
          <ac:spMkLst>
            <pc:docMk/>
            <pc:sldMk cId="1262527938" sldId="551"/>
            <ac:spMk id="4" creationId="{E6575A97-7F52-494F-BC7B-15595AC2B741}"/>
          </ac:spMkLst>
        </pc:spChg>
        <pc:spChg chg="add mod">
          <ac:chgData name="Johnson,Richard" userId="058f5764-b5f9-4954-badd-9f7516e0e719" providerId="ADAL" clId="{BFE70EFB-9867-2549-806C-37F5D6165983}" dt="2019-01-02T19:49:10.132" v="679" actId="20577"/>
          <ac:spMkLst>
            <pc:docMk/>
            <pc:sldMk cId="1262527938" sldId="551"/>
            <ac:spMk id="5" creationId="{C8007398-B157-4A46-80A5-29F79BD2F8FF}"/>
          </ac:spMkLst>
        </pc:spChg>
        <pc:spChg chg="add del mod">
          <ac:chgData name="Johnson,Richard" userId="058f5764-b5f9-4954-badd-9f7516e0e719" providerId="ADAL" clId="{BFE70EFB-9867-2549-806C-37F5D6165983}" dt="2019-01-02T19:48:33.212" v="668" actId="478"/>
          <ac:spMkLst>
            <pc:docMk/>
            <pc:sldMk cId="1262527938" sldId="551"/>
            <ac:spMk id="6" creationId="{7042F3F9-FB8A-9B4A-9787-61220A030025}"/>
          </ac:spMkLst>
        </pc:spChg>
      </pc:sldChg>
      <pc:sldChg chg="delSp modSp add ord">
        <pc:chgData name="Johnson,Richard" userId="058f5764-b5f9-4954-badd-9f7516e0e719" providerId="ADAL" clId="{BFE70EFB-9867-2549-806C-37F5D6165983}" dt="2019-01-02T19:52:41.159" v="810" actId="20577"/>
        <pc:sldMkLst>
          <pc:docMk/>
          <pc:sldMk cId="2475086440" sldId="552"/>
        </pc:sldMkLst>
        <pc:spChg chg="del mod">
          <ac:chgData name="Johnson,Richard" userId="058f5764-b5f9-4954-badd-9f7516e0e719" providerId="ADAL" clId="{BFE70EFB-9867-2549-806C-37F5D6165983}" dt="2019-01-02T19:39:55.822" v="447" actId="478"/>
          <ac:spMkLst>
            <pc:docMk/>
            <pc:sldMk cId="2475086440" sldId="552"/>
            <ac:spMk id="3" creationId="{00000000-0000-0000-0000-000000000000}"/>
          </ac:spMkLst>
        </pc:spChg>
        <pc:spChg chg="mod">
          <ac:chgData name="Johnson,Richard" userId="058f5764-b5f9-4954-badd-9f7516e0e719" providerId="ADAL" clId="{BFE70EFB-9867-2549-806C-37F5D6165983}" dt="2019-01-02T19:52:41.159" v="810" actId="20577"/>
          <ac:spMkLst>
            <pc:docMk/>
            <pc:sldMk cId="2475086440" sldId="552"/>
            <ac:spMk id="6" creationId="{7042F3F9-FB8A-9B4A-9787-61220A030025}"/>
          </ac:spMkLst>
        </pc:spChg>
      </pc:sldChg>
      <pc:sldChg chg="add">
        <pc:chgData name="Johnson,Richard" userId="058f5764-b5f9-4954-badd-9f7516e0e719" providerId="ADAL" clId="{BFE70EFB-9867-2549-806C-37F5D6165983}" dt="2019-01-02T19:49:57.187" v="680"/>
        <pc:sldMkLst>
          <pc:docMk/>
          <pc:sldMk cId="515801212" sldId="553"/>
        </pc:sldMkLst>
      </pc:sldChg>
      <pc:sldChg chg="add">
        <pc:chgData name="Johnson,Richard" userId="058f5764-b5f9-4954-badd-9f7516e0e719" providerId="ADAL" clId="{BFE70EFB-9867-2549-806C-37F5D6165983}" dt="2019-01-02T19:49:57.187" v="680"/>
        <pc:sldMkLst>
          <pc:docMk/>
          <pc:sldMk cId="32888197" sldId="554"/>
        </pc:sldMkLst>
      </pc:sldChg>
      <pc:sldChg chg="add">
        <pc:chgData name="Johnson,Richard" userId="058f5764-b5f9-4954-badd-9f7516e0e719" providerId="ADAL" clId="{BFE70EFB-9867-2549-806C-37F5D6165983}" dt="2019-01-02T20:46:15.119" v="1227"/>
        <pc:sldMkLst>
          <pc:docMk/>
          <pc:sldMk cId="357239692" sldId="555"/>
        </pc:sldMkLst>
      </pc:sldChg>
      <pc:sldChg chg="add">
        <pc:chgData name="Johnson,Richard" userId="058f5764-b5f9-4954-badd-9f7516e0e719" providerId="ADAL" clId="{BFE70EFB-9867-2549-806C-37F5D6165983}" dt="2019-01-02T20:46:28.265" v="1228"/>
        <pc:sldMkLst>
          <pc:docMk/>
          <pc:sldMk cId="2721526421" sldId="5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D0D0C-A3A5-E64E-A530-0FC54F9C434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56091-26D7-AD4D-8CAF-C5D042AF8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11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Scientific objectives</a:t>
            </a:r>
            <a:r>
              <a:rPr lang="en-US" baseline="0" dirty="0"/>
              <a:t> were mostly related to cold surges, </a:t>
            </a:r>
            <a:r>
              <a:rPr lang="en-US" baseline="0" dirty="0" err="1"/>
              <a:t>interhemispheric</a:t>
            </a:r>
            <a:r>
              <a:rPr lang="en-US" baseline="0" dirty="0"/>
              <a:t> exchanges, and near-equatorial depression in southern SCS.  Nevertheless, a major finding had to do with near-equatorial convection and its diurnal cycle.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A4837-2D6D-B542-84AB-9A23F5B3D7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0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Scientific objectives</a:t>
            </a:r>
            <a:r>
              <a:rPr lang="en-US" baseline="0" dirty="0"/>
              <a:t> were mostly related to cold surges, </a:t>
            </a:r>
            <a:r>
              <a:rPr lang="en-US" baseline="0" dirty="0" err="1"/>
              <a:t>interhemispheric</a:t>
            </a:r>
            <a:r>
              <a:rPr lang="en-US" baseline="0" dirty="0"/>
              <a:t> exchanges, and near-equatorial depression in southern SCS.  Nevertheless, a major finding had to do with near-equatorial convection and its diurnal cycle.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A4837-2D6D-B542-84AB-9A23F5B3D7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51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B4D4F2-5601-4F4A-BE98-3BE8A2088F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2C28EA-1F99-CA46-BBDA-1790C447C6E2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D7AE5E3C-5E47-5142-9071-0D37C0277D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F3D3DD21-065C-714C-B8AD-32DC26BF50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477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64838-426C-A841-B197-EAB9B2661CA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92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64838-426C-A841-B197-EAB9B2661CA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68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4810-DE01-2944-A7FE-C2A9A42108D8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1ABB-579F-BE4E-8447-36710638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3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4810-DE01-2944-A7FE-C2A9A42108D8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1ABB-579F-BE4E-8447-36710638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84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4810-DE01-2944-A7FE-C2A9A42108D8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1ABB-579F-BE4E-8447-36710638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18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401836" y="2312789"/>
            <a:ext cx="8340329" cy="2232422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578716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4810-DE01-2944-A7FE-C2A9A42108D8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1ABB-579F-BE4E-8447-36710638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8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4810-DE01-2944-A7FE-C2A9A42108D8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1ABB-579F-BE4E-8447-36710638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35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4810-DE01-2944-A7FE-C2A9A42108D8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1ABB-579F-BE4E-8447-36710638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07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4810-DE01-2944-A7FE-C2A9A42108D8}" type="datetimeFigureOut">
              <a:rPr lang="en-US" smtClean="0"/>
              <a:t>4/15/19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1ABB-579F-BE4E-8447-36710638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4810-DE01-2944-A7FE-C2A9A42108D8}" type="datetimeFigureOut">
              <a:rPr lang="en-US" smtClean="0"/>
              <a:t>4/15/19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1ABB-579F-BE4E-8447-36710638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75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4810-DE01-2944-A7FE-C2A9A42108D8}" type="datetimeFigureOut">
              <a:rPr lang="en-US" smtClean="0"/>
              <a:t>4/15/19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1ABB-579F-BE4E-8447-36710638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93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4810-DE01-2944-A7FE-C2A9A42108D8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1ABB-579F-BE4E-8447-36710638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79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4810-DE01-2944-A7FE-C2A9A42108D8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1ABB-579F-BE4E-8447-36710638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4810-DE01-2944-A7FE-C2A9A42108D8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61ABB-579F-BE4E-8447-367106385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7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(null)"/><Relationship Id="rId7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(null)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ED9073-CEE8-5E49-8765-D9BB7AF424F0}"/>
              </a:ext>
            </a:extLst>
          </p:cNvPr>
          <p:cNvSpPr/>
          <p:nvPr/>
        </p:nvSpPr>
        <p:spPr>
          <a:xfrm>
            <a:off x="159770" y="420155"/>
            <a:ext cx="8768907" cy="1431501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82550" h="1079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79" y="420155"/>
            <a:ext cx="8926073" cy="1301346"/>
          </a:xfrm>
          <a:noFill/>
          <a:ln w="28575">
            <a:noFill/>
          </a:ln>
        </p:spPr>
        <p:txBody>
          <a:bodyPr>
            <a:noAutofit/>
          </a:bodyPr>
          <a:lstStyle/>
          <a:p>
            <a:pPr algn="l"/>
            <a:r>
              <a:rPr lang="en-US" sz="29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Heavy Rainfall in the South China Sea Area: </a:t>
            </a:r>
            <a:br>
              <a:rPr lang="en-US" sz="29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9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Four Decades of Field Campaigns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436" y="5879414"/>
            <a:ext cx="8856092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r>
              <a:rPr lang="en-US" sz="1600" b="1" i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E9C085"/>
                </a:solidFill>
              </a:rPr>
              <a:t>Fourth International Workshop on Monsoon Heavy Rainfall (MHR-4), Shenzhen, China 16-18 April 2019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252" y="4131589"/>
            <a:ext cx="3878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9770" y="1851656"/>
            <a:ext cx="8768907" cy="286232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endParaRPr lang="en-US" sz="2800" b="1" i="1" dirty="0">
              <a:solidFill>
                <a:srgbClr val="007434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  <a:p>
            <a:r>
              <a:rPr lang="en-US" sz="2800" b="1" i="1" dirty="0">
                <a:solidFill>
                  <a:srgbClr val="007434"/>
                </a:solidFill>
              </a:rPr>
              <a:t>Richard H. Johnson</a:t>
            </a:r>
            <a:br>
              <a:rPr lang="en-US" sz="2800" b="1" i="1" dirty="0">
                <a:solidFill>
                  <a:srgbClr val="007434"/>
                </a:solidFill>
              </a:rPr>
            </a:br>
            <a:r>
              <a:rPr lang="en-US" sz="2800" b="1" i="1" dirty="0">
                <a:solidFill>
                  <a:srgbClr val="007434"/>
                </a:solidFill>
              </a:rPr>
              <a:t>Colorado State University</a:t>
            </a:r>
          </a:p>
          <a:p>
            <a:endParaRPr lang="en-US" sz="2400" b="1" i="1" dirty="0">
              <a:solidFill>
                <a:srgbClr val="007434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  <a:p>
            <a:endParaRPr lang="en-US" sz="2400" b="1" i="1" dirty="0">
              <a:solidFill>
                <a:srgbClr val="007434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  <a:p>
            <a:endParaRPr lang="en-US" sz="2400" b="1" i="1" dirty="0">
              <a:solidFill>
                <a:srgbClr val="007434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  <a:p>
            <a:endParaRPr lang="en-US" sz="2400" b="1" i="1" dirty="0">
              <a:solidFill>
                <a:srgbClr val="007434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0166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3F7018-3CB3-9E47-B2CE-40D7E98770CE}"/>
              </a:ext>
            </a:extLst>
          </p:cNvPr>
          <p:cNvSpPr txBox="1"/>
          <p:nvPr/>
        </p:nvSpPr>
        <p:spPr>
          <a:xfrm>
            <a:off x="171072" y="92769"/>
            <a:ext cx="6652592" cy="984885"/>
          </a:xfrm>
          <a:prstGeom prst="rect">
            <a:avLst/>
          </a:prstGeom>
          <a:solidFill>
            <a:schemeClr val="bg1">
              <a:lumMod val="75000"/>
              <a:alpha val="81000"/>
            </a:schemeClr>
          </a:solidFill>
          <a:scene3d>
            <a:camera prst="orthographicFront"/>
            <a:lightRig rig="threePt" dir="t"/>
          </a:scene3d>
          <a:sp3d>
            <a:bevelT w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/>
              <a:t>The Taiwan Area Mesoscale Experiment </a:t>
            </a:r>
            <a:r>
              <a:rPr lang="en-US" sz="2800" b="1" i="1" dirty="0">
                <a:solidFill>
                  <a:srgbClr val="FF0000"/>
                </a:solidFill>
              </a:rPr>
              <a:t>(TAMEX, May-June 1987)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6EF6CAEE-5699-8540-A0AB-9B2BAEAE4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062" y="136085"/>
            <a:ext cx="1675899" cy="148489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748C6A-96AB-B942-8C24-8EC3303E44D9}"/>
              </a:ext>
            </a:extLst>
          </p:cNvPr>
          <p:cNvSpPr txBox="1"/>
          <p:nvPr/>
        </p:nvSpPr>
        <p:spPr>
          <a:xfrm>
            <a:off x="5825526" y="1151015"/>
            <a:ext cx="164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Taiwan-USA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139B7B-CBF5-BA43-A89E-D0DB46B53B6B}"/>
              </a:ext>
            </a:extLst>
          </p:cNvPr>
          <p:cNvSpPr txBox="1"/>
          <p:nvPr/>
        </p:nvSpPr>
        <p:spPr>
          <a:xfrm>
            <a:off x="1368303" y="4191496"/>
            <a:ext cx="2341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Chi and Chen (1988)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2F14C-7EC5-5943-BFF6-8286A6FADC6B}"/>
              </a:ext>
            </a:extLst>
          </p:cNvPr>
          <p:cNvSpPr txBox="1"/>
          <p:nvPr/>
        </p:nvSpPr>
        <p:spPr>
          <a:xfrm>
            <a:off x="2230080" y="2189451"/>
            <a:ext cx="1479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00Z 28 May 1981</a:t>
            </a:r>
          </a:p>
        </p:txBody>
      </p:sp>
      <p:pic>
        <p:nvPicPr>
          <p:cNvPr id="8" name="Picture 7" descr="A close up of a map&#13;&#10;&#13;&#10;Description automatically generated">
            <a:extLst>
              <a:ext uri="{FF2B5EF4-FFF2-40B4-BE49-F238E27FC236}">
                <a16:creationId xmlns:a16="http://schemas.microsoft.com/office/drawing/2014/main" id="{472BF32C-CAE9-6040-8858-44163AEE1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263" y="1690257"/>
            <a:ext cx="3968988" cy="49964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00E99F-6C69-F641-B84B-2641E8E620DB}"/>
              </a:ext>
            </a:extLst>
          </p:cNvPr>
          <p:cNvSpPr txBox="1"/>
          <p:nvPr/>
        </p:nvSpPr>
        <p:spPr>
          <a:xfrm>
            <a:off x="1908810" y="5503542"/>
            <a:ext cx="3067202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Doppler radars, soundings, surface stations, NOAA P-3 aircraft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B4B8D-D3E2-CC44-8018-D019B86F169C}"/>
              </a:ext>
            </a:extLst>
          </p:cNvPr>
          <p:cNvSpPr txBox="1"/>
          <p:nvPr/>
        </p:nvSpPr>
        <p:spPr>
          <a:xfrm>
            <a:off x="6571888" y="5345571"/>
            <a:ext cx="2344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(Trier et al. 1997)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73ECCE-BE7B-EF46-8A1D-25DBBB178C88}"/>
              </a:ext>
            </a:extLst>
          </p:cNvPr>
          <p:cNvSpPr txBox="1"/>
          <p:nvPr/>
        </p:nvSpPr>
        <p:spPr>
          <a:xfrm>
            <a:off x="172671" y="1945467"/>
            <a:ext cx="4803341" cy="273921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Study of heavy rainfall</a:t>
            </a:r>
            <a:endParaRPr lang="en-US" sz="2800" b="1" i="1" dirty="0">
              <a:solidFill>
                <a:srgbClr val="00206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800" b="1" i="1" dirty="0" err="1">
                <a:solidFill>
                  <a:srgbClr val="00206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Meiyu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front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800" b="1" i="1" dirty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Mesoscale convective systems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800" b="1" i="1" dirty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Orographic effects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800" b="1" i="1" dirty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Local circulations</a:t>
            </a:r>
            <a:endParaRPr lang="en-US" sz="2800" dirty="0">
              <a:solidFill>
                <a:srgbClr val="00206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452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Taiwan satellite photo">
            <a:extLst>
              <a:ext uri="{FF2B5EF4-FFF2-40B4-BE49-F238E27FC236}">
                <a16:creationId xmlns:a16="http://schemas.microsoft.com/office/drawing/2014/main" id="{BA5A9453-20A9-5D46-B39C-6C05F64C0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589" y="1"/>
            <a:ext cx="536155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B246830B-A5E8-3B41-81EF-99FE76FEB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587" y="1"/>
            <a:ext cx="3810000" cy="6857999"/>
          </a:xfrm>
          <a:prstGeom prst="rect">
            <a:avLst/>
          </a:prstGeom>
          <a:solidFill>
            <a:srgbClr val="00001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892ADFFD-1434-5540-879A-89AB5A6694BC}"/>
              </a:ext>
            </a:extLst>
          </p:cNvPr>
          <p:cNvSpPr/>
          <p:nvPr/>
        </p:nvSpPr>
        <p:spPr>
          <a:xfrm rot="10800000">
            <a:off x="3228108" y="0"/>
            <a:ext cx="2355273" cy="3200400"/>
          </a:xfrm>
          <a:prstGeom prst="triangle">
            <a:avLst>
              <a:gd name="adj" fmla="val 7588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BCCA7-77A5-1D4F-9085-F6393A334F65}"/>
              </a:ext>
            </a:extLst>
          </p:cNvPr>
          <p:cNvSpPr txBox="1"/>
          <p:nvPr/>
        </p:nvSpPr>
        <p:spPr>
          <a:xfrm>
            <a:off x="817418" y="512618"/>
            <a:ext cx="3754582" cy="147732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/>
              <a:t>TAMEX Radar observations along “</a:t>
            </a:r>
            <a:r>
              <a:rPr lang="en-US" b="1" i="1" dirty="0" err="1"/>
              <a:t>Meiyu</a:t>
            </a:r>
            <a:r>
              <a:rPr lang="en-US" b="1" i="1" dirty="0"/>
              <a:t>” front </a:t>
            </a:r>
            <a:r>
              <a:rPr lang="en-US" i="1" dirty="0"/>
              <a:t>(Trier et al. 1990; Lin et al. 1990, 1992; Wang et al. 1990; Chen and Chou 1993; Chen and Li 1995; Li et al. 1997; others) 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8CE067D-018B-A24B-AE1C-394AAC18BCF8}"/>
              </a:ext>
            </a:extLst>
          </p:cNvPr>
          <p:cNvSpPr/>
          <p:nvPr/>
        </p:nvSpPr>
        <p:spPr>
          <a:xfrm>
            <a:off x="4807527" y="217460"/>
            <a:ext cx="4201403" cy="1383288"/>
          </a:xfrm>
          <a:custGeom>
            <a:avLst/>
            <a:gdLst>
              <a:gd name="connsiteX0" fmla="*/ 0 w 4201403"/>
              <a:gd name="connsiteY0" fmla="*/ 1361958 h 1383288"/>
              <a:gd name="connsiteX1" fmla="*/ 665018 w 4201403"/>
              <a:gd name="connsiteY1" fmla="*/ 1361958 h 1383288"/>
              <a:gd name="connsiteX2" fmla="*/ 1274618 w 4201403"/>
              <a:gd name="connsiteY2" fmla="*/ 1140285 h 1383288"/>
              <a:gd name="connsiteX3" fmla="*/ 1704109 w 4201403"/>
              <a:gd name="connsiteY3" fmla="*/ 849340 h 1383288"/>
              <a:gd name="connsiteX4" fmla="*/ 2244437 w 4201403"/>
              <a:gd name="connsiteY4" fmla="*/ 405995 h 1383288"/>
              <a:gd name="connsiteX5" fmla="*/ 2646218 w 4201403"/>
              <a:gd name="connsiteY5" fmla="*/ 142758 h 1383288"/>
              <a:gd name="connsiteX6" fmla="*/ 3117273 w 4201403"/>
              <a:gd name="connsiteY6" fmla="*/ 4213 h 1383288"/>
              <a:gd name="connsiteX7" fmla="*/ 3491346 w 4201403"/>
              <a:gd name="connsiteY7" fmla="*/ 59631 h 1383288"/>
              <a:gd name="connsiteX8" fmla="*/ 3865418 w 4201403"/>
              <a:gd name="connsiteY8" fmla="*/ 295158 h 1383288"/>
              <a:gd name="connsiteX9" fmla="*/ 4003964 w 4201403"/>
              <a:gd name="connsiteY9" fmla="*/ 586104 h 1383288"/>
              <a:gd name="connsiteX10" fmla="*/ 4184073 w 4201403"/>
              <a:gd name="connsiteY10" fmla="*/ 890904 h 1383288"/>
              <a:gd name="connsiteX11" fmla="*/ 4184073 w 4201403"/>
              <a:gd name="connsiteY11" fmla="*/ 918613 h 138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1403" h="1383288">
                <a:moveTo>
                  <a:pt x="0" y="1361958"/>
                </a:moveTo>
                <a:cubicBezTo>
                  <a:pt x="226291" y="1380431"/>
                  <a:pt x="452582" y="1398904"/>
                  <a:pt x="665018" y="1361958"/>
                </a:cubicBezTo>
                <a:cubicBezTo>
                  <a:pt x="877454" y="1325012"/>
                  <a:pt x="1101436" y="1225721"/>
                  <a:pt x="1274618" y="1140285"/>
                </a:cubicBezTo>
                <a:cubicBezTo>
                  <a:pt x="1447800" y="1054849"/>
                  <a:pt x="1542473" y="971722"/>
                  <a:pt x="1704109" y="849340"/>
                </a:cubicBezTo>
                <a:cubicBezTo>
                  <a:pt x="1865745" y="726958"/>
                  <a:pt x="2087419" y="523759"/>
                  <a:pt x="2244437" y="405995"/>
                </a:cubicBezTo>
                <a:cubicBezTo>
                  <a:pt x="2401455" y="288231"/>
                  <a:pt x="2500745" y="209722"/>
                  <a:pt x="2646218" y="142758"/>
                </a:cubicBezTo>
                <a:cubicBezTo>
                  <a:pt x="2791691" y="75794"/>
                  <a:pt x="2976418" y="18067"/>
                  <a:pt x="3117273" y="4213"/>
                </a:cubicBezTo>
                <a:cubicBezTo>
                  <a:pt x="3258128" y="-9642"/>
                  <a:pt x="3366655" y="11140"/>
                  <a:pt x="3491346" y="59631"/>
                </a:cubicBezTo>
                <a:cubicBezTo>
                  <a:pt x="3616037" y="108122"/>
                  <a:pt x="3779982" y="207412"/>
                  <a:pt x="3865418" y="295158"/>
                </a:cubicBezTo>
                <a:cubicBezTo>
                  <a:pt x="3950854" y="382903"/>
                  <a:pt x="3950855" y="486813"/>
                  <a:pt x="4003964" y="586104"/>
                </a:cubicBezTo>
                <a:cubicBezTo>
                  <a:pt x="4057073" y="685395"/>
                  <a:pt x="4154055" y="835486"/>
                  <a:pt x="4184073" y="890904"/>
                </a:cubicBezTo>
                <a:cubicBezTo>
                  <a:pt x="4214091" y="946322"/>
                  <a:pt x="4199082" y="932467"/>
                  <a:pt x="4184073" y="918613"/>
                </a:cubicBezTo>
              </a:path>
            </a:pathLst>
          </a:cu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EE067CD-9658-D444-8B2B-4688DC9267C9}"/>
              </a:ext>
            </a:extLst>
          </p:cNvPr>
          <p:cNvSpPr/>
          <p:nvPr/>
        </p:nvSpPr>
        <p:spPr>
          <a:xfrm rot="9956743">
            <a:off x="5430829" y="1579408"/>
            <a:ext cx="263389" cy="23552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81F750D4-1865-444F-A727-3EE1C210435F}"/>
              </a:ext>
            </a:extLst>
          </p:cNvPr>
          <p:cNvSpPr/>
          <p:nvPr/>
        </p:nvSpPr>
        <p:spPr>
          <a:xfrm rot="8777621">
            <a:off x="6490624" y="1027330"/>
            <a:ext cx="263389" cy="23552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880AC33F-104C-314C-B276-1174506C026A}"/>
              </a:ext>
            </a:extLst>
          </p:cNvPr>
          <p:cNvSpPr/>
          <p:nvPr/>
        </p:nvSpPr>
        <p:spPr>
          <a:xfrm rot="14287487">
            <a:off x="8665785" y="888781"/>
            <a:ext cx="263389" cy="23552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3FECE95-B109-B247-A88E-C430E9517A4C}"/>
              </a:ext>
            </a:extLst>
          </p:cNvPr>
          <p:cNvSpPr/>
          <p:nvPr/>
        </p:nvSpPr>
        <p:spPr>
          <a:xfrm rot="10425888">
            <a:off x="7844570" y="234780"/>
            <a:ext cx="263389" cy="23552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Related image">
            <a:extLst>
              <a:ext uri="{FF2B5EF4-FFF2-40B4-BE49-F238E27FC236}">
                <a16:creationId xmlns:a16="http://schemas.microsoft.com/office/drawing/2014/main" id="{948D83F1-9747-5C4C-8620-AA01D5F2B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44" y="1916770"/>
            <a:ext cx="311913" cy="31191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>
              <a:rot lat="0" lon="10799999" rev="0"/>
            </a:camera>
            <a:lightRig rig="threePt" dir="t"/>
          </a:scene3d>
        </p:spPr>
      </p:pic>
      <p:pic>
        <p:nvPicPr>
          <p:cNvPr id="17" name="Picture 8" descr="Related image">
            <a:extLst>
              <a:ext uri="{FF2B5EF4-FFF2-40B4-BE49-F238E27FC236}">
                <a16:creationId xmlns:a16="http://schemas.microsoft.com/office/drawing/2014/main" id="{12D098F8-C63F-8342-806E-FB11F404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58" y="1329790"/>
            <a:ext cx="311913" cy="31191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>
              <a:rot lat="0" lon="10799999" rev="0"/>
            </a:camera>
            <a:lightRig rig="threePt" dir="t"/>
          </a:scene3d>
        </p:spPr>
      </p:pic>
      <p:pic>
        <p:nvPicPr>
          <p:cNvPr id="18" name="Picture 8" descr="Related image">
            <a:extLst>
              <a:ext uri="{FF2B5EF4-FFF2-40B4-BE49-F238E27FC236}">
                <a16:creationId xmlns:a16="http://schemas.microsoft.com/office/drawing/2014/main" id="{84248924-C9EC-AF48-848F-B461FA267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23" y="520609"/>
            <a:ext cx="311913" cy="31191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>
              <a:rot lat="0" lon="10799999" rev="0"/>
            </a:camera>
            <a:lightRig rig="threePt" dir="t"/>
          </a:scene3d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821EC9B-621E-8C4C-A63D-55EC7679361C}"/>
              </a:ext>
            </a:extLst>
          </p:cNvPr>
          <p:cNvCxnSpPr>
            <a:cxnSpLocks/>
          </p:cNvCxnSpPr>
          <p:nvPr/>
        </p:nvCxnSpPr>
        <p:spPr>
          <a:xfrm flipH="1">
            <a:off x="5718874" y="271518"/>
            <a:ext cx="117196" cy="963600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626438F-89A2-7941-960F-285A012AE273}"/>
              </a:ext>
            </a:extLst>
          </p:cNvPr>
          <p:cNvCxnSpPr>
            <a:cxnSpLocks/>
          </p:cNvCxnSpPr>
          <p:nvPr/>
        </p:nvCxnSpPr>
        <p:spPr>
          <a:xfrm flipV="1">
            <a:off x="5396544" y="1873141"/>
            <a:ext cx="511264" cy="990180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EB1FC90-C4D5-D545-ADAF-EE05C830EC37}"/>
              </a:ext>
            </a:extLst>
          </p:cNvPr>
          <p:cNvCxnSpPr>
            <a:cxnSpLocks/>
          </p:cNvCxnSpPr>
          <p:nvPr/>
        </p:nvCxnSpPr>
        <p:spPr>
          <a:xfrm>
            <a:off x="6481151" y="189364"/>
            <a:ext cx="45044" cy="680720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9677DDB-1E49-D744-B17D-E2FD2A3FCC8A}"/>
              </a:ext>
            </a:extLst>
          </p:cNvPr>
          <p:cNvSpPr txBox="1"/>
          <p:nvPr/>
        </p:nvSpPr>
        <p:spPr>
          <a:xfrm>
            <a:off x="3908786" y="5095257"/>
            <a:ext cx="1868686" cy="36933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Shallow front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6A67B5-5C39-864C-A89A-50E4F3CC394A}"/>
              </a:ext>
            </a:extLst>
          </p:cNvPr>
          <p:cNvSpPr txBox="1"/>
          <p:nvPr/>
        </p:nvSpPr>
        <p:spPr>
          <a:xfrm>
            <a:off x="1048303" y="4857142"/>
            <a:ext cx="2344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FFFF"/>
                </a:solidFill>
              </a:rPr>
              <a:t>(Trier et al. 1997)</a:t>
            </a:r>
          </a:p>
        </p:txBody>
      </p:sp>
      <p:pic>
        <p:nvPicPr>
          <p:cNvPr id="7" name="Picture 6" descr="A close up of a map&#13;&#10;&#13;&#10;Description automatically generated">
            <a:extLst>
              <a:ext uri="{FF2B5EF4-FFF2-40B4-BE49-F238E27FC236}">
                <a16:creationId xmlns:a16="http://schemas.microsoft.com/office/drawing/2014/main" id="{4A3B0AB8-2590-DA4E-9E8C-D7EE9034B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17" y="2152650"/>
            <a:ext cx="5041900" cy="25527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AE18273-EAFE-F34C-9357-AAFF4ACA8433}"/>
              </a:ext>
            </a:extLst>
          </p:cNvPr>
          <p:cNvCxnSpPr>
            <a:cxnSpLocks/>
          </p:cNvCxnSpPr>
          <p:nvPr/>
        </p:nvCxnSpPr>
        <p:spPr>
          <a:xfrm flipH="1" flipV="1">
            <a:off x="3768589" y="4142595"/>
            <a:ext cx="1038938" cy="9718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3B60457-357C-7443-8D19-9DE9C4CAB910}"/>
              </a:ext>
            </a:extLst>
          </p:cNvPr>
          <p:cNvSpPr txBox="1"/>
          <p:nvPr/>
        </p:nvSpPr>
        <p:spPr>
          <a:xfrm>
            <a:off x="6838953" y="1402616"/>
            <a:ext cx="670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CP-4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FB5747-2F3A-A64C-9396-3DEB7DE03805}"/>
              </a:ext>
            </a:extLst>
          </p:cNvPr>
          <p:cNvCxnSpPr/>
          <p:nvPr/>
        </p:nvCxnSpPr>
        <p:spPr>
          <a:xfrm flipH="1">
            <a:off x="6737805" y="129244"/>
            <a:ext cx="133379" cy="136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8AB58C-6620-144C-98C5-0AF0C46CDB67}"/>
              </a:ext>
            </a:extLst>
          </p:cNvPr>
          <p:cNvCxnSpPr>
            <a:cxnSpLocks/>
          </p:cNvCxnSpPr>
          <p:nvPr/>
        </p:nvCxnSpPr>
        <p:spPr>
          <a:xfrm flipH="1">
            <a:off x="5320518" y="720436"/>
            <a:ext cx="1476708" cy="1432214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3932529-31F3-6643-9C0D-E923E4D72791}"/>
              </a:ext>
            </a:extLst>
          </p:cNvPr>
          <p:cNvSpPr txBox="1"/>
          <p:nvPr/>
        </p:nvSpPr>
        <p:spPr>
          <a:xfrm rot="20069913">
            <a:off x="5185421" y="986788"/>
            <a:ext cx="1758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“</a:t>
            </a:r>
            <a:r>
              <a:rPr lang="en-US" i="1" dirty="0" err="1">
                <a:solidFill>
                  <a:schemeClr val="bg1"/>
                </a:solidFill>
              </a:rPr>
              <a:t>Meiyu</a:t>
            </a:r>
            <a:r>
              <a:rPr lang="en-US" i="1" dirty="0">
                <a:solidFill>
                  <a:schemeClr val="bg1"/>
                </a:solidFill>
              </a:rPr>
              <a:t> front”</a:t>
            </a:r>
          </a:p>
        </p:txBody>
      </p:sp>
    </p:spTree>
    <p:extLst>
      <p:ext uri="{BB962C8B-B14F-4D97-AF65-F5344CB8AC3E}">
        <p14:creationId xmlns:p14="http://schemas.microsoft.com/office/powerpoint/2010/main" val="41031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Taiwan satellite photo">
            <a:extLst>
              <a:ext uri="{FF2B5EF4-FFF2-40B4-BE49-F238E27FC236}">
                <a16:creationId xmlns:a16="http://schemas.microsoft.com/office/drawing/2014/main" id="{BA5A9453-20A9-5D46-B39C-6C05F64C0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589" y="1"/>
            <a:ext cx="536155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B246830B-A5E8-3B41-81EF-99FE76FEB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978" y="-1"/>
            <a:ext cx="3810000" cy="6857999"/>
          </a:xfrm>
          <a:prstGeom prst="rect">
            <a:avLst/>
          </a:prstGeom>
          <a:solidFill>
            <a:srgbClr val="00001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892ADFFD-1434-5540-879A-89AB5A6694BC}"/>
              </a:ext>
            </a:extLst>
          </p:cNvPr>
          <p:cNvSpPr/>
          <p:nvPr/>
        </p:nvSpPr>
        <p:spPr>
          <a:xfrm rot="10800000">
            <a:off x="3228108" y="0"/>
            <a:ext cx="2355273" cy="3200400"/>
          </a:xfrm>
          <a:prstGeom prst="triangle">
            <a:avLst>
              <a:gd name="adj" fmla="val 7588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BCCA7-77A5-1D4F-9085-F6393A334F65}"/>
              </a:ext>
            </a:extLst>
          </p:cNvPr>
          <p:cNvSpPr txBox="1"/>
          <p:nvPr/>
        </p:nvSpPr>
        <p:spPr>
          <a:xfrm>
            <a:off x="817418" y="512618"/>
            <a:ext cx="3754582" cy="175432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/>
              <a:t>TAMEX Radar observations of convection along “</a:t>
            </a:r>
            <a:r>
              <a:rPr lang="en-US" b="1" i="1" dirty="0" err="1"/>
              <a:t>Meiyu</a:t>
            </a:r>
            <a:r>
              <a:rPr lang="en-US" b="1" i="1" dirty="0"/>
              <a:t>” front </a:t>
            </a:r>
            <a:r>
              <a:rPr lang="en-US" i="1" dirty="0"/>
              <a:t>(Trier et al. 1990; Lin et al. 1990, 1992; Wang et al. 1990; Chen and Chou 1993; Chen and Li 1995; Li et al. 1997; others) 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8CE067D-018B-A24B-AE1C-394AAC18BCF8}"/>
              </a:ext>
            </a:extLst>
          </p:cNvPr>
          <p:cNvSpPr/>
          <p:nvPr/>
        </p:nvSpPr>
        <p:spPr>
          <a:xfrm>
            <a:off x="4807527" y="217460"/>
            <a:ext cx="4201403" cy="1383288"/>
          </a:xfrm>
          <a:custGeom>
            <a:avLst/>
            <a:gdLst>
              <a:gd name="connsiteX0" fmla="*/ 0 w 4201403"/>
              <a:gd name="connsiteY0" fmla="*/ 1361958 h 1383288"/>
              <a:gd name="connsiteX1" fmla="*/ 665018 w 4201403"/>
              <a:gd name="connsiteY1" fmla="*/ 1361958 h 1383288"/>
              <a:gd name="connsiteX2" fmla="*/ 1274618 w 4201403"/>
              <a:gd name="connsiteY2" fmla="*/ 1140285 h 1383288"/>
              <a:gd name="connsiteX3" fmla="*/ 1704109 w 4201403"/>
              <a:gd name="connsiteY3" fmla="*/ 849340 h 1383288"/>
              <a:gd name="connsiteX4" fmla="*/ 2244437 w 4201403"/>
              <a:gd name="connsiteY4" fmla="*/ 405995 h 1383288"/>
              <a:gd name="connsiteX5" fmla="*/ 2646218 w 4201403"/>
              <a:gd name="connsiteY5" fmla="*/ 142758 h 1383288"/>
              <a:gd name="connsiteX6" fmla="*/ 3117273 w 4201403"/>
              <a:gd name="connsiteY6" fmla="*/ 4213 h 1383288"/>
              <a:gd name="connsiteX7" fmla="*/ 3491346 w 4201403"/>
              <a:gd name="connsiteY7" fmla="*/ 59631 h 1383288"/>
              <a:gd name="connsiteX8" fmla="*/ 3865418 w 4201403"/>
              <a:gd name="connsiteY8" fmla="*/ 295158 h 1383288"/>
              <a:gd name="connsiteX9" fmla="*/ 4003964 w 4201403"/>
              <a:gd name="connsiteY9" fmla="*/ 586104 h 1383288"/>
              <a:gd name="connsiteX10" fmla="*/ 4184073 w 4201403"/>
              <a:gd name="connsiteY10" fmla="*/ 890904 h 1383288"/>
              <a:gd name="connsiteX11" fmla="*/ 4184073 w 4201403"/>
              <a:gd name="connsiteY11" fmla="*/ 918613 h 138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1403" h="1383288">
                <a:moveTo>
                  <a:pt x="0" y="1361958"/>
                </a:moveTo>
                <a:cubicBezTo>
                  <a:pt x="226291" y="1380431"/>
                  <a:pt x="452582" y="1398904"/>
                  <a:pt x="665018" y="1361958"/>
                </a:cubicBezTo>
                <a:cubicBezTo>
                  <a:pt x="877454" y="1325012"/>
                  <a:pt x="1101436" y="1225721"/>
                  <a:pt x="1274618" y="1140285"/>
                </a:cubicBezTo>
                <a:cubicBezTo>
                  <a:pt x="1447800" y="1054849"/>
                  <a:pt x="1542473" y="971722"/>
                  <a:pt x="1704109" y="849340"/>
                </a:cubicBezTo>
                <a:cubicBezTo>
                  <a:pt x="1865745" y="726958"/>
                  <a:pt x="2087419" y="523759"/>
                  <a:pt x="2244437" y="405995"/>
                </a:cubicBezTo>
                <a:cubicBezTo>
                  <a:pt x="2401455" y="288231"/>
                  <a:pt x="2500745" y="209722"/>
                  <a:pt x="2646218" y="142758"/>
                </a:cubicBezTo>
                <a:cubicBezTo>
                  <a:pt x="2791691" y="75794"/>
                  <a:pt x="2976418" y="18067"/>
                  <a:pt x="3117273" y="4213"/>
                </a:cubicBezTo>
                <a:cubicBezTo>
                  <a:pt x="3258128" y="-9642"/>
                  <a:pt x="3366655" y="11140"/>
                  <a:pt x="3491346" y="59631"/>
                </a:cubicBezTo>
                <a:cubicBezTo>
                  <a:pt x="3616037" y="108122"/>
                  <a:pt x="3779982" y="207412"/>
                  <a:pt x="3865418" y="295158"/>
                </a:cubicBezTo>
                <a:cubicBezTo>
                  <a:pt x="3950854" y="382903"/>
                  <a:pt x="3950855" y="486813"/>
                  <a:pt x="4003964" y="586104"/>
                </a:cubicBezTo>
                <a:cubicBezTo>
                  <a:pt x="4057073" y="685395"/>
                  <a:pt x="4154055" y="835486"/>
                  <a:pt x="4184073" y="890904"/>
                </a:cubicBezTo>
                <a:cubicBezTo>
                  <a:pt x="4214091" y="946322"/>
                  <a:pt x="4199082" y="932467"/>
                  <a:pt x="4184073" y="918613"/>
                </a:cubicBezTo>
              </a:path>
            </a:pathLst>
          </a:cu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EE067CD-9658-D444-8B2B-4688DC9267C9}"/>
              </a:ext>
            </a:extLst>
          </p:cNvPr>
          <p:cNvSpPr/>
          <p:nvPr/>
        </p:nvSpPr>
        <p:spPr>
          <a:xfrm rot="9956743">
            <a:off x="5430829" y="1579408"/>
            <a:ext cx="263389" cy="23552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81F750D4-1865-444F-A727-3EE1C210435F}"/>
              </a:ext>
            </a:extLst>
          </p:cNvPr>
          <p:cNvSpPr/>
          <p:nvPr/>
        </p:nvSpPr>
        <p:spPr>
          <a:xfrm rot="8777621">
            <a:off x="6490624" y="1027330"/>
            <a:ext cx="263389" cy="23552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880AC33F-104C-314C-B276-1174506C026A}"/>
              </a:ext>
            </a:extLst>
          </p:cNvPr>
          <p:cNvSpPr/>
          <p:nvPr/>
        </p:nvSpPr>
        <p:spPr>
          <a:xfrm rot="14287487">
            <a:off x="8665785" y="888781"/>
            <a:ext cx="263389" cy="23552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3FECE95-B109-B247-A88E-C430E9517A4C}"/>
              </a:ext>
            </a:extLst>
          </p:cNvPr>
          <p:cNvSpPr/>
          <p:nvPr/>
        </p:nvSpPr>
        <p:spPr>
          <a:xfrm rot="10425888">
            <a:off x="7844570" y="234780"/>
            <a:ext cx="263389" cy="23552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Related image">
            <a:extLst>
              <a:ext uri="{FF2B5EF4-FFF2-40B4-BE49-F238E27FC236}">
                <a16:creationId xmlns:a16="http://schemas.microsoft.com/office/drawing/2014/main" id="{948D83F1-9747-5C4C-8620-AA01D5F2B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44" y="1916770"/>
            <a:ext cx="311913" cy="31191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>
              <a:rot lat="0" lon="10799999" rev="0"/>
            </a:camera>
            <a:lightRig rig="threePt" dir="t"/>
          </a:scene3d>
        </p:spPr>
      </p:pic>
      <p:pic>
        <p:nvPicPr>
          <p:cNvPr id="17" name="Picture 8" descr="Related image">
            <a:extLst>
              <a:ext uri="{FF2B5EF4-FFF2-40B4-BE49-F238E27FC236}">
                <a16:creationId xmlns:a16="http://schemas.microsoft.com/office/drawing/2014/main" id="{12D098F8-C63F-8342-806E-FB11F404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58" y="1329790"/>
            <a:ext cx="311913" cy="31191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>
              <a:rot lat="0" lon="10799999" rev="0"/>
            </a:camera>
            <a:lightRig rig="threePt" dir="t"/>
          </a:scene3d>
        </p:spPr>
      </p:pic>
      <p:pic>
        <p:nvPicPr>
          <p:cNvPr id="18" name="Picture 8" descr="Related image">
            <a:extLst>
              <a:ext uri="{FF2B5EF4-FFF2-40B4-BE49-F238E27FC236}">
                <a16:creationId xmlns:a16="http://schemas.microsoft.com/office/drawing/2014/main" id="{84248924-C9EC-AF48-848F-B461FA267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23" y="520609"/>
            <a:ext cx="311913" cy="31191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>
              <a:rot lat="0" lon="10799999" rev="0"/>
            </a:camera>
            <a:lightRig rig="threePt" dir="t"/>
          </a:scene3d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821EC9B-621E-8C4C-A63D-55EC7679361C}"/>
              </a:ext>
            </a:extLst>
          </p:cNvPr>
          <p:cNvCxnSpPr>
            <a:cxnSpLocks/>
          </p:cNvCxnSpPr>
          <p:nvPr/>
        </p:nvCxnSpPr>
        <p:spPr>
          <a:xfrm flipH="1">
            <a:off x="5718874" y="352543"/>
            <a:ext cx="117196" cy="963600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626438F-89A2-7941-960F-285A012AE273}"/>
              </a:ext>
            </a:extLst>
          </p:cNvPr>
          <p:cNvCxnSpPr>
            <a:cxnSpLocks/>
          </p:cNvCxnSpPr>
          <p:nvPr/>
        </p:nvCxnSpPr>
        <p:spPr>
          <a:xfrm flipV="1">
            <a:off x="5205080" y="1989946"/>
            <a:ext cx="511264" cy="990180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EB1FC90-C4D5-D545-ADAF-EE05C830EC37}"/>
              </a:ext>
            </a:extLst>
          </p:cNvPr>
          <p:cNvCxnSpPr>
            <a:cxnSpLocks/>
          </p:cNvCxnSpPr>
          <p:nvPr/>
        </p:nvCxnSpPr>
        <p:spPr>
          <a:xfrm>
            <a:off x="6481151" y="189364"/>
            <a:ext cx="45044" cy="680720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Screen Shot 2017-09-23 at 3.40.20 PM.png">
            <a:extLst>
              <a:ext uri="{FF2B5EF4-FFF2-40B4-BE49-F238E27FC236}">
                <a16:creationId xmlns:a16="http://schemas.microsoft.com/office/drawing/2014/main" id="{F0B01D3E-9ECA-F94B-8026-25A4B0D18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99" y="2545683"/>
            <a:ext cx="3649619" cy="279804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9677DDB-1E49-D744-B17D-E2FD2A3FCC8A}"/>
              </a:ext>
            </a:extLst>
          </p:cNvPr>
          <p:cNvSpPr txBox="1"/>
          <p:nvPr/>
        </p:nvSpPr>
        <p:spPr>
          <a:xfrm>
            <a:off x="3515900" y="4582581"/>
            <a:ext cx="1868686" cy="92333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Back-building convection along Mei-Yu front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AE18273-EAFE-F34C-9357-AAFF4ACA8433}"/>
              </a:ext>
            </a:extLst>
          </p:cNvPr>
          <p:cNvCxnSpPr>
            <a:cxnSpLocks/>
          </p:cNvCxnSpPr>
          <p:nvPr/>
        </p:nvCxnSpPr>
        <p:spPr>
          <a:xfrm flipH="1" flipV="1">
            <a:off x="1524000" y="4567535"/>
            <a:ext cx="1991900" cy="476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C6A67B5-5C39-864C-A89A-50E4F3CC394A}"/>
              </a:ext>
            </a:extLst>
          </p:cNvPr>
          <p:cNvSpPr txBox="1"/>
          <p:nvPr/>
        </p:nvSpPr>
        <p:spPr>
          <a:xfrm>
            <a:off x="163310" y="5311260"/>
            <a:ext cx="386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FFFF"/>
                </a:solidFill>
              </a:rPr>
              <a:t>(Li, Chen and Lee 1997)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3B07FC0-F807-7143-9E51-9F5C9A4227C9}"/>
              </a:ext>
            </a:extLst>
          </p:cNvPr>
          <p:cNvSpPr/>
          <p:nvPr/>
        </p:nvSpPr>
        <p:spPr>
          <a:xfrm rot="15790333" flipV="1">
            <a:off x="5872205" y="53046"/>
            <a:ext cx="1211092" cy="2039618"/>
          </a:xfrm>
          <a:custGeom>
            <a:avLst/>
            <a:gdLst>
              <a:gd name="connsiteX0" fmla="*/ 1122218 w 1211092"/>
              <a:gd name="connsiteY0" fmla="*/ 16854 h 2039618"/>
              <a:gd name="connsiteX1" fmla="*/ 886691 w 1211092"/>
              <a:gd name="connsiteY1" fmla="*/ 58418 h 2039618"/>
              <a:gd name="connsiteX2" fmla="*/ 845127 w 1211092"/>
              <a:gd name="connsiteY2" fmla="*/ 72273 h 2039618"/>
              <a:gd name="connsiteX3" fmla="*/ 803563 w 1211092"/>
              <a:gd name="connsiteY3" fmla="*/ 99982 h 2039618"/>
              <a:gd name="connsiteX4" fmla="*/ 762000 w 1211092"/>
              <a:gd name="connsiteY4" fmla="*/ 224673 h 2039618"/>
              <a:gd name="connsiteX5" fmla="*/ 748145 w 1211092"/>
              <a:gd name="connsiteY5" fmla="*/ 266236 h 2039618"/>
              <a:gd name="connsiteX6" fmla="*/ 734291 w 1211092"/>
              <a:gd name="connsiteY6" fmla="*/ 390927 h 2039618"/>
              <a:gd name="connsiteX7" fmla="*/ 623454 w 1211092"/>
              <a:gd name="connsiteY7" fmla="*/ 404782 h 2039618"/>
              <a:gd name="connsiteX8" fmla="*/ 540327 w 1211092"/>
              <a:gd name="connsiteY8" fmla="*/ 474054 h 2039618"/>
              <a:gd name="connsiteX9" fmla="*/ 471054 w 1211092"/>
              <a:gd name="connsiteY9" fmla="*/ 529473 h 2039618"/>
              <a:gd name="connsiteX10" fmla="*/ 415636 w 1211092"/>
              <a:gd name="connsiteY10" fmla="*/ 612600 h 2039618"/>
              <a:gd name="connsiteX11" fmla="*/ 387927 w 1211092"/>
              <a:gd name="connsiteY11" fmla="*/ 709582 h 2039618"/>
              <a:gd name="connsiteX12" fmla="*/ 360218 w 1211092"/>
              <a:gd name="connsiteY12" fmla="*/ 792709 h 2039618"/>
              <a:gd name="connsiteX13" fmla="*/ 346363 w 1211092"/>
              <a:gd name="connsiteY13" fmla="*/ 834273 h 2039618"/>
              <a:gd name="connsiteX14" fmla="*/ 360218 w 1211092"/>
              <a:gd name="connsiteY14" fmla="*/ 945109 h 2039618"/>
              <a:gd name="connsiteX15" fmla="*/ 318654 w 1211092"/>
              <a:gd name="connsiteY15" fmla="*/ 958963 h 2039618"/>
              <a:gd name="connsiteX16" fmla="*/ 235527 w 1211092"/>
              <a:gd name="connsiteY16" fmla="*/ 1000527 h 2039618"/>
              <a:gd name="connsiteX17" fmla="*/ 138545 w 1211092"/>
              <a:gd name="connsiteY17" fmla="*/ 1125218 h 2039618"/>
              <a:gd name="connsiteX18" fmla="*/ 110836 w 1211092"/>
              <a:gd name="connsiteY18" fmla="*/ 1166782 h 2039618"/>
              <a:gd name="connsiteX19" fmla="*/ 69273 w 1211092"/>
              <a:gd name="connsiteY19" fmla="*/ 1319182 h 2039618"/>
              <a:gd name="connsiteX20" fmla="*/ 69273 w 1211092"/>
              <a:gd name="connsiteY20" fmla="*/ 1568563 h 2039618"/>
              <a:gd name="connsiteX21" fmla="*/ 41563 w 1211092"/>
              <a:gd name="connsiteY21" fmla="*/ 1610127 h 2039618"/>
              <a:gd name="connsiteX22" fmla="*/ 27709 w 1211092"/>
              <a:gd name="connsiteY22" fmla="*/ 1651691 h 2039618"/>
              <a:gd name="connsiteX23" fmla="*/ 0 w 1211092"/>
              <a:gd name="connsiteY23" fmla="*/ 1776382 h 2039618"/>
              <a:gd name="connsiteX24" fmla="*/ 27709 w 1211092"/>
              <a:gd name="connsiteY24" fmla="*/ 1984200 h 2039618"/>
              <a:gd name="connsiteX25" fmla="*/ 55418 w 1211092"/>
              <a:gd name="connsiteY25" fmla="*/ 2025763 h 2039618"/>
              <a:gd name="connsiteX26" fmla="*/ 96982 w 1211092"/>
              <a:gd name="connsiteY26" fmla="*/ 2039618 h 2039618"/>
              <a:gd name="connsiteX27" fmla="*/ 180109 w 1211092"/>
              <a:gd name="connsiteY27" fmla="*/ 2025763 h 2039618"/>
              <a:gd name="connsiteX28" fmla="*/ 263236 w 1211092"/>
              <a:gd name="connsiteY28" fmla="*/ 1970345 h 2039618"/>
              <a:gd name="connsiteX29" fmla="*/ 304800 w 1211092"/>
              <a:gd name="connsiteY29" fmla="*/ 1623982 h 2039618"/>
              <a:gd name="connsiteX30" fmla="*/ 374073 w 1211092"/>
              <a:gd name="connsiteY30" fmla="*/ 1568563 h 2039618"/>
              <a:gd name="connsiteX31" fmla="*/ 401782 w 1211092"/>
              <a:gd name="connsiteY31" fmla="*/ 1527000 h 2039618"/>
              <a:gd name="connsiteX32" fmla="*/ 443345 w 1211092"/>
              <a:gd name="connsiteY32" fmla="*/ 1485436 h 2039618"/>
              <a:gd name="connsiteX33" fmla="*/ 471054 w 1211092"/>
              <a:gd name="connsiteY33" fmla="*/ 1443873 h 2039618"/>
              <a:gd name="connsiteX34" fmla="*/ 526473 w 1211092"/>
              <a:gd name="connsiteY34" fmla="*/ 1388454 h 2039618"/>
              <a:gd name="connsiteX35" fmla="*/ 540327 w 1211092"/>
              <a:gd name="connsiteY35" fmla="*/ 1346891 h 2039618"/>
              <a:gd name="connsiteX36" fmla="*/ 554182 w 1211092"/>
              <a:gd name="connsiteY36" fmla="*/ 1166782 h 2039618"/>
              <a:gd name="connsiteX37" fmla="*/ 651163 w 1211092"/>
              <a:gd name="connsiteY37" fmla="*/ 1152927 h 2039618"/>
              <a:gd name="connsiteX38" fmla="*/ 692727 w 1211092"/>
              <a:gd name="connsiteY38" fmla="*/ 1125218 h 2039618"/>
              <a:gd name="connsiteX39" fmla="*/ 762000 w 1211092"/>
              <a:gd name="connsiteY39" fmla="*/ 1042091 h 2039618"/>
              <a:gd name="connsiteX40" fmla="*/ 775854 w 1211092"/>
              <a:gd name="connsiteY40" fmla="*/ 1000527 h 2039618"/>
              <a:gd name="connsiteX41" fmla="*/ 817418 w 1211092"/>
              <a:gd name="connsiteY41" fmla="*/ 917400 h 2039618"/>
              <a:gd name="connsiteX42" fmla="*/ 803563 w 1211092"/>
              <a:gd name="connsiteY42" fmla="*/ 834273 h 2039618"/>
              <a:gd name="connsiteX43" fmla="*/ 886691 w 1211092"/>
              <a:gd name="connsiteY43" fmla="*/ 806563 h 2039618"/>
              <a:gd name="connsiteX44" fmla="*/ 928254 w 1211092"/>
              <a:gd name="connsiteY44" fmla="*/ 765000 h 2039618"/>
              <a:gd name="connsiteX45" fmla="*/ 983673 w 1211092"/>
              <a:gd name="connsiteY45" fmla="*/ 681873 h 2039618"/>
              <a:gd name="connsiteX46" fmla="*/ 1011382 w 1211092"/>
              <a:gd name="connsiteY46" fmla="*/ 598745 h 2039618"/>
              <a:gd name="connsiteX47" fmla="*/ 1025236 w 1211092"/>
              <a:gd name="connsiteY47" fmla="*/ 557182 h 2039618"/>
              <a:gd name="connsiteX48" fmla="*/ 1011382 w 1211092"/>
              <a:gd name="connsiteY48" fmla="*/ 432491 h 2039618"/>
              <a:gd name="connsiteX49" fmla="*/ 1094509 w 1211092"/>
              <a:gd name="connsiteY49" fmla="*/ 404782 h 2039618"/>
              <a:gd name="connsiteX50" fmla="*/ 1149927 w 1211092"/>
              <a:gd name="connsiteY50" fmla="*/ 321654 h 2039618"/>
              <a:gd name="connsiteX51" fmla="*/ 1177636 w 1211092"/>
              <a:gd name="connsiteY51" fmla="*/ 238527 h 2039618"/>
              <a:gd name="connsiteX52" fmla="*/ 1191491 w 1211092"/>
              <a:gd name="connsiteY52" fmla="*/ 196963 h 2039618"/>
              <a:gd name="connsiteX53" fmla="*/ 1205345 w 1211092"/>
              <a:gd name="connsiteY53" fmla="*/ 141545 h 2039618"/>
              <a:gd name="connsiteX54" fmla="*/ 1191491 w 1211092"/>
              <a:gd name="connsiteY54" fmla="*/ 3000 h 2039618"/>
              <a:gd name="connsiteX55" fmla="*/ 997527 w 1211092"/>
              <a:gd name="connsiteY55" fmla="*/ 30709 h 2039618"/>
              <a:gd name="connsiteX56" fmla="*/ 983673 w 1211092"/>
              <a:gd name="connsiteY56" fmla="*/ 44563 h 2039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11092" h="2039618">
                <a:moveTo>
                  <a:pt x="1122218" y="16854"/>
                </a:moveTo>
                <a:cubicBezTo>
                  <a:pt x="1061404" y="25542"/>
                  <a:pt x="937856" y="41363"/>
                  <a:pt x="886691" y="58418"/>
                </a:cubicBezTo>
                <a:cubicBezTo>
                  <a:pt x="872836" y="63036"/>
                  <a:pt x="858189" y="65742"/>
                  <a:pt x="845127" y="72273"/>
                </a:cubicBezTo>
                <a:cubicBezTo>
                  <a:pt x="830234" y="79720"/>
                  <a:pt x="817418" y="90746"/>
                  <a:pt x="803563" y="99982"/>
                </a:cubicBezTo>
                <a:lnTo>
                  <a:pt x="762000" y="224673"/>
                </a:lnTo>
                <a:lnTo>
                  <a:pt x="748145" y="266236"/>
                </a:lnTo>
                <a:cubicBezTo>
                  <a:pt x="743527" y="307800"/>
                  <a:pt x="762267" y="359843"/>
                  <a:pt x="734291" y="390927"/>
                </a:cubicBezTo>
                <a:cubicBezTo>
                  <a:pt x="709383" y="418602"/>
                  <a:pt x="659375" y="394985"/>
                  <a:pt x="623454" y="404782"/>
                </a:cubicBezTo>
                <a:cubicBezTo>
                  <a:pt x="592777" y="413149"/>
                  <a:pt x="561672" y="456267"/>
                  <a:pt x="540327" y="474054"/>
                </a:cubicBezTo>
                <a:cubicBezTo>
                  <a:pt x="503968" y="504352"/>
                  <a:pt x="497928" y="493641"/>
                  <a:pt x="471054" y="529473"/>
                </a:cubicBezTo>
                <a:cubicBezTo>
                  <a:pt x="451073" y="556115"/>
                  <a:pt x="415636" y="612600"/>
                  <a:pt x="415636" y="612600"/>
                </a:cubicBezTo>
                <a:cubicBezTo>
                  <a:pt x="369071" y="752298"/>
                  <a:pt x="440124" y="535592"/>
                  <a:pt x="387927" y="709582"/>
                </a:cubicBezTo>
                <a:cubicBezTo>
                  <a:pt x="379534" y="737558"/>
                  <a:pt x="369454" y="765000"/>
                  <a:pt x="360218" y="792709"/>
                </a:cubicBezTo>
                <a:lnTo>
                  <a:pt x="346363" y="834273"/>
                </a:lnTo>
                <a:cubicBezTo>
                  <a:pt x="350981" y="871218"/>
                  <a:pt x="368295" y="908763"/>
                  <a:pt x="360218" y="945109"/>
                </a:cubicBezTo>
                <a:cubicBezTo>
                  <a:pt x="357050" y="959365"/>
                  <a:pt x="331716" y="952432"/>
                  <a:pt x="318654" y="958963"/>
                </a:cubicBezTo>
                <a:cubicBezTo>
                  <a:pt x="211224" y="1012678"/>
                  <a:pt x="339999" y="965705"/>
                  <a:pt x="235527" y="1000527"/>
                </a:cubicBezTo>
                <a:cubicBezTo>
                  <a:pt x="170415" y="1065639"/>
                  <a:pt x="204831" y="1025789"/>
                  <a:pt x="138545" y="1125218"/>
                </a:cubicBezTo>
                <a:lnTo>
                  <a:pt x="110836" y="1166782"/>
                </a:lnTo>
                <a:cubicBezTo>
                  <a:pt x="75680" y="1272249"/>
                  <a:pt x="88855" y="1221268"/>
                  <a:pt x="69273" y="1319182"/>
                </a:cubicBezTo>
                <a:cubicBezTo>
                  <a:pt x="74084" y="1391351"/>
                  <a:pt x="107188" y="1492735"/>
                  <a:pt x="69273" y="1568563"/>
                </a:cubicBezTo>
                <a:cubicBezTo>
                  <a:pt x="61826" y="1583456"/>
                  <a:pt x="50800" y="1596272"/>
                  <a:pt x="41563" y="1610127"/>
                </a:cubicBezTo>
                <a:cubicBezTo>
                  <a:pt x="36945" y="1623982"/>
                  <a:pt x="31721" y="1637649"/>
                  <a:pt x="27709" y="1651691"/>
                </a:cubicBezTo>
                <a:cubicBezTo>
                  <a:pt x="14662" y="1697357"/>
                  <a:pt x="9526" y="1728751"/>
                  <a:pt x="0" y="1776382"/>
                </a:cubicBezTo>
                <a:cubicBezTo>
                  <a:pt x="3096" y="1813532"/>
                  <a:pt x="-588" y="1927607"/>
                  <a:pt x="27709" y="1984200"/>
                </a:cubicBezTo>
                <a:cubicBezTo>
                  <a:pt x="35156" y="1999093"/>
                  <a:pt x="42416" y="2015361"/>
                  <a:pt x="55418" y="2025763"/>
                </a:cubicBezTo>
                <a:cubicBezTo>
                  <a:pt x="66822" y="2034886"/>
                  <a:pt x="83127" y="2035000"/>
                  <a:pt x="96982" y="2039618"/>
                </a:cubicBezTo>
                <a:cubicBezTo>
                  <a:pt x="124691" y="2035000"/>
                  <a:pt x="154179" y="2036567"/>
                  <a:pt x="180109" y="2025763"/>
                </a:cubicBezTo>
                <a:cubicBezTo>
                  <a:pt x="210849" y="2012954"/>
                  <a:pt x="263236" y="1970345"/>
                  <a:pt x="263236" y="1970345"/>
                </a:cubicBezTo>
                <a:cubicBezTo>
                  <a:pt x="367394" y="1814108"/>
                  <a:pt x="320404" y="1920474"/>
                  <a:pt x="304800" y="1623982"/>
                </a:cubicBezTo>
                <a:cubicBezTo>
                  <a:pt x="335662" y="1603407"/>
                  <a:pt x="351510" y="1596766"/>
                  <a:pt x="374073" y="1568563"/>
                </a:cubicBezTo>
                <a:cubicBezTo>
                  <a:pt x="384475" y="1555561"/>
                  <a:pt x="391122" y="1539792"/>
                  <a:pt x="401782" y="1527000"/>
                </a:cubicBezTo>
                <a:cubicBezTo>
                  <a:pt x="414325" y="1511948"/>
                  <a:pt x="430802" y="1500488"/>
                  <a:pt x="443345" y="1485436"/>
                </a:cubicBezTo>
                <a:cubicBezTo>
                  <a:pt x="454005" y="1472644"/>
                  <a:pt x="460218" y="1456515"/>
                  <a:pt x="471054" y="1443873"/>
                </a:cubicBezTo>
                <a:cubicBezTo>
                  <a:pt x="488056" y="1424038"/>
                  <a:pt x="526473" y="1388454"/>
                  <a:pt x="526473" y="1388454"/>
                </a:cubicBezTo>
                <a:cubicBezTo>
                  <a:pt x="531091" y="1374600"/>
                  <a:pt x="538516" y="1361382"/>
                  <a:pt x="540327" y="1346891"/>
                </a:cubicBezTo>
                <a:cubicBezTo>
                  <a:pt x="547796" y="1287142"/>
                  <a:pt x="524308" y="1219062"/>
                  <a:pt x="554182" y="1166782"/>
                </a:cubicBezTo>
                <a:cubicBezTo>
                  <a:pt x="570383" y="1138429"/>
                  <a:pt x="618836" y="1157545"/>
                  <a:pt x="651163" y="1152927"/>
                </a:cubicBezTo>
                <a:cubicBezTo>
                  <a:pt x="665018" y="1143691"/>
                  <a:pt x="679935" y="1135878"/>
                  <a:pt x="692727" y="1125218"/>
                </a:cubicBezTo>
                <a:cubicBezTo>
                  <a:pt x="732730" y="1091882"/>
                  <a:pt x="734755" y="1082958"/>
                  <a:pt x="762000" y="1042091"/>
                </a:cubicBezTo>
                <a:cubicBezTo>
                  <a:pt x="766618" y="1028236"/>
                  <a:pt x="769323" y="1013589"/>
                  <a:pt x="775854" y="1000527"/>
                </a:cubicBezTo>
                <a:cubicBezTo>
                  <a:pt x="829573" y="893086"/>
                  <a:pt x="782590" y="1021879"/>
                  <a:pt x="817418" y="917400"/>
                </a:cubicBezTo>
                <a:cubicBezTo>
                  <a:pt x="812800" y="889691"/>
                  <a:pt x="788675" y="858094"/>
                  <a:pt x="803563" y="834273"/>
                </a:cubicBezTo>
                <a:cubicBezTo>
                  <a:pt x="819043" y="809504"/>
                  <a:pt x="886691" y="806563"/>
                  <a:pt x="886691" y="806563"/>
                </a:cubicBezTo>
                <a:cubicBezTo>
                  <a:pt x="900545" y="792709"/>
                  <a:pt x="916225" y="780466"/>
                  <a:pt x="928254" y="765000"/>
                </a:cubicBezTo>
                <a:cubicBezTo>
                  <a:pt x="948700" y="738713"/>
                  <a:pt x="983673" y="681873"/>
                  <a:pt x="983673" y="681873"/>
                </a:cubicBezTo>
                <a:lnTo>
                  <a:pt x="1011382" y="598745"/>
                </a:lnTo>
                <a:lnTo>
                  <a:pt x="1025236" y="557182"/>
                </a:lnTo>
                <a:cubicBezTo>
                  <a:pt x="1020618" y="515618"/>
                  <a:pt x="994077" y="470562"/>
                  <a:pt x="1011382" y="432491"/>
                </a:cubicBezTo>
                <a:cubicBezTo>
                  <a:pt x="1023468" y="405901"/>
                  <a:pt x="1094509" y="404782"/>
                  <a:pt x="1094509" y="404782"/>
                </a:cubicBezTo>
                <a:cubicBezTo>
                  <a:pt x="1112982" y="377073"/>
                  <a:pt x="1139396" y="353247"/>
                  <a:pt x="1149927" y="321654"/>
                </a:cubicBezTo>
                <a:lnTo>
                  <a:pt x="1177636" y="238527"/>
                </a:lnTo>
                <a:cubicBezTo>
                  <a:pt x="1182254" y="224672"/>
                  <a:pt x="1187949" y="211131"/>
                  <a:pt x="1191491" y="196963"/>
                </a:cubicBezTo>
                <a:lnTo>
                  <a:pt x="1205345" y="141545"/>
                </a:lnTo>
                <a:cubicBezTo>
                  <a:pt x="1200727" y="95363"/>
                  <a:pt x="1228621" y="30847"/>
                  <a:pt x="1191491" y="3000"/>
                </a:cubicBezTo>
                <a:cubicBezTo>
                  <a:pt x="1178745" y="-6559"/>
                  <a:pt x="1043335" y="7805"/>
                  <a:pt x="997527" y="30709"/>
                </a:cubicBezTo>
                <a:cubicBezTo>
                  <a:pt x="991686" y="33630"/>
                  <a:pt x="988291" y="39945"/>
                  <a:pt x="983673" y="44563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ffectLst>
            <a:glow rad="1270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C7FED93-21DF-0A42-94A4-2938D8F5DD4B}"/>
              </a:ext>
            </a:extLst>
          </p:cNvPr>
          <p:cNvCxnSpPr/>
          <p:nvPr/>
        </p:nvCxnSpPr>
        <p:spPr>
          <a:xfrm flipV="1">
            <a:off x="4541550" y="1819945"/>
            <a:ext cx="992424" cy="707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560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587" y="108371"/>
            <a:ext cx="8898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CFFCC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Field Campaigns in East Asia/SCS Investigating Extreme Rainfall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74136" y="5249333"/>
            <a:ext cx="8111064" cy="1"/>
          </a:xfrm>
          <a:prstGeom prst="line">
            <a:avLst/>
          </a:prstGeom>
          <a:ln w="57150" cmpd="sng">
            <a:solidFill>
              <a:schemeClr val="tx1"/>
            </a:solidFill>
          </a:ln>
          <a:effectLst>
            <a:outerShdw blurRad="40000" dist="20000" dir="426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73835" y="4978400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750249" y="4978398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443555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119973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809137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23968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1980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1700382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1990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3393688" y="6102233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2000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082851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2010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6769149" y="6085300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 rot="17950038">
            <a:off x="1496688" y="4360503"/>
            <a:ext cx="192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-TAMEX</a:t>
            </a:r>
          </a:p>
        </p:txBody>
      </p:sp>
      <p:sp>
        <p:nvSpPr>
          <p:cNvPr id="37" name="TextBox 36"/>
          <p:cNvSpPr txBox="1"/>
          <p:nvPr/>
        </p:nvSpPr>
        <p:spPr>
          <a:xfrm rot="17950038">
            <a:off x="3518639" y="4309963"/>
            <a:ext cx="15593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-SCSMEX</a:t>
            </a:r>
          </a:p>
        </p:txBody>
      </p:sp>
      <p:sp>
        <p:nvSpPr>
          <p:cNvPr id="23" name="TextBox 22"/>
          <p:cNvSpPr txBox="1"/>
          <p:nvPr/>
        </p:nvSpPr>
        <p:spPr>
          <a:xfrm rot="17950038">
            <a:off x="67590" y="4194720"/>
            <a:ext cx="220986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-WMONEX</a:t>
            </a:r>
          </a:p>
        </p:txBody>
      </p:sp>
    </p:spTree>
    <p:extLst>
      <p:ext uri="{BB962C8B-B14F-4D97-AF65-F5344CB8AC3E}">
        <p14:creationId xmlns:p14="http://schemas.microsoft.com/office/powerpoint/2010/main" val="229510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16350" y="32953"/>
            <a:ext cx="7935907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>
                <a:solidFill>
                  <a:srgbClr val="000090"/>
                </a:solidFill>
                <a:latin typeface="Arial"/>
                <a:cs typeface="Arial"/>
              </a:rPr>
              <a:t>South China Sea Monsoon Experiment (SCSMEX) –  May-June 1998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4647" y="1297665"/>
            <a:ext cx="3481498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  <a:scene3d>
            <a:camera prst="orthographicFront"/>
            <a:lightRig rig="threePt" dir="t"/>
          </a:scene3d>
          <a:sp3d>
            <a:bevelT w="38100"/>
          </a:sp3d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2400" b="1" i="1" dirty="0"/>
              <a:t>Study of key processes associated with onset and evolution of SE Asia summer monsoon</a:t>
            </a:r>
          </a:p>
        </p:txBody>
      </p:sp>
      <p:pic>
        <p:nvPicPr>
          <p:cNvPr id="4" name="Picture 3" descr="A close up of a map&#13;&#10;&#13;&#10;Description automatically generated">
            <a:extLst>
              <a:ext uri="{FF2B5EF4-FFF2-40B4-BE49-F238E27FC236}">
                <a16:creationId xmlns:a16="http://schemas.microsoft.com/office/drawing/2014/main" id="{1D14FC9F-71B3-3642-83EF-1756D41EB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45" y="1297665"/>
            <a:ext cx="4887035" cy="49981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E39F4-AAF4-B343-8C35-D10988378F6B}"/>
              </a:ext>
            </a:extLst>
          </p:cNvPr>
          <p:cNvSpPr txBox="1"/>
          <p:nvPr/>
        </p:nvSpPr>
        <p:spPr>
          <a:xfrm>
            <a:off x="146320" y="5015345"/>
            <a:ext cx="396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(SCSMEX review: Lau et al. 2000, BAMS)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23A309-AEBC-A74B-8D67-DD57AED2A5AB}"/>
              </a:ext>
            </a:extLst>
          </p:cNvPr>
          <p:cNvSpPr txBox="1"/>
          <p:nvPr/>
        </p:nvSpPr>
        <p:spPr>
          <a:xfrm>
            <a:off x="628378" y="3429000"/>
            <a:ext cx="2854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People’s Republic of China, Taiwan, U.S.A., Australia, Hong Kong, Philippines</a:t>
            </a:r>
          </a:p>
        </p:txBody>
      </p:sp>
    </p:spTree>
    <p:extLst>
      <p:ext uri="{BB962C8B-B14F-4D97-AF65-F5344CB8AC3E}">
        <p14:creationId xmlns:p14="http://schemas.microsoft.com/office/powerpoint/2010/main" val="2964187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nesa_color_ma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5" y="1074377"/>
            <a:ext cx="8777494" cy="53080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Line 3"/>
          <p:cNvSpPr>
            <a:spLocks noChangeShapeType="1"/>
          </p:cNvSpPr>
          <p:nvPr/>
        </p:nvSpPr>
        <p:spPr bwMode="auto">
          <a:xfrm flipV="1">
            <a:off x="4254425" y="3408752"/>
            <a:ext cx="3810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324354" y="3440112"/>
            <a:ext cx="914400" cy="739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i="1" dirty="0">
                <a:latin typeface="Arial Rounded MT Bold" charset="0"/>
              </a:rPr>
              <a:t>BMRC       C-POL RADAR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16350" y="32953"/>
            <a:ext cx="7935907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>
                <a:solidFill>
                  <a:srgbClr val="000090"/>
                </a:solidFill>
                <a:latin typeface="Arial"/>
                <a:cs typeface="Arial"/>
              </a:rPr>
              <a:t>South China Sea Monsoon Experiment (SCSMEX) –  May-June 1998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6820074" y="1015920"/>
            <a:ext cx="1752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 Rounded MT Bold" charset="0"/>
              </a:rPr>
              <a:t>(May-June 1998)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0774B64-DFCF-A645-89AE-944F6CF3E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283" y="3851563"/>
            <a:ext cx="9144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i="1" dirty="0">
                <a:latin typeface="Arial Rounded MT Bold" charset="0"/>
              </a:rPr>
              <a:t>TOGA RADAR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72C82A1-58EC-7B45-8C5A-B82144B204A9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4863683" y="3588862"/>
            <a:ext cx="304800" cy="262701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00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  <p:bldP spid="34820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8" name="Picture 6" descr="TSan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9600"/>
            <a:ext cx="6248400" cy="6248400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733800" y="1538288"/>
            <a:ext cx="322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  <a:cs typeface="Arial" charset="0"/>
              </a:rPr>
              <a:t>●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565525" y="1736725"/>
            <a:ext cx="1276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hlink"/>
                </a:solidFill>
              </a:rPr>
              <a:t>Hong Kong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524000" y="0"/>
            <a:ext cx="70866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/>
                <a:cs typeface="Arial"/>
              </a:rPr>
              <a:t>SCSMEX 6-hour Radar Animation</a:t>
            </a:r>
          </a:p>
        </p:txBody>
      </p:sp>
      <p:sp>
        <p:nvSpPr>
          <p:cNvPr id="8221" name="Rectangle 29"/>
          <p:cNvSpPr>
            <a:spLocks noChangeArrowheads="1"/>
          </p:cNvSpPr>
          <p:nvPr/>
        </p:nvSpPr>
        <p:spPr bwMode="auto">
          <a:xfrm>
            <a:off x="1981200" y="914400"/>
            <a:ext cx="1143000" cy="563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" name="Rectangle 30"/>
          <p:cNvSpPr>
            <a:spLocks noChangeArrowheads="1"/>
          </p:cNvSpPr>
          <p:nvPr/>
        </p:nvSpPr>
        <p:spPr bwMode="auto">
          <a:xfrm>
            <a:off x="6858000" y="990600"/>
            <a:ext cx="1295400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7086600" y="4800600"/>
            <a:ext cx="990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6074688" y="1295400"/>
            <a:ext cx="3109762" cy="830997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Leading Line/Trailing </a:t>
            </a:r>
          </a:p>
          <a:p>
            <a:pPr algn="ctr"/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Stratiform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8225" name="Text Box 33"/>
          <p:cNvSpPr txBox="1">
            <a:spLocks noChangeArrowheads="1"/>
          </p:cNvSpPr>
          <p:nvPr/>
        </p:nvSpPr>
        <p:spPr bwMode="auto">
          <a:xfrm>
            <a:off x="6648450" y="603250"/>
            <a:ext cx="158115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5 June 1998</a:t>
            </a:r>
          </a:p>
        </p:txBody>
      </p:sp>
      <p:sp>
        <p:nvSpPr>
          <p:cNvPr id="8226" name="Line 34"/>
          <p:cNvSpPr>
            <a:spLocks noChangeShapeType="1"/>
          </p:cNvSpPr>
          <p:nvPr/>
        </p:nvSpPr>
        <p:spPr bwMode="auto">
          <a:xfrm flipH="1" flipV="1">
            <a:off x="5105400" y="3124200"/>
            <a:ext cx="228600" cy="685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7" name="Text Box 35"/>
          <p:cNvSpPr txBox="1">
            <a:spLocks noChangeArrowheads="1"/>
          </p:cNvSpPr>
          <p:nvPr/>
        </p:nvSpPr>
        <p:spPr bwMode="auto">
          <a:xfrm>
            <a:off x="4953000" y="3810000"/>
            <a:ext cx="1143000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b="1" i="1">
                <a:solidFill>
                  <a:schemeClr val="bg1"/>
                </a:solidFill>
              </a:rPr>
              <a:t>BMRC C-POL RADAR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15" y="1000125"/>
            <a:ext cx="2555370" cy="142589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79137" y="2511039"/>
            <a:ext cx="2353273" cy="40011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BMRC C-POL Radar</a:t>
            </a:r>
          </a:p>
        </p:txBody>
      </p:sp>
      <p:pic>
        <p:nvPicPr>
          <p:cNvPr id="16" name="Picture 15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8BD6C083-3173-A54E-9939-4E66E587C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8" y="2932403"/>
            <a:ext cx="3048087" cy="27209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96DB76-A55B-D44A-995D-5B9D3598C394}"/>
              </a:ext>
            </a:extLst>
          </p:cNvPr>
          <p:cNvSpPr txBox="1"/>
          <p:nvPr/>
        </p:nvSpPr>
        <p:spPr>
          <a:xfrm>
            <a:off x="74337" y="5410687"/>
            <a:ext cx="2605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(Parker and Johnson 2000)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438E557-77B3-7549-8E7D-A57CF8EB3E63}"/>
              </a:ext>
            </a:extLst>
          </p:cNvPr>
          <p:cNvSpPr/>
          <p:nvPr/>
        </p:nvSpPr>
        <p:spPr>
          <a:xfrm>
            <a:off x="-46892" y="3335216"/>
            <a:ext cx="3565525" cy="838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806037-CCC2-204B-B1AA-0F5932AFAE5D}"/>
              </a:ext>
            </a:extLst>
          </p:cNvPr>
          <p:cNvSpPr txBox="1"/>
          <p:nvPr/>
        </p:nvSpPr>
        <p:spPr>
          <a:xfrm>
            <a:off x="4056063" y="6109853"/>
            <a:ext cx="38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(Johnson, Aves, Ciesielski, Keenan 2005)</a:t>
            </a:r>
          </a:p>
        </p:txBody>
      </p:sp>
    </p:spTree>
    <p:extLst>
      <p:ext uri="{BB962C8B-B14F-4D97-AF65-F5344CB8AC3E}">
        <p14:creationId xmlns:p14="http://schemas.microsoft.com/office/powerpoint/2010/main" val="181001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0" grpId="0" animBg="1"/>
      <p:bldP spid="17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354" name="Picture 10" descr="LSan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9600"/>
            <a:ext cx="6248400" cy="6248400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733800" y="1538288"/>
            <a:ext cx="322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  <a:cs typeface="Arial" charset="0"/>
              </a:rPr>
              <a:t>●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565525" y="1736725"/>
            <a:ext cx="1276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hlink"/>
                </a:solidFill>
              </a:rPr>
              <a:t>Hong Kong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828800" y="0"/>
            <a:ext cx="6858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"/>
                <a:cs typeface="Arial"/>
              </a:rPr>
              <a:t>SCSMEX 4-hour Radar Animation</a:t>
            </a: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1981200" y="914400"/>
            <a:ext cx="1143000" cy="563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6858000" y="990600"/>
            <a:ext cx="1295400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7086600" y="4800600"/>
            <a:ext cx="990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7053142" y="1295400"/>
            <a:ext cx="1594732" cy="830997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Leading </a:t>
            </a:r>
          </a:p>
          <a:p>
            <a:pPr algn="ctr"/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Stratiform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6583363" y="609600"/>
            <a:ext cx="1673225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  <a:latin typeface="Comic Sans MS" charset="0"/>
              </a:rPr>
              <a:t>18 May 1998</a:t>
            </a:r>
          </a:p>
        </p:txBody>
      </p:sp>
      <p:pic>
        <p:nvPicPr>
          <p:cNvPr id="3" name="Picture 2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842EA990-6F46-5048-9EF6-62B052A94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3" y="2576945"/>
            <a:ext cx="3048087" cy="27209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EAAD9-3363-5142-8168-6FC6CF2C8ED8}"/>
              </a:ext>
            </a:extLst>
          </p:cNvPr>
          <p:cNvSpPr txBox="1"/>
          <p:nvPr/>
        </p:nvSpPr>
        <p:spPr>
          <a:xfrm>
            <a:off x="259975" y="5003998"/>
            <a:ext cx="2605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(Parker and Johnson 2000)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2109B7-DAE1-D944-B916-78750C9482F1}"/>
              </a:ext>
            </a:extLst>
          </p:cNvPr>
          <p:cNvSpPr/>
          <p:nvPr/>
        </p:nvSpPr>
        <p:spPr>
          <a:xfrm>
            <a:off x="-46892" y="3733798"/>
            <a:ext cx="3565525" cy="838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84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378" name="Picture 10" descr="PSan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9600"/>
            <a:ext cx="6248400" cy="6248400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733800" y="1538288"/>
            <a:ext cx="322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  <a:cs typeface="Arial" charset="0"/>
              </a:rPr>
              <a:t>●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565525" y="1736725"/>
            <a:ext cx="1276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hlink"/>
                </a:solidFill>
              </a:rPr>
              <a:t>Hong Kong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828800" y="17804"/>
            <a:ext cx="67056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"/>
                <a:cs typeface="Arial"/>
              </a:rPr>
              <a:t>SCSMEX 6-hour Radar Animation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1981200" y="914400"/>
            <a:ext cx="1143000" cy="563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6858000" y="990600"/>
            <a:ext cx="1295400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7010400" y="4800600"/>
            <a:ext cx="990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6821709" y="1295400"/>
            <a:ext cx="2093392" cy="1200328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Parallel</a:t>
            </a:r>
          </a:p>
          <a:p>
            <a:pPr algn="ctr"/>
            <a:r>
              <a:rPr lang="en-US" sz="2400" i="1" dirty="0" err="1">
                <a:solidFill>
                  <a:schemeClr val="bg1"/>
                </a:solidFill>
                <a:latin typeface="Arial"/>
                <a:cs typeface="Arial"/>
              </a:rPr>
              <a:t>Stratiform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Back-building 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6583363" y="609600"/>
            <a:ext cx="1646237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  <a:latin typeface="Comic Sans MS" charset="0"/>
              </a:rPr>
              <a:t>8 June 1998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8749" y="2102879"/>
            <a:ext cx="2787079" cy="584776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Heavy rainfall</a:t>
            </a:r>
          </a:p>
        </p:txBody>
      </p:sp>
      <p:cxnSp>
        <p:nvCxnSpPr>
          <p:cNvPr id="4" name="Straight Arrow Connector 3"/>
          <p:cNvCxnSpPr>
            <a:cxnSpLocks/>
            <a:stCxn id="2" idx="3"/>
          </p:cNvCxnSpPr>
          <p:nvPr/>
        </p:nvCxnSpPr>
        <p:spPr>
          <a:xfrm flipV="1">
            <a:off x="2925828" y="2231975"/>
            <a:ext cx="1130235" cy="163292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9A870D07-2E4F-BD48-8274-691B67C5E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49" y="2987946"/>
            <a:ext cx="3048087" cy="27209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81283C-B8F4-1143-903A-E8BCF9ACC399}"/>
              </a:ext>
            </a:extLst>
          </p:cNvPr>
          <p:cNvSpPr txBox="1"/>
          <p:nvPr/>
        </p:nvSpPr>
        <p:spPr>
          <a:xfrm>
            <a:off x="167649" y="5424543"/>
            <a:ext cx="2605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(Parker and Johnson 2000)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C208669-FD65-0C41-A8BE-50CBF761FBA6}"/>
              </a:ext>
            </a:extLst>
          </p:cNvPr>
          <p:cNvSpPr/>
          <p:nvPr/>
        </p:nvSpPr>
        <p:spPr>
          <a:xfrm>
            <a:off x="-46892" y="4741984"/>
            <a:ext cx="3565525" cy="838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46489-55C9-AB4F-9BBC-4459672B2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875" y="3048000"/>
            <a:ext cx="4254500" cy="1981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86A0E9-76E2-C745-882D-B7410B35B24B}"/>
              </a:ext>
            </a:extLst>
          </p:cNvPr>
          <p:cNvSpPr/>
          <p:nvPr/>
        </p:nvSpPr>
        <p:spPr>
          <a:xfrm>
            <a:off x="4852385" y="3171018"/>
            <a:ext cx="263525" cy="247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1A9FE-6560-644B-809E-54A04E55AF96}"/>
              </a:ext>
            </a:extLst>
          </p:cNvPr>
          <p:cNvSpPr txBox="1"/>
          <p:nvPr/>
        </p:nvSpPr>
        <p:spPr>
          <a:xfrm>
            <a:off x="4839640" y="4505980"/>
            <a:ext cx="1970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(Schumacher and Johnson 2005)</a:t>
            </a:r>
          </a:p>
        </p:txBody>
      </p:sp>
    </p:spTree>
    <p:extLst>
      <p:ext uri="{BB962C8B-B14F-4D97-AF65-F5344CB8AC3E}">
        <p14:creationId xmlns:p14="http://schemas.microsoft.com/office/powerpoint/2010/main" val="225375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mage result for monsoon clouds"/>
          <p:cNvPicPr>
            <a:picLocks noChangeAspect="1" noChangeArrowheads="1"/>
          </p:cNvPicPr>
          <p:nvPr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235" y="368300"/>
            <a:ext cx="6350000" cy="61087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7035757" y="3637465"/>
            <a:ext cx="1574800" cy="1422400"/>
          </a:xfrm>
          <a:custGeom>
            <a:avLst/>
            <a:gdLst>
              <a:gd name="connsiteX0" fmla="*/ 50800 w 1574800"/>
              <a:gd name="connsiteY0" fmla="*/ 152400 h 1422400"/>
              <a:gd name="connsiteX1" fmla="*/ 33867 w 1574800"/>
              <a:gd name="connsiteY1" fmla="*/ 474133 h 1422400"/>
              <a:gd name="connsiteX2" fmla="*/ 50800 w 1574800"/>
              <a:gd name="connsiteY2" fmla="*/ 524933 h 1422400"/>
              <a:gd name="connsiteX3" fmla="*/ 101600 w 1574800"/>
              <a:gd name="connsiteY3" fmla="*/ 541866 h 1422400"/>
              <a:gd name="connsiteX4" fmla="*/ 152400 w 1574800"/>
              <a:gd name="connsiteY4" fmla="*/ 575733 h 1422400"/>
              <a:gd name="connsiteX5" fmla="*/ 203200 w 1574800"/>
              <a:gd name="connsiteY5" fmla="*/ 592666 h 1422400"/>
              <a:gd name="connsiteX6" fmla="*/ 355600 w 1574800"/>
              <a:gd name="connsiteY6" fmla="*/ 677333 h 1422400"/>
              <a:gd name="connsiteX7" fmla="*/ 406400 w 1574800"/>
              <a:gd name="connsiteY7" fmla="*/ 711200 h 1422400"/>
              <a:gd name="connsiteX8" fmla="*/ 423334 w 1574800"/>
              <a:gd name="connsiteY8" fmla="*/ 762000 h 1422400"/>
              <a:gd name="connsiteX9" fmla="*/ 457200 w 1574800"/>
              <a:gd name="connsiteY9" fmla="*/ 812800 h 1422400"/>
              <a:gd name="connsiteX10" fmla="*/ 524934 w 1574800"/>
              <a:gd name="connsiteY10" fmla="*/ 880533 h 1422400"/>
              <a:gd name="connsiteX11" fmla="*/ 575734 w 1574800"/>
              <a:gd name="connsiteY11" fmla="*/ 1032933 h 1422400"/>
              <a:gd name="connsiteX12" fmla="*/ 592667 w 1574800"/>
              <a:gd name="connsiteY12" fmla="*/ 1083733 h 1422400"/>
              <a:gd name="connsiteX13" fmla="*/ 609600 w 1574800"/>
              <a:gd name="connsiteY13" fmla="*/ 1168400 h 1422400"/>
              <a:gd name="connsiteX14" fmla="*/ 626534 w 1574800"/>
              <a:gd name="connsiteY14" fmla="*/ 1270000 h 1422400"/>
              <a:gd name="connsiteX15" fmla="*/ 677334 w 1574800"/>
              <a:gd name="connsiteY15" fmla="*/ 1337733 h 1422400"/>
              <a:gd name="connsiteX16" fmla="*/ 812800 w 1574800"/>
              <a:gd name="connsiteY16" fmla="*/ 1422400 h 1422400"/>
              <a:gd name="connsiteX17" fmla="*/ 1100667 w 1574800"/>
              <a:gd name="connsiteY17" fmla="*/ 1405466 h 1422400"/>
              <a:gd name="connsiteX18" fmla="*/ 1219200 w 1574800"/>
              <a:gd name="connsiteY18" fmla="*/ 1371600 h 1422400"/>
              <a:gd name="connsiteX19" fmla="*/ 1405467 w 1574800"/>
              <a:gd name="connsiteY19" fmla="*/ 1320800 h 1422400"/>
              <a:gd name="connsiteX20" fmla="*/ 1456267 w 1574800"/>
              <a:gd name="connsiteY20" fmla="*/ 1286933 h 1422400"/>
              <a:gd name="connsiteX21" fmla="*/ 1490134 w 1574800"/>
              <a:gd name="connsiteY21" fmla="*/ 1236133 h 1422400"/>
              <a:gd name="connsiteX22" fmla="*/ 1540934 w 1574800"/>
              <a:gd name="connsiteY22" fmla="*/ 1117600 h 1422400"/>
              <a:gd name="connsiteX23" fmla="*/ 1574800 w 1574800"/>
              <a:gd name="connsiteY23" fmla="*/ 982133 h 1422400"/>
              <a:gd name="connsiteX24" fmla="*/ 1557867 w 1574800"/>
              <a:gd name="connsiteY24" fmla="*/ 745066 h 1422400"/>
              <a:gd name="connsiteX25" fmla="*/ 1540934 w 1574800"/>
              <a:gd name="connsiteY25" fmla="*/ 474133 h 1422400"/>
              <a:gd name="connsiteX26" fmla="*/ 1507067 w 1574800"/>
              <a:gd name="connsiteY26" fmla="*/ 355600 h 1422400"/>
              <a:gd name="connsiteX27" fmla="*/ 1456267 w 1574800"/>
              <a:gd name="connsiteY27" fmla="*/ 338666 h 1422400"/>
              <a:gd name="connsiteX28" fmla="*/ 1388534 w 1574800"/>
              <a:gd name="connsiteY28" fmla="*/ 287866 h 1422400"/>
              <a:gd name="connsiteX29" fmla="*/ 1354667 w 1574800"/>
              <a:gd name="connsiteY29" fmla="*/ 186266 h 1422400"/>
              <a:gd name="connsiteX30" fmla="*/ 1337734 w 1574800"/>
              <a:gd name="connsiteY30" fmla="*/ 135466 h 1422400"/>
              <a:gd name="connsiteX31" fmla="*/ 1286934 w 1574800"/>
              <a:gd name="connsiteY31" fmla="*/ 84666 h 1422400"/>
              <a:gd name="connsiteX32" fmla="*/ 1253067 w 1574800"/>
              <a:gd name="connsiteY32" fmla="*/ 33866 h 1422400"/>
              <a:gd name="connsiteX33" fmla="*/ 1151467 w 1574800"/>
              <a:gd name="connsiteY33" fmla="*/ 0 h 1422400"/>
              <a:gd name="connsiteX34" fmla="*/ 897467 w 1574800"/>
              <a:gd name="connsiteY34" fmla="*/ 16933 h 1422400"/>
              <a:gd name="connsiteX35" fmla="*/ 846667 w 1574800"/>
              <a:gd name="connsiteY35" fmla="*/ 33866 h 1422400"/>
              <a:gd name="connsiteX36" fmla="*/ 745067 w 1574800"/>
              <a:gd name="connsiteY36" fmla="*/ 84666 h 1422400"/>
              <a:gd name="connsiteX37" fmla="*/ 118534 w 1574800"/>
              <a:gd name="connsiteY37" fmla="*/ 101600 h 1422400"/>
              <a:gd name="connsiteX38" fmla="*/ 67734 w 1574800"/>
              <a:gd name="connsiteY38" fmla="*/ 118533 h 1422400"/>
              <a:gd name="connsiteX39" fmla="*/ 0 w 1574800"/>
              <a:gd name="connsiteY39" fmla="*/ 135466 h 1422400"/>
              <a:gd name="connsiteX40" fmla="*/ 0 w 1574800"/>
              <a:gd name="connsiteY40" fmla="*/ 186266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74800" h="1422400">
                <a:moveTo>
                  <a:pt x="50800" y="152400"/>
                </a:moveTo>
                <a:cubicBezTo>
                  <a:pt x="18707" y="344961"/>
                  <a:pt x="2379" y="316689"/>
                  <a:pt x="33867" y="474133"/>
                </a:cubicBezTo>
                <a:cubicBezTo>
                  <a:pt x="37367" y="491636"/>
                  <a:pt x="38179" y="512312"/>
                  <a:pt x="50800" y="524933"/>
                </a:cubicBezTo>
                <a:cubicBezTo>
                  <a:pt x="63421" y="537554"/>
                  <a:pt x="84667" y="536222"/>
                  <a:pt x="101600" y="541866"/>
                </a:cubicBezTo>
                <a:cubicBezTo>
                  <a:pt x="118533" y="553155"/>
                  <a:pt x="134197" y="566632"/>
                  <a:pt x="152400" y="575733"/>
                </a:cubicBezTo>
                <a:cubicBezTo>
                  <a:pt x="168365" y="583715"/>
                  <a:pt x="187597" y="583998"/>
                  <a:pt x="203200" y="592666"/>
                </a:cubicBezTo>
                <a:cubicBezTo>
                  <a:pt x="377877" y="689709"/>
                  <a:pt x="240652" y="639018"/>
                  <a:pt x="355600" y="677333"/>
                </a:cubicBezTo>
                <a:cubicBezTo>
                  <a:pt x="372533" y="688622"/>
                  <a:pt x="393687" y="695308"/>
                  <a:pt x="406400" y="711200"/>
                </a:cubicBezTo>
                <a:cubicBezTo>
                  <a:pt x="417550" y="725138"/>
                  <a:pt x="415352" y="746035"/>
                  <a:pt x="423334" y="762000"/>
                </a:cubicBezTo>
                <a:cubicBezTo>
                  <a:pt x="432435" y="780203"/>
                  <a:pt x="443956" y="797348"/>
                  <a:pt x="457200" y="812800"/>
                </a:cubicBezTo>
                <a:cubicBezTo>
                  <a:pt x="477980" y="837043"/>
                  <a:pt x="502356" y="857955"/>
                  <a:pt x="524934" y="880533"/>
                </a:cubicBezTo>
                <a:lnTo>
                  <a:pt x="575734" y="1032933"/>
                </a:lnTo>
                <a:cubicBezTo>
                  <a:pt x="581378" y="1049866"/>
                  <a:pt x="589167" y="1066230"/>
                  <a:pt x="592667" y="1083733"/>
                </a:cubicBezTo>
                <a:cubicBezTo>
                  <a:pt x="598311" y="1111955"/>
                  <a:pt x="604451" y="1140083"/>
                  <a:pt x="609600" y="1168400"/>
                </a:cubicBezTo>
                <a:cubicBezTo>
                  <a:pt x="615742" y="1202180"/>
                  <a:pt x="613783" y="1238122"/>
                  <a:pt x="626534" y="1270000"/>
                </a:cubicBezTo>
                <a:cubicBezTo>
                  <a:pt x="637016" y="1296204"/>
                  <a:pt x="657378" y="1317777"/>
                  <a:pt x="677334" y="1337733"/>
                </a:cubicBezTo>
                <a:cubicBezTo>
                  <a:pt x="721298" y="1381697"/>
                  <a:pt x="759147" y="1395573"/>
                  <a:pt x="812800" y="1422400"/>
                </a:cubicBezTo>
                <a:cubicBezTo>
                  <a:pt x="908756" y="1416755"/>
                  <a:pt x="1004978" y="1414579"/>
                  <a:pt x="1100667" y="1405466"/>
                </a:cubicBezTo>
                <a:cubicBezTo>
                  <a:pt x="1144002" y="1401339"/>
                  <a:pt x="1178315" y="1382750"/>
                  <a:pt x="1219200" y="1371600"/>
                </a:cubicBezTo>
                <a:cubicBezTo>
                  <a:pt x="1429277" y="1314306"/>
                  <a:pt x="1288539" y="1359775"/>
                  <a:pt x="1405467" y="1320800"/>
                </a:cubicBezTo>
                <a:cubicBezTo>
                  <a:pt x="1422400" y="1309511"/>
                  <a:pt x="1441876" y="1301324"/>
                  <a:pt x="1456267" y="1286933"/>
                </a:cubicBezTo>
                <a:cubicBezTo>
                  <a:pt x="1470658" y="1272542"/>
                  <a:pt x="1480037" y="1253803"/>
                  <a:pt x="1490134" y="1236133"/>
                </a:cubicBezTo>
                <a:cubicBezTo>
                  <a:pt x="1514265" y="1193904"/>
                  <a:pt x="1528546" y="1163024"/>
                  <a:pt x="1540934" y="1117600"/>
                </a:cubicBezTo>
                <a:cubicBezTo>
                  <a:pt x="1553181" y="1072695"/>
                  <a:pt x="1574800" y="982133"/>
                  <a:pt x="1574800" y="982133"/>
                </a:cubicBezTo>
                <a:cubicBezTo>
                  <a:pt x="1569156" y="903111"/>
                  <a:pt x="1563137" y="824114"/>
                  <a:pt x="1557867" y="745066"/>
                </a:cubicBezTo>
                <a:cubicBezTo>
                  <a:pt x="1551848" y="654779"/>
                  <a:pt x="1549938" y="564171"/>
                  <a:pt x="1540934" y="474133"/>
                </a:cubicBezTo>
                <a:cubicBezTo>
                  <a:pt x="1540885" y="473647"/>
                  <a:pt x="1515088" y="363622"/>
                  <a:pt x="1507067" y="355600"/>
                </a:cubicBezTo>
                <a:cubicBezTo>
                  <a:pt x="1494446" y="342978"/>
                  <a:pt x="1473200" y="344311"/>
                  <a:pt x="1456267" y="338666"/>
                </a:cubicBezTo>
                <a:cubicBezTo>
                  <a:pt x="1433689" y="321733"/>
                  <a:pt x="1404189" y="311348"/>
                  <a:pt x="1388534" y="287866"/>
                </a:cubicBezTo>
                <a:cubicBezTo>
                  <a:pt x="1368732" y="258163"/>
                  <a:pt x="1365956" y="220133"/>
                  <a:pt x="1354667" y="186266"/>
                </a:cubicBezTo>
                <a:cubicBezTo>
                  <a:pt x="1349023" y="169333"/>
                  <a:pt x="1350355" y="148087"/>
                  <a:pt x="1337734" y="135466"/>
                </a:cubicBezTo>
                <a:cubicBezTo>
                  <a:pt x="1320801" y="118533"/>
                  <a:pt x="1302265" y="103063"/>
                  <a:pt x="1286934" y="84666"/>
                </a:cubicBezTo>
                <a:cubicBezTo>
                  <a:pt x="1273905" y="69032"/>
                  <a:pt x="1270325" y="44652"/>
                  <a:pt x="1253067" y="33866"/>
                </a:cubicBezTo>
                <a:cubicBezTo>
                  <a:pt x="1222795" y="14946"/>
                  <a:pt x="1151467" y="0"/>
                  <a:pt x="1151467" y="0"/>
                </a:cubicBezTo>
                <a:cubicBezTo>
                  <a:pt x="1066800" y="5644"/>
                  <a:pt x="981803" y="7563"/>
                  <a:pt x="897467" y="16933"/>
                </a:cubicBezTo>
                <a:cubicBezTo>
                  <a:pt x="879727" y="18904"/>
                  <a:pt x="862632" y="25884"/>
                  <a:pt x="846667" y="33866"/>
                </a:cubicBezTo>
                <a:cubicBezTo>
                  <a:pt x="807027" y="53686"/>
                  <a:pt x="792360" y="82301"/>
                  <a:pt x="745067" y="84666"/>
                </a:cubicBezTo>
                <a:cubicBezTo>
                  <a:pt x="536407" y="95099"/>
                  <a:pt x="327378" y="95955"/>
                  <a:pt x="118534" y="101600"/>
                </a:cubicBezTo>
                <a:cubicBezTo>
                  <a:pt x="101601" y="107244"/>
                  <a:pt x="84897" y="113630"/>
                  <a:pt x="67734" y="118533"/>
                </a:cubicBezTo>
                <a:cubicBezTo>
                  <a:pt x="45357" y="124926"/>
                  <a:pt x="16456" y="119010"/>
                  <a:pt x="0" y="135466"/>
                </a:cubicBezTo>
                <a:lnTo>
                  <a:pt x="0" y="186266"/>
                </a:lnTo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408626"/>
            <a:ext cx="2446235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CF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Organizational modes as a function of shear</a:t>
            </a:r>
          </a:p>
          <a:p>
            <a:pPr algn="ctr"/>
            <a:r>
              <a:rPr lang="en-US" sz="2800" i="1" dirty="0">
                <a:solidFill>
                  <a:srgbClr val="005CF3"/>
                </a:solidFill>
              </a:rPr>
              <a:t>(</a:t>
            </a:r>
            <a:r>
              <a:rPr lang="en-US" sz="2800" i="1" dirty="0" err="1">
                <a:solidFill>
                  <a:srgbClr val="005CF3"/>
                </a:solidFill>
              </a:rPr>
              <a:t>LeMone</a:t>
            </a:r>
            <a:r>
              <a:rPr lang="en-US" sz="2800" i="1" dirty="0">
                <a:solidFill>
                  <a:srgbClr val="005CF3"/>
                </a:solidFill>
              </a:rPr>
              <a:t>, </a:t>
            </a:r>
            <a:r>
              <a:rPr lang="en-US" sz="2800" i="1" dirty="0" err="1">
                <a:solidFill>
                  <a:srgbClr val="005CF3"/>
                </a:solidFill>
              </a:rPr>
              <a:t>Zipser</a:t>
            </a:r>
            <a:r>
              <a:rPr lang="en-US" sz="2800" i="1" dirty="0">
                <a:solidFill>
                  <a:srgbClr val="005CF3"/>
                </a:solidFill>
              </a:rPr>
              <a:t>, Trier 1998)</a:t>
            </a:r>
          </a:p>
          <a:p>
            <a:pPr algn="ctr"/>
            <a:r>
              <a:rPr lang="en-US" sz="2800" dirty="0">
                <a:solidFill>
                  <a:srgbClr val="005CF3"/>
                </a:solidFill>
              </a:rPr>
              <a:t>TOGA COARE</a:t>
            </a:r>
          </a:p>
        </p:txBody>
      </p:sp>
      <p:sp>
        <p:nvSpPr>
          <p:cNvPr id="7" name="Freeform 6"/>
          <p:cNvSpPr/>
          <p:nvPr/>
        </p:nvSpPr>
        <p:spPr>
          <a:xfrm>
            <a:off x="6925676" y="784253"/>
            <a:ext cx="1778000" cy="1100667"/>
          </a:xfrm>
          <a:custGeom>
            <a:avLst/>
            <a:gdLst>
              <a:gd name="connsiteX0" fmla="*/ 0 w 1778000"/>
              <a:gd name="connsiteY0" fmla="*/ 33867 h 1100667"/>
              <a:gd name="connsiteX1" fmla="*/ 16934 w 1778000"/>
              <a:gd name="connsiteY1" fmla="*/ 270934 h 1100667"/>
              <a:gd name="connsiteX2" fmla="*/ 33867 w 1778000"/>
              <a:gd name="connsiteY2" fmla="*/ 338667 h 1100667"/>
              <a:gd name="connsiteX3" fmla="*/ 152400 w 1778000"/>
              <a:gd name="connsiteY3" fmla="*/ 508000 h 1100667"/>
              <a:gd name="connsiteX4" fmla="*/ 203200 w 1778000"/>
              <a:gd name="connsiteY4" fmla="*/ 660400 h 1100667"/>
              <a:gd name="connsiteX5" fmla="*/ 220134 w 1778000"/>
              <a:gd name="connsiteY5" fmla="*/ 711200 h 1100667"/>
              <a:gd name="connsiteX6" fmla="*/ 254000 w 1778000"/>
              <a:gd name="connsiteY6" fmla="*/ 762000 h 1100667"/>
              <a:gd name="connsiteX7" fmla="*/ 304800 w 1778000"/>
              <a:gd name="connsiteY7" fmla="*/ 863600 h 1100667"/>
              <a:gd name="connsiteX8" fmla="*/ 406400 w 1778000"/>
              <a:gd name="connsiteY8" fmla="*/ 931334 h 1100667"/>
              <a:gd name="connsiteX9" fmla="*/ 457200 w 1778000"/>
              <a:gd name="connsiteY9" fmla="*/ 965200 h 1100667"/>
              <a:gd name="connsiteX10" fmla="*/ 508000 w 1778000"/>
              <a:gd name="connsiteY10" fmla="*/ 999067 h 1100667"/>
              <a:gd name="connsiteX11" fmla="*/ 965200 w 1778000"/>
              <a:gd name="connsiteY11" fmla="*/ 1032934 h 1100667"/>
              <a:gd name="connsiteX12" fmla="*/ 1303867 w 1778000"/>
              <a:gd name="connsiteY12" fmla="*/ 1066800 h 1100667"/>
              <a:gd name="connsiteX13" fmla="*/ 1524000 w 1778000"/>
              <a:gd name="connsiteY13" fmla="*/ 1100667 h 1100667"/>
              <a:gd name="connsiteX14" fmla="*/ 1625600 w 1778000"/>
              <a:gd name="connsiteY14" fmla="*/ 1066800 h 1100667"/>
              <a:gd name="connsiteX15" fmla="*/ 1710267 w 1778000"/>
              <a:gd name="connsiteY15" fmla="*/ 965200 h 1100667"/>
              <a:gd name="connsiteX16" fmla="*/ 1778000 w 1778000"/>
              <a:gd name="connsiteY16" fmla="*/ 728134 h 1100667"/>
              <a:gd name="connsiteX17" fmla="*/ 1761067 w 1778000"/>
              <a:gd name="connsiteY17" fmla="*/ 321734 h 1100667"/>
              <a:gd name="connsiteX18" fmla="*/ 1744134 w 1778000"/>
              <a:gd name="connsiteY18" fmla="*/ 270934 h 1100667"/>
              <a:gd name="connsiteX19" fmla="*/ 1727200 w 1778000"/>
              <a:gd name="connsiteY19" fmla="*/ 50800 h 1100667"/>
              <a:gd name="connsiteX20" fmla="*/ 1625600 w 1778000"/>
              <a:gd name="connsiteY20" fmla="*/ 0 h 1100667"/>
              <a:gd name="connsiteX21" fmla="*/ 1219200 w 1778000"/>
              <a:gd name="connsiteY21" fmla="*/ 16934 h 1100667"/>
              <a:gd name="connsiteX22" fmla="*/ 1134534 w 1778000"/>
              <a:gd name="connsiteY22" fmla="*/ 33867 h 1100667"/>
              <a:gd name="connsiteX23" fmla="*/ 778934 w 1778000"/>
              <a:gd name="connsiteY23" fmla="*/ 50800 h 1100667"/>
              <a:gd name="connsiteX24" fmla="*/ 677334 w 1778000"/>
              <a:gd name="connsiteY24" fmla="*/ 67734 h 1100667"/>
              <a:gd name="connsiteX25" fmla="*/ 592667 w 1778000"/>
              <a:gd name="connsiteY25" fmla="*/ 84667 h 1100667"/>
              <a:gd name="connsiteX26" fmla="*/ 389467 w 1778000"/>
              <a:gd name="connsiteY26" fmla="*/ 67734 h 1100667"/>
              <a:gd name="connsiteX27" fmla="*/ 287867 w 1778000"/>
              <a:gd name="connsiteY27" fmla="*/ 33867 h 1100667"/>
              <a:gd name="connsiteX28" fmla="*/ 237067 w 1778000"/>
              <a:gd name="connsiteY28" fmla="*/ 16934 h 1100667"/>
              <a:gd name="connsiteX29" fmla="*/ 16934 w 1778000"/>
              <a:gd name="connsiteY29" fmla="*/ 67734 h 1100667"/>
              <a:gd name="connsiteX30" fmla="*/ 0 w 1778000"/>
              <a:gd name="connsiteY30" fmla="*/ 84667 h 1100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778000" h="1100667">
                <a:moveTo>
                  <a:pt x="0" y="33867"/>
                </a:moveTo>
                <a:cubicBezTo>
                  <a:pt x="5645" y="112889"/>
                  <a:pt x="8185" y="192195"/>
                  <a:pt x="16934" y="270934"/>
                </a:cubicBezTo>
                <a:cubicBezTo>
                  <a:pt x="19504" y="294064"/>
                  <a:pt x="23459" y="317851"/>
                  <a:pt x="33867" y="338667"/>
                </a:cubicBezTo>
                <a:cubicBezTo>
                  <a:pt x="72510" y="415952"/>
                  <a:pt x="121767" y="416103"/>
                  <a:pt x="152400" y="508000"/>
                </a:cubicBezTo>
                <a:lnTo>
                  <a:pt x="203200" y="660400"/>
                </a:lnTo>
                <a:cubicBezTo>
                  <a:pt x="208845" y="677333"/>
                  <a:pt x="210233" y="696348"/>
                  <a:pt x="220134" y="711200"/>
                </a:cubicBezTo>
                <a:cubicBezTo>
                  <a:pt x="231423" y="728133"/>
                  <a:pt x="244899" y="743797"/>
                  <a:pt x="254000" y="762000"/>
                </a:cubicBezTo>
                <a:cubicBezTo>
                  <a:pt x="276814" y="807628"/>
                  <a:pt x="261667" y="825858"/>
                  <a:pt x="304800" y="863600"/>
                </a:cubicBezTo>
                <a:cubicBezTo>
                  <a:pt x="335432" y="890403"/>
                  <a:pt x="372533" y="908756"/>
                  <a:pt x="406400" y="931334"/>
                </a:cubicBezTo>
                <a:lnTo>
                  <a:pt x="457200" y="965200"/>
                </a:lnTo>
                <a:cubicBezTo>
                  <a:pt x="474133" y="976489"/>
                  <a:pt x="488693" y="992631"/>
                  <a:pt x="508000" y="999067"/>
                </a:cubicBezTo>
                <a:cubicBezTo>
                  <a:pt x="687427" y="1058875"/>
                  <a:pt x="540966" y="1015257"/>
                  <a:pt x="965200" y="1032934"/>
                </a:cubicBezTo>
                <a:cubicBezTo>
                  <a:pt x="1154387" y="1070770"/>
                  <a:pt x="958314" y="1035386"/>
                  <a:pt x="1303867" y="1066800"/>
                </a:cubicBezTo>
                <a:cubicBezTo>
                  <a:pt x="1351786" y="1071156"/>
                  <a:pt x="1473013" y="1092169"/>
                  <a:pt x="1524000" y="1100667"/>
                </a:cubicBezTo>
                <a:cubicBezTo>
                  <a:pt x="1557867" y="1089378"/>
                  <a:pt x="1594394" y="1084137"/>
                  <a:pt x="1625600" y="1066800"/>
                </a:cubicBezTo>
                <a:cubicBezTo>
                  <a:pt x="1660112" y="1047626"/>
                  <a:pt x="1689188" y="996818"/>
                  <a:pt x="1710267" y="965200"/>
                </a:cubicBezTo>
                <a:cubicBezTo>
                  <a:pt x="1752792" y="795101"/>
                  <a:pt x="1729415" y="873891"/>
                  <a:pt x="1778000" y="728134"/>
                </a:cubicBezTo>
                <a:cubicBezTo>
                  <a:pt x="1772356" y="592667"/>
                  <a:pt x="1771083" y="456948"/>
                  <a:pt x="1761067" y="321734"/>
                </a:cubicBezTo>
                <a:cubicBezTo>
                  <a:pt x="1759748" y="303934"/>
                  <a:pt x="1746348" y="288645"/>
                  <a:pt x="1744134" y="270934"/>
                </a:cubicBezTo>
                <a:cubicBezTo>
                  <a:pt x="1735006" y="197908"/>
                  <a:pt x="1746163" y="121910"/>
                  <a:pt x="1727200" y="50800"/>
                </a:cubicBezTo>
                <a:cubicBezTo>
                  <a:pt x="1720795" y="26783"/>
                  <a:pt x="1643743" y="6048"/>
                  <a:pt x="1625600" y="0"/>
                </a:cubicBezTo>
                <a:cubicBezTo>
                  <a:pt x="1490133" y="5645"/>
                  <a:pt x="1354463" y="7605"/>
                  <a:pt x="1219200" y="16934"/>
                </a:cubicBezTo>
                <a:cubicBezTo>
                  <a:pt x="1190487" y="18914"/>
                  <a:pt x="1163230" y="31660"/>
                  <a:pt x="1134534" y="33867"/>
                </a:cubicBezTo>
                <a:cubicBezTo>
                  <a:pt x="1016216" y="42968"/>
                  <a:pt x="897467" y="45156"/>
                  <a:pt x="778934" y="50800"/>
                </a:cubicBezTo>
                <a:lnTo>
                  <a:pt x="677334" y="67734"/>
                </a:lnTo>
                <a:cubicBezTo>
                  <a:pt x="649017" y="72883"/>
                  <a:pt x="621448" y="84667"/>
                  <a:pt x="592667" y="84667"/>
                </a:cubicBezTo>
                <a:cubicBezTo>
                  <a:pt x="524699" y="84667"/>
                  <a:pt x="457200" y="73378"/>
                  <a:pt x="389467" y="67734"/>
                </a:cubicBezTo>
                <a:lnTo>
                  <a:pt x="287867" y="33867"/>
                </a:lnTo>
                <a:lnTo>
                  <a:pt x="237067" y="16934"/>
                </a:lnTo>
                <a:cubicBezTo>
                  <a:pt x="82498" y="32391"/>
                  <a:pt x="102371" y="3657"/>
                  <a:pt x="16934" y="67734"/>
                </a:cubicBezTo>
                <a:cubicBezTo>
                  <a:pt x="10548" y="72523"/>
                  <a:pt x="5645" y="79023"/>
                  <a:pt x="0" y="84667"/>
                </a:cubicBezTo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56399" y="724999"/>
            <a:ext cx="1778000" cy="78206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010403" y="3448110"/>
            <a:ext cx="1778000" cy="130695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01067" y="3031067"/>
            <a:ext cx="795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4866" y="5726667"/>
            <a:ext cx="69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(5)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64396" y="5929810"/>
            <a:ext cx="592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16132" y="4741279"/>
            <a:ext cx="592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(4)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61202" y="3612538"/>
            <a:ext cx="592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72898" y="680482"/>
            <a:ext cx="592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(6)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60066" y="2831012"/>
            <a:ext cx="592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72227" y="2507846"/>
            <a:ext cx="1701169" cy="707886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New SCSMEX modes</a:t>
            </a:r>
          </a:p>
        </p:txBody>
      </p:sp>
      <p:cxnSp>
        <p:nvCxnSpPr>
          <p:cNvPr id="19" name="Straight Arrow Connector 18"/>
          <p:cNvCxnSpPr>
            <a:stCxn id="17" idx="0"/>
          </p:cNvCxnSpPr>
          <p:nvPr/>
        </p:nvCxnSpPr>
        <p:spPr>
          <a:xfrm flipH="1" flipV="1">
            <a:off x="7653869" y="1507067"/>
            <a:ext cx="468943" cy="10007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2"/>
          </p:cNvCxnSpPr>
          <p:nvPr/>
        </p:nvCxnSpPr>
        <p:spPr>
          <a:xfrm flipH="1">
            <a:off x="7992533" y="3215732"/>
            <a:ext cx="130279" cy="2323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477931" y="4012648"/>
            <a:ext cx="1977081" cy="1323439"/>
          </a:xfrm>
          <a:prstGeom prst="rect">
            <a:avLst/>
          </a:prstGeom>
          <a:solidFill>
            <a:srgbClr val="CCFFCC">
              <a:alpha val="87000"/>
            </a:srgbClr>
          </a:solidFill>
          <a:ln w="28575" cmpd="sng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Slow movement, training echoes, potential for heavy rain</a:t>
            </a:r>
          </a:p>
        </p:txBody>
      </p:sp>
      <p:cxnSp>
        <p:nvCxnSpPr>
          <p:cNvPr id="20" name="Straight Arrow Connector 19"/>
          <p:cNvCxnSpPr>
            <a:stCxn id="4" idx="3"/>
          </p:cNvCxnSpPr>
          <p:nvPr/>
        </p:nvCxnSpPr>
        <p:spPr>
          <a:xfrm flipV="1">
            <a:off x="5455012" y="4314660"/>
            <a:ext cx="1580745" cy="359708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27511" y="863368"/>
            <a:ext cx="28642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1">
                <a:solidFill>
                  <a:srgbClr val="0070C0"/>
                </a:solidFill>
              </a:rPr>
              <a:t>Weak low- &amp; mid-level shear</a:t>
            </a:r>
            <a:endParaRPr lang="en-US" sz="1700" b="1" i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49735" y="817706"/>
            <a:ext cx="25311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1" dirty="0">
                <a:solidFill>
                  <a:srgbClr val="0070C0"/>
                </a:solidFill>
              </a:rPr>
              <a:t>Strong low-level shear, weak midlevel shear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29125" y="3545416"/>
            <a:ext cx="25311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1" dirty="0">
                <a:solidFill>
                  <a:srgbClr val="0070C0"/>
                </a:solidFill>
              </a:rPr>
              <a:t>Weak low-level shear, strong midlevel shear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32890" y="3545627"/>
            <a:ext cx="28642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1">
                <a:solidFill>
                  <a:srgbClr val="0070C0"/>
                </a:solidFill>
              </a:rPr>
              <a:t>Strong low- &amp; mid-level shear</a:t>
            </a:r>
            <a:endParaRPr lang="en-US" sz="1700" b="1" i="1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49EF81-3CF2-464B-9969-A77EC0C346E5}"/>
              </a:ext>
            </a:extLst>
          </p:cNvPr>
          <p:cNvSpPr txBox="1"/>
          <p:nvPr/>
        </p:nvSpPr>
        <p:spPr>
          <a:xfrm>
            <a:off x="134706" y="2210655"/>
            <a:ext cx="2133600" cy="24929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Updated based on SCSMEX radar observations </a:t>
            </a:r>
            <a:r>
              <a:rPr lang="en-US" sz="2000" i="1" dirty="0"/>
              <a:t>(Johnson, Aves, Ciesielski, Keenan 2005)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74129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4" grpId="0" animBg="1"/>
      <p:bldP spid="18" grpId="0"/>
      <p:bldP spid="18" grpId="1"/>
      <p:bldP spid="23" grpId="0"/>
      <p:bldP spid="23" grpId="1"/>
      <p:bldP spid="24" grpId="0"/>
      <p:bldP spid="24" grpId="1"/>
      <p:bldP spid="27" grpId="0"/>
      <p:bldP spid="27" grpId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587" y="108371"/>
            <a:ext cx="8898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CFFCC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Field Campaigns in </a:t>
            </a:r>
            <a:r>
              <a:rPr lang="en-US" sz="3600" b="1" i="1">
                <a:solidFill>
                  <a:srgbClr val="CCFFCC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South China Sea </a:t>
            </a:r>
            <a:r>
              <a:rPr lang="en-US" sz="3600" b="1" i="1" dirty="0">
                <a:solidFill>
                  <a:srgbClr val="CCFFCC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Area</a:t>
            </a:r>
            <a:r>
              <a:rPr lang="en-US" sz="3600" b="1" i="1" dirty="0">
                <a:solidFill>
                  <a:srgbClr val="FFB0B3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 </a:t>
            </a:r>
            <a:r>
              <a:rPr lang="en-US" sz="3600" b="1" i="1" dirty="0">
                <a:solidFill>
                  <a:srgbClr val="CCFFCC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Investigating Extreme Rainfall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74136" y="5249333"/>
            <a:ext cx="8111064" cy="1"/>
          </a:xfrm>
          <a:prstGeom prst="line">
            <a:avLst/>
          </a:prstGeom>
          <a:ln w="57150" cmpd="sng">
            <a:solidFill>
              <a:schemeClr val="tx1"/>
            </a:solidFill>
          </a:ln>
          <a:effectLst>
            <a:outerShdw blurRad="40000" dist="20000" dir="426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73835" y="4978400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750249" y="4978398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443555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119973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809137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23968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1980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1700382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1990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3393688" y="6102233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2000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082851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2010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6769149" y="6085300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2020</a:t>
            </a:r>
          </a:p>
        </p:txBody>
      </p:sp>
      <p:sp>
        <p:nvSpPr>
          <p:cNvPr id="35" name="TextBox 34"/>
          <p:cNvSpPr txBox="1"/>
          <p:nvPr/>
        </p:nvSpPr>
        <p:spPr>
          <a:xfrm rot="17950038">
            <a:off x="-162185" y="3747915"/>
            <a:ext cx="31063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-WMONEX (1978)</a:t>
            </a:r>
          </a:p>
        </p:txBody>
      </p:sp>
      <p:sp>
        <p:nvSpPr>
          <p:cNvPr id="36" name="TextBox 35"/>
          <p:cNvSpPr txBox="1"/>
          <p:nvPr/>
        </p:nvSpPr>
        <p:spPr>
          <a:xfrm rot="17950038">
            <a:off x="1241717" y="3926199"/>
            <a:ext cx="292218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-TAMEX (1987)</a:t>
            </a:r>
          </a:p>
        </p:txBody>
      </p:sp>
      <p:sp>
        <p:nvSpPr>
          <p:cNvPr id="37" name="TextBox 36"/>
          <p:cNvSpPr txBox="1"/>
          <p:nvPr/>
        </p:nvSpPr>
        <p:spPr>
          <a:xfrm rot="17950038">
            <a:off x="2432075" y="3837890"/>
            <a:ext cx="42369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-SCSMEX (1998)</a:t>
            </a:r>
          </a:p>
        </p:txBody>
      </p:sp>
      <p:sp>
        <p:nvSpPr>
          <p:cNvPr id="38" name="TextBox 37"/>
          <p:cNvSpPr txBox="1"/>
          <p:nvPr/>
        </p:nvSpPr>
        <p:spPr>
          <a:xfrm rot="17950038">
            <a:off x="4275480" y="3211621"/>
            <a:ext cx="450315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r>
              <a:rPr lang="en-US" sz="2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TiMREX</a:t>
            </a:r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</a:t>
            </a:r>
            <a:r>
              <a:rPr lang="en-US" sz="2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SoWMEX</a:t>
            </a:r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(2008)</a:t>
            </a:r>
          </a:p>
        </p:txBody>
      </p:sp>
      <p:sp>
        <p:nvSpPr>
          <p:cNvPr id="39" name="TextBox 38"/>
          <p:cNvSpPr txBox="1"/>
          <p:nvPr/>
        </p:nvSpPr>
        <p:spPr>
          <a:xfrm rot="17950038">
            <a:off x="5611609" y="3462778"/>
            <a:ext cx="384115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-SCMREX (2013-2018)</a:t>
            </a:r>
          </a:p>
        </p:txBody>
      </p:sp>
      <p:sp>
        <p:nvSpPr>
          <p:cNvPr id="41" name="TextBox 40"/>
          <p:cNvSpPr txBox="1"/>
          <p:nvPr/>
        </p:nvSpPr>
        <p:spPr>
          <a:xfrm rot="17950038">
            <a:off x="7119324" y="4227226"/>
            <a:ext cx="23192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n w="15875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-PRECIP2020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69D0B7-7684-3943-AEBE-A37D7347A76B}"/>
              </a:ext>
            </a:extLst>
          </p:cNvPr>
          <p:cNvSpPr txBox="1"/>
          <p:nvPr/>
        </p:nvSpPr>
        <p:spPr>
          <a:xfrm rot="17950038">
            <a:off x="6494471" y="3892925"/>
            <a:ext cx="264346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-PISTON (2018)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B114A6-DE71-8B4B-8EDD-3505C8B52C15}"/>
              </a:ext>
            </a:extLst>
          </p:cNvPr>
          <p:cNvSpPr txBox="1"/>
          <p:nvPr/>
        </p:nvSpPr>
        <p:spPr>
          <a:xfrm rot="17950038">
            <a:off x="6703283" y="3811717"/>
            <a:ext cx="29989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n w="15875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-PISTON II/CAMP2Ex</a:t>
            </a:r>
          </a:p>
        </p:txBody>
      </p:sp>
    </p:spTree>
    <p:extLst>
      <p:ext uri="{BB962C8B-B14F-4D97-AF65-F5344CB8AC3E}">
        <p14:creationId xmlns:p14="http://schemas.microsoft.com/office/powerpoint/2010/main" val="136982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1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587" y="108371"/>
            <a:ext cx="8898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CFFCC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Field Campaigns in East Asia/SCS Investigating Extreme Rainfall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74136" y="5249333"/>
            <a:ext cx="8111064" cy="1"/>
          </a:xfrm>
          <a:prstGeom prst="line">
            <a:avLst/>
          </a:prstGeom>
          <a:ln w="57150" cmpd="sng">
            <a:solidFill>
              <a:schemeClr val="tx1"/>
            </a:solidFill>
          </a:ln>
          <a:effectLst>
            <a:outerShdw blurRad="40000" dist="20000" dir="426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73835" y="4978400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750249" y="4978398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443555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119973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809137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23968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1980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1700382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1990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3393688" y="6102233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2000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082851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2010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6769149" y="6085300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 rot="17950038">
            <a:off x="1496688" y="4360503"/>
            <a:ext cx="192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-TAMEX</a:t>
            </a:r>
          </a:p>
        </p:txBody>
      </p:sp>
      <p:sp>
        <p:nvSpPr>
          <p:cNvPr id="37" name="TextBox 36"/>
          <p:cNvSpPr txBox="1"/>
          <p:nvPr/>
        </p:nvSpPr>
        <p:spPr>
          <a:xfrm rot="17950038">
            <a:off x="3518639" y="4309963"/>
            <a:ext cx="15593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-SCSMEX</a:t>
            </a:r>
          </a:p>
        </p:txBody>
      </p:sp>
      <p:sp>
        <p:nvSpPr>
          <p:cNvPr id="38" name="TextBox 37"/>
          <p:cNvSpPr txBox="1"/>
          <p:nvPr/>
        </p:nvSpPr>
        <p:spPr>
          <a:xfrm rot="17950038">
            <a:off x="4588763" y="3650851"/>
            <a:ext cx="34971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r>
              <a:rPr lang="en-US" sz="2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TiMREX</a:t>
            </a:r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</a:t>
            </a:r>
            <a:r>
              <a:rPr lang="en-US" sz="2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SoWMEX</a:t>
            </a:r>
            <a:endParaRPr lang="en-US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 rot="17950038">
            <a:off x="67590" y="4194720"/>
            <a:ext cx="220986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-WMONEX</a:t>
            </a:r>
          </a:p>
        </p:txBody>
      </p:sp>
    </p:spTree>
    <p:extLst>
      <p:ext uri="{BB962C8B-B14F-4D97-AF65-F5344CB8AC3E}">
        <p14:creationId xmlns:p14="http://schemas.microsoft.com/office/powerpoint/2010/main" val="320312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12058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94763" y="243012"/>
            <a:ext cx="2521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15 May –  30 June     2008</a:t>
            </a:r>
          </a:p>
        </p:txBody>
      </p:sp>
      <p:pic>
        <p:nvPicPr>
          <p:cNvPr id="5" name="Picture 4" descr="A close up of a map&#13;&#10;&#13;&#10;Description automatically generated">
            <a:extLst>
              <a:ext uri="{FF2B5EF4-FFF2-40B4-BE49-F238E27FC236}">
                <a16:creationId xmlns:a16="http://schemas.microsoft.com/office/drawing/2014/main" id="{C6F6A7A5-0500-A149-935D-BB95CF512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978" y="1555473"/>
            <a:ext cx="5365000" cy="4665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1F9625-7263-2249-8DB1-A371A185D32E}"/>
              </a:ext>
            </a:extLst>
          </p:cNvPr>
          <p:cNvSpPr txBox="1"/>
          <p:nvPr/>
        </p:nvSpPr>
        <p:spPr>
          <a:xfrm>
            <a:off x="290945" y="1704504"/>
            <a:ext cx="3297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Scientific 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27049-D048-1248-BCD4-3BF8494A7BDB}"/>
              </a:ext>
            </a:extLst>
          </p:cNvPr>
          <p:cNvSpPr txBox="1"/>
          <p:nvPr/>
        </p:nvSpPr>
        <p:spPr>
          <a:xfrm>
            <a:off x="290945" y="2104614"/>
            <a:ext cx="38924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i="1" dirty="0"/>
              <a:t>Terrain effect on the flow and MCSs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i="1" dirty="0"/>
              <a:t>MCS dynamics, microphysics, and predictability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i="1" dirty="0"/>
              <a:t>Mesoscale data assimilation/ QPF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i="1" dirty="0"/>
              <a:t>Convective initiation/diurnal cycle/boundary layer processes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4983C7-9659-9E4B-9C30-3C10E7D7A95C}"/>
              </a:ext>
            </a:extLst>
          </p:cNvPr>
          <p:cNvSpPr txBox="1"/>
          <p:nvPr/>
        </p:nvSpPr>
        <p:spPr>
          <a:xfrm>
            <a:off x="290945" y="4671144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Participants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EFEA58-2671-D841-9F24-76B30BDA96DC}"/>
              </a:ext>
            </a:extLst>
          </p:cNvPr>
          <p:cNvSpPr txBox="1"/>
          <p:nvPr/>
        </p:nvSpPr>
        <p:spPr>
          <a:xfrm>
            <a:off x="297873" y="5067310"/>
            <a:ext cx="3290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i="1" dirty="0"/>
              <a:t>Field phase: US-Taiwan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i="1" dirty="0"/>
              <a:t>Post-field phase activities/ workshops: Korea, Japan, Viet Nam, PRC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A2BB09-C8F5-AF4D-B83B-5527522CC59A}"/>
              </a:ext>
            </a:extLst>
          </p:cNvPr>
          <p:cNvCxnSpPr/>
          <p:nvPr/>
        </p:nvCxnSpPr>
        <p:spPr>
          <a:xfrm flipH="1" flipV="1">
            <a:off x="7578436" y="3269673"/>
            <a:ext cx="595746" cy="762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027DA0A-F574-0943-9F4F-E7A2E62B79BB}"/>
              </a:ext>
            </a:extLst>
          </p:cNvPr>
          <p:cNvSpPr txBox="1"/>
          <p:nvPr/>
        </p:nvSpPr>
        <p:spPr>
          <a:xfrm>
            <a:off x="7716982" y="4087091"/>
            <a:ext cx="128847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/>
              <a:t>NCAR S-Pol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1958D8-B740-8840-8575-EE627985401A}"/>
              </a:ext>
            </a:extLst>
          </p:cNvPr>
          <p:cNvSpPr txBox="1"/>
          <p:nvPr/>
        </p:nvSpPr>
        <p:spPr>
          <a:xfrm>
            <a:off x="5393313" y="3264203"/>
            <a:ext cx="120145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Dropsonde missions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4C38FCA-A31F-D443-8D3C-736E710604F8}"/>
              </a:ext>
            </a:extLst>
          </p:cNvPr>
          <p:cNvCxnSpPr>
            <a:stCxn id="17" idx="3"/>
          </p:cNvCxnSpPr>
          <p:nvPr/>
        </p:nvCxnSpPr>
        <p:spPr>
          <a:xfrm flipV="1">
            <a:off x="6594763" y="3269673"/>
            <a:ext cx="415637" cy="28691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105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ure">
            <a:extLst>
              <a:ext uri="{FF2B5EF4-FFF2-40B4-BE49-F238E27FC236}">
                <a16:creationId xmlns:a16="http://schemas.microsoft.com/office/drawing/2014/main" id="{6724C8BE-8892-2043-BC09-7D6DB2668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35" y="734290"/>
            <a:ext cx="4802909" cy="48029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D04AAB-8B98-6A4E-AA12-F9FB7F795B7F}"/>
              </a:ext>
            </a:extLst>
          </p:cNvPr>
          <p:cNvSpPr txBox="1"/>
          <p:nvPr/>
        </p:nvSpPr>
        <p:spPr>
          <a:xfrm>
            <a:off x="6248402" y="5084618"/>
            <a:ext cx="217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(Davis et al. 2012)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D7819-C7C8-8C4F-90D4-6B5164D66928}"/>
              </a:ext>
            </a:extLst>
          </p:cNvPr>
          <p:cNvSpPr txBox="1"/>
          <p:nvPr/>
        </p:nvSpPr>
        <p:spPr>
          <a:xfrm>
            <a:off x="4244107" y="364958"/>
            <a:ext cx="400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990 </a:t>
            </a:r>
            <a:r>
              <a:rPr lang="en-US" b="1" i="1" dirty="0" err="1"/>
              <a:t>hPa</a:t>
            </a:r>
            <a:r>
              <a:rPr lang="en-US" b="1" i="1" dirty="0"/>
              <a:t> wind, T</a:t>
            </a:r>
            <a:r>
              <a:rPr lang="en-US" b="1" i="1" baseline="-25000" dirty="0"/>
              <a:t>v</a:t>
            </a:r>
            <a:r>
              <a:rPr lang="en-US" b="1" i="1" dirty="0"/>
              <a:t> at 06Z on 5 June 2008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83E7C7-D3C9-BB49-B2FF-DAA8C896B839}"/>
              </a:ext>
            </a:extLst>
          </p:cNvPr>
          <p:cNvSpPr txBox="1"/>
          <p:nvPr/>
        </p:nvSpPr>
        <p:spPr>
          <a:xfrm>
            <a:off x="635001" y="1178618"/>
            <a:ext cx="3209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Observations of shallow fronts</a:t>
            </a:r>
          </a:p>
          <a:p>
            <a:r>
              <a:rPr lang="en-US" sz="2400" b="1" i="1" dirty="0"/>
              <a:t>(Davis et al. 2012)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954945-94C6-4C44-9DD5-5571976EB005}"/>
              </a:ext>
            </a:extLst>
          </p:cNvPr>
          <p:cNvSpPr txBox="1"/>
          <p:nvPr/>
        </p:nvSpPr>
        <p:spPr>
          <a:xfrm>
            <a:off x="496456" y="2692014"/>
            <a:ext cx="33481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i="1" dirty="0"/>
              <a:t>Despite shallowness and weak T gradient, impact on convection is significant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i="1" dirty="0"/>
              <a:t>T contrast reinforced by cool downdrafts over land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i="1" dirty="0"/>
              <a:t>Analogous to coastal fronts at higher latitudes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33CDE0-74B0-9B49-977C-886F47E89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82" y="123464"/>
            <a:ext cx="1574222" cy="10551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9279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">
            <a:extLst>
              <a:ext uri="{FF2B5EF4-FFF2-40B4-BE49-F238E27FC236}">
                <a16:creationId xmlns:a16="http://schemas.microsoft.com/office/drawing/2014/main" id="{A17491E1-92FA-5649-A11F-83E61A547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298" y="1039090"/>
            <a:ext cx="5327320" cy="419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C2DC52-257C-824E-B85B-C4308C1B64A3}"/>
              </a:ext>
            </a:extLst>
          </p:cNvPr>
          <p:cNvSpPr txBox="1"/>
          <p:nvPr/>
        </p:nvSpPr>
        <p:spPr>
          <a:xfrm>
            <a:off x="4572000" y="5250871"/>
            <a:ext cx="336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(Xu et al. 2012)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310E2F-A2A7-674A-88E9-48F4D0F30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82" y="123464"/>
            <a:ext cx="1574222" cy="10551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C5800E-8932-8E48-8A27-9F3ED673D776}"/>
              </a:ext>
            </a:extLst>
          </p:cNvPr>
          <p:cNvSpPr txBox="1"/>
          <p:nvPr/>
        </p:nvSpPr>
        <p:spPr>
          <a:xfrm>
            <a:off x="274774" y="1275603"/>
            <a:ext cx="3209634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Extreme rainfall   14-16 June 2008</a:t>
            </a:r>
          </a:p>
          <a:p>
            <a:pPr algn="ctr"/>
            <a:r>
              <a:rPr lang="en-US" sz="2400" b="1" i="1" dirty="0"/>
              <a:t>(Xu et al. 2012)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3B24AE-147A-B548-BB0C-9EE7511CDAFF}"/>
              </a:ext>
            </a:extLst>
          </p:cNvPr>
          <p:cNvSpPr txBox="1"/>
          <p:nvPr/>
        </p:nvSpPr>
        <p:spPr>
          <a:xfrm>
            <a:off x="233217" y="2692014"/>
            <a:ext cx="33481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i="1" dirty="0"/>
              <a:t>Convective cell triggering by low-level jet impinging on shallow cold pool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i="1" dirty="0"/>
              <a:t>Cold pool reinforced by continuous precipitation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i="1" dirty="0"/>
              <a:t>Cold pool trapped by terrain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i="1" dirty="0"/>
              <a:t>Virtual extension of island barrier to the southwest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859246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44000" cy="5532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759" y="6143335"/>
            <a:ext cx="3959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i="1" dirty="0"/>
              <a:t>Morning rainfall offshore, after-noon maxima on coastal plain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4181" y="6143335"/>
            <a:ext cx="405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i="1" dirty="0"/>
              <a:t>Dominant rainfall on at higher elevations over CMR in afternoon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12E3A1-7E9F-4E45-88B4-0E2EF602AED0}"/>
              </a:ext>
            </a:extLst>
          </p:cNvPr>
          <p:cNvSpPr txBox="1"/>
          <p:nvPr/>
        </p:nvSpPr>
        <p:spPr>
          <a:xfrm>
            <a:off x="1385457" y="63335"/>
            <a:ext cx="649778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31750"/>
          </a:sp3d>
        </p:spPr>
        <p:txBody>
          <a:bodyPr wrap="square" rtlCol="0">
            <a:spAutoFit/>
          </a:bodyPr>
          <a:lstStyle/>
          <a:p>
            <a:r>
              <a:rPr lang="en-US" sz="2800" b="1" i="1" dirty="0"/>
              <a:t>Diurnal Cycle of Convection during </a:t>
            </a:r>
            <a:r>
              <a:rPr lang="en-US" sz="2800" b="1" i="1" dirty="0" err="1"/>
              <a:t>TiMREX</a:t>
            </a:r>
            <a:endParaRPr lang="en-US" sz="28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6E620E-31CA-E546-B98A-4C9ADFCD7EF2}"/>
              </a:ext>
            </a:extLst>
          </p:cNvPr>
          <p:cNvSpPr txBox="1"/>
          <p:nvPr/>
        </p:nvSpPr>
        <p:spPr>
          <a:xfrm>
            <a:off x="2658899" y="3389823"/>
            <a:ext cx="2588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(</a:t>
            </a:r>
            <a:r>
              <a:rPr lang="en-US" sz="2000" b="1" i="1" dirty="0" err="1">
                <a:solidFill>
                  <a:srgbClr val="FF0000"/>
                </a:solidFill>
              </a:rPr>
              <a:t>Ruppert</a:t>
            </a:r>
            <a:r>
              <a:rPr lang="en-US" sz="2000" b="1" i="1" dirty="0">
                <a:solidFill>
                  <a:srgbClr val="FF0000"/>
                </a:solidFill>
              </a:rPr>
              <a:t> et al. 2013)</a:t>
            </a:r>
          </a:p>
        </p:txBody>
      </p:sp>
    </p:spTree>
    <p:extLst>
      <p:ext uri="{BB962C8B-B14F-4D97-AF65-F5344CB8AC3E}">
        <p14:creationId xmlns:p14="http://schemas.microsoft.com/office/powerpoint/2010/main" val="303010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56" y="1183284"/>
            <a:ext cx="5339211" cy="5339211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5450" y="707085"/>
            <a:ext cx="382145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0"/>
                </a:solidFill>
              </a:rPr>
              <a:t>4-5 June 2008 Heavy Rainfall</a:t>
            </a:r>
          </a:p>
          <a:p>
            <a:pPr algn="ctr"/>
            <a:r>
              <a:rPr lang="en-US" sz="2400" b="1" u="sng" dirty="0" err="1">
                <a:solidFill>
                  <a:srgbClr val="000090"/>
                </a:solidFill>
              </a:rPr>
              <a:t>TiMREX</a:t>
            </a:r>
            <a:r>
              <a:rPr lang="en-US" sz="2400" b="1" u="sng" dirty="0">
                <a:solidFill>
                  <a:srgbClr val="000090"/>
                </a:solidFill>
              </a:rPr>
              <a:t>/</a:t>
            </a:r>
            <a:r>
              <a:rPr lang="en-US" sz="2400" b="1" u="sng" dirty="0" err="1">
                <a:solidFill>
                  <a:srgbClr val="000090"/>
                </a:solidFill>
              </a:rPr>
              <a:t>SoWMEX</a:t>
            </a:r>
            <a:endParaRPr lang="en-US" sz="2400" b="1" u="sng" dirty="0">
              <a:solidFill>
                <a:srgbClr val="000090"/>
              </a:solidFill>
            </a:endParaRPr>
          </a:p>
          <a:p>
            <a:pPr algn="ctr"/>
            <a:endParaRPr lang="en-US" sz="2400" b="1" u="sng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747" y="1852934"/>
            <a:ext cx="3766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(Lai, Davis, and </a:t>
            </a:r>
            <a:r>
              <a:rPr lang="en-US" sz="2000" b="1" i="1" dirty="0" err="1"/>
              <a:t>Jou</a:t>
            </a:r>
            <a:r>
              <a:rPr lang="en-US" sz="2000" b="1" i="1" dirty="0"/>
              <a:t> 2011, MWR)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0544" y="53995"/>
            <a:ext cx="8081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Mesoscale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Convective Vortex (MCV) during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TiMREX</a:t>
            </a:r>
            <a:endParaRPr lang="en-US" sz="2800" b="1" i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729206" y="3409027"/>
            <a:ext cx="1486418" cy="216455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0662" y="2857199"/>
            <a:ext cx="3044994" cy="1938992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Heavy rain over southern Taiwan </a:t>
            </a:r>
            <a:r>
              <a:rPr lang="en-US" sz="2400" i="1" dirty="0" err="1"/>
              <a:t>downshear</a:t>
            </a:r>
            <a:r>
              <a:rPr lang="en-US" sz="2400" i="1" dirty="0"/>
              <a:t> of vortex center, aided by moist southwesterly flow</a:t>
            </a:r>
          </a:p>
        </p:txBody>
      </p:sp>
      <p:sp>
        <p:nvSpPr>
          <p:cNvPr id="11" name="TextBox 10"/>
          <p:cNvSpPr txBox="1"/>
          <p:nvPr/>
        </p:nvSpPr>
        <p:spPr>
          <a:xfrm rot="417511">
            <a:off x="5107786" y="3510137"/>
            <a:ext cx="2644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Sfc</a:t>
            </a:r>
            <a:r>
              <a:rPr lang="en-US" i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to 700 </a:t>
            </a:r>
            <a:r>
              <a:rPr lang="en-US" i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hPa</a:t>
            </a:r>
            <a:r>
              <a:rPr lang="en-US" i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shear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31072" y="3224361"/>
            <a:ext cx="1457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* &gt; 250 mm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28089" y="1962622"/>
            <a:ext cx="2294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MCV center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600244" y="2438721"/>
            <a:ext cx="388724" cy="822527"/>
          </a:xfrm>
          <a:prstGeom prst="straightConnector1">
            <a:avLst/>
          </a:prstGeom>
          <a:ln w="38100" cmpd="sng">
            <a:solidFill>
              <a:schemeClr val="tx2">
                <a:lumMod val="20000"/>
                <a:lumOff val="80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935495" y="5884844"/>
            <a:ext cx="2194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2257 UTC 4 Jun 2008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81709" flipH="1">
            <a:off x="5724089" y="3698511"/>
            <a:ext cx="529755" cy="176827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 rot="19463735">
            <a:off x="5920607" y="4295071"/>
            <a:ext cx="160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MOIST</a:t>
            </a:r>
          </a:p>
        </p:txBody>
      </p:sp>
    </p:spTree>
    <p:extLst>
      <p:ext uri="{BB962C8B-B14F-4D97-AF65-F5344CB8AC3E}">
        <p14:creationId xmlns:p14="http://schemas.microsoft.com/office/powerpoint/2010/main" val="253871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587" y="108371"/>
            <a:ext cx="8898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CFFCC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Field Campaigns in East Asia/SCS Investigating Extreme Rainfall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74136" y="5249333"/>
            <a:ext cx="8111064" cy="1"/>
          </a:xfrm>
          <a:prstGeom prst="line">
            <a:avLst/>
          </a:prstGeom>
          <a:ln w="57150" cmpd="sng">
            <a:solidFill>
              <a:schemeClr val="tx1"/>
            </a:solidFill>
          </a:ln>
          <a:effectLst>
            <a:outerShdw blurRad="40000" dist="20000" dir="426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73835" y="4978400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750249" y="4978398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443555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119973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809137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23968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1980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1700382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1990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3393688" y="6102233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2000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082851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2010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6769149" y="6085300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2020</a:t>
            </a:r>
          </a:p>
        </p:txBody>
      </p:sp>
      <p:sp>
        <p:nvSpPr>
          <p:cNvPr id="35" name="TextBox 34"/>
          <p:cNvSpPr txBox="1"/>
          <p:nvPr/>
        </p:nvSpPr>
        <p:spPr>
          <a:xfrm rot="17950038">
            <a:off x="67590" y="4194720"/>
            <a:ext cx="220986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-WMONEX</a:t>
            </a:r>
          </a:p>
        </p:txBody>
      </p:sp>
      <p:sp>
        <p:nvSpPr>
          <p:cNvPr id="36" name="TextBox 35"/>
          <p:cNvSpPr txBox="1"/>
          <p:nvPr/>
        </p:nvSpPr>
        <p:spPr>
          <a:xfrm rot="17950038">
            <a:off x="1496688" y="4360503"/>
            <a:ext cx="192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-TAMEX</a:t>
            </a:r>
          </a:p>
        </p:txBody>
      </p:sp>
      <p:sp>
        <p:nvSpPr>
          <p:cNvPr id="37" name="TextBox 36"/>
          <p:cNvSpPr txBox="1"/>
          <p:nvPr/>
        </p:nvSpPr>
        <p:spPr>
          <a:xfrm rot="17950038">
            <a:off x="3518639" y="4309963"/>
            <a:ext cx="15593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-SCSMEX</a:t>
            </a:r>
          </a:p>
        </p:txBody>
      </p:sp>
      <p:sp>
        <p:nvSpPr>
          <p:cNvPr id="38" name="TextBox 37"/>
          <p:cNvSpPr txBox="1"/>
          <p:nvPr/>
        </p:nvSpPr>
        <p:spPr>
          <a:xfrm rot="17950038">
            <a:off x="4588763" y="3650851"/>
            <a:ext cx="34971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r>
              <a:rPr lang="en-US" sz="2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TiMREX</a:t>
            </a:r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</a:t>
            </a:r>
            <a:r>
              <a:rPr lang="en-US" sz="2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SoWMEX</a:t>
            </a:r>
            <a:endParaRPr lang="en-US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 rot="17950038">
            <a:off x="6216724" y="4270293"/>
            <a:ext cx="16425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-SCMREX</a:t>
            </a:r>
          </a:p>
        </p:txBody>
      </p:sp>
    </p:spTree>
    <p:extLst>
      <p:ext uri="{BB962C8B-B14F-4D97-AF65-F5344CB8AC3E}">
        <p14:creationId xmlns:p14="http://schemas.microsoft.com/office/powerpoint/2010/main" val="342212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045" y="0"/>
            <a:ext cx="464131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600" y="372533"/>
            <a:ext cx="3504581" cy="206210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South China Monsoon Rainfall Experiment (SCMREX, 2013-18)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0226" y="4546725"/>
            <a:ext cx="262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srgbClr val="FF0000"/>
                </a:solidFill>
              </a:rPr>
              <a:t>Luo</a:t>
            </a:r>
            <a:r>
              <a:rPr lang="en-US" sz="2000" i="1" dirty="0">
                <a:solidFill>
                  <a:srgbClr val="FF0000"/>
                </a:solidFill>
              </a:rPr>
              <a:t> et al. (2016, BAMS)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937" y="2607733"/>
            <a:ext cx="3335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 program for improving heavy rainfall forecasts over southern China during the </a:t>
            </a:r>
            <a:r>
              <a:rPr lang="en-US" sz="2400" i="1" dirty="0" err="1"/>
              <a:t>presummer</a:t>
            </a:r>
            <a:r>
              <a:rPr lang="en-US" sz="2400" i="1" dirty="0"/>
              <a:t> rainy season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D210FB-0932-2840-A185-4C1286C89271}"/>
              </a:ext>
            </a:extLst>
          </p:cNvPr>
          <p:cNvSpPr txBox="1"/>
          <p:nvPr/>
        </p:nvSpPr>
        <p:spPr>
          <a:xfrm>
            <a:off x="621922" y="5389418"/>
            <a:ext cx="3146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Collaborators: PRC, USA, UK, Taiwan</a:t>
            </a:r>
          </a:p>
        </p:txBody>
      </p:sp>
    </p:spTree>
    <p:extLst>
      <p:ext uri="{BB962C8B-B14F-4D97-AF65-F5344CB8AC3E}">
        <p14:creationId xmlns:p14="http://schemas.microsoft.com/office/powerpoint/2010/main" val="1557612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587" y="108371"/>
            <a:ext cx="8898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CFFCC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Field Campaigns in East Asia/SCS Area Investigating Extreme Rainfall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74136" y="5249333"/>
            <a:ext cx="8111064" cy="1"/>
          </a:xfrm>
          <a:prstGeom prst="line">
            <a:avLst/>
          </a:prstGeom>
          <a:ln w="57150" cmpd="sng">
            <a:solidFill>
              <a:schemeClr val="tx1"/>
            </a:solidFill>
          </a:ln>
          <a:effectLst>
            <a:outerShdw blurRad="40000" dist="20000" dir="426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73835" y="4978400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750249" y="4978398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443555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119973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809137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23968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1980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1700382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1990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3393688" y="6102233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2000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082851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2010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6769149" y="6085300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2020</a:t>
            </a:r>
          </a:p>
        </p:txBody>
      </p:sp>
      <p:sp>
        <p:nvSpPr>
          <p:cNvPr id="35" name="TextBox 34"/>
          <p:cNvSpPr txBox="1"/>
          <p:nvPr/>
        </p:nvSpPr>
        <p:spPr>
          <a:xfrm rot="17950038">
            <a:off x="67590" y="4194720"/>
            <a:ext cx="220986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-WMONEX</a:t>
            </a:r>
          </a:p>
        </p:txBody>
      </p:sp>
      <p:sp>
        <p:nvSpPr>
          <p:cNvPr id="36" name="TextBox 35"/>
          <p:cNvSpPr txBox="1"/>
          <p:nvPr/>
        </p:nvSpPr>
        <p:spPr>
          <a:xfrm rot="17950038">
            <a:off x="1496688" y="4360503"/>
            <a:ext cx="192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-TAMEX</a:t>
            </a:r>
          </a:p>
        </p:txBody>
      </p:sp>
      <p:sp>
        <p:nvSpPr>
          <p:cNvPr id="37" name="TextBox 36"/>
          <p:cNvSpPr txBox="1"/>
          <p:nvPr/>
        </p:nvSpPr>
        <p:spPr>
          <a:xfrm rot="17950038">
            <a:off x="3518639" y="4309963"/>
            <a:ext cx="15593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-SCSMEX</a:t>
            </a:r>
          </a:p>
        </p:txBody>
      </p:sp>
      <p:sp>
        <p:nvSpPr>
          <p:cNvPr id="38" name="TextBox 37"/>
          <p:cNvSpPr txBox="1"/>
          <p:nvPr/>
        </p:nvSpPr>
        <p:spPr>
          <a:xfrm rot="17950038">
            <a:off x="4588763" y="3650851"/>
            <a:ext cx="34971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r>
              <a:rPr lang="en-US" sz="2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TiMREX</a:t>
            </a:r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</a:t>
            </a:r>
            <a:r>
              <a:rPr lang="en-US" sz="2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SoWMEX</a:t>
            </a:r>
            <a:endParaRPr lang="en-US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 rot="17950038">
            <a:off x="6216724" y="4270293"/>
            <a:ext cx="16425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-SCMREX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69D0B7-7684-3943-AEBE-A37D7347A76B}"/>
              </a:ext>
            </a:extLst>
          </p:cNvPr>
          <p:cNvSpPr txBox="1"/>
          <p:nvPr/>
        </p:nvSpPr>
        <p:spPr>
          <a:xfrm rot="17950038">
            <a:off x="6806448" y="4329929"/>
            <a:ext cx="16425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-PISTON</a:t>
            </a:r>
          </a:p>
        </p:txBody>
      </p:sp>
    </p:spTree>
    <p:extLst>
      <p:ext uri="{BB962C8B-B14F-4D97-AF65-F5344CB8AC3E}">
        <p14:creationId xmlns:p14="http://schemas.microsoft.com/office/powerpoint/2010/main" val="402881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ge result for monsoon clouds">
            <a:extLst>
              <a:ext uri="{FF2B5EF4-FFF2-40B4-BE49-F238E27FC236}">
                <a16:creationId xmlns:a16="http://schemas.microsoft.com/office/drawing/2014/main" id="{F5684E14-90CC-8345-AA57-332C6E9C4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C9E64F-CAFB-7744-8A9C-1F8CD4834BB0}"/>
              </a:ext>
            </a:extLst>
          </p:cNvPr>
          <p:cNvSpPr/>
          <p:nvPr/>
        </p:nvSpPr>
        <p:spPr>
          <a:xfrm>
            <a:off x="13851" y="128916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cap="all" dirty="0">
                <a:solidFill>
                  <a:srgbClr val="000000"/>
                </a:solidFill>
              </a:rPr>
              <a:t>Propagation of Intra-Seasonal Tropical </a:t>
            </a:r>
            <a:r>
              <a:rPr lang="en-US" sz="2400" b="1" i="1" cap="all" dirty="0" err="1">
                <a:solidFill>
                  <a:srgbClr val="000000"/>
                </a:solidFill>
              </a:rPr>
              <a:t>OscillatioNs</a:t>
            </a:r>
            <a:r>
              <a:rPr lang="en-US" sz="2400" b="1" i="1" cap="all" dirty="0">
                <a:solidFill>
                  <a:srgbClr val="000000"/>
                </a:solidFill>
              </a:rPr>
              <a:t> </a:t>
            </a:r>
            <a:r>
              <a:rPr lang="en-US" sz="2400" b="1" i="1" cap="all" dirty="0">
                <a:solidFill>
                  <a:srgbClr val="FF0000"/>
                </a:solidFill>
              </a:rPr>
              <a:t>(PISTON)</a:t>
            </a:r>
            <a:r>
              <a:rPr lang="en-US" sz="2400" b="1" i="1" cap="all" dirty="0">
                <a:solidFill>
                  <a:srgbClr val="000000"/>
                </a:solidFill>
              </a:rPr>
              <a:t> </a:t>
            </a:r>
            <a:r>
              <a:rPr lang="en-US" sz="2400" i="1" cap="all" dirty="0">
                <a:solidFill>
                  <a:srgbClr val="000000"/>
                </a:solidFill>
              </a:rPr>
              <a:t>(Aug-Oct 2018)</a:t>
            </a:r>
            <a:endParaRPr lang="en-US" sz="24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53748-C4CA-D245-82BA-CEF0217BD91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26" y="2965174"/>
            <a:ext cx="4263390" cy="3017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2CEC04-4204-BE41-84C1-F7B0E0B5F86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32" y="1002526"/>
            <a:ext cx="4263390" cy="17161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icture containing colorful, photo&#13;&#10;&#13;&#10;Description automatically generated">
            <a:extLst>
              <a:ext uri="{FF2B5EF4-FFF2-40B4-BE49-F238E27FC236}">
                <a16:creationId xmlns:a16="http://schemas.microsoft.com/office/drawing/2014/main" id="{66C3755D-71B4-0744-9461-F25019F50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2" y="3996988"/>
            <a:ext cx="4263390" cy="20131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2" name="Picture 4" descr="http://www.atmos.colostate.edu/images/11.14.18_PISTON_balloon.jpg">
            <a:extLst>
              <a:ext uri="{FF2B5EF4-FFF2-40B4-BE49-F238E27FC236}">
                <a16:creationId xmlns:a16="http://schemas.microsoft.com/office/drawing/2014/main" id="{49E42043-4CA2-F449-B29E-AE6BC53BA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239" y="914158"/>
            <a:ext cx="2537628" cy="16851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/V Thomas G. Thompson">
            <a:extLst>
              <a:ext uri="{FF2B5EF4-FFF2-40B4-BE49-F238E27FC236}">
                <a16:creationId xmlns:a16="http://schemas.microsoft.com/office/drawing/2014/main" id="{C12D52D6-AFD0-7046-B731-F0751FE07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74" y="914158"/>
            <a:ext cx="3524742" cy="26931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64C5B-7C1A-7C43-BAA9-1397A2EA6166}"/>
              </a:ext>
            </a:extLst>
          </p:cNvPr>
          <p:cNvSpPr txBox="1"/>
          <p:nvPr/>
        </p:nvSpPr>
        <p:spPr>
          <a:xfrm>
            <a:off x="768625" y="6162261"/>
            <a:ext cx="637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Participating countries: US, Taiwan (SCSTIMEX), Philippines, Japan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7D0879-7B0B-9F4A-9C51-891911EF7E20}"/>
              </a:ext>
            </a:extLst>
          </p:cNvPr>
          <p:cNvSpPr txBox="1"/>
          <p:nvPr/>
        </p:nvSpPr>
        <p:spPr>
          <a:xfrm>
            <a:off x="2341600" y="3079064"/>
            <a:ext cx="3255636" cy="12003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/>
              <a:t>Science highlights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i="1" dirty="0"/>
              <a:t>Tropical cyclone “tails”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i="1" dirty="0"/>
              <a:t>Upper-ocean response to TC passage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416DA80-DA74-2543-941B-818B5354D866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149240" y="4279393"/>
            <a:ext cx="1820178" cy="10533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540B85B-9FA9-194A-9F9C-02CD70224373}"/>
              </a:ext>
            </a:extLst>
          </p:cNvPr>
          <p:cNvSpPr txBox="1"/>
          <p:nvPr/>
        </p:nvSpPr>
        <p:spPr>
          <a:xfrm>
            <a:off x="4377026" y="1080653"/>
            <a:ext cx="219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SEA-POL radar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902E1C-41E5-BF42-9E84-834210FE4FA2}"/>
              </a:ext>
            </a:extLst>
          </p:cNvPr>
          <p:cNvSpPr txBox="1"/>
          <p:nvPr/>
        </p:nvSpPr>
        <p:spPr>
          <a:xfrm>
            <a:off x="768625" y="2448987"/>
            <a:ext cx="177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R/V Thompson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5ED3DA-5DE7-9449-9396-13A93237871C}"/>
              </a:ext>
            </a:extLst>
          </p:cNvPr>
          <p:cNvSpPr txBox="1"/>
          <p:nvPr/>
        </p:nvSpPr>
        <p:spPr>
          <a:xfrm>
            <a:off x="6975203" y="898479"/>
            <a:ext cx="219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Soundings</a:t>
            </a:r>
          </a:p>
        </p:txBody>
      </p:sp>
    </p:spTree>
    <p:extLst>
      <p:ext uri="{BB962C8B-B14F-4D97-AF65-F5344CB8AC3E}">
        <p14:creationId xmlns:p14="http://schemas.microsoft.com/office/powerpoint/2010/main" val="27419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south east asia topo map">
            <a:extLst>
              <a:ext uri="{FF2B5EF4-FFF2-40B4-BE49-F238E27FC236}">
                <a16:creationId xmlns:a16="http://schemas.microsoft.com/office/drawing/2014/main" id="{ADD15096-043B-C044-894F-D0DA7BB7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1" y="581774"/>
            <a:ext cx="5641706" cy="62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00485" y="17929"/>
            <a:ext cx="3140766" cy="185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 rot="1235015">
            <a:off x="3149251" y="1493306"/>
            <a:ext cx="2644532" cy="4471064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1294926">
            <a:off x="3873686" y="1155044"/>
            <a:ext cx="2117816" cy="4162310"/>
          </a:xfrm>
          <a:prstGeom prst="ellipse">
            <a:avLst/>
          </a:prstGeom>
          <a:solidFill>
            <a:srgbClr val="FFC000">
              <a:alpha val="37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8239879">
            <a:off x="5555695" y="1078300"/>
            <a:ext cx="1577611" cy="1074630"/>
          </a:xfrm>
          <a:prstGeom prst="ellipse">
            <a:avLst/>
          </a:prstGeom>
          <a:solidFill>
            <a:srgbClr val="00B0F0">
              <a:alpha val="37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20470968">
            <a:off x="4414369" y="1144576"/>
            <a:ext cx="1541546" cy="1055489"/>
          </a:xfrm>
          <a:prstGeom prst="ellipse">
            <a:avLst/>
          </a:prstGeom>
          <a:solidFill>
            <a:srgbClr val="00B050">
              <a:alpha val="37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19567" y="2629990"/>
            <a:ext cx="1219200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SCSMEX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3316507"/>
            <a:ext cx="1219200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WMONEX</a:t>
            </a:r>
          </a:p>
        </p:txBody>
      </p:sp>
      <p:sp>
        <p:nvSpPr>
          <p:cNvPr id="12" name="TextBox 11"/>
          <p:cNvSpPr txBox="1"/>
          <p:nvPr/>
        </p:nvSpPr>
        <p:spPr>
          <a:xfrm rot="20680741">
            <a:off x="4456006" y="1397899"/>
            <a:ext cx="1219200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SCMREX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967" y="77956"/>
            <a:ext cx="7121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SCS area field campaigns…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51305" y="3626779"/>
            <a:ext cx="79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1978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53166" y="1324885"/>
            <a:ext cx="113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1987</a:t>
            </a:r>
          </a:p>
        </p:txBody>
      </p:sp>
      <p:sp>
        <p:nvSpPr>
          <p:cNvPr id="17" name="TextBox 16"/>
          <p:cNvSpPr txBox="1"/>
          <p:nvPr/>
        </p:nvSpPr>
        <p:spPr>
          <a:xfrm rot="20642331">
            <a:off x="4642313" y="1566193"/>
            <a:ext cx="173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2013-2018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03898" y="2915726"/>
            <a:ext cx="79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1998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9BDACB-2355-524D-927C-89752685B9FA}"/>
              </a:ext>
            </a:extLst>
          </p:cNvPr>
          <p:cNvSpPr/>
          <p:nvPr/>
        </p:nvSpPr>
        <p:spPr>
          <a:xfrm>
            <a:off x="4572000" y="6608375"/>
            <a:ext cx="3147947" cy="241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2A28F8-6CB5-A945-811E-BFE04C14E4EE}"/>
              </a:ext>
            </a:extLst>
          </p:cNvPr>
          <p:cNvSpPr txBox="1"/>
          <p:nvPr/>
        </p:nvSpPr>
        <p:spPr>
          <a:xfrm>
            <a:off x="6152600" y="1580428"/>
            <a:ext cx="1970785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i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SoWMEX</a:t>
            </a:r>
            <a:r>
              <a:rPr lang="en-US" b="1" i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/</a:t>
            </a:r>
            <a:r>
              <a:rPr lang="en-US" b="1" i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TiMREX</a:t>
            </a:r>
            <a:endParaRPr lang="en-US" b="1" i="1" dirty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96F902-1EC5-1048-8D54-1CAA48F6F8DB}"/>
              </a:ext>
            </a:extLst>
          </p:cNvPr>
          <p:cNvSpPr txBox="1"/>
          <p:nvPr/>
        </p:nvSpPr>
        <p:spPr>
          <a:xfrm>
            <a:off x="5989258" y="1825129"/>
            <a:ext cx="113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2008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333DEC-AC26-AD4D-87F3-D3C3B1F106B7}"/>
              </a:ext>
            </a:extLst>
          </p:cNvPr>
          <p:cNvSpPr txBox="1"/>
          <p:nvPr/>
        </p:nvSpPr>
        <p:spPr>
          <a:xfrm>
            <a:off x="6032029" y="1058596"/>
            <a:ext cx="1970785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i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TAMEX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F0D4507-80CB-2D42-B588-83FACEE16BF2}"/>
              </a:ext>
            </a:extLst>
          </p:cNvPr>
          <p:cNvSpPr/>
          <p:nvPr/>
        </p:nvSpPr>
        <p:spPr>
          <a:xfrm rot="18322416">
            <a:off x="4797398" y="2099905"/>
            <a:ext cx="1956449" cy="1235299"/>
          </a:xfrm>
          <a:prstGeom prst="ellipse">
            <a:avLst/>
          </a:prstGeom>
          <a:solidFill>
            <a:srgbClr val="FFFF00">
              <a:alpha val="49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E48D28-9DD7-BC4A-AC54-20E4A2324B7B}"/>
              </a:ext>
            </a:extLst>
          </p:cNvPr>
          <p:cNvSpPr txBox="1"/>
          <p:nvPr/>
        </p:nvSpPr>
        <p:spPr>
          <a:xfrm>
            <a:off x="5050149" y="2465706"/>
            <a:ext cx="1219200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PISTON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C825D3-CD09-B248-ADC3-2216FC1D6A3A}"/>
              </a:ext>
            </a:extLst>
          </p:cNvPr>
          <p:cNvSpPr txBox="1"/>
          <p:nvPr/>
        </p:nvSpPr>
        <p:spPr>
          <a:xfrm>
            <a:off x="5474449" y="2696546"/>
            <a:ext cx="79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2018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4CCDA98-F156-0E49-A635-7E4836847D90}"/>
              </a:ext>
            </a:extLst>
          </p:cNvPr>
          <p:cNvSpPr/>
          <p:nvPr/>
        </p:nvSpPr>
        <p:spPr>
          <a:xfrm rot="16200000">
            <a:off x="7145160" y="3193797"/>
            <a:ext cx="1956449" cy="1235299"/>
          </a:xfrm>
          <a:prstGeom prst="ellipse">
            <a:avLst/>
          </a:prstGeom>
          <a:solidFill>
            <a:srgbClr val="FFFF00">
              <a:alpha val="49000"/>
            </a:srgbClr>
          </a:solidFill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06EF87-B0DB-B542-9558-DC93C5A4835F}"/>
              </a:ext>
            </a:extLst>
          </p:cNvPr>
          <p:cNvSpPr txBox="1"/>
          <p:nvPr/>
        </p:nvSpPr>
        <p:spPr>
          <a:xfrm>
            <a:off x="7784243" y="3751732"/>
            <a:ext cx="79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2018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FFEAB6-9BAC-C144-ABB1-FC84AAB16449}"/>
              </a:ext>
            </a:extLst>
          </p:cNvPr>
          <p:cNvSpPr txBox="1"/>
          <p:nvPr/>
        </p:nvSpPr>
        <p:spPr>
          <a:xfrm>
            <a:off x="7359685" y="3535221"/>
            <a:ext cx="1219200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PISTON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3A3012-48EA-0E41-940A-BF5DD9D8B9E9}"/>
              </a:ext>
            </a:extLst>
          </p:cNvPr>
          <p:cNvCxnSpPr>
            <a:cxnSpLocks/>
          </p:cNvCxnSpPr>
          <p:nvPr/>
        </p:nvCxnSpPr>
        <p:spPr>
          <a:xfrm>
            <a:off x="6084944" y="2629990"/>
            <a:ext cx="1437508" cy="79901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05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/>
      <p:bldP spid="10" grpId="0"/>
      <p:bldP spid="12" grpId="0"/>
      <p:bldP spid="15" grpId="0"/>
      <p:bldP spid="16" grpId="0"/>
      <p:bldP spid="17" grpId="0"/>
      <p:bldP spid="18" grpId="0"/>
      <p:bldP spid="28" grpId="0"/>
      <p:bldP spid="29" grpId="0"/>
      <p:bldP spid="30" grpId="0"/>
      <p:bldP spid="31" grpId="0" animBg="1"/>
      <p:bldP spid="31" grpId="1" animBg="1"/>
      <p:bldP spid="32" grpId="0"/>
      <p:bldP spid="32" grpId="1"/>
      <p:bldP spid="33" grpId="0"/>
      <p:bldP spid="33" grpId="1"/>
      <p:bldP spid="34" grpId="0" animBg="1"/>
      <p:bldP spid="35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587" y="108371"/>
            <a:ext cx="8898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CFFCC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Field Campaigns in East Asia/SCS Area Investigating Extreme Rainfall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74136" y="5249333"/>
            <a:ext cx="8111064" cy="1"/>
          </a:xfrm>
          <a:prstGeom prst="line">
            <a:avLst/>
          </a:prstGeom>
          <a:ln w="57150" cmpd="sng">
            <a:solidFill>
              <a:schemeClr val="tx1"/>
            </a:solidFill>
          </a:ln>
          <a:effectLst>
            <a:outerShdw blurRad="40000" dist="20000" dir="426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73835" y="4978400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750249" y="4978398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443555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119973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809137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23968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1980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1700382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1990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3393688" y="6102233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2000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082851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2010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6769149" y="6085300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2020</a:t>
            </a:r>
          </a:p>
        </p:txBody>
      </p:sp>
      <p:sp>
        <p:nvSpPr>
          <p:cNvPr id="35" name="TextBox 34"/>
          <p:cNvSpPr txBox="1"/>
          <p:nvPr/>
        </p:nvSpPr>
        <p:spPr>
          <a:xfrm rot="17950038">
            <a:off x="67590" y="4194720"/>
            <a:ext cx="220986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-WMONEX</a:t>
            </a:r>
          </a:p>
        </p:txBody>
      </p:sp>
      <p:sp>
        <p:nvSpPr>
          <p:cNvPr id="36" name="TextBox 35"/>
          <p:cNvSpPr txBox="1"/>
          <p:nvPr/>
        </p:nvSpPr>
        <p:spPr>
          <a:xfrm rot="17950038">
            <a:off x="1496688" y="4360503"/>
            <a:ext cx="192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-TAMEX</a:t>
            </a:r>
          </a:p>
        </p:txBody>
      </p:sp>
      <p:sp>
        <p:nvSpPr>
          <p:cNvPr id="37" name="TextBox 36"/>
          <p:cNvSpPr txBox="1"/>
          <p:nvPr/>
        </p:nvSpPr>
        <p:spPr>
          <a:xfrm rot="17950038">
            <a:off x="3518639" y="4309963"/>
            <a:ext cx="15593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-SCSMEX</a:t>
            </a:r>
          </a:p>
        </p:txBody>
      </p:sp>
      <p:sp>
        <p:nvSpPr>
          <p:cNvPr id="38" name="TextBox 37"/>
          <p:cNvSpPr txBox="1"/>
          <p:nvPr/>
        </p:nvSpPr>
        <p:spPr>
          <a:xfrm rot="17950038">
            <a:off x="4588763" y="3650851"/>
            <a:ext cx="34971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r>
              <a:rPr lang="en-US" sz="2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TiMREX</a:t>
            </a:r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</a:t>
            </a:r>
            <a:r>
              <a:rPr lang="en-US" sz="2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SoWMEX</a:t>
            </a:r>
            <a:endParaRPr lang="en-US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 rot="17950038">
            <a:off x="6216724" y="4270293"/>
            <a:ext cx="16425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-SCMREX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69D0B7-7684-3943-AEBE-A37D7347A76B}"/>
              </a:ext>
            </a:extLst>
          </p:cNvPr>
          <p:cNvSpPr txBox="1"/>
          <p:nvPr/>
        </p:nvSpPr>
        <p:spPr>
          <a:xfrm rot="17950038">
            <a:off x="6792593" y="4329929"/>
            <a:ext cx="16425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-PISTON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093BCA-D5C4-2441-BC83-7598F2C9D369}"/>
              </a:ext>
            </a:extLst>
          </p:cNvPr>
          <p:cNvSpPr txBox="1"/>
          <p:nvPr/>
        </p:nvSpPr>
        <p:spPr>
          <a:xfrm rot="17950038">
            <a:off x="6720483" y="3797862"/>
            <a:ext cx="29989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n w="15875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-PISTON II/CAMP2Ex</a:t>
            </a:r>
          </a:p>
        </p:txBody>
      </p:sp>
    </p:spTree>
    <p:extLst>
      <p:ext uri="{BB962C8B-B14F-4D97-AF65-F5344CB8AC3E}">
        <p14:creationId xmlns:p14="http://schemas.microsoft.com/office/powerpoint/2010/main" val="104856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ston_map-1.png">
            <a:extLst>
              <a:ext uri="{FF2B5EF4-FFF2-40B4-BE49-F238E27FC236}">
                <a16:creationId xmlns:a16="http://schemas.microsoft.com/office/drawing/2014/main" id="{083D7C5E-6119-6940-9164-9F71C564E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28" y="618477"/>
            <a:ext cx="5531600" cy="59140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AF2957-246F-1440-B51F-BD5EDD5B451F}"/>
              </a:ext>
            </a:extLst>
          </p:cNvPr>
          <p:cNvSpPr txBox="1"/>
          <p:nvPr/>
        </p:nvSpPr>
        <p:spPr>
          <a:xfrm>
            <a:off x="116550" y="1161043"/>
            <a:ext cx="3124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PISTON II Science Objectives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45D315-ECB6-E842-9F51-4DCADC92EBB3}"/>
              </a:ext>
            </a:extLst>
          </p:cNvPr>
          <p:cNvSpPr txBox="1"/>
          <p:nvPr/>
        </p:nvSpPr>
        <p:spPr>
          <a:xfrm>
            <a:off x="376670" y="2350537"/>
            <a:ext cx="2604655" cy="3477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i="1" dirty="0"/>
              <a:t>How does the BSISO influence the atmosphere (convection, diurnal cycle) and upper ocean over SCS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i="1" dirty="0"/>
              <a:t>How does convection/diurnal cycle/upper ocean feed back to influence the BSISO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EF5412-6EC6-F34C-8D13-E8B92ECA637F}"/>
              </a:ext>
            </a:extLst>
          </p:cNvPr>
          <p:cNvSpPr txBox="1"/>
          <p:nvPr/>
        </p:nvSpPr>
        <p:spPr>
          <a:xfrm>
            <a:off x="-55541" y="94659"/>
            <a:ext cx="862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</a:rPr>
              <a:t>      Propagation of Intra-seasonal Tropical Oscillations (PISTON II)</a:t>
            </a:r>
          </a:p>
          <a:p>
            <a:r>
              <a:rPr lang="en-US" sz="2400" b="1" i="1" dirty="0">
                <a:solidFill>
                  <a:srgbClr val="002060"/>
                </a:solidFill>
              </a:rPr>
              <a:t>  August-September 2019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90EA8B-597B-8C49-8629-4B23262C7EDE}"/>
              </a:ext>
            </a:extLst>
          </p:cNvPr>
          <p:cNvCxnSpPr/>
          <p:nvPr/>
        </p:nvCxnSpPr>
        <p:spPr>
          <a:xfrm>
            <a:off x="5777345" y="2313708"/>
            <a:ext cx="484909" cy="3602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6F9D55-A480-8E45-BB65-51111D2D6D5C}"/>
              </a:ext>
            </a:extLst>
          </p:cNvPr>
          <p:cNvSpPr txBox="1"/>
          <p:nvPr/>
        </p:nvSpPr>
        <p:spPr>
          <a:xfrm>
            <a:off x="4627412" y="1981205"/>
            <a:ext cx="216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R/V Thompson</a:t>
            </a:r>
          </a:p>
        </p:txBody>
      </p:sp>
    </p:spTree>
    <p:extLst>
      <p:ext uri="{BB962C8B-B14F-4D97-AF65-F5344CB8AC3E}">
        <p14:creationId xmlns:p14="http://schemas.microsoft.com/office/powerpoint/2010/main" val="543374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spo.nasa.gov/sites/default/files/styles/mission_logo_300_wide/public/images/CAMP2EX_logo_01_02b.png?itok=tcEtZjGE">
            <a:extLst>
              <a:ext uri="{FF2B5EF4-FFF2-40B4-BE49-F238E27FC236}">
                <a16:creationId xmlns:a16="http://schemas.microsoft.com/office/drawing/2014/main" id="{D4EF94CC-E28E-1D45-98EB-7689430C3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30" y="687504"/>
            <a:ext cx="3705744" cy="25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F6E4DB-EE45-484B-AD7F-6516548F978B}"/>
              </a:ext>
            </a:extLst>
          </p:cNvPr>
          <p:cNvSpPr/>
          <p:nvPr/>
        </p:nvSpPr>
        <p:spPr>
          <a:xfrm>
            <a:off x="27026" y="176647"/>
            <a:ext cx="562598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The Cloud, Aerosol and Monsoon Processes Philippines Experiment 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US" sz="2400" b="1" dirty="0"/>
              <a:t>CAMP</a:t>
            </a:r>
            <a:r>
              <a:rPr lang="en-US" sz="2400" b="1" baseline="30000" dirty="0"/>
              <a:t>2</a:t>
            </a:r>
            <a:r>
              <a:rPr lang="en-US" sz="2400" b="1" dirty="0"/>
              <a:t>Ex)</a:t>
            </a:r>
            <a:r>
              <a:rPr lang="en-US" sz="2400" dirty="0"/>
              <a:t> </a:t>
            </a:r>
          </a:p>
          <a:p>
            <a:pPr algn="ctr"/>
            <a:r>
              <a:rPr lang="en-US" sz="2000" i="1" dirty="0"/>
              <a:t>(mid July-August 2019)</a:t>
            </a:r>
          </a:p>
        </p:txBody>
      </p:sp>
      <p:pic>
        <p:nvPicPr>
          <p:cNvPr id="1028" name="Picture 4" descr="https://espo.nasa.gov/sites/default/files/styles/625-wide/public/asset_images/Subic_map_area.png?itok=cuicuwYr">
            <a:extLst>
              <a:ext uri="{FF2B5EF4-FFF2-40B4-BE49-F238E27FC236}">
                <a16:creationId xmlns:a16="http://schemas.microsoft.com/office/drawing/2014/main" id="{8631D74E-F803-8B43-8CE1-DD7CEC9AC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423" y="3700706"/>
            <a:ext cx="2818810" cy="25076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D3C0D1-DD75-7B45-89D8-CD809257C984}"/>
              </a:ext>
            </a:extLst>
          </p:cNvPr>
          <p:cNvSpPr/>
          <p:nvPr/>
        </p:nvSpPr>
        <p:spPr>
          <a:xfrm>
            <a:off x="1081598" y="2484886"/>
            <a:ext cx="346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Aerosol and cloud microphysics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B6DB54-8837-2443-970E-05E3B25728E7}"/>
              </a:ext>
            </a:extLst>
          </p:cNvPr>
          <p:cNvSpPr/>
          <p:nvPr/>
        </p:nvSpPr>
        <p:spPr>
          <a:xfrm>
            <a:off x="1080059" y="2845286"/>
            <a:ext cx="3260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Cloud and Aerosol Radiation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7FC04C-B46F-BC44-92B1-3DC077458F42}"/>
              </a:ext>
            </a:extLst>
          </p:cNvPr>
          <p:cNvSpPr/>
          <p:nvPr/>
        </p:nvSpPr>
        <p:spPr>
          <a:xfrm>
            <a:off x="1080059" y="3207410"/>
            <a:ext cx="346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Aerosol and cloud meteorology</a:t>
            </a:r>
            <a:endParaRPr lang="en-US" dirty="0"/>
          </a:p>
        </p:txBody>
      </p:sp>
      <p:pic>
        <p:nvPicPr>
          <p:cNvPr id="1032" name="Picture 8" descr="Image result for nasa p3">
            <a:extLst>
              <a:ext uri="{FF2B5EF4-FFF2-40B4-BE49-F238E27FC236}">
                <a16:creationId xmlns:a16="http://schemas.microsoft.com/office/drawing/2014/main" id="{EBBDCBEF-6853-E043-9206-C79909B83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620" y="3861977"/>
            <a:ext cx="3289300" cy="2463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A72405-B1E9-114A-BDF2-D95BC0E24E3A}"/>
              </a:ext>
            </a:extLst>
          </p:cNvPr>
          <p:cNvSpPr txBox="1"/>
          <p:nvPr/>
        </p:nvSpPr>
        <p:spPr>
          <a:xfrm>
            <a:off x="1549338" y="5231633"/>
            <a:ext cx="2581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NASA P-3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F95DA-B28E-E340-B801-BB7B7503526D}"/>
              </a:ext>
            </a:extLst>
          </p:cNvPr>
          <p:cNvSpPr txBox="1"/>
          <p:nvPr/>
        </p:nvSpPr>
        <p:spPr>
          <a:xfrm>
            <a:off x="735322" y="1741657"/>
            <a:ext cx="395030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An investigation of the coupling between clouds and aerosols</a:t>
            </a:r>
          </a:p>
        </p:txBody>
      </p:sp>
    </p:spTree>
    <p:extLst>
      <p:ext uri="{BB962C8B-B14F-4D97-AF65-F5344CB8AC3E}">
        <p14:creationId xmlns:p14="http://schemas.microsoft.com/office/powerpoint/2010/main" val="1391270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587" y="108371"/>
            <a:ext cx="8898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CFFCC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Field Campaigns in East Asia/SCS Area Investigating Extreme Rainfall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74136" y="5249333"/>
            <a:ext cx="8111064" cy="1"/>
          </a:xfrm>
          <a:prstGeom prst="line">
            <a:avLst/>
          </a:prstGeom>
          <a:ln w="57150" cmpd="sng">
            <a:solidFill>
              <a:schemeClr val="tx1"/>
            </a:solidFill>
          </a:ln>
          <a:effectLst>
            <a:outerShdw blurRad="40000" dist="20000" dir="426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73835" y="4978400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750249" y="4978398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443555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119973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809137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23968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1980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1700382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1990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3393688" y="6102233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2000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082851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2010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6769149" y="6085300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2020</a:t>
            </a:r>
          </a:p>
        </p:txBody>
      </p:sp>
      <p:sp>
        <p:nvSpPr>
          <p:cNvPr id="35" name="TextBox 34"/>
          <p:cNvSpPr txBox="1"/>
          <p:nvPr/>
        </p:nvSpPr>
        <p:spPr>
          <a:xfrm rot="17950038">
            <a:off x="67590" y="4194720"/>
            <a:ext cx="220986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-WMONEX</a:t>
            </a:r>
          </a:p>
        </p:txBody>
      </p:sp>
      <p:sp>
        <p:nvSpPr>
          <p:cNvPr id="36" name="TextBox 35"/>
          <p:cNvSpPr txBox="1"/>
          <p:nvPr/>
        </p:nvSpPr>
        <p:spPr>
          <a:xfrm rot="17950038">
            <a:off x="1496688" y="4360503"/>
            <a:ext cx="192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-TAMEX</a:t>
            </a:r>
          </a:p>
        </p:txBody>
      </p:sp>
      <p:sp>
        <p:nvSpPr>
          <p:cNvPr id="37" name="TextBox 36"/>
          <p:cNvSpPr txBox="1"/>
          <p:nvPr/>
        </p:nvSpPr>
        <p:spPr>
          <a:xfrm rot="17950038">
            <a:off x="3518639" y="4309963"/>
            <a:ext cx="15593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-SCSMEX</a:t>
            </a:r>
          </a:p>
        </p:txBody>
      </p:sp>
      <p:sp>
        <p:nvSpPr>
          <p:cNvPr id="38" name="TextBox 37"/>
          <p:cNvSpPr txBox="1"/>
          <p:nvPr/>
        </p:nvSpPr>
        <p:spPr>
          <a:xfrm rot="17950038">
            <a:off x="4588763" y="3650851"/>
            <a:ext cx="34971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r>
              <a:rPr lang="en-US" sz="2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TiMREX</a:t>
            </a:r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</a:t>
            </a:r>
            <a:r>
              <a:rPr lang="en-US" sz="28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SoWMEX</a:t>
            </a:r>
            <a:endParaRPr lang="en-US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 rot="17950038">
            <a:off x="6216724" y="4270293"/>
            <a:ext cx="16425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-SCMREX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69D0B7-7684-3943-AEBE-A37D7347A76B}"/>
              </a:ext>
            </a:extLst>
          </p:cNvPr>
          <p:cNvSpPr txBox="1"/>
          <p:nvPr/>
        </p:nvSpPr>
        <p:spPr>
          <a:xfrm rot="17950038">
            <a:off x="6792593" y="4329929"/>
            <a:ext cx="16425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-PISTON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093BCA-D5C4-2441-BC83-7598F2C9D369}"/>
              </a:ext>
            </a:extLst>
          </p:cNvPr>
          <p:cNvSpPr txBox="1"/>
          <p:nvPr/>
        </p:nvSpPr>
        <p:spPr>
          <a:xfrm rot="17950038">
            <a:off x="6720483" y="3797862"/>
            <a:ext cx="29989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n w="15875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-PISTON II/CAMP2Ex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AA6333-06B0-0346-8002-A77A9F128DD5}"/>
              </a:ext>
            </a:extLst>
          </p:cNvPr>
          <p:cNvSpPr txBox="1"/>
          <p:nvPr/>
        </p:nvSpPr>
        <p:spPr>
          <a:xfrm rot="17950038">
            <a:off x="7292772" y="4494958"/>
            <a:ext cx="16425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n w="15875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-PRECIP</a:t>
            </a:r>
          </a:p>
        </p:txBody>
      </p:sp>
    </p:spTree>
    <p:extLst>
      <p:ext uri="{BB962C8B-B14F-4D97-AF65-F5344CB8AC3E}">
        <p14:creationId xmlns:p14="http://schemas.microsoft.com/office/powerpoint/2010/main" val="228932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332" y="867583"/>
            <a:ext cx="8444243" cy="1022309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>
                <a:latin typeface="Helvetica" charset="0"/>
                <a:ea typeface="Helvetica" charset="0"/>
                <a:cs typeface="Helvetica" charset="0"/>
              </a:rPr>
              <a:t>Prediction of Rainfall Extremes </a:t>
            </a:r>
            <a:br>
              <a:rPr lang="en-US" sz="2800" b="1" i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b="1" i="1" dirty="0">
                <a:latin typeface="Helvetica" charset="0"/>
                <a:ea typeface="Helvetica" charset="0"/>
                <a:cs typeface="Helvetica" charset="0"/>
              </a:rPr>
              <a:t>Campaign In the Pacific (PRECIP) 2020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E0EE9E6-6572-534D-BEDC-B9425C401381}"/>
              </a:ext>
            </a:extLst>
          </p:cNvPr>
          <p:cNvSpPr txBox="1">
            <a:spLocks/>
          </p:cNvSpPr>
          <p:nvPr/>
        </p:nvSpPr>
        <p:spPr>
          <a:xfrm>
            <a:off x="465413" y="4035595"/>
            <a:ext cx="8404161" cy="195482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7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42D666-6A87-3649-9DC9-C38A53B54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26" y="3052786"/>
            <a:ext cx="3211293" cy="2721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0D709C-FA30-F145-AFD3-5BD78C651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116" y="1900870"/>
            <a:ext cx="5060329" cy="1602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06469-864E-4F45-9DD7-9DDC7F518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32" y="2453993"/>
            <a:ext cx="2933700" cy="4476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A05FF7-5FC2-314E-A75E-8D8956EAFCAF}"/>
              </a:ext>
            </a:extLst>
          </p:cNvPr>
          <p:cNvSpPr/>
          <p:nvPr/>
        </p:nvSpPr>
        <p:spPr>
          <a:xfrm>
            <a:off x="4040116" y="3513484"/>
            <a:ext cx="5103884" cy="2082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-US" sz="1350" dirty="0">
                <a:latin typeface="Helvetica" charset="0"/>
                <a:ea typeface="Helvetica" charset="0"/>
                <a:cs typeface="Helvetica" charset="0"/>
              </a:rPr>
              <a:t>PRECIP has been proposed for 25 May </a:t>
            </a:r>
            <a:r>
              <a:rPr lang="mr-IN" sz="1350" dirty="0"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sz="1350" dirty="0">
                <a:latin typeface="Helvetica" charset="0"/>
                <a:ea typeface="Helvetica" charset="0"/>
                <a:cs typeface="Helvetica" charset="0"/>
              </a:rPr>
              <a:t> 10 August 2020 to observe </a:t>
            </a:r>
            <a:r>
              <a:rPr lang="en-US" sz="1350" dirty="0" err="1">
                <a:latin typeface="Helvetica" charset="0"/>
                <a:ea typeface="Helvetica" charset="0"/>
                <a:cs typeface="Helvetica" charset="0"/>
              </a:rPr>
              <a:t>Meiyu</a:t>
            </a:r>
            <a:r>
              <a:rPr lang="en-US" sz="1350" dirty="0">
                <a:latin typeface="Helvetica" charset="0"/>
                <a:ea typeface="Helvetica" charset="0"/>
                <a:cs typeface="Helvetica" charset="0"/>
              </a:rPr>
              <a:t> front, MCSs, diurnal convection, and typhoons near Taiwan</a:t>
            </a:r>
            <a:endParaRPr lang="en-US" sz="1200" dirty="0">
              <a:latin typeface="Helvetica" pitchFamily="2" charset="0"/>
              <a:ea typeface="Helvetica" charset="0"/>
              <a:cs typeface="Helvetica" charset="0"/>
            </a:endParaRPr>
          </a:p>
          <a:p>
            <a:pPr marL="214313" indent="-214313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-US" sz="1350" dirty="0">
                <a:latin typeface="Helvetica" charset="0"/>
                <a:ea typeface="Helvetica" charset="0"/>
                <a:cs typeface="Helvetica" charset="0"/>
              </a:rPr>
              <a:t>Part of an international effort to study extreme rainfall</a:t>
            </a:r>
          </a:p>
          <a:p>
            <a:pPr marL="557213" lvl="1" indent="-214313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  <a:ea typeface="Helvetica" charset="0"/>
                <a:cs typeface="Helvetica" charset="0"/>
              </a:rPr>
              <a:t>Taiwan TAHOPE (Taiwan-Area Heavy rain Observation and Prediction)</a:t>
            </a:r>
          </a:p>
          <a:p>
            <a:pPr marL="557213" lvl="1" indent="-214313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  <a:ea typeface="Helvetica" charset="0"/>
                <a:cs typeface="Helvetica" charset="0"/>
              </a:rPr>
              <a:t>Japan T-PARCII (</a:t>
            </a:r>
            <a:r>
              <a:rPr lang="en-US" sz="1200" dirty="0">
                <a:latin typeface="Helvetica" pitchFamily="2" charset="0"/>
              </a:rPr>
              <a:t>Tropical cyclones-Pacific Asian Research Campaign for Improvement of Intensity estimations/forecasts)</a:t>
            </a:r>
            <a:endParaRPr lang="en-US" sz="1200" dirty="0">
              <a:latin typeface="Helvetica" pitchFamily="2" charset="0"/>
              <a:ea typeface="Helvetica" charset="0"/>
              <a:cs typeface="Helvetica" charset="0"/>
            </a:endParaRPr>
          </a:p>
          <a:p>
            <a:pPr marL="557213" lvl="1" indent="-214313"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  <a:ea typeface="Helvetica" charset="0"/>
                <a:cs typeface="Helvetica" charset="0"/>
              </a:rPr>
              <a:t>NOAA IFEX-WP (Intensity Forecast Experiment –Western Pacific)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B5CDA-5EA4-5749-B60E-6F74A8A63535}"/>
              </a:ext>
            </a:extLst>
          </p:cNvPr>
          <p:cNvSpPr txBox="1"/>
          <p:nvPr/>
        </p:nvSpPr>
        <p:spPr>
          <a:xfrm>
            <a:off x="874892" y="2045926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Helvetica" pitchFamily="2" charset="0"/>
              </a:rPr>
              <a:t>Lead PIs: Michael M. Bell </a:t>
            </a:r>
          </a:p>
          <a:p>
            <a:r>
              <a:rPr lang="en-US" sz="1350" b="1" dirty="0">
                <a:latin typeface="Helvetica" pitchFamily="2" charset="0"/>
              </a:rPr>
              <a:t>and Kristen L. Rasmussen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7D9D2-354E-B74B-9589-B1170B5428B6}"/>
              </a:ext>
            </a:extLst>
          </p:cNvPr>
          <p:cNvSpPr txBox="1"/>
          <p:nvPr/>
        </p:nvSpPr>
        <p:spPr>
          <a:xfrm>
            <a:off x="6082145" y="443345"/>
            <a:ext cx="278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(Courtesy Michael Bell)</a:t>
            </a:r>
          </a:p>
        </p:txBody>
      </p:sp>
    </p:spTree>
    <p:extLst>
      <p:ext uri="{BB962C8B-B14F-4D97-AF65-F5344CB8AC3E}">
        <p14:creationId xmlns:p14="http://schemas.microsoft.com/office/powerpoint/2010/main" val="359651288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302546-7850-EB49-A325-55B4E9BA4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29"/>
          <a:stretch/>
        </p:blipFill>
        <p:spPr>
          <a:xfrm>
            <a:off x="138793" y="1099507"/>
            <a:ext cx="5261070" cy="4727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D20B91-886C-D54D-92CA-2CB812850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999" y="944047"/>
            <a:ext cx="3826219" cy="4814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96BECD-E2CE-974C-9710-4058480D4A32}"/>
              </a:ext>
            </a:extLst>
          </p:cNvPr>
          <p:cNvSpPr txBox="1"/>
          <p:nvPr/>
        </p:nvSpPr>
        <p:spPr>
          <a:xfrm>
            <a:off x="6082145" y="443345"/>
            <a:ext cx="278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(Courtesy Michael Bell)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34FBEF-963A-434E-80F0-897012343A11}"/>
              </a:ext>
            </a:extLst>
          </p:cNvPr>
          <p:cNvSpPr txBox="1"/>
          <p:nvPr/>
        </p:nvSpPr>
        <p:spPr>
          <a:xfrm>
            <a:off x="3669175" y="5827074"/>
            <a:ext cx="204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+ NOAA P-3 request</a:t>
            </a:r>
          </a:p>
        </p:txBody>
      </p:sp>
    </p:spTree>
    <p:extLst>
      <p:ext uri="{BB962C8B-B14F-4D97-AF65-F5344CB8AC3E}">
        <p14:creationId xmlns:p14="http://schemas.microsoft.com/office/powerpoint/2010/main" val="1322041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822"/>
            <a:ext cx="8229600" cy="1143000"/>
          </a:xfrm>
        </p:spPr>
        <p:txBody>
          <a:bodyPr/>
          <a:lstStyle/>
          <a:p>
            <a:r>
              <a:rPr lang="en-US" b="1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88974"/>
            <a:ext cx="85000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2800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Forty years of international field campaigns over SCS: </a:t>
            </a:r>
            <a:r>
              <a:rPr lang="en-US" sz="28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investigations of mechanisms contributing to heavy rainfall </a:t>
            </a:r>
          </a:p>
          <a:p>
            <a:pPr marL="457200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2800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Observing systems: </a:t>
            </a:r>
            <a:r>
              <a:rPr lang="en-US" sz="28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increasing sophistication and density, yielding new insights into a wide range of phenomena </a:t>
            </a:r>
          </a:p>
          <a:p>
            <a:pPr marL="457200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2800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Extreme rainfall mechanisms, new understanding:</a:t>
            </a:r>
            <a:r>
              <a:rPr lang="en-US" sz="28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8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Meiyu</a:t>
            </a:r>
            <a:r>
              <a:rPr lang="en-US" sz="28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front, MCS organization, orographic effects, MCVs, cold pools, diurnal cycle, SST effects</a:t>
            </a:r>
          </a:p>
          <a:p>
            <a:pPr marL="457200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2800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Campaign results:</a:t>
            </a:r>
            <a:r>
              <a:rPr lang="en-US" sz="28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have contributed to improvements in modeling, physical parameterizations, prediction</a:t>
            </a:r>
          </a:p>
        </p:txBody>
      </p:sp>
    </p:spTree>
    <p:extLst>
      <p:ext uri="{BB962C8B-B14F-4D97-AF65-F5344CB8AC3E}">
        <p14:creationId xmlns:p14="http://schemas.microsoft.com/office/powerpoint/2010/main" val="376743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822"/>
            <a:ext cx="8229600" cy="1143000"/>
          </a:xfrm>
        </p:spPr>
        <p:txBody>
          <a:bodyPr/>
          <a:lstStyle/>
          <a:p>
            <a:r>
              <a:rPr lang="en-US" b="1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General Scientific Findings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42F3F9-FB8A-9B4A-9787-61220A030025}"/>
              </a:ext>
            </a:extLst>
          </p:cNvPr>
          <p:cNvSpPr txBox="1"/>
          <p:nvPr/>
        </p:nvSpPr>
        <p:spPr>
          <a:xfrm>
            <a:off x="544882" y="1233463"/>
            <a:ext cx="85000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2800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Moist, unstable conditions and weak CIN over northern SCS during onset of summer monsoon: </a:t>
            </a:r>
            <a:r>
              <a:rPr lang="en-US" sz="28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convection is readily initiated by </a:t>
            </a:r>
            <a:r>
              <a:rPr lang="en-US" sz="2800" i="1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Meiyu</a:t>
            </a:r>
            <a:r>
              <a:rPr lang="en-US" sz="28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front, cold pools, orography, flow blocking, SST gradients</a:t>
            </a:r>
          </a:p>
          <a:p>
            <a:pPr marL="457200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2800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Extreme rainfall is often a result of a complex interplay among above processes</a:t>
            </a:r>
          </a:p>
          <a:p>
            <a:pPr marL="457200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2800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MCS organization leading to extreme rainfall: </a:t>
            </a:r>
            <a:r>
              <a:rPr lang="en-US" sz="28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many aspects similar to that observed elsewhere in the tropics and in the midlatitudes</a:t>
            </a:r>
          </a:p>
          <a:p>
            <a:pPr marL="457200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2800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Scientific planning for campaigns: </a:t>
            </a:r>
            <a:r>
              <a:rPr lang="en-US" sz="2800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unexpected findings are the norm</a:t>
            </a:r>
          </a:p>
          <a:p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508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8400" y="2527300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27912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587" y="108371"/>
            <a:ext cx="8898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CFFCC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Field Campaigns in East Asia/SCS Area Investigating Extreme Rainfall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74136" y="5249333"/>
            <a:ext cx="8111064" cy="1"/>
          </a:xfrm>
          <a:prstGeom prst="line">
            <a:avLst/>
          </a:prstGeom>
          <a:ln w="57150" cmpd="sng">
            <a:solidFill>
              <a:schemeClr val="tx1"/>
            </a:solidFill>
          </a:ln>
          <a:effectLst>
            <a:outerShdw blurRad="40000" dist="20000" dir="426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73835" y="4978400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750249" y="4978398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443555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119973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809137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23968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1980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1700382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1990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3393688" y="6102233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2000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082851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2010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6769149" y="6085300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2020</a:t>
            </a:r>
          </a:p>
        </p:txBody>
      </p:sp>
      <p:sp>
        <p:nvSpPr>
          <p:cNvPr id="35" name="TextBox 34"/>
          <p:cNvSpPr txBox="1"/>
          <p:nvPr/>
        </p:nvSpPr>
        <p:spPr>
          <a:xfrm rot="17950038">
            <a:off x="-162185" y="3747915"/>
            <a:ext cx="31063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-WMONEX (1978)</a:t>
            </a:r>
          </a:p>
        </p:txBody>
      </p:sp>
    </p:spTree>
    <p:extLst>
      <p:ext uri="{BB962C8B-B14F-4D97-AF65-F5344CB8AC3E}">
        <p14:creationId xmlns:p14="http://schemas.microsoft.com/office/powerpoint/2010/main" val="40177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0F6F629-60C9-6542-8E32-872D40748B0E}"/>
              </a:ext>
            </a:extLst>
          </p:cNvPr>
          <p:cNvSpPr txBox="1"/>
          <p:nvPr/>
        </p:nvSpPr>
        <p:spPr>
          <a:xfrm>
            <a:off x="5302041" y="3378449"/>
            <a:ext cx="3535293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Participating countries: Malaysia, Indonesia, Thailand, Philippines, Hong Kong, Japan, Singapore, Australia, People’s Republic of China, U.S.S.R., U.S.A </a:t>
            </a:r>
          </a:p>
        </p:txBody>
      </p:sp>
      <p:pic>
        <p:nvPicPr>
          <p:cNvPr id="6" name="Picture 5" descr="WMON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851"/>
            <a:ext cx="5315895" cy="48639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2094" y="229291"/>
            <a:ext cx="3107765" cy="954107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Winter MONEX</a:t>
            </a:r>
          </a:p>
          <a:p>
            <a:pPr algn="ctr"/>
            <a:r>
              <a:rPr lang="en-US" sz="2800" i="1" dirty="0"/>
              <a:t>December 1978</a:t>
            </a:r>
          </a:p>
        </p:txBody>
      </p:sp>
      <p:sp>
        <p:nvSpPr>
          <p:cNvPr id="8" name="Right Arrow 7"/>
          <p:cNvSpPr/>
          <p:nvPr/>
        </p:nvSpPr>
        <p:spPr>
          <a:xfrm rot="2174913">
            <a:off x="2066910" y="3391699"/>
            <a:ext cx="1412815" cy="406768"/>
          </a:xfrm>
          <a:custGeom>
            <a:avLst/>
            <a:gdLst>
              <a:gd name="connsiteX0" fmla="*/ 0 w 1789358"/>
              <a:gd name="connsiteY0" fmla="*/ 193627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0 w 1789358"/>
              <a:gd name="connsiteY7" fmla="*/ 193627 h 697541"/>
              <a:gd name="connsiteX0" fmla="*/ 19241 w 1789358"/>
              <a:gd name="connsiteY0" fmla="*/ 366821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19241 w 1789358"/>
              <a:gd name="connsiteY7" fmla="*/ 366821 h 697541"/>
              <a:gd name="connsiteX0" fmla="*/ 19241 w 1789358"/>
              <a:gd name="connsiteY0" fmla="*/ 443796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19241 w 1789358"/>
              <a:gd name="connsiteY7" fmla="*/ 443796 h 697541"/>
              <a:gd name="connsiteX0" fmla="*/ 19241 w 1789358"/>
              <a:gd name="connsiteY0" fmla="*/ 501527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19241 w 1789358"/>
              <a:gd name="connsiteY7" fmla="*/ 501527 h 697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9358" h="697541">
                <a:moveTo>
                  <a:pt x="19241" y="501527"/>
                </a:moveTo>
                <a:lnTo>
                  <a:pt x="1440588" y="193627"/>
                </a:lnTo>
                <a:lnTo>
                  <a:pt x="1440588" y="0"/>
                </a:lnTo>
                <a:lnTo>
                  <a:pt x="1789358" y="348771"/>
                </a:lnTo>
                <a:lnTo>
                  <a:pt x="1440588" y="697541"/>
                </a:lnTo>
                <a:lnTo>
                  <a:pt x="1440588" y="503914"/>
                </a:lnTo>
                <a:lnTo>
                  <a:pt x="0" y="503914"/>
                </a:lnTo>
                <a:lnTo>
                  <a:pt x="19241" y="501527"/>
                </a:lnTo>
                <a:close/>
              </a:path>
            </a:pathLst>
          </a:custGeom>
          <a:solidFill>
            <a:srgbClr val="FF0000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724" y="1664498"/>
            <a:ext cx="846576" cy="1077218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Ops Center</a:t>
            </a:r>
          </a:p>
          <a:p>
            <a:r>
              <a:rPr lang="en-US" sz="1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Kuala Lumpur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38730" y="2733954"/>
            <a:ext cx="519492" cy="40011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12637" y="2306890"/>
            <a:ext cx="1172419" cy="36933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MIT radar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130894" y="2676222"/>
            <a:ext cx="606649" cy="53564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18696" y="1212355"/>
            <a:ext cx="3925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i="1" dirty="0"/>
              <a:t>Cold surges, Hadley/Walker circulations, </a:t>
            </a:r>
            <a:r>
              <a:rPr lang="en-US" sz="2000" i="1" dirty="0" err="1"/>
              <a:t>interhemispheric</a:t>
            </a:r>
            <a:r>
              <a:rPr lang="en-US" sz="2000" i="1" dirty="0"/>
              <a:t> exchanges, near-equatorial depressions, heat sources/sinks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42220" y="4676397"/>
            <a:ext cx="121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Peter Webster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43" y="4486214"/>
            <a:ext cx="124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</a:rPr>
              <a:t>(Johnson and </a:t>
            </a:r>
            <a:r>
              <a:rPr lang="en-US" sz="1200" i="1" dirty="0" err="1">
                <a:solidFill>
                  <a:srgbClr val="002060"/>
                </a:solidFill>
              </a:rPr>
              <a:t>Houze</a:t>
            </a:r>
            <a:r>
              <a:rPr lang="en-US" sz="1200" i="1" dirty="0">
                <a:solidFill>
                  <a:srgbClr val="002060"/>
                </a:solidFill>
              </a:rPr>
              <a:t> 1987)</a:t>
            </a:r>
          </a:p>
        </p:txBody>
      </p:sp>
      <p:pic>
        <p:nvPicPr>
          <p:cNvPr id="27" name="Picture 7" descr="rhj2">
            <a:extLst>
              <a:ext uri="{FF2B5EF4-FFF2-40B4-BE49-F238E27FC236}">
                <a16:creationId xmlns:a16="http://schemas.microsoft.com/office/drawing/2014/main" id="{5D3EF5F4-B36B-8B4C-AD3C-5EAC79C2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82" y="1337079"/>
            <a:ext cx="5146571" cy="51873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ight Arrow 7">
            <a:extLst>
              <a:ext uri="{FF2B5EF4-FFF2-40B4-BE49-F238E27FC236}">
                <a16:creationId xmlns:a16="http://schemas.microsoft.com/office/drawing/2014/main" id="{CD7CD909-189F-9243-868A-6764C6E9B573}"/>
              </a:ext>
            </a:extLst>
          </p:cNvPr>
          <p:cNvSpPr/>
          <p:nvPr/>
        </p:nvSpPr>
        <p:spPr>
          <a:xfrm rot="2174913">
            <a:off x="2047034" y="3371823"/>
            <a:ext cx="1412815" cy="406768"/>
          </a:xfrm>
          <a:custGeom>
            <a:avLst/>
            <a:gdLst>
              <a:gd name="connsiteX0" fmla="*/ 0 w 1789358"/>
              <a:gd name="connsiteY0" fmla="*/ 193627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0 w 1789358"/>
              <a:gd name="connsiteY7" fmla="*/ 193627 h 697541"/>
              <a:gd name="connsiteX0" fmla="*/ 19241 w 1789358"/>
              <a:gd name="connsiteY0" fmla="*/ 366821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19241 w 1789358"/>
              <a:gd name="connsiteY7" fmla="*/ 366821 h 697541"/>
              <a:gd name="connsiteX0" fmla="*/ 19241 w 1789358"/>
              <a:gd name="connsiteY0" fmla="*/ 443796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19241 w 1789358"/>
              <a:gd name="connsiteY7" fmla="*/ 443796 h 697541"/>
              <a:gd name="connsiteX0" fmla="*/ 19241 w 1789358"/>
              <a:gd name="connsiteY0" fmla="*/ 501527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19241 w 1789358"/>
              <a:gd name="connsiteY7" fmla="*/ 501527 h 697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9358" h="697541">
                <a:moveTo>
                  <a:pt x="19241" y="501527"/>
                </a:moveTo>
                <a:lnTo>
                  <a:pt x="1440588" y="193627"/>
                </a:lnTo>
                <a:lnTo>
                  <a:pt x="1440588" y="0"/>
                </a:lnTo>
                <a:lnTo>
                  <a:pt x="1789358" y="348771"/>
                </a:lnTo>
                <a:lnTo>
                  <a:pt x="1440588" y="697541"/>
                </a:lnTo>
                <a:lnTo>
                  <a:pt x="1440588" y="503914"/>
                </a:lnTo>
                <a:lnTo>
                  <a:pt x="0" y="503914"/>
                </a:lnTo>
                <a:lnTo>
                  <a:pt x="19241" y="501527"/>
                </a:lnTo>
                <a:close/>
              </a:path>
            </a:pathLst>
          </a:custGeom>
          <a:solidFill>
            <a:srgbClr val="FF0000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DC2ECF-A752-7C4C-96A1-7D8C3AB7195C}"/>
              </a:ext>
            </a:extLst>
          </p:cNvPr>
          <p:cNvSpPr txBox="1"/>
          <p:nvPr/>
        </p:nvSpPr>
        <p:spPr>
          <a:xfrm>
            <a:off x="6321166" y="2941398"/>
            <a:ext cx="20012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Houze</a:t>
            </a:r>
            <a:r>
              <a:rPr lang="en-US" i="1" dirty="0">
                <a:solidFill>
                  <a:schemeClr val="bg1"/>
                </a:solidFill>
              </a:rPr>
              <a:t> et al. (1981)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06F16-C40C-954E-8DEF-A7FDA4920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41" y="229291"/>
            <a:ext cx="1252907" cy="125290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4E2210-1313-E04F-8948-8C3F8E8BC580}"/>
              </a:ext>
            </a:extLst>
          </p:cNvPr>
          <p:cNvSpPr txBox="1"/>
          <p:nvPr/>
        </p:nvSpPr>
        <p:spPr>
          <a:xfrm>
            <a:off x="5985166" y="1371358"/>
            <a:ext cx="256240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i="1" dirty="0"/>
              <a:t>Diurnal Cycle of Convection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B81E2F-47F4-D949-A603-68FF8B5B7C9D}"/>
              </a:ext>
            </a:extLst>
          </p:cNvPr>
          <p:cNvSpPr/>
          <p:nvPr/>
        </p:nvSpPr>
        <p:spPr>
          <a:xfrm>
            <a:off x="1607126" y="2690077"/>
            <a:ext cx="577801" cy="535643"/>
          </a:xfrm>
          <a:prstGeom prst="ellipse">
            <a:avLst/>
          </a:prstGeom>
          <a:solidFill>
            <a:srgbClr val="7030A0">
              <a:alpha val="15000"/>
            </a:srgbClr>
          </a:solidFill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5D13509-4F22-B743-9881-D70D1F195BC5}"/>
              </a:ext>
            </a:extLst>
          </p:cNvPr>
          <p:cNvCxnSpPr/>
          <p:nvPr/>
        </p:nvCxnSpPr>
        <p:spPr>
          <a:xfrm flipV="1">
            <a:off x="821634" y="3211865"/>
            <a:ext cx="979457" cy="2468499"/>
          </a:xfrm>
          <a:prstGeom prst="straightConnector1">
            <a:avLst/>
          </a:prstGeom>
          <a:ln w="38100">
            <a:solidFill>
              <a:srgbClr val="7030A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124A082-3704-5E49-9955-DBD6B1B5F175}"/>
              </a:ext>
            </a:extLst>
          </p:cNvPr>
          <p:cNvSpPr txBox="1"/>
          <p:nvPr/>
        </p:nvSpPr>
        <p:spPr>
          <a:xfrm>
            <a:off x="538729" y="5652646"/>
            <a:ext cx="1646197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Ship soundings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A898D-7A02-4946-9DE8-962BF0C632B5}"/>
              </a:ext>
            </a:extLst>
          </p:cNvPr>
          <p:cNvSpPr txBox="1"/>
          <p:nvPr/>
        </p:nvSpPr>
        <p:spPr>
          <a:xfrm>
            <a:off x="1123407" y="3102832"/>
            <a:ext cx="577800" cy="36933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P-3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D6EDB2-BF3D-A84A-8745-D7F998D23E52}"/>
              </a:ext>
            </a:extLst>
          </p:cNvPr>
          <p:cNvSpPr txBox="1"/>
          <p:nvPr/>
        </p:nvSpPr>
        <p:spPr>
          <a:xfrm>
            <a:off x="6165273" y="3990109"/>
            <a:ext cx="2859392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/>
              <a:t>Repeatable diurnal cycle of convection developing off north coast of Borneo at night, moving offshore, and growing into expansive MCS, then decaying anvil</a:t>
            </a:r>
          </a:p>
        </p:txBody>
      </p:sp>
    </p:spTree>
    <p:extLst>
      <p:ext uri="{BB962C8B-B14F-4D97-AF65-F5344CB8AC3E}">
        <p14:creationId xmlns:p14="http://schemas.microsoft.com/office/powerpoint/2010/main" val="140111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28" grpId="0" animBg="1"/>
      <p:bldP spid="29" grpId="0" animBg="1"/>
      <p:bldP spid="2" grpId="0" animBg="1"/>
      <p:bldP spid="5" grpId="0" animBg="1"/>
      <p:bldP spid="13" grpId="0" animBg="1"/>
      <p:bldP spid="1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40080017">
            <a:extLst>
              <a:ext uri="{FF2B5EF4-FFF2-40B4-BE49-F238E27FC236}">
                <a16:creationId xmlns:a16="http://schemas.microsoft.com/office/drawing/2014/main" id="{84642A9C-7C8B-1B4A-8513-F7E9D3D02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8402" b="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5B6DD4-FA4E-C146-9777-8A4ACFBE67F4}"/>
              </a:ext>
            </a:extLst>
          </p:cNvPr>
          <p:cNvSpPr txBox="1"/>
          <p:nvPr/>
        </p:nvSpPr>
        <p:spPr>
          <a:xfrm>
            <a:off x="821803" y="1562581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Webster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44508F-3521-4749-AE47-346913E08CD8}"/>
              </a:ext>
            </a:extLst>
          </p:cNvPr>
          <p:cNvSpPr txBox="1"/>
          <p:nvPr/>
        </p:nvSpPr>
        <p:spPr>
          <a:xfrm>
            <a:off x="428262" y="204148"/>
            <a:ext cx="667859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WMONEX Operations Center, Kuala Lumpur, December 1978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F4C04A-A879-0443-B928-FAA36A567402}"/>
              </a:ext>
            </a:extLst>
          </p:cNvPr>
          <p:cNvSpPr txBox="1"/>
          <p:nvPr/>
        </p:nvSpPr>
        <p:spPr>
          <a:xfrm>
            <a:off x="5474837" y="1931913"/>
            <a:ext cx="108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Sadler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14A4A-0AA6-B94C-A0D6-D333AAA55878}"/>
              </a:ext>
            </a:extLst>
          </p:cNvPr>
          <p:cNvSpPr txBox="1"/>
          <p:nvPr/>
        </p:nvSpPr>
        <p:spPr>
          <a:xfrm>
            <a:off x="6366076" y="1724631"/>
            <a:ext cx="1643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Chang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18FADA-5E58-7B43-B073-EE6806AC9434}"/>
              </a:ext>
            </a:extLst>
          </p:cNvPr>
          <p:cNvSpPr txBox="1"/>
          <p:nvPr/>
        </p:nvSpPr>
        <p:spPr>
          <a:xfrm>
            <a:off x="7245755" y="1828273"/>
            <a:ext cx="142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Johnson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B34DE8D-62B5-8645-81F7-9776E7927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724" y="4265668"/>
            <a:ext cx="373380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E154A0-827B-7E47-8668-7941E614CF4D}"/>
              </a:ext>
            </a:extLst>
          </p:cNvPr>
          <p:cNvSpPr txBox="1"/>
          <p:nvPr/>
        </p:nvSpPr>
        <p:spPr>
          <a:xfrm>
            <a:off x="6817504" y="4556756"/>
            <a:ext cx="114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>
                <a:solidFill>
                  <a:schemeClr val="bg1"/>
                </a:solidFill>
              </a:rPr>
              <a:t>Houze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12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0E254-9D38-C741-81F7-A5887E9D6957}"/>
              </a:ext>
            </a:extLst>
          </p:cNvPr>
          <p:cNvSpPr txBox="1"/>
          <p:nvPr/>
        </p:nvSpPr>
        <p:spPr>
          <a:xfrm>
            <a:off x="5307752" y="1399871"/>
            <a:ext cx="3649608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/>
              <a:t>Cold surge: initial pulse – internal gravity wave moving at ~40 m/s over SCS, followed by surge “front” moving at 11 m/s (Chang et al. 1983)</a:t>
            </a:r>
          </a:p>
        </p:txBody>
      </p:sp>
      <p:pic>
        <p:nvPicPr>
          <p:cNvPr id="6" name="Picture 5" descr="WMON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851"/>
            <a:ext cx="5315895" cy="48639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2094" y="229291"/>
            <a:ext cx="3107765" cy="954107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Winter MONEX</a:t>
            </a:r>
          </a:p>
          <a:p>
            <a:pPr algn="ctr"/>
            <a:r>
              <a:rPr lang="en-US" sz="2800" i="1" dirty="0"/>
              <a:t>December 1978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5894" y="3362971"/>
            <a:ext cx="3641466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/>
              <a:t>Surges can lead to or strengthen Borneo vortex, enhance rainfall over Borneo, Indonesia, Malaysia (Chang and Lau 1980; Lim and Chang 1981; Lau et al. 1983; Chang et al. 2005)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42220" y="4676397"/>
            <a:ext cx="121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Peter Webster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43" y="4486214"/>
            <a:ext cx="124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</a:rPr>
              <a:t>(Johnson and </a:t>
            </a:r>
            <a:r>
              <a:rPr lang="en-US" sz="1200" i="1" dirty="0" err="1">
                <a:solidFill>
                  <a:srgbClr val="002060"/>
                </a:solidFill>
              </a:rPr>
              <a:t>Houze</a:t>
            </a:r>
            <a:r>
              <a:rPr lang="en-US" sz="1200" i="1" dirty="0">
                <a:solidFill>
                  <a:srgbClr val="002060"/>
                </a:solidFill>
              </a:rPr>
              <a:t> 1987)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53AC7E-ACB6-4444-937C-F77D0028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41" y="229291"/>
            <a:ext cx="1252907" cy="125290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18C302-4E91-3E4E-95C0-BED794D19840}"/>
              </a:ext>
            </a:extLst>
          </p:cNvPr>
          <p:cNvSpPr/>
          <p:nvPr/>
        </p:nvSpPr>
        <p:spPr>
          <a:xfrm>
            <a:off x="7140758" y="5846618"/>
            <a:ext cx="1682721" cy="154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7">
            <a:extLst>
              <a:ext uri="{FF2B5EF4-FFF2-40B4-BE49-F238E27FC236}">
                <a16:creationId xmlns:a16="http://schemas.microsoft.com/office/drawing/2014/main" id="{1C602919-9944-C840-8C3E-0FC152E300FA}"/>
              </a:ext>
            </a:extLst>
          </p:cNvPr>
          <p:cNvSpPr/>
          <p:nvPr/>
        </p:nvSpPr>
        <p:spPr>
          <a:xfrm rot="11130569">
            <a:off x="2338547" y="1952197"/>
            <a:ext cx="3173515" cy="406768"/>
          </a:xfrm>
          <a:custGeom>
            <a:avLst/>
            <a:gdLst>
              <a:gd name="connsiteX0" fmla="*/ 0 w 1789358"/>
              <a:gd name="connsiteY0" fmla="*/ 193627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0 w 1789358"/>
              <a:gd name="connsiteY7" fmla="*/ 193627 h 697541"/>
              <a:gd name="connsiteX0" fmla="*/ 19241 w 1789358"/>
              <a:gd name="connsiteY0" fmla="*/ 366821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19241 w 1789358"/>
              <a:gd name="connsiteY7" fmla="*/ 366821 h 697541"/>
              <a:gd name="connsiteX0" fmla="*/ 19241 w 1789358"/>
              <a:gd name="connsiteY0" fmla="*/ 443796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19241 w 1789358"/>
              <a:gd name="connsiteY7" fmla="*/ 443796 h 697541"/>
              <a:gd name="connsiteX0" fmla="*/ 19241 w 1789358"/>
              <a:gd name="connsiteY0" fmla="*/ 501527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19241 w 1789358"/>
              <a:gd name="connsiteY7" fmla="*/ 501527 h 697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9358" h="697541">
                <a:moveTo>
                  <a:pt x="19241" y="501527"/>
                </a:moveTo>
                <a:lnTo>
                  <a:pt x="1440588" y="193627"/>
                </a:lnTo>
                <a:lnTo>
                  <a:pt x="1440588" y="0"/>
                </a:lnTo>
                <a:lnTo>
                  <a:pt x="1789358" y="348771"/>
                </a:lnTo>
                <a:lnTo>
                  <a:pt x="1440588" y="697541"/>
                </a:lnTo>
                <a:lnTo>
                  <a:pt x="1440588" y="503914"/>
                </a:lnTo>
                <a:lnTo>
                  <a:pt x="0" y="503914"/>
                </a:lnTo>
                <a:lnTo>
                  <a:pt x="19241" y="501527"/>
                </a:lnTo>
                <a:close/>
              </a:path>
            </a:pathLst>
          </a:custGeom>
          <a:solidFill>
            <a:srgbClr val="0070C0"/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7">
            <a:extLst>
              <a:ext uri="{FF2B5EF4-FFF2-40B4-BE49-F238E27FC236}">
                <a16:creationId xmlns:a16="http://schemas.microsoft.com/office/drawing/2014/main" id="{38692092-37B7-FA42-B7E3-CC21A4E2B6AD}"/>
              </a:ext>
            </a:extLst>
          </p:cNvPr>
          <p:cNvSpPr/>
          <p:nvPr/>
        </p:nvSpPr>
        <p:spPr>
          <a:xfrm rot="11472754">
            <a:off x="1952528" y="3219110"/>
            <a:ext cx="3639990" cy="406768"/>
          </a:xfrm>
          <a:custGeom>
            <a:avLst/>
            <a:gdLst>
              <a:gd name="connsiteX0" fmla="*/ 0 w 1789358"/>
              <a:gd name="connsiteY0" fmla="*/ 193627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0 w 1789358"/>
              <a:gd name="connsiteY7" fmla="*/ 193627 h 697541"/>
              <a:gd name="connsiteX0" fmla="*/ 19241 w 1789358"/>
              <a:gd name="connsiteY0" fmla="*/ 366821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19241 w 1789358"/>
              <a:gd name="connsiteY7" fmla="*/ 366821 h 697541"/>
              <a:gd name="connsiteX0" fmla="*/ 19241 w 1789358"/>
              <a:gd name="connsiteY0" fmla="*/ 443796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19241 w 1789358"/>
              <a:gd name="connsiteY7" fmla="*/ 443796 h 697541"/>
              <a:gd name="connsiteX0" fmla="*/ 19241 w 1789358"/>
              <a:gd name="connsiteY0" fmla="*/ 501527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19241 w 1789358"/>
              <a:gd name="connsiteY7" fmla="*/ 501527 h 697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9358" h="697541">
                <a:moveTo>
                  <a:pt x="19241" y="501527"/>
                </a:moveTo>
                <a:lnTo>
                  <a:pt x="1440588" y="193627"/>
                </a:lnTo>
                <a:lnTo>
                  <a:pt x="1440588" y="0"/>
                </a:lnTo>
                <a:lnTo>
                  <a:pt x="1789358" y="348771"/>
                </a:lnTo>
                <a:lnTo>
                  <a:pt x="1440588" y="697541"/>
                </a:lnTo>
                <a:lnTo>
                  <a:pt x="1440588" y="503914"/>
                </a:lnTo>
                <a:lnTo>
                  <a:pt x="0" y="503914"/>
                </a:lnTo>
                <a:lnTo>
                  <a:pt x="19241" y="501527"/>
                </a:lnTo>
                <a:close/>
              </a:path>
            </a:pathLst>
          </a:custGeom>
          <a:solidFill>
            <a:srgbClr val="00B050"/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ge result for monsoon clouds"/>
          <p:cNvPicPr>
            <a:picLocks noChangeAspect="1" noChangeArrowheads="1"/>
          </p:cNvPicPr>
          <p:nvPr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WMON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57" y="321184"/>
            <a:ext cx="6573837" cy="60148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05059" y="3211836"/>
            <a:ext cx="1104376" cy="1313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463839" y="3264695"/>
            <a:ext cx="509828" cy="428916"/>
          </a:xfrm>
          <a:custGeom>
            <a:avLst/>
            <a:gdLst>
              <a:gd name="connsiteX0" fmla="*/ 25151 w 509828"/>
              <a:gd name="connsiteY0" fmla="*/ 5538 h 428916"/>
              <a:gd name="connsiteX1" fmla="*/ 39749 w 509828"/>
              <a:gd name="connsiteY1" fmla="*/ 122332 h 428916"/>
              <a:gd name="connsiteX2" fmla="*/ 98142 w 509828"/>
              <a:gd name="connsiteY2" fmla="*/ 209927 h 428916"/>
              <a:gd name="connsiteX3" fmla="*/ 127339 w 509828"/>
              <a:gd name="connsiteY3" fmla="*/ 253725 h 428916"/>
              <a:gd name="connsiteX4" fmla="*/ 156535 w 509828"/>
              <a:gd name="connsiteY4" fmla="*/ 297523 h 428916"/>
              <a:gd name="connsiteX5" fmla="*/ 200330 w 509828"/>
              <a:gd name="connsiteY5" fmla="*/ 326721 h 428916"/>
              <a:gd name="connsiteX6" fmla="*/ 302518 w 509828"/>
              <a:gd name="connsiteY6" fmla="*/ 428916 h 428916"/>
              <a:gd name="connsiteX7" fmla="*/ 360911 w 509828"/>
              <a:gd name="connsiteY7" fmla="*/ 414317 h 428916"/>
              <a:gd name="connsiteX8" fmla="*/ 375510 w 509828"/>
              <a:gd name="connsiteY8" fmla="*/ 370519 h 428916"/>
              <a:gd name="connsiteX9" fmla="*/ 404706 w 509828"/>
              <a:gd name="connsiteY9" fmla="*/ 326721 h 428916"/>
              <a:gd name="connsiteX10" fmla="*/ 433903 w 509828"/>
              <a:gd name="connsiteY10" fmla="*/ 268324 h 428916"/>
              <a:gd name="connsiteX11" fmla="*/ 477698 w 509828"/>
              <a:gd name="connsiteY11" fmla="*/ 239126 h 428916"/>
              <a:gd name="connsiteX12" fmla="*/ 492296 w 509828"/>
              <a:gd name="connsiteY12" fmla="*/ 63935 h 428916"/>
              <a:gd name="connsiteX13" fmla="*/ 390108 w 509828"/>
              <a:gd name="connsiteY13" fmla="*/ 20137 h 428916"/>
              <a:gd name="connsiteX14" fmla="*/ 25151 w 509828"/>
              <a:gd name="connsiteY14" fmla="*/ 5538 h 42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9828" h="428916">
                <a:moveTo>
                  <a:pt x="25151" y="5538"/>
                </a:moveTo>
                <a:cubicBezTo>
                  <a:pt x="-33242" y="22571"/>
                  <a:pt x="26554" y="85383"/>
                  <a:pt x="39749" y="122332"/>
                </a:cubicBezTo>
                <a:cubicBezTo>
                  <a:pt x="51551" y="155379"/>
                  <a:pt x="78678" y="180729"/>
                  <a:pt x="98142" y="209927"/>
                </a:cubicBezTo>
                <a:lnTo>
                  <a:pt x="127339" y="253725"/>
                </a:lnTo>
                <a:cubicBezTo>
                  <a:pt x="137071" y="268324"/>
                  <a:pt x="141936" y="287790"/>
                  <a:pt x="156535" y="297523"/>
                </a:cubicBezTo>
                <a:lnTo>
                  <a:pt x="200330" y="326721"/>
                </a:lnTo>
                <a:cubicBezTo>
                  <a:pt x="267258" y="427121"/>
                  <a:pt x="225432" y="403220"/>
                  <a:pt x="302518" y="428916"/>
                </a:cubicBezTo>
                <a:cubicBezTo>
                  <a:pt x="321982" y="424050"/>
                  <a:pt x="345244" y="426851"/>
                  <a:pt x="360911" y="414317"/>
                </a:cubicBezTo>
                <a:cubicBezTo>
                  <a:pt x="372928" y="404703"/>
                  <a:pt x="368628" y="384284"/>
                  <a:pt x="375510" y="370519"/>
                </a:cubicBezTo>
                <a:cubicBezTo>
                  <a:pt x="383356" y="354825"/>
                  <a:pt x="396001" y="341955"/>
                  <a:pt x="404706" y="326721"/>
                </a:cubicBezTo>
                <a:cubicBezTo>
                  <a:pt x="415503" y="307825"/>
                  <a:pt x="419971" y="285043"/>
                  <a:pt x="433903" y="268324"/>
                </a:cubicBezTo>
                <a:cubicBezTo>
                  <a:pt x="445135" y="254845"/>
                  <a:pt x="463100" y="248859"/>
                  <a:pt x="477698" y="239126"/>
                </a:cubicBezTo>
                <a:cubicBezTo>
                  <a:pt x="496704" y="182104"/>
                  <a:pt x="530756" y="125476"/>
                  <a:pt x="492296" y="63935"/>
                </a:cubicBezTo>
                <a:cubicBezTo>
                  <a:pt x="488218" y="57409"/>
                  <a:pt x="406410" y="20719"/>
                  <a:pt x="390108" y="20137"/>
                </a:cubicBezTo>
                <a:cubicBezTo>
                  <a:pt x="268533" y="15795"/>
                  <a:pt x="83544" y="-11495"/>
                  <a:pt x="25151" y="553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255417" y="3124240"/>
            <a:ext cx="208422" cy="248187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20374" y="3124240"/>
            <a:ext cx="0" cy="686166"/>
          </a:xfrm>
          <a:prstGeom prst="line">
            <a:avLst/>
          </a:prstGeom>
          <a:ln w="127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3532785" y="3153439"/>
            <a:ext cx="262769" cy="364981"/>
          </a:xfrm>
          <a:custGeom>
            <a:avLst/>
            <a:gdLst>
              <a:gd name="connsiteX0" fmla="*/ 262769 w 262769"/>
              <a:gd name="connsiteY0" fmla="*/ 0 h 364981"/>
              <a:gd name="connsiteX1" fmla="*/ 116786 w 262769"/>
              <a:gd name="connsiteY1" fmla="*/ 160592 h 364981"/>
              <a:gd name="connsiteX2" fmla="*/ 0 w 262769"/>
              <a:gd name="connsiteY2" fmla="*/ 364981 h 364981"/>
              <a:gd name="connsiteX3" fmla="*/ 0 w 262769"/>
              <a:gd name="connsiteY3" fmla="*/ 364981 h 364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769" h="364981">
                <a:moveTo>
                  <a:pt x="262769" y="0"/>
                </a:moveTo>
                <a:cubicBezTo>
                  <a:pt x="211675" y="49881"/>
                  <a:pt x="160581" y="99762"/>
                  <a:pt x="116786" y="160592"/>
                </a:cubicBezTo>
                <a:cubicBezTo>
                  <a:pt x="72991" y="221422"/>
                  <a:pt x="0" y="364981"/>
                  <a:pt x="0" y="364981"/>
                </a:cubicBezTo>
                <a:lnTo>
                  <a:pt x="0" y="364981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29676" y="6274675"/>
            <a:ext cx="309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(Johnson and </a:t>
            </a:r>
            <a:r>
              <a:rPr lang="en-US" i="1" dirty="0" err="1"/>
              <a:t>Houze</a:t>
            </a:r>
            <a:r>
              <a:rPr lang="en-US" i="1" dirty="0"/>
              <a:t> 1987)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32399" y="977900"/>
            <a:ext cx="3416301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/>
              <a:t>Heavy rainfall along coastal Viet Nam, eastern Philippines, eastern Malaysia, Borneo; </a:t>
            </a:r>
            <a:r>
              <a:rPr lang="en-US" i="1"/>
              <a:t>Borneo vortex is common feature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0A94D7-237F-FA48-A1AE-C18247F8ABB2}"/>
              </a:ext>
            </a:extLst>
          </p:cNvPr>
          <p:cNvSpPr/>
          <p:nvPr/>
        </p:nvSpPr>
        <p:spPr>
          <a:xfrm rot="20445626">
            <a:off x="3103839" y="1855304"/>
            <a:ext cx="460993" cy="1268936"/>
          </a:xfrm>
          <a:prstGeom prst="ellipse">
            <a:avLst/>
          </a:prstGeom>
          <a:solidFill>
            <a:srgbClr val="00B050">
              <a:alpha val="10000"/>
            </a:srgbClr>
          </a:solidFill>
          <a:ln w="28575">
            <a:solidFill>
              <a:srgbClr val="00743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A07FB27-3990-4243-B1C0-DC95E6B47E8F}"/>
              </a:ext>
            </a:extLst>
          </p:cNvPr>
          <p:cNvSpPr/>
          <p:nvPr/>
        </p:nvSpPr>
        <p:spPr>
          <a:xfrm rot="20445626">
            <a:off x="4842022" y="1882837"/>
            <a:ext cx="460993" cy="1784658"/>
          </a:xfrm>
          <a:prstGeom prst="ellipse">
            <a:avLst/>
          </a:prstGeom>
          <a:solidFill>
            <a:srgbClr val="00B050">
              <a:alpha val="11000"/>
            </a:srgbClr>
          </a:solidFill>
          <a:ln w="28575">
            <a:solidFill>
              <a:srgbClr val="00743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AEA29A8-0570-E144-8C0C-71E0E93476B5}"/>
              </a:ext>
            </a:extLst>
          </p:cNvPr>
          <p:cNvSpPr/>
          <p:nvPr/>
        </p:nvSpPr>
        <p:spPr>
          <a:xfrm rot="20044089">
            <a:off x="2514001" y="2855439"/>
            <a:ext cx="460993" cy="1268936"/>
          </a:xfrm>
          <a:prstGeom prst="ellipse">
            <a:avLst/>
          </a:prstGeom>
          <a:solidFill>
            <a:srgbClr val="00B050">
              <a:alpha val="10000"/>
            </a:srgbClr>
          </a:solidFill>
          <a:ln w="28575">
            <a:solidFill>
              <a:srgbClr val="00743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80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587" y="108371"/>
            <a:ext cx="8898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CFFCC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Field Campaigns in East Asia/SCS Investigating Extreme Rainfall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74136" y="5249333"/>
            <a:ext cx="8111064" cy="1"/>
          </a:xfrm>
          <a:prstGeom prst="line">
            <a:avLst/>
          </a:prstGeom>
          <a:ln w="57150" cmpd="sng">
            <a:solidFill>
              <a:schemeClr val="tx1"/>
            </a:solidFill>
          </a:ln>
          <a:effectLst>
            <a:outerShdw blurRad="40000" dist="20000" dir="426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73835" y="4978400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750249" y="4978398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443555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119973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809137" y="4944532"/>
            <a:ext cx="0" cy="270935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23968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1980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1700382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1990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3393688" y="6102233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2000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082851" y="6119168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2010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6769149" y="6085300"/>
            <a:ext cx="209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 rot="17950038">
            <a:off x="1496688" y="4360503"/>
            <a:ext cx="192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-TAMEX</a:t>
            </a:r>
          </a:p>
        </p:txBody>
      </p:sp>
      <p:sp>
        <p:nvSpPr>
          <p:cNvPr id="23" name="TextBox 22"/>
          <p:cNvSpPr txBox="1"/>
          <p:nvPr/>
        </p:nvSpPr>
        <p:spPr>
          <a:xfrm rot="17950038">
            <a:off x="67590" y="4194720"/>
            <a:ext cx="220986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-WMONEX</a:t>
            </a:r>
          </a:p>
        </p:txBody>
      </p:sp>
    </p:spTree>
    <p:extLst>
      <p:ext uri="{BB962C8B-B14F-4D97-AF65-F5344CB8AC3E}">
        <p14:creationId xmlns:p14="http://schemas.microsoft.com/office/powerpoint/2010/main" val="383452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1747</Words>
  <Application>Microsoft Macintosh PowerPoint</Application>
  <PresentationFormat>On-screen Show (4:3)</PresentationFormat>
  <Paragraphs>311</Paragraphs>
  <Slides>38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Arial Rounded MT Bold</vt:lpstr>
      <vt:lpstr>Calibri</vt:lpstr>
      <vt:lpstr>Comic Sans MS</vt:lpstr>
      <vt:lpstr>Helvetica</vt:lpstr>
      <vt:lpstr>Wingdings</vt:lpstr>
      <vt:lpstr>Office Theme</vt:lpstr>
      <vt:lpstr>Heavy Rainfall in the South China Sea Area:  Four Decades of Field Campaigns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Prediction of Rainfall Extremes  Campaign In the Pacific (PRECIP) 2020</vt:lpstr>
      <vt:lpstr>PowerPoint Presentation</vt:lpstr>
      <vt:lpstr>Summary</vt:lpstr>
      <vt:lpstr>General Scientific Findings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Heavy Rainfall in the South China Sea Area:  Four Decades of Field Campaigns</dc:title>
  <dc:creator>Johnson,Richard</dc:creator>
  <cp:lastModifiedBy>Johnson,Richard</cp:lastModifiedBy>
  <cp:revision>26</cp:revision>
  <dcterms:created xsi:type="dcterms:W3CDTF">2019-03-13T18:19:22Z</dcterms:created>
  <dcterms:modified xsi:type="dcterms:W3CDTF">2019-04-15T10:58:23Z</dcterms:modified>
</cp:coreProperties>
</file>