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83" r:id="rId4"/>
    <p:sldId id="259" r:id="rId5"/>
    <p:sldId id="264" r:id="rId6"/>
    <p:sldId id="263" r:id="rId7"/>
    <p:sldId id="267" r:id="rId8"/>
    <p:sldId id="266" r:id="rId9"/>
    <p:sldId id="287" r:id="rId10"/>
    <p:sldId id="269" r:id="rId11"/>
    <p:sldId id="268" r:id="rId12"/>
    <p:sldId id="270" r:id="rId13"/>
    <p:sldId id="276" r:id="rId14"/>
    <p:sldId id="271" r:id="rId15"/>
    <p:sldId id="272" r:id="rId16"/>
    <p:sldId id="273" r:id="rId17"/>
    <p:sldId id="274" r:id="rId18"/>
    <p:sldId id="275" r:id="rId19"/>
    <p:sldId id="277" r:id="rId20"/>
    <p:sldId id="279" r:id="rId21"/>
    <p:sldId id="278" r:id="rId22"/>
    <p:sldId id="280" r:id="rId23"/>
    <p:sldId id="285" r:id="rId24"/>
    <p:sldId id="281" r:id="rId25"/>
    <p:sldId id="282" r:id="rId26"/>
    <p:sldId id="286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3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42672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3rd Intl TRMM Sci Conf </a:t>
            </a:r>
            <a:r>
              <a:rPr lang="en-US">
                <a:solidFill>
                  <a:schemeClr val="tx1"/>
                </a:solidFill>
              </a:rPr>
              <a:t> 8 February 2008 </a:t>
            </a:r>
            <a:r>
              <a:rPr lang="en-US">
                <a:solidFill>
                  <a:srgbClr val="3333FF"/>
                </a:solidFill>
              </a:rPr>
              <a:t>Las Vegas, NV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BFB198-7B8B-D94E-90A0-B85C330D7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3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0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9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4810-DE01-2944-A7FE-C2A9A42108D8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61ABB-579F-BE4E-8447-36710638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???" TargetMode="External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2" y="938425"/>
            <a:ext cx="6141215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Convection over the Northern South China Sea during the Onset of the East Asian Summer Monsoon</a:t>
            </a:r>
            <a:br>
              <a:rPr lang="en-US" sz="3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600" b="1" dirty="0" smtClean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4292" y="6217179"/>
            <a:ext cx="1763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CCFFCC"/>
                </a:solidFill>
              </a:rPr>
              <a:t>4 June 2008</a:t>
            </a:r>
            <a:endParaRPr lang="en-US" sz="1400" i="1" dirty="0">
              <a:solidFill>
                <a:srgbClr val="CC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586" y="5879414"/>
            <a:ext cx="716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Symposium on Ocean and Atmosphere Research in the South China </a:t>
            </a:r>
            <a:r>
              <a:rPr lang="en-US" i="1" dirty="0" smtClean="0">
                <a:solidFill>
                  <a:srgbClr val="FFFF00"/>
                </a:solidFill>
              </a:rPr>
              <a:t>Sea Taipei, 19-20 </a:t>
            </a:r>
            <a:r>
              <a:rPr lang="en-US" i="1" smtClean="0">
                <a:solidFill>
                  <a:srgbClr val="FFFF00"/>
                </a:solidFill>
              </a:rPr>
              <a:t>January </a:t>
            </a:r>
            <a:r>
              <a:rPr lang="en-US" i="1" smtClean="0">
                <a:solidFill>
                  <a:srgbClr val="FFFF00"/>
                </a:solidFill>
              </a:rPr>
              <a:t>2016 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52" y="4131589"/>
            <a:ext cx="387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850" y="2627867"/>
            <a:ext cx="8768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Richard H. Johnson</a:t>
            </a:r>
            <a:br>
              <a:rPr lang="en-US" sz="2400" b="1" i="1" dirty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b="1" i="1" dirty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Colorado State </a:t>
            </a:r>
            <a:r>
              <a:rPr lang="en-US" sz="2400" b="1" i="1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University</a:t>
            </a:r>
          </a:p>
          <a:p>
            <a:endParaRPr lang="en-US" sz="2400" b="1" i="1" dirty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b="1" i="1" dirty="0" smtClean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b="1" i="1" dirty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b="1" i="1" dirty="0" smtClean="0">
              <a:solidFill>
                <a:srgbClr val="CCFFC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Acknowledgments:  Paul </a:t>
            </a:r>
            <a:r>
              <a:rPr lang="en-US" sz="2400" b="1" i="1" dirty="0" err="1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Ciesielski</a:t>
            </a:r>
            <a:r>
              <a:rPr lang="en-US" sz="2400" b="1" i="1" dirty="0" smtClean="0">
                <a:solidFill>
                  <a:srgbClr val="CCFFC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Mike Toy, Andy Newman, Tom Keenan, Steve Aves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5016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0-17 at 9.2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9" y="211716"/>
            <a:ext cx="5797177" cy="564725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6" name="Picture 5" descr="Screen shot 2013-10-17 at 9.24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89" y="5909325"/>
            <a:ext cx="3765176" cy="991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5172" y="961609"/>
            <a:ext cx="191247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Taipei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8863" y="3864931"/>
            <a:ext cx="191247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Kaohsiung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172" y="2222643"/>
            <a:ext cx="191247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</a:t>
            </a: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Hualien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4158" y="3450776"/>
            <a:ext cx="191247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Tainan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588" y="455788"/>
            <a:ext cx="2495177" cy="5093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i="1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2500" i="1" dirty="0" smtClean="0">
                <a:sym typeface="Wingdings"/>
              </a:rPr>
              <a:t> </a:t>
            </a:r>
            <a:r>
              <a:rPr lang="en-US" sz="2500" i="1" dirty="0">
                <a:sym typeface="Wingdings"/>
              </a:rPr>
              <a:t>D</a:t>
            </a:r>
            <a:r>
              <a:rPr lang="en-US" sz="2500" i="1" dirty="0" smtClean="0">
                <a:sym typeface="Wingdings"/>
              </a:rPr>
              <a:t>ifference in rainfall between smoothed and 2008 observed SST gradient around Taiwan</a:t>
            </a:r>
          </a:p>
          <a:p>
            <a:r>
              <a:rPr lang="en-US" sz="2500" i="1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2500" i="1" dirty="0">
                <a:sym typeface="Wingdings"/>
              </a:rPr>
              <a:t> </a:t>
            </a:r>
            <a:r>
              <a:rPr lang="en-US" sz="2500" i="1" dirty="0" smtClean="0"/>
              <a:t>Parts of southwest Taiwan receive ~30% (125 mm) more rainfall over five-day period (13-18 June)</a:t>
            </a:r>
            <a:endParaRPr lang="en-US" sz="25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9817" y="6319002"/>
            <a:ext cx="391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Toy and Johnson (2014, JAS)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61268" y="271122"/>
            <a:ext cx="4584930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Rainfall Enhancement </a:t>
            </a:r>
            <a:r>
              <a:rPr lang="en-US" sz="2000" i="1" dirty="0"/>
              <a:t>D</a:t>
            </a:r>
            <a:r>
              <a:rPr lang="en-US" sz="2000" i="1" dirty="0" smtClean="0"/>
              <a:t>ue to SST Gradient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824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sa_color_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5" y="1074377"/>
            <a:ext cx="8777494" cy="53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 flipV="1">
            <a:off x="4254425" y="3408752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324354" y="3440112"/>
            <a:ext cx="914400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>
                <a:latin typeface="Arial Rounded MT Bold" charset="0"/>
              </a:rPr>
              <a:t>BMRC       C-POL RADAR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447800" y="152400"/>
            <a:ext cx="6324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90"/>
                </a:solidFill>
                <a:latin typeface="Comic Sans MS" charset="0"/>
              </a:rPr>
              <a:t>South China Sea Monsoon Experiment (SCSMEX) –  May-June 1998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820074" y="1015920"/>
            <a:ext cx="175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Arial Rounded MT Bold" charset="0"/>
              </a:rPr>
              <a:t>(May</a:t>
            </a:r>
            <a:r>
              <a:rPr lang="en-US" sz="1400" dirty="0">
                <a:latin typeface="Arial Rounded MT Bold" charset="0"/>
              </a:rPr>
              <a:t>-June </a:t>
            </a:r>
            <a:r>
              <a:rPr lang="en-US" sz="1400" dirty="0" smtClean="0">
                <a:latin typeface="Arial Rounded MT Bold" charset="0"/>
              </a:rPr>
              <a:t>1998)</a:t>
            </a:r>
            <a:endParaRPr lang="en-US" sz="1400" dirty="0">
              <a:latin typeface="Arial Rounded MT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556" y="1442550"/>
            <a:ext cx="4624918" cy="58477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r>
              <a:rPr lang="en-US" sz="1600" b="1" i="1" dirty="0" smtClean="0"/>
              <a:t>Study of key processes associated with onset and evolution of SE Asia summer monsoon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2711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1700"/>
            <a:ext cx="6324600" cy="5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64008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1" dirty="0">
                <a:solidFill>
                  <a:srgbClr val="CC0066"/>
                </a:solidFill>
                <a:latin typeface="Comic Sans MS" charset="0"/>
              </a:rPr>
              <a:t>(Parker and Johnson 2000)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905000" y="1309688"/>
            <a:ext cx="597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9900"/>
                </a:solidFill>
              </a:rPr>
              <a:t>(based on 88 linear, warm-sector MCSs, May 1996,97)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33600" y="29098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(58%)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133600" y="45100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(19%)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133600" y="61102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(19%)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09344" y="103062"/>
            <a:ext cx="8866815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Comic Sans MS" charset="0"/>
              </a:rPr>
              <a:t>Mesoscale</a:t>
            </a:r>
            <a:r>
              <a:rPr lang="en-US" sz="2800" dirty="0" smtClean="0">
                <a:solidFill>
                  <a:srgbClr val="FFFF00"/>
                </a:solidFill>
                <a:latin typeface="Comic Sans MS" charset="0"/>
              </a:rPr>
              <a:t> Convective System (MCS) </a:t>
            </a:r>
            <a:r>
              <a:rPr lang="en-US" sz="2800" dirty="0">
                <a:solidFill>
                  <a:srgbClr val="FFFF00"/>
                </a:solidFill>
                <a:latin typeface="Comic Sans MS" charset="0"/>
              </a:rPr>
              <a:t>Organization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875213" y="2982913"/>
            <a:ext cx="91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6-8 h </a:t>
            </a:r>
            <a:endParaRPr lang="en-US" sz="2000" b="1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791200" y="32004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4114800" y="32004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876800" y="4632325"/>
            <a:ext cx="91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4-6 h </a:t>
            </a:r>
            <a:endParaRPr lang="en-US" sz="2000" b="1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875213" y="6096000"/>
            <a:ext cx="91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4-6 h </a:t>
            </a:r>
            <a:endParaRPr lang="en-US" sz="2000" b="1" i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4191000" y="4876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4191000" y="63246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5791200" y="63246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791200" y="4876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sa_color_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5" y="1074377"/>
            <a:ext cx="8777494" cy="53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 flipV="1">
            <a:off x="4254425" y="3408752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324354" y="3440112"/>
            <a:ext cx="914400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>
                <a:latin typeface="Arial Rounded MT Bold" charset="0"/>
              </a:rPr>
              <a:t>BMRC       C-POL RADAR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447800" y="152400"/>
            <a:ext cx="6324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90"/>
                </a:solidFill>
                <a:latin typeface="Comic Sans MS" charset="0"/>
              </a:rPr>
              <a:t>South China Sea Monsoon Experiment (SCSMEX) –  May-June 1998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820074" y="1015920"/>
            <a:ext cx="175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Arial Rounded MT Bold" charset="0"/>
              </a:rPr>
              <a:t>(May</a:t>
            </a:r>
            <a:r>
              <a:rPr lang="en-US" sz="1400" dirty="0">
                <a:latin typeface="Arial Rounded MT Bold" charset="0"/>
              </a:rPr>
              <a:t>-June </a:t>
            </a:r>
            <a:r>
              <a:rPr lang="en-US" sz="1400" dirty="0" smtClean="0">
                <a:latin typeface="Arial Rounded MT Bold" charset="0"/>
              </a:rPr>
              <a:t>1998)</a:t>
            </a:r>
            <a:endParaRPr lang="en-US" sz="1400" dirty="0">
              <a:latin typeface="Arial Rounded MT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556" y="1442550"/>
            <a:ext cx="4624918" cy="58477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r>
              <a:rPr lang="en-US" sz="1600" b="1" i="1" dirty="0" smtClean="0"/>
              <a:t>Study of key processes associated with onset and evolution of SE Asia summer monsoon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96418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TS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33800" y="1538288"/>
            <a:ext cx="32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cs typeface="Arial" charset="0"/>
              </a:rPr>
              <a:t>●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565525" y="1736725"/>
            <a:ext cx="127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</a:rPr>
              <a:t>Hong Kong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0" y="0"/>
            <a:ext cx="70866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Comic Sans MS" charset="0"/>
              </a:rPr>
              <a:t>SCSMEX 6-hour Radar Animation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981200" y="914400"/>
            <a:ext cx="1143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858000" y="990600"/>
            <a:ext cx="12954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7086600" y="4800600"/>
            <a:ext cx="9906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058025" y="1295400"/>
            <a:ext cx="638175" cy="42545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charset="0"/>
              </a:rPr>
              <a:t>TS 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6648450" y="603250"/>
            <a:ext cx="158115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5 June 1998</a:t>
            </a: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 flipV="1">
            <a:off x="5105400" y="3124200"/>
            <a:ext cx="22860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953000" y="3810000"/>
            <a:ext cx="11430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i="1">
                <a:solidFill>
                  <a:schemeClr val="bg1"/>
                </a:solidFill>
              </a:rPr>
              <a:t>BMRC C-POL RADAR</a:t>
            </a:r>
          </a:p>
        </p:txBody>
      </p:sp>
    </p:spTree>
    <p:extLst>
      <p:ext uri="{BB962C8B-B14F-4D97-AF65-F5344CB8AC3E}">
        <p14:creationId xmlns:p14="http://schemas.microsoft.com/office/powerpoint/2010/main" val="181001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54" name="Picture 10" descr="LS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33800" y="1538288"/>
            <a:ext cx="32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cs typeface="Arial" charset="0"/>
              </a:rPr>
              <a:t>●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565525" y="1736725"/>
            <a:ext cx="127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</a:rPr>
              <a:t>Hong Kong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828800" y="0"/>
            <a:ext cx="6858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Comic Sans MS" charset="0"/>
              </a:rPr>
              <a:t>SCSMEX 4-hour Radar Animation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981200" y="914400"/>
            <a:ext cx="1143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858000" y="990600"/>
            <a:ext cx="12954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086600" y="4800600"/>
            <a:ext cx="9906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091363" y="1295400"/>
            <a:ext cx="604837" cy="42545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charset="0"/>
              </a:rPr>
              <a:t>LS 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583363" y="609600"/>
            <a:ext cx="1673225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Comic Sans MS" charset="0"/>
              </a:rPr>
              <a:t>18 May 1998</a:t>
            </a:r>
          </a:p>
        </p:txBody>
      </p:sp>
    </p:spTree>
    <p:extLst>
      <p:ext uri="{BB962C8B-B14F-4D97-AF65-F5344CB8AC3E}">
        <p14:creationId xmlns:p14="http://schemas.microsoft.com/office/powerpoint/2010/main" val="57648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8" name="Picture 10" descr="PS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733800" y="1538288"/>
            <a:ext cx="32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cs typeface="Arial" charset="0"/>
              </a:rPr>
              <a:t>●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565525" y="1736725"/>
            <a:ext cx="127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</a:rPr>
              <a:t>Hong Kong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828800" y="17804"/>
            <a:ext cx="67056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omic Sans MS" charset="0"/>
              </a:rPr>
              <a:t>SCSMEX 6-hour Radar Animation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981200" y="914400"/>
            <a:ext cx="1143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858000" y="990600"/>
            <a:ext cx="12954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7010400" y="4800600"/>
            <a:ext cx="9906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7099300" y="1295400"/>
            <a:ext cx="596900" cy="42545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 charset="0"/>
              </a:rPr>
              <a:t>PS 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583363" y="609600"/>
            <a:ext cx="1646237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Comic Sans MS" charset="0"/>
              </a:rPr>
              <a:t>8 June 1998</a:t>
            </a:r>
          </a:p>
        </p:txBody>
      </p:sp>
    </p:spTree>
    <p:extLst>
      <p:ext uri="{BB962C8B-B14F-4D97-AF65-F5344CB8AC3E}">
        <p14:creationId xmlns:p14="http://schemas.microsoft.com/office/powerpoint/2010/main" val="225375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ts_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010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124200" y="1981200"/>
            <a:ext cx="1295400" cy="2438400"/>
          </a:xfrm>
          <a:prstGeom prst="rect">
            <a:avLst/>
          </a:prstGeom>
          <a:solidFill>
            <a:srgbClr val="FFFF00">
              <a:alpha val="49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657600" y="2057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  <a:latin typeface="Comic Sans MS" charset="0"/>
              </a:rPr>
              <a:t>STUDY PERIOD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962400" y="4967288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9900"/>
                </a:solidFill>
              </a:rPr>
              <a:t>May-June 1998</a:t>
            </a:r>
          </a:p>
        </p:txBody>
      </p:sp>
    </p:spTree>
    <p:extLst>
      <p:ext uri="{BB962C8B-B14F-4D97-AF65-F5344CB8AC3E}">
        <p14:creationId xmlns:p14="http://schemas.microsoft.com/office/powerpoint/2010/main" val="258432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6" name="Picture 2" descr="scsm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2188"/>
            <a:ext cx="5867400" cy="57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9600" y="76200"/>
            <a:ext cx="7848600" cy="946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Comic Sans MS" charset="0"/>
              </a:rPr>
              <a:t>SCSMEX Modes of Organization as a Function of the Low and Midlevel Wind Shears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362200" y="63246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>
                <a:solidFill>
                  <a:srgbClr val="FF0000"/>
                </a:solidFill>
                <a:latin typeface="Comic Sans MS" charset="0"/>
              </a:rPr>
              <a:t>(Johnson et al. </a:t>
            </a:r>
            <a:r>
              <a:rPr lang="en-US" sz="1400" i="1" dirty="0" smtClean="0">
                <a:solidFill>
                  <a:srgbClr val="FF0000"/>
                </a:solidFill>
                <a:latin typeface="Comic Sans MS" charset="0"/>
              </a:rPr>
              <a:t>2005, MWR)</a:t>
            </a:r>
            <a:endParaRPr lang="en-US" sz="1400" i="1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209800" y="1484313"/>
            <a:ext cx="2759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33CC33"/>
                </a:solidFill>
                <a:latin typeface="Comic Sans MS" charset="0"/>
              </a:rPr>
              <a:t>CONVECTION ON OUTFLOW BOUNDARIES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632325" y="2514600"/>
            <a:ext cx="1387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SHEAR-</a:t>
            </a:r>
            <a:r>
              <a:rPr lang="en-US" sz="1400" b="1">
                <a:solidFill>
                  <a:srgbClr val="0000FF"/>
                </a:solidFill>
                <a:latin typeface="Comic Sans MS" charset="0"/>
                <a:cs typeface="Arial" charset="0"/>
                <a:sym typeface="Symbol" charset="0"/>
              </a:rPr>
              <a:t> BAND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791200" y="1395413"/>
            <a:ext cx="1398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C3300"/>
                </a:solidFill>
                <a:latin typeface="Comic Sans MS" charset="0"/>
              </a:rPr>
              <a:t>SHEAR-</a:t>
            </a:r>
            <a:r>
              <a:rPr lang="en-US" sz="1200" b="1">
                <a:solidFill>
                  <a:srgbClr val="CC3300"/>
                </a:solidFill>
                <a:latin typeface="Comic Sans MS" charset="0"/>
                <a:sym typeface="Symbol" charset="0"/>
              </a:rPr>
              <a:t> BAND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590800" y="4267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CC3300"/>
                </a:solidFill>
                <a:latin typeface="Comic Sans MS" charset="0"/>
              </a:rPr>
              <a:t>SHEAR-</a:t>
            </a:r>
            <a:r>
              <a:rPr lang="en-US" sz="1400" b="1">
                <a:solidFill>
                  <a:srgbClr val="CC3300"/>
                </a:solidFill>
                <a:latin typeface="Comic Sans MS" charset="0"/>
                <a:sym typeface="Symbol" charset="0"/>
              </a:rPr>
              <a:t> BAND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165725" y="4968875"/>
            <a:ext cx="1387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SHEAR-</a:t>
            </a:r>
            <a:r>
              <a:rPr lang="en-US" sz="1400" b="1">
                <a:solidFill>
                  <a:srgbClr val="0000FF"/>
                </a:solidFill>
                <a:latin typeface="Comic Sans MS" charset="0"/>
                <a:cs typeface="Arial" charset="0"/>
                <a:sym typeface="Symbol" charset="0"/>
              </a:rPr>
              <a:t> BANDS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992813" y="4495800"/>
            <a:ext cx="13985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C3300"/>
                </a:solidFill>
                <a:latin typeface="Comic Sans MS" charset="0"/>
              </a:rPr>
              <a:t>SHEAR-</a:t>
            </a:r>
            <a:r>
              <a:rPr lang="en-US" sz="1200" b="1">
                <a:solidFill>
                  <a:srgbClr val="CC3300"/>
                </a:solidFill>
                <a:latin typeface="Comic Sans MS" charset="0"/>
                <a:sym typeface="Symbol" charset="0"/>
              </a:rPr>
              <a:t> BAND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0" y="4752975"/>
            <a:ext cx="1768475" cy="1190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charset="0"/>
              </a:rPr>
              <a:t>Classification based on LeMone et al. (1998)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228600" y="1066800"/>
            <a:ext cx="1447800" cy="3292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ECFF"/>
                </a:solidFill>
                <a:latin typeface="Comic Sans MS" charset="0"/>
              </a:rPr>
              <a:t>Low-level shear layer:</a:t>
            </a:r>
            <a:r>
              <a:rPr lang="en-US" sz="2000">
                <a:solidFill>
                  <a:srgbClr val="CCECFF"/>
                </a:solidFill>
                <a:latin typeface="Comic Sans MS" charset="0"/>
              </a:rPr>
              <a:t> 1000-800 hPa 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ECFF"/>
                </a:solidFill>
                <a:latin typeface="Comic Sans MS" charset="0"/>
              </a:rPr>
              <a:t>Mid-level shear layer:</a:t>
            </a:r>
            <a:r>
              <a:rPr lang="en-US" sz="2000">
                <a:solidFill>
                  <a:srgbClr val="CCECFF"/>
                </a:solidFill>
                <a:latin typeface="Comic Sans MS" charset="0"/>
              </a:rPr>
              <a:t> 800-400 hPa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7213600" y="1154113"/>
            <a:ext cx="939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(&gt;4 m s</a:t>
            </a:r>
            <a:r>
              <a:rPr lang="en-US" sz="1400" baseline="30000">
                <a:solidFill>
                  <a:srgbClr val="FF0000"/>
                </a:solidFill>
              </a:rPr>
              <a:t>-1</a:t>
            </a:r>
            <a:r>
              <a:rPr lang="en-US" sz="1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2032000" y="4876800"/>
            <a:ext cx="939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(&gt;5 m s</a:t>
            </a:r>
            <a:r>
              <a:rPr lang="en-US" sz="1400" baseline="30000">
                <a:solidFill>
                  <a:srgbClr val="FF0000"/>
                </a:solidFill>
              </a:rPr>
              <a:t>-1</a:t>
            </a:r>
            <a:r>
              <a:rPr lang="en-US" sz="14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51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  <p:bldP spid="62472" grpId="0"/>
      <p:bldP spid="62473" grpId="0"/>
      <p:bldP spid="62474" grpId="0"/>
      <p:bldP spid="62482" grpId="0" animBg="1"/>
      <p:bldP spid="624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C02_Ushiyama"/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0" descr="east_asia_mj_annual_accum_v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91440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Ten-year (1998-2007) May-June Mean Rainfall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1447800"/>
            <a:ext cx="2362200" cy="8302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i="1"/>
              <a:t>Heavy rainfall in coastal regions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139031" y="2663032"/>
            <a:ext cx="1303337" cy="533400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7400" y="2278063"/>
            <a:ext cx="990600" cy="930275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57400" y="2278063"/>
            <a:ext cx="2819400" cy="1150937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71114" y="1021619"/>
            <a:ext cx="16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(Johnson 2011)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365515" y="6405859"/>
            <a:ext cx="33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TRMM 3B42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83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ON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57" y="321184"/>
            <a:ext cx="6573837" cy="6014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29257">
            <a:off x="4020575" y="1340118"/>
            <a:ext cx="105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COOL</a:t>
            </a:r>
            <a:endParaRPr lang="en-US" sz="1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5059" y="3211836"/>
            <a:ext cx="1104376" cy="131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63839" y="3264695"/>
            <a:ext cx="509828" cy="428916"/>
          </a:xfrm>
          <a:custGeom>
            <a:avLst/>
            <a:gdLst>
              <a:gd name="connsiteX0" fmla="*/ 25151 w 509828"/>
              <a:gd name="connsiteY0" fmla="*/ 5538 h 428916"/>
              <a:gd name="connsiteX1" fmla="*/ 39749 w 509828"/>
              <a:gd name="connsiteY1" fmla="*/ 122332 h 428916"/>
              <a:gd name="connsiteX2" fmla="*/ 98142 w 509828"/>
              <a:gd name="connsiteY2" fmla="*/ 209927 h 428916"/>
              <a:gd name="connsiteX3" fmla="*/ 127339 w 509828"/>
              <a:gd name="connsiteY3" fmla="*/ 253725 h 428916"/>
              <a:gd name="connsiteX4" fmla="*/ 156535 w 509828"/>
              <a:gd name="connsiteY4" fmla="*/ 297523 h 428916"/>
              <a:gd name="connsiteX5" fmla="*/ 200330 w 509828"/>
              <a:gd name="connsiteY5" fmla="*/ 326721 h 428916"/>
              <a:gd name="connsiteX6" fmla="*/ 302518 w 509828"/>
              <a:gd name="connsiteY6" fmla="*/ 428916 h 428916"/>
              <a:gd name="connsiteX7" fmla="*/ 360911 w 509828"/>
              <a:gd name="connsiteY7" fmla="*/ 414317 h 428916"/>
              <a:gd name="connsiteX8" fmla="*/ 375510 w 509828"/>
              <a:gd name="connsiteY8" fmla="*/ 370519 h 428916"/>
              <a:gd name="connsiteX9" fmla="*/ 404706 w 509828"/>
              <a:gd name="connsiteY9" fmla="*/ 326721 h 428916"/>
              <a:gd name="connsiteX10" fmla="*/ 433903 w 509828"/>
              <a:gd name="connsiteY10" fmla="*/ 268324 h 428916"/>
              <a:gd name="connsiteX11" fmla="*/ 477698 w 509828"/>
              <a:gd name="connsiteY11" fmla="*/ 239126 h 428916"/>
              <a:gd name="connsiteX12" fmla="*/ 492296 w 509828"/>
              <a:gd name="connsiteY12" fmla="*/ 63935 h 428916"/>
              <a:gd name="connsiteX13" fmla="*/ 390108 w 509828"/>
              <a:gd name="connsiteY13" fmla="*/ 20137 h 428916"/>
              <a:gd name="connsiteX14" fmla="*/ 25151 w 509828"/>
              <a:gd name="connsiteY14" fmla="*/ 5538 h 42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9828" h="428916">
                <a:moveTo>
                  <a:pt x="25151" y="5538"/>
                </a:moveTo>
                <a:cubicBezTo>
                  <a:pt x="-33242" y="22571"/>
                  <a:pt x="26554" y="85383"/>
                  <a:pt x="39749" y="122332"/>
                </a:cubicBezTo>
                <a:cubicBezTo>
                  <a:pt x="51551" y="155379"/>
                  <a:pt x="78678" y="180729"/>
                  <a:pt x="98142" y="209927"/>
                </a:cubicBezTo>
                <a:lnTo>
                  <a:pt x="127339" y="253725"/>
                </a:lnTo>
                <a:cubicBezTo>
                  <a:pt x="137071" y="268324"/>
                  <a:pt x="141936" y="287790"/>
                  <a:pt x="156535" y="297523"/>
                </a:cubicBezTo>
                <a:lnTo>
                  <a:pt x="200330" y="326721"/>
                </a:lnTo>
                <a:cubicBezTo>
                  <a:pt x="267258" y="427121"/>
                  <a:pt x="225432" y="403220"/>
                  <a:pt x="302518" y="428916"/>
                </a:cubicBezTo>
                <a:cubicBezTo>
                  <a:pt x="321982" y="424050"/>
                  <a:pt x="345244" y="426851"/>
                  <a:pt x="360911" y="414317"/>
                </a:cubicBezTo>
                <a:cubicBezTo>
                  <a:pt x="372928" y="404703"/>
                  <a:pt x="368628" y="384284"/>
                  <a:pt x="375510" y="370519"/>
                </a:cubicBezTo>
                <a:cubicBezTo>
                  <a:pt x="383356" y="354825"/>
                  <a:pt x="396001" y="341955"/>
                  <a:pt x="404706" y="326721"/>
                </a:cubicBezTo>
                <a:cubicBezTo>
                  <a:pt x="415503" y="307825"/>
                  <a:pt x="419971" y="285043"/>
                  <a:pt x="433903" y="268324"/>
                </a:cubicBezTo>
                <a:cubicBezTo>
                  <a:pt x="445135" y="254845"/>
                  <a:pt x="463100" y="248859"/>
                  <a:pt x="477698" y="239126"/>
                </a:cubicBezTo>
                <a:cubicBezTo>
                  <a:pt x="496704" y="182104"/>
                  <a:pt x="530756" y="125476"/>
                  <a:pt x="492296" y="63935"/>
                </a:cubicBezTo>
                <a:cubicBezTo>
                  <a:pt x="488218" y="57409"/>
                  <a:pt x="406410" y="20719"/>
                  <a:pt x="390108" y="20137"/>
                </a:cubicBezTo>
                <a:cubicBezTo>
                  <a:pt x="268533" y="15795"/>
                  <a:pt x="83544" y="-11495"/>
                  <a:pt x="25151" y="553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255417" y="3124240"/>
            <a:ext cx="208422" cy="248187"/>
          </a:xfrm>
          <a:prstGeom prst="line">
            <a:avLst/>
          </a:pr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20374" y="3124240"/>
            <a:ext cx="0" cy="686166"/>
          </a:xfrm>
          <a:prstGeom prst="line">
            <a:avLst/>
          </a:prstGeom>
          <a:ln w="127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3532785" y="3153439"/>
            <a:ext cx="262769" cy="364981"/>
          </a:xfrm>
          <a:custGeom>
            <a:avLst/>
            <a:gdLst>
              <a:gd name="connsiteX0" fmla="*/ 262769 w 262769"/>
              <a:gd name="connsiteY0" fmla="*/ 0 h 364981"/>
              <a:gd name="connsiteX1" fmla="*/ 116786 w 262769"/>
              <a:gd name="connsiteY1" fmla="*/ 160592 h 364981"/>
              <a:gd name="connsiteX2" fmla="*/ 0 w 262769"/>
              <a:gd name="connsiteY2" fmla="*/ 364981 h 364981"/>
              <a:gd name="connsiteX3" fmla="*/ 0 w 262769"/>
              <a:gd name="connsiteY3" fmla="*/ 364981 h 36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69" h="364981">
                <a:moveTo>
                  <a:pt x="262769" y="0"/>
                </a:moveTo>
                <a:cubicBezTo>
                  <a:pt x="211675" y="49881"/>
                  <a:pt x="160581" y="99762"/>
                  <a:pt x="116786" y="160592"/>
                </a:cubicBezTo>
                <a:cubicBezTo>
                  <a:pt x="72991" y="221422"/>
                  <a:pt x="0" y="364981"/>
                  <a:pt x="0" y="364981"/>
                </a:cubicBezTo>
                <a:lnTo>
                  <a:pt x="0" y="364981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8470" y="268943"/>
            <a:ext cx="2226235" cy="1938992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Cool water develops along China coastline during winter monsoon 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 rot="18394989">
            <a:off x="4511524" y="735525"/>
            <a:ext cx="105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COOL</a:t>
            </a:r>
            <a:endParaRPr lang="en-US" sz="1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9676" y="6211175"/>
            <a:ext cx="309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(Johnson and </a:t>
            </a:r>
            <a:r>
              <a:rPr lang="en-US" i="1" dirty="0" err="1" smtClean="0"/>
              <a:t>Houze</a:t>
            </a:r>
            <a:r>
              <a:rPr lang="en-US" i="1" dirty="0" smtClean="0"/>
              <a:t> 1987)</a:t>
            </a:r>
            <a:endParaRPr lang="en-US" i="1" dirty="0"/>
          </a:p>
        </p:txBody>
      </p:sp>
      <p:sp>
        <p:nvSpPr>
          <p:cNvPr id="7" name="Oval 6"/>
          <p:cNvSpPr/>
          <p:nvPr/>
        </p:nvSpPr>
        <p:spPr>
          <a:xfrm rot="18701977">
            <a:off x="3528690" y="1180555"/>
            <a:ext cx="2027872" cy="517974"/>
          </a:xfrm>
          <a:prstGeom prst="ellipse">
            <a:avLst/>
          </a:prstGeom>
          <a:solidFill>
            <a:srgbClr val="3366FF">
              <a:alpha val="12000"/>
            </a:srgbClr>
          </a:solidFill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/>
      <p:bldP spid="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9" descr="C02_Ushiyama"/>
          <p:cNvPicPr>
            <a:picLocks noChangeAspect="1" noChangeArrowheads="1"/>
          </p:cNvPicPr>
          <p:nvPr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228600"/>
          <a:ext cx="9144000" cy="495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Document" r:id="rId4" imgW="4521200" imgH="2451100" progId="Word.Document.12">
                  <p:link updateAutomatic="1"/>
                </p:oleObj>
              </mc:Choice>
              <mc:Fallback>
                <p:oleObj name="Document" r:id="rId4" imgW="4521200" imgH="24511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495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410200"/>
            <a:ext cx="7250694" cy="1200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i="1" dirty="0"/>
              <a:t>Heaviest rainfall occurs </a:t>
            </a:r>
            <a:r>
              <a:rPr lang="en-US" sz="2400" i="1" dirty="0" smtClean="0"/>
              <a:t>along shore </a:t>
            </a:r>
            <a:r>
              <a:rPr lang="en-US" sz="2400" i="1" dirty="0"/>
              <a:t>– Western Ghats and </a:t>
            </a:r>
            <a:r>
              <a:rPr lang="en-US" sz="2400" i="1" dirty="0" smtClean="0"/>
              <a:t>Myanmar: suggests topography and </a:t>
            </a:r>
            <a:r>
              <a:rPr lang="en-US" sz="2400" i="1" dirty="0"/>
              <a:t>diurnal cycle </a:t>
            </a:r>
            <a:r>
              <a:rPr lang="en-US" sz="2400" i="1" dirty="0" smtClean="0"/>
              <a:t>likely </a:t>
            </a:r>
            <a:r>
              <a:rPr lang="en-US" sz="2400" i="1" dirty="0"/>
              <a:t>important (sea/land, mountain/valley breezes)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85800" y="3657600"/>
            <a:ext cx="2743200" cy="7620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066800" y="3429000"/>
            <a:ext cx="3352800" cy="6096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9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C02_Ushiyama"/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0" descr="east_asia_mj_even_morn_norm_v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 rot="621130">
            <a:off x="2971800" y="4276725"/>
            <a:ext cx="4495800" cy="158115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FFFFFF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-76200"/>
            <a:ext cx="8686800" cy="1143000"/>
          </a:xfrm>
          <a:prstGeom prst="rect">
            <a:avLst/>
          </a:prstGeom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Normalized Amplitude, Mean Diurnal Cycle of May-June Rainfall (1998-2007)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5029200"/>
            <a:ext cx="2209800" cy="1200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i="1"/>
              <a:t>Morning rainfall maxima along coastlines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1752600"/>
            <a:ext cx="3505200" cy="12001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i="1"/>
              <a:t>Morning maxima: base of Himalayas, lee of Tibetan Plateau, interior Borneo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369219" y="4190207"/>
            <a:ext cx="1146175" cy="534987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74813" y="3884613"/>
            <a:ext cx="1677987" cy="1144587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19400" y="5181600"/>
            <a:ext cx="533400" cy="379413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rot="10800000" flipV="1">
            <a:off x="2819400" y="2352675"/>
            <a:ext cx="2438400" cy="600075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</p:cNvCxnSpPr>
          <p:nvPr/>
        </p:nvCxnSpPr>
        <p:spPr>
          <a:xfrm rot="10800000" flipV="1">
            <a:off x="4191000" y="2352675"/>
            <a:ext cx="1066800" cy="390525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1"/>
          </p:cNvCxnSpPr>
          <p:nvPr/>
        </p:nvCxnSpPr>
        <p:spPr>
          <a:xfrm rot="10800000" flipV="1">
            <a:off x="4572000" y="2352675"/>
            <a:ext cx="685800" cy="2676525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1"/>
          </p:cNvCxnSpPr>
          <p:nvPr/>
        </p:nvCxnSpPr>
        <p:spPr>
          <a:xfrm rot="10800000">
            <a:off x="2590800" y="3963988"/>
            <a:ext cx="3124200" cy="1360487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1"/>
          </p:cNvCxnSpPr>
          <p:nvPr/>
        </p:nvCxnSpPr>
        <p:spPr>
          <a:xfrm rot="10800000">
            <a:off x="4724400" y="3505200"/>
            <a:ext cx="990600" cy="1819275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1"/>
          </p:cNvCxnSpPr>
          <p:nvPr/>
        </p:nvCxnSpPr>
        <p:spPr>
          <a:xfrm rot="10800000">
            <a:off x="4191000" y="4495800"/>
            <a:ext cx="1524000" cy="828675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4724400"/>
            <a:ext cx="3048000" cy="12001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i="1"/>
              <a:t>Afternoon/evening rainfall maxima over enclosed ocean basins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989012" y="4343401"/>
            <a:ext cx="1146175" cy="2286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1524000" y="3657600"/>
            <a:ext cx="1525588" cy="1220788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89163" y="3092482"/>
            <a:ext cx="3349614" cy="1937254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57654" y="1228709"/>
            <a:ext cx="16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(Johnson 2011)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086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C02_Ushiyama"/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7" descr="east_asia_mj_time_of_max_accum_v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9144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61508" y="76200"/>
            <a:ext cx="890018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/>
              <a:t>Time of Maximum May-June Rainfall (1998-2007)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619625" y="2847975"/>
            <a:ext cx="361950" cy="152400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324100" y="3238500"/>
            <a:ext cx="685800" cy="304800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191000" y="4038600"/>
            <a:ext cx="381000" cy="1588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3014663"/>
            <a:ext cx="1447800" cy="3683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~10-15 m s</a:t>
            </a:r>
            <a:r>
              <a:rPr lang="en-US" b="1" baseline="30000">
                <a:solidFill>
                  <a:srgbClr val="FFFFFF"/>
                </a:solidFill>
              </a:rPr>
              <a:t>-1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2786063"/>
            <a:ext cx="1143000" cy="368300"/>
          </a:xfrm>
          <a:prstGeom prst="rect">
            <a:avLst/>
          </a:prstGeom>
          <a:noFill/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~15 m s</a:t>
            </a:r>
            <a:r>
              <a:rPr lang="en-US" b="1" baseline="30000">
                <a:solidFill>
                  <a:srgbClr val="FFFFFF"/>
                </a:solidFill>
              </a:rPr>
              <a:t>-1</a:t>
            </a:r>
            <a:endParaRPr lang="en-US" b="1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895600" y="4344988"/>
            <a:ext cx="533400" cy="303212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38400" y="4114800"/>
            <a:ext cx="1143000" cy="36988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~10 m s</a:t>
            </a:r>
            <a:r>
              <a:rPr lang="en-US" b="1" baseline="30000">
                <a:solidFill>
                  <a:srgbClr val="FFFFFF"/>
                </a:solidFill>
              </a:rPr>
              <a:t>-1</a:t>
            </a:r>
            <a:endParaRPr lang="en-US" b="1">
              <a:solidFill>
                <a:srgbClr val="FFFF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6743700" y="4229100"/>
            <a:ext cx="457200" cy="228600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2400" y="4114800"/>
            <a:ext cx="1143000" cy="36988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~13 m s</a:t>
            </a:r>
            <a:r>
              <a:rPr lang="en-US" b="1" baseline="30000">
                <a:solidFill>
                  <a:srgbClr val="FFFFFF"/>
                </a:solidFill>
              </a:rPr>
              <a:t>-1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4081463"/>
            <a:ext cx="1371600" cy="3683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~10-15 m s</a:t>
            </a:r>
            <a:r>
              <a:rPr lang="en-US" b="1" baseline="30000">
                <a:solidFill>
                  <a:srgbClr val="FFFFFF"/>
                </a:solidFill>
              </a:rPr>
              <a:t>-1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1905000"/>
            <a:ext cx="2819400" cy="1200150"/>
          </a:xfrm>
          <a:prstGeom prst="rect">
            <a:avLst/>
          </a:prstGeom>
          <a:ln w="381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i="1">
                <a:solidFill>
                  <a:srgbClr val="000000"/>
                </a:solidFill>
              </a:rPr>
              <a:t>Diurnally migrating or propagating convective features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53000" y="4114800"/>
            <a:ext cx="304800" cy="1588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32250" y="1905000"/>
            <a:ext cx="539750" cy="1588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4895850"/>
            <a:ext cx="3401534" cy="461665"/>
          </a:xfrm>
          <a:prstGeom prst="rect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00"/>
                </a:solidFill>
              </a:rPr>
              <a:t>Morning </a:t>
            </a:r>
            <a:r>
              <a:rPr lang="en-US" sz="2400" i="1" dirty="0" smtClean="0">
                <a:solidFill>
                  <a:srgbClr val="000000"/>
                </a:solidFill>
              </a:rPr>
              <a:t>rainfall </a:t>
            </a:r>
            <a:r>
              <a:rPr lang="en-US" sz="2400" i="1" dirty="0">
                <a:solidFill>
                  <a:srgbClr val="000000"/>
                </a:solidFill>
              </a:rPr>
              <a:t>maxima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843756" y="3987007"/>
            <a:ext cx="1512887" cy="304800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1459706" y="3307557"/>
            <a:ext cx="1881187" cy="1295400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FFFFFF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20665886">
            <a:off x="4191000" y="2408238"/>
            <a:ext cx="1066800" cy="1325562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752599" y="2627866"/>
            <a:ext cx="3200401" cy="226798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24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30" grpId="0"/>
      <p:bldP spid="31" grpId="0"/>
      <p:bldP spid="19" grpId="0" animBg="1"/>
      <p:bldP spid="20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10 at 7.2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8" y="124252"/>
            <a:ext cx="7132249" cy="5413397"/>
          </a:xfrm>
          <a:prstGeom prst="rect">
            <a:avLst/>
          </a:prstGeom>
        </p:spPr>
      </p:pic>
      <p:pic>
        <p:nvPicPr>
          <p:cNvPr id="3" name="Picture 2" descr="Screen Shot 2016-01-10 at 7.22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30327"/>
            <a:ext cx="5334000" cy="92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4484" y="220892"/>
            <a:ext cx="256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(Aves and Johnson 2008)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57641" y="963551"/>
            <a:ext cx="2583896" cy="707886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Morning precipitation, moves southward</a:t>
            </a:r>
            <a:endParaRPr lang="en-US" sz="2000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41537" y="1299334"/>
            <a:ext cx="1401435" cy="1459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589" y="147897"/>
            <a:ext cx="243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May-June 1998</a:t>
            </a:r>
            <a:endParaRPr lang="en-US" i="1" dirty="0"/>
          </a:p>
        </p:txBody>
      </p:sp>
      <p:sp>
        <p:nvSpPr>
          <p:cNvPr id="6" name="Notched Right Arrow 5"/>
          <p:cNvSpPr/>
          <p:nvPr/>
        </p:nvSpPr>
        <p:spPr>
          <a:xfrm rot="4063935">
            <a:off x="5116696" y="1574455"/>
            <a:ext cx="627726" cy="394180"/>
          </a:xfrm>
          <a:prstGeom prst="notchedRightArrow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TSan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21" y="1815342"/>
            <a:ext cx="3361772" cy="3361772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1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C02_Ushiyama"/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42"/>
          <p:cNvSpPr>
            <a:spLocks noChangeArrowheads="1"/>
          </p:cNvSpPr>
          <p:nvPr/>
        </p:nvSpPr>
        <p:spPr bwMode="auto">
          <a:xfrm>
            <a:off x="457200" y="0"/>
            <a:ext cx="79248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37892" name="Line 2"/>
          <p:cNvSpPr>
            <a:spLocks noChangeShapeType="1"/>
          </p:cNvSpPr>
          <p:nvPr/>
        </p:nvSpPr>
        <p:spPr bwMode="auto">
          <a:xfrm>
            <a:off x="1066800" y="2057400"/>
            <a:ext cx="4419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3"/>
          <p:cNvSpPr>
            <a:spLocks noChangeShapeType="1"/>
          </p:cNvSpPr>
          <p:nvPr/>
        </p:nvSpPr>
        <p:spPr bwMode="auto">
          <a:xfrm flipV="1">
            <a:off x="5486400" y="1752600"/>
            <a:ext cx="304800" cy="3048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4"/>
          <p:cNvSpPr>
            <a:spLocks noChangeShapeType="1"/>
          </p:cNvSpPr>
          <p:nvPr/>
        </p:nvSpPr>
        <p:spPr bwMode="auto">
          <a:xfrm>
            <a:off x="5791200" y="1752600"/>
            <a:ext cx="152400" cy="762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5"/>
          <p:cNvSpPr>
            <a:spLocks noChangeShapeType="1"/>
          </p:cNvSpPr>
          <p:nvPr/>
        </p:nvSpPr>
        <p:spPr bwMode="auto">
          <a:xfrm flipV="1">
            <a:off x="5943600" y="1447800"/>
            <a:ext cx="533400" cy="3810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6"/>
          <p:cNvSpPr>
            <a:spLocks noChangeShapeType="1"/>
          </p:cNvSpPr>
          <p:nvPr/>
        </p:nvSpPr>
        <p:spPr bwMode="auto">
          <a:xfrm>
            <a:off x="6477000" y="1447800"/>
            <a:ext cx="381000" cy="3810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3124200" y="228600"/>
            <a:ext cx="1295400" cy="46672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Comic Sans MS" charset="0"/>
              </a:rPr>
              <a:t>Evening</a:t>
            </a:r>
          </a:p>
        </p:txBody>
      </p:sp>
      <p:sp>
        <p:nvSpPr>
          <p:cNvPr id="37898" name="AutoShape 8"/>
          <p:cNvSpPr>
            <a:spLocks noChangeArrowheads="1"/>
          </p:cNvSpPr>
          <p:nvPr/>
        </p:nvSpPr>
        <p:spPr bwMode="auto">
          <a:xfrm>
            <a:off x="4495800" y="17526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899" name="AutoShape 9"/>
          <p:cNvSpPr>
            <a:spLocks noChangeArrowheads="1"/>
          </p:cNvSpPr>
          <p:nvPr/>
        </p:nvSpPr>
        <p:spPr bwMode="auto">
          <a:xfrm>
            <a:off x="1981200" y="1295400"/>
            <a:ext cx="2438400" cy="228600"/>
          </a:xfrm>
          <a:prstGeom prst="rightArrow">
            <a:avLst>
              <a:gd name="adj1" fmla="val 50000"/>
              <a:gd name="adj2" fmla="val 2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900" name="Line 10"/>
          <p:cNvSpPr>
            <a:spLocks noChangeShapeType="1"/>
          </p:cNvSpPr>
          <p:nvPr/>
        </p:nvSpPr>
        <p:spPr bwMode="auto">
          <a:xfrm>
            <a:off x="6096000" y="1143000"/>
            <a:ext cx="1524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1"/>
          <p:cNvSpPr>
            <a:spLocks noChangeShapeType="1"/>
          </p:cNvSpPr>
          <p:nvPr/>
        </p:nvSpPr>
        <p:spPr bwMode="auto">
          <a:xfrm>
            <a:off x="6172200" y="1143000"/>
            <a:ext cx="1524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2"/>
          <p:cNvSpPr>
            <a:spLocks noChangeShapeType="1"/>
          </p:cNvSpPr>
          <p:nvPr/>
        </p:nvSpPr>
        <p:spPr bwMode="auto">
          <a:xfrm>
            <a:off x="6248400" y="1143000"/>
            <a:ext cx="1524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3"/>
          <p:cNvSpPr>
            <a:spLocks noChangeShapeType="1"/>
          </p:cNvSpPr>
          <p:nvPr/>
        </p:nvSpPr>
        <p:spPr bwMode="auto">
          <a:xfrm>
            <a:off x="6324600" y="1143000"/>
            <a:ext cx="15240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4"/>
          <p:cNvSpPr>
            <a:spLocks noChangeShapeType="1"/>
          </p:cNvSpPr>
          <p:nvPr/>
        </p:nvSpPr>
        <p:spPr bwMode="auto">
          <a:xfrm>
            <a:off x="6400800" y="1143000"/>
            <a:ext cx="22860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7010400" y="2057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Comic Sans MS" charset="0"/>
              </a:rPr>
              <a:t>N</a:t>
            </a:r>
          </a:p>
        </p:txBody>
      </p:sp>
      <p:sp>
        <p:nvSpPr>
          <p:cNvPr id="37906" name="Text Box 16"/>
          <p:cNvSpPr txBox="1">
            <a:spLocks noChangeArrowheads="1"/>
          </p:cNvSpPr>
          <p:nvPr/>
        </p:nvSpPr>
        <p:spPr bwMode="auto">
          <a:xfrm>
            <a:off x="533400" y="2133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Comic Sans MS" charset="0"/>
              </a:rPr>
              <a:t>S</a:t>
            </a:r>
          </a:p>
        </p:txBody>
      </p:sp>
      <p:sp>
        <p:nvSpPr>
          <p:cNvPr id="37907" name="Text Box 17"/>
          <p:cNvSpPr txBox="1">
            <a:spLocks noChangeArrowheads="1"/>
          </p:cNvSpPr>
          <p:nvPr/>
        </p:nvSpPr>
        <p:spPr bwMode="auto">
          <a:xfrm>
            <a:off x="1752600" y="20574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mic Sans MS" charset="0"/>
              </a:rPr>
              <a:t>South China Sea</a:t>
            </a:r>
          </a:p>
        </p:txBody>
      </p:sp>
      <p:sp>
        <p:nvSpPr>
          <p:cNvPr id="37908" name="Text Box 18"/>
          <p:cNvSpPr txBox="1">
            <a:spLocks noChangeArrowheads="1"/>
          </p:cNvSpPr>
          <p:nvPr/>
        </p:nvSpPr>
        <p:spPr bwMode="auto">
          <a:xfrm>
            <a:off x="2438400" y="914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charset="0"/>
              </a:rPr>
              <a:t>LLJ</a:t>
            </a:r>
          </a:p>
        </p:txBody>
      </p:sp>
      <p:sp>
        <p:nvSpPr>
          <p:cNvPr id="37909" name="Line 19"/>
          <p:cNvSpPr>
            <a:spLocks noChangeShapeType="1"/>
          </p:cNvSpPr>
          <p:nvPr/>
        </p:nvSpPr>
        <p:spPr bwMode="auto">
          <a:xfrm>
            <a:off x="1066800" y="5181600"/>
            <a:ext cx="44958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0"/>
          <p:cNvSpPr>
            <a:spLocks noChangeShapeType="1"/>
          </p:cNvSpPr>
          <p:nvPr/>
        </p:nvSpPr>
        <p:spPr bwMode="auto">
          <a:xfrm flipV="1">
            <a:off x="5562600" y="4876800"/>
            <a:ext cx="381000" cy="3048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1"/>
          <p:cNvSpPr>
            <a:spLocks noChangeShapeType="1"/>
          </p:cNvSpPr>
          <p:nvPr/>
        </p:nvSpPr>
        <p:spPr bwMode="auto">
          <a:xfrm>
            <a:off x="5943600" y="4876800"/>
            <a:ext cx="152400" cy="762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22"/>
          <p:cNvSpPr>
            <a:spLocks noChangeShapeType="1"/>
          </p:cNvSpPr>
          <p:nvPr/>
        </p:nvSpPr>
        <p:spPr bwMode="auto">
          <a:xfrm flipV="1">
            <a:off x="6096000" y="4572000"/>
            <a:ext cx="609600" cy="3810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3"/>
          <p:cNvSpPr>
            <a:spLocks noChangeShapeType="1"/>
          </p:cNvSpPr>
          <p:nvPr/>
        </p:nvSpPr>
        <p:spPr bwMode="auto">
          <a:xfrm>
            <a:off x="6705600" y="4572000"/>
            <a:ext cx="381000" cy="3810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Text Box 24"/>
          <p:cNvSpPr txBox="1">
            <a:spLocks noChangeArrowheads="1"/>
          </p:cNvSpPr>
          <p:nvPr/>
        </p:nvSpPr>
        <p:spPr bwMode="auto">
          <a:xfrm>
            <a:off x="3124200" y="5791200"/>
            <a:ext cx="1371600" cy="46672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Comic Sans MS" charset="0"/>
              </a:rPr>
              <a:t>Morning</a:t>
            </a:r>
          </a:p>
        </p:txBody>
      </p:sp>
      <p:sp>
        <p:nvSpPr>
          <p:cNvPr id="37915" name="Text Box 25"/>
          <p:cNvSpPr txBox="1">
            <a:spLocks noChangeArrowheads="1"/>
          </p:cNvSpPr>
          <p:nvPr/>
        </p:nvSpPr>
        <p:spPr bwMode="auto">
          <a:xfrm>
            <a:off x="1905000" y="1584325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99"/>
                </a:solidFill>
                <a:latin typeface="Comic Sans MS" charset="0"/>
              </a:rPr>
              <a:t>             Sea breeze</a:t>
            </a:r>
          </a:p>
        </p:txBody>
      </p:sp>
      <p:sp>
        <p:nvSpPr>
          <p:cNvPr id="37916" name="Text Box 26"/>
          <p:cNvSpPr txBox="1">
            <a:spLocks noChangeArrowheads="1"/>
          </p:cNvSpPr>
          <p:nvPr/>
        </p:nvSpPr>
        <p:spPr bwMode="auto">
          <a:xfrm>
            <a:off x="609600" y="5257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Comic Sans MS" charset="0"/>
              </a:rPr>
              <a:t>S</a:t>
            </a:r>
          </a:p>
        </p:txBody>
      </p:sp>
      <p:sp>
        <p:nvSpPr>
          <p:cNvPr id="37917" name="Text Box 27"/>
          <p:cNvSpPr txBox="1">
            <a:spLocks noChangeArrowheads="1"/>
          </p:cNvSpPr>
          <p:nvPr/>
        </p:nvSpPr>
        <p:spPr bwMode="auto">
          <a:xfrm>
            <a:off x="7010400" y="5181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Comic Sans MS" charset="0"/>
              </a:rPr>
              <a:t>N</a:t>
            </a:r>
          </a:p>
        </p:txBody>
      </p:sp>
      <p:sp>
        <p:nvSpPr>
          <p:cNvPr id="37918" name="AutoShape 28"/>
          <p:cNvSpPr>
            <a:spLocks noChangeArrowheads="1"/>
          </p:cNvSpPr>
          <p:nvPr/>
        </p:nvSpPr>
        <p:spPr bwMode="auto">
          <a:xfrm>
            <a:off x="5105400" y="4953000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919" name="AutoShape 29"/>
          <p:cNvSpPr>
            <a:spLocks noChangeArrowheads="1"/>
          </p:cNvSpPr>
          <p:nvPr/>
        </p:nvSpPr>
        <p:spPr bwMode="auto">
          <a:xfrm>
            <a:off x="1143000" y="4267200"/>
            <a:ext cx="2819400" cy="381000"/>
          </a:xfrm>
          <a:prstGeom prst="rightArrow">
            <a:avLst>
              <a:gd name="adj1" fmla="val 50000"/>
              <a:gd name="adj2" fmla="val 18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7920" name="Text Box 30"/>
          <p:cNvSpPr txBox="1">
            <a:spLocks noChangeArrowheads="1"/>
          </p:cNvSpPr>
          <p:nvPr/>
        </p:nvSpPr>
        <p:spPr bwMode="auto">
          <a:xfrm>
            <a:off x="1752600" y="388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charset="0"/>
              </a:rPr>
              <a:t>LLJ</a:t>
            </a:r>
          </a:p>
        </p:txBody>
      </p:sp>
      <p:sp>
        <p:nvSpPr>
          <p:cNvPr id="37921" name="Text Box 31"/>
          <p:cNvSpPr txBox="1">
            <a:spLocks noChangeArrowheads="1"/>
          </p:cNvSpPr>
          <p:nvPr/>
        </p:nvSpPr>
        <p:spPr bwMode="auto">
          <a:xfrm>
            <a:off x="1905000" y="5257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mic Sans MS" charset="0"/>
              </a:rPr>
              <a:t>South China Sea</a:t>
            </a:r>
          </a:p>
        </p:txBody>
      </p:sp>
      <p:sp>
        <p:nvSpPr>
          <p:cNvPr id="37922" name="Text Box 32"/>
          <p:cNvSpPr txBox="1">
            <a:spLocks noChangeArrowheads="1"/>
          </p:cNvSpPr>
          <p:nvPr/>
        </p:nvSpPr>
        <p:spPr bwMode="auto">
          <a:xfrm>
            <a:off x="1219200" y="47847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99"/>
                </a:solidFill>
                <a:latin typeface="Comic Sans MS" charset="0"/>
              </a:rPr>
              <a:t>Land breeze or other effects?</a:t>
            </a:r>
          </a:p>
        </p:txBody>
      </p:sp>
      <p:sp>
        <p:nvSpPr>
          <p:cNvPr id="37923" name="Line 33"/>
          <p:cNvSpPr>
            <a:spLocks noChangeShapeType="1"/>
          </p:cNvSpPr>
          <p:nvPr/>
        </p:nvSpPr>
        <p:spPr bwMode="auto">
          <a:xfrm>
            <a:off x="4572000" y="4648200"/>
            <a:ext cx="762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Line 34"/>
          <p:cNvSpPr>
            <a:spLocks noChangeShapeType="1"/>
          </p:cNvSpPr>
          <p:nvPr/>
        </p:nvSpPr>
        <p:spPr bwMode="auto">
          <a:xfrm>
            <a:off x="4648200" y="4648200"/>
            <a:ext cx="762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Line 35"/>
          <p:cNvSpPr>
            <a:spLocks noChangeShapeType="1"/>
          </p:cNvSpPr>
          <p:nvPr/>
        </p:nvSpPr>
        <p:spPr bwMode="auto">
          <a:xfrm>
            <a:off x="4724400" y="4648200"/>
            <a:ext cx="762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Line 36"/>
          <p:cNvSpPr>
            <a:spLocks noChangeShapeType="1"/>
          </p:cNvSpPr>
          <p:nvPr/>
        </p:nvSpPr>
        <p:spPr bwMode="auto">
          <a:xfrm>
            <a:off x="4800600" y="4648200"/>
            <a:ext cx="762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Line 37"/>
          <p:cNvSpPr>
            <a:spLocks noChangeShapeType="1"/>
          </p:cNvSpPr>
          <p:nvPr/>
        </p:nvSpPr>
        <p:spPr bwMode="auto">
          <a:xfrm>
            <a:off x="4876800" y="4648200"/>
            <a:ext cx="762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Line 38"/>
          <p:cNvSpPr>
            <a:spLocks noChangeShapeType="1"/>
          </p:cNvSpPr>
          <p:nvPr/>
        </p:nvSpPr>
        <p:spPr bwMode="auto">
          <a:xfrm>
            <a:off x="4953000" y="4648200"/>
            <a:ext cx="762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9" name="Freeform 40"/>
          <p:cNvSpPr>
            <a:spLocks/>
          </p:cNvSpPr>
          <p:nvPr/>
        </p:nvSpPr>
        <p:spPr bwMode="auto">
          <a:xfrm>
            <a:off x="4114800" y="3632200"/>
            <a:ext cx="1295400" cy="977900"/>
          </a:xfrm>
          <a:custGeom>
            <a:avLst/>
            <a:gdLst>
              <a:gd name="T0" fmla="*/ 96 w 816"/>
              <a:gd name="T1" fmla="*/ 592 h 616"/>
              <a:gd name="T2" fmla="*/ 144 w 816"/>
              <a:gd name="T3" fmla="*/ 448 h 616"/>
              <a:gd name="T4" fmla="*/ 192 w 816"/>
              <a:gd name="T5" fmla="*/ 352 h 616"/>
              <a:gd name="T6" fmla="*/ 96 w 816"/>
              <a:gd name="T7" fmla="*/ 208 h 616"/>
              <a:gd name="T8" fmla="*/ 48 w 816"/>
              <a:gd name="T9" fmla="*/ 112 h 616"/>
              <a:gd name="T10" fmla="*/ 96 w 816"/>
              <a:gd name="T11" fmla="*/ 16 h 616"/>
              <a:gd name="T12" fmla="*/ 624 w 816"/>
              <a:gd name="T13" fmla="*/ 16 h 616"/>
              <a:gd name="T14" fmla="*/ 768 w 816"/>
              <a:gd name="T15" fmla="*/ 112 h 616"/>
              <a:gd name="T16" fmla="*/ 528 w 816"/>
              <a:gd name="T17" fmla="*/ 208 h 616"/>
              <a:gd name="T18" fmla="*/ 672 w 816"/>
              <a:gd name="T19" fmla="*/ 496 h 616"/>
              <a:gd name="T20" fmla="*/ 720 w 816"/>
              <a:gd name="T21" fmla="*/ 592 h 616"/>
              <a:gd name="T22" fmla="*/ 96 w 816"/>
              <a:gd name="T23" fmla="*/ 592 h 6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616"/>
              <a:gd name="T38" fmla="*/ 816 w 816"/>
              <a:gd name="T39" fmla="*/ 616 h 6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616">
                <a:moveTo>
                  <a:pt x="96" y="592"/>
                </a:moveTo>
                <a:cubicBezTo>
                  <a:pt x="0" y="568"/>
                  <a:pt x="128" y="488"/>
                  <a:pt x="144" y="448"/>
                </a:cubicBezTo>
                <a:cubicBezTo>
                  <a:pt x="160" y="408"/>
                  <a:pt x="200" y="392"/>
                  <a:pt x="192" y="352"/>
                </a:cubicBezTo>
                <a:cubicBezTo>
                  <a:pt x="184" y="312"/>
                  <a:pt x="120" y="248"/>
                  <a:pt x="96" y="208"/>
                </a:cubicBezTo>
                <a:cubicBezTo>
                  <a:pt x="72" y="168"/>
                  <a:pt x="48" y="144"/>
                  <a:pt x="48" y="112"/>
                </a:cubicBezTo>
                <a:cubicBezTo>
                  <a:pt x="48" y="80"/>
                  <a:pt x="0" y="32"/>
                  <a:pt x="96" y="16"/>
                </a:cubicBezTo>
                <a:cubicBezTo>
                  <a:pt x="192" y="0"/>
                  <a:pt x="512" y="0"/>
                  <a:pt x="624" y="16"/>
                </a:cubicBezTo>
                <a:cubicBezTo>
                  <a:pt x="736" y="32"/>
                  <a:pt x="784" y="80"/>
                  <a:pt x="768" y="112"/>
                </a:cubicBezTo>
                <a:cubicBezTo>
                  <a:pt x="752" y="144"/>
                  <a:pt x="544" y="144"/>
                  <a:pt x="528" y="208"/>
                </a:cubicBezTo>
                <a:cubicBezTo>
                  <a:pt x="512" y="272"/>
                  <a:pt x="640" y="432"/>
                  <a:pt x="672" y="496"/>
                </a:cubicBezTo>
                <a:cubicBezTo>
                  <a:pt x="704" y="560"/>
                  <a:pt x="816" y="576"/>
                  <a:pt x="720" y="592"/>
                </a:cubicBezTo>
                <a:cubicBezTo>
                  <a:pt x="624" y="608"/>
                  <a:pt x="192" y="616"/>
                  <a:pt x="96" y="592"/>
                </a:cubicBez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7930" name="Freeform 41"/>
          <p:cNvSpPr>
            <a:spLocks/>
          </p:cNvSpPr>
          <p:nvPr/>
        </p:nvSpPr>
        <p:spPr bwMode="auto">
          <a:xfrm>
            <a:off x="5562600" y="203200"/>
            <a:ext cx="1320800" cy="952500"/>
          </a:xfrm>
          <a:custGeom>
            <a:avLst/>
            <a:gdLst>
              <a:gd name="T0" fmla="*/ 192 w 832"/>
              <a:gd name="T1" fmla="*/ 592 h 600"/>
              <a:gd name="T2" fmla="*/ 96 w 832"/>
              <a:gd name="T3" fmla="*/ 544 h 600"/>
              <a:gd name="T4" fmla="*/ 144 w 832"/>
              <a:gd name="T5" fmla="*/ 448 h 600"/>
              <a:gd name="T6" fmla="*/ 192 w 832"/>
              <a:gd name="T7" fmla="*/ 352 h 600"/>
              <a:gd name="T8" fmla="*/ 0 w 832"/>
              <a:gd name="T9" fmla="*/ 112 h 600"/>
              <a:gd name="T10" fmla="*/ 192 w 832"/>
              <a:gd name="T11" fmla="*/ 16 h 600"/>
              <a:gd name="T12" fmla="*/ 720 w 832"/>
              <a:gd name="T13" fmla="*/ 16 h 600"/>
              <a:gd name="T14" fmla="*/ 816 w 832"/>
              <a:gd name="T15" fmla="*/ 112 h 600"/>
              <a:gd name="T16" fmla="*/ 624 w 832"/>
              <a:gd name="T17" fmla="*/ 160 h 600"/>
              <a:gd name="T18" fmla="*/ 576 w 832"/>
              <a:gd name="T19" fmla="*/ 256 h 600"/>
              <a:gd name="T20" fmla="*/ 720 w 832"/>
              <a:gd name="T21" fmla="*/ 544 h 600"/>
              <a:gd name="T22" fmla="*/ 576 w 832"/>
              <a:gd name="T23" fmla="*/ 592 h 600"/>
              <a:gd name="T24" fmla="*/ 192 w 832"/>
              <a:gd name="T25" fmla="*/ 592 h 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32"/>
              <a:gd name="T40" fmla="*/ 0 h 600"/>
              <a:gd name="T41" fmla="*/ 832 w 832"/>
              <a:gd name="T42" fmla="*/ 600 h 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32" h="600">
                <a:moveTo>
                  <a:pt x="192" y="592"/>
                </a:moveTo>
                <a:cubicBezTo>
                  <a:pt x="112" y="584"/>
                  <a:pt x="104" y="568"/>
                  <a:pt x="96" y="544"/>
                </a:cubicBezTo>
                <a:cubicBezTo>
                  <a:pt x="88" y="520"/>
                  <a:pt x="128" y="480"/>
                  <a:pt x="144" y="448"/>
                </a:cubicBezTo>
                <a:cubicBezTo>
                  <a:pt x="160" y="416"/>
                  <a:pt x="216" y="408"/>
                  <a:pt x="192" y="352"/>
                </a:cubicBezTo>
                <a:cubicBezTo>
                  <a:pt x="168" y="296"/>
                  <a:pt x="0" y="168"/>
                  <a:pt x="0" y="112"/>
                </a:cubicBezTo>
                <a:cubicBezTo>
                  <a:pt x="0" y="56"/>
                  <a:pt x="72" y="32"/>
                  <a:pt x="192" y="16"/>
                </a:cubicBezTo>
                <a:cubicBezTo>
                  <a:pt x="312" y="0"/>
                  <a:pt x="616" y="0"/>
                  <a:pt x="720" y="16"/>
                </a:cubicBezTo>
                <a:cubicBezTo>
                  <a:pt x="824" y="32"/>
                  <a:pt x="832" y="88"/>
                  <a:pt x="816" y="112"/>
                </a:cubicBezTo>
                <a:cubicBezTo>
                  <a:pt x="800" y="136"/>
                  <a:pt x="664" y="136"/>
                  <a:pt x="624" y="160"/>
                </a:cubicBezTo>
                <a:cubicBezTo>
                  <a:pt x="584" y="184"/>
                  <a:pt x="560" y="192"/>
                  <a:pt x="576" y="256"/>
                </a:cubicBezTo>
                <a:cubicBezTo>
                  <a:pt x="592" y="320"/>
                  <a:pt x="720" y="488"/>
                  <a:pt x="720" y="544"/>
                </a:cubicBezTo>
                <a:cubicBezTo>
                  <a:pt x="720" y="600"/>
                  <a:pt x="664" y="584"/>
                  <a:pt x="576" y="592"/>
                </a:cubicBezTo>
                <a:cubicBezTo>
                  <a:pt x="488" y="600"/>
                  <a:pt x="272" y="600"/>
                  <a:pt x="192" y="592"/>
                </a:cubicBez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5562600" y="3200400"/>
            <a:ext cx="27590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008000"/>
                </a:solidFill>
              </a:rPr>
              <a:t>Some convection may move inland in the early morning and dissipate (Chan and Ng 1993)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604409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(Johnson 2006)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721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Summary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4223"/>
            <a:ext cx="82296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Ø"/>
            </a:pPr>
            <a:r>
              <a:rPr lang="en-US" sz="2800" i="1" dirty="0" smtClean="0"/>
              <a:t>SST pattern at summer monsoon onset leads to low-level convergence, precipitation over northern SCS; affects Mei-</a:t>
            </a:r>
            <a:r>
              <a:rPr lang="en-US" sz="2800" i="1" dirty="0" err="1" smtClean="0"/>
              <a:t>yu</a:t>
            </a:r>
            <a:r>
              <a:rPr lang="en-US" sz="2800" i="1" dirty="0" smtClean="0"/>
              <a:t> rainfall over Taiwan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Ø"/>
            </a:pPr>
            <a:r>
              <a:rPr lang="en-US" sz="2800" i="1" dirty="0" smtClean="0"/>
              <a:t>Three organizational modes of MCSs observed during 1998 SCSMEX: TS, LS, and PS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Ø"/>
            </a:pPr>
            <a:r>
              <a:rPr lang="en-US" sz="2800" i="1" dirty="0" smtClean="0"/>
              <a:t>Organization of convective systems determined by low and midlevel wind shear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Ø"/>
            </a:pPr>
            <a:r>
              <a:rPr lang="en-US" sz="2800" i="1" dirty="0" smtClean="0"/>
              <a:t>Prominent diurnal cycle of convection over northern SCS during summer monsoon onset characterized by southward propagation of MCSs from mainland China</a:t>
            </a:r>
          </a:p>
          <a:p>
            <a:pPr marL="342900" indent="-342900">
              <a:buFont typeface="Wingdings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69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02 at 8.5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" y="437976"/>
            <a:ext cx="9073781" cy="6192458"/>
          </a:xfrm>
          <a:prstGeom prst="rect">
            <a:avLst/>
          </a:prstGeom>
        </p:spPr>
      </p:pic>
      <p:pic>
        <p:nvPicPr>
          <p:cNvPr id="2" name="Picture 1" descr="arrow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0468" flipH="1">
            <a:off x="4721478" y="2569470"/>
            <a:ext cx="1446195" cy="1441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829" y="116801"/>
            <a:ext cx="710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0"/>
                </a:solidFill>
              </a:rPr>
              <a:t>Summer Monsoon Onset Dates (Tao and Chen 1987)</a:t>
            </a:r>
            <a:endParaRPr lang="en-US" sz="2400" b="1" i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538" y="6190082"/>
            <a:ext cx="7956065" cy="484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9" descr="C02_Ushiyama"/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609600" y="0"/>
            <a:ext cx="79248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1295400" y="914400"/>
            <a:ext cx="76200" cy="487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1371600" y="57912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6670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9624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52578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514600" y="586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charset="0"/>
              </a:rPr>
              <a:t>2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810000" y="586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charset="0"/>
              </a:rPr>
              <a:t>4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105400" y="586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charset="0"/>
              </a:rPr>
              <a:t>6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943600" y="5867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omic Sans MS" charset="0"/>
              </a:rPr>
              <a:t>U  (m s</a:t>
            </a:r>
            <a:r>
              <a:rPr lang="en-US" sz="2800" baseline="30000">
                <a:latin typeface="Comic Sans MS" charset="0"/>
              </a:rPr>
              <a:t>-1</a:t>
            </a:r>
            <a:r>
              <a:rPr lang="en-US" sz="2800">
                <a:latin typeface="Comic Sans MS" charset="0"/>
              </a:rPr>
              <a:t>)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3716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12954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8382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charset="0"/>
              </a:rPr>
              <a:t>2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8382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charset="0"/>
              </a:rPr>
              <a:t>4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838200" y="167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charset="0"/>
              </a:rPr>
              <a:t>6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33400" y="10668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omic Sans MS" charset="0"/>
              </a:rPr>
              <a:t>V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2514600" y="1981200"/>
            <a:ext cx="838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352800" y="1981200"/>
            <a:ext cx="381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3048000" y="2895600"/>
            <a:ext cx="685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 flipV="1">
            <a:off x="2514600" y="2133600"/>
            <a:ext cx="533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133600" y="1752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02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429000" y="1600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08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0" y="2514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14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667000" y="3200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20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 flipV="1">
            <a:off x="3505200" y="2590800"/>
            <a:ext cx="990600" cy="762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962400" y="182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Hong Kong</a:t>
            </a:r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3505200" y="2590800"/>
            <a:ext cx="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3505200" y="2971800"/>
            <a:ext cx="381000" cy="914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3886200" y="3352800"/>
            <a:ext cx="609600" cy="533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419600" y="3505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Comic Sans MS" charset="0"/>
              </a:rPr>
              <a:t>Dongsha Island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4572000" y="3048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Comic Sans MS" charset="0"/>
              </a:rPr>
              <a:t>14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3505200" y="2209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Comic Sans MS" charset="0"/>
              </a:rPr>
              <a:t>08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30480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Comic Sans MS" charset="0"/>
              </a:rPr>
              <a:t>02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3505200" y="3886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Comic Sans MS" charset="0"/>
              </a:rPr>
              <a:t>20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1524000" y="228600"/>
            <a:ext cx="579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Comic Sans MS" charset="0"/>
              </a:rPr>
              <a:t> Diurnal Oscillations of 850-hPa Wind (May-June 1998)</a:t>
            </a: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V="1">
            <a:off x="1371600" y="2133600"/>
            <a:ext cx="114300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1828800" y="4572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charset="0"/>
                <a:cs typeface="Times New Roman" charset="0"/>
              </a:rPr>
              <a:t>|</a:t>
            </a:r>
            <a:r>
              <a:rPr lang="en-US" sz="2400" b="1">
                <a:solidFill>
                  <a:srgbClr val="FF0000"/>
                </a:solidFill>
                <a:latin typeface="Comic Sans MS" charset="0"/>
                <a:cs typeface="Times New Roman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Times New Roman" charset="0"/>
              </a:rPr>
              <a:t>|</a:t>
            </a:r>
            <a:r>
              <a:rPr lang="en-US" sz="2400" baseline="-25000">
                <a:solidFill>
                  <a:srgbClr val="FF0000"/>
                </a:solidFill>
                <a:latin typeface="Comic Sans MS" charset="0"/>
                <a:cs typeface="Times New Roman" charset="0"/>
              </a:rPr>
              <a:t>850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Times New Roman" charset="0"/>
              </a:rPr>
              <a:t> at 0200 L at Hong Kong</a:t>
            </a:r>
            <a:endParaRPr 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5638800" y="2286000"/>
            <a:ext cx="304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charset="0"/>
              </a:rPr>
              <a:t>LLJ: Inertial Oscillation</a:t>
            </a: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13716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77903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18976017">
            <a:off x="4087520" y="729963"/>
            <a:ext cx="3036443" cy="1284734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2956" y="569375"/>
            <a:ext cx="268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11 January 2016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6971" y="29198"/>
            <a:ext cx="1051077" cy="277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 monso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6142" y="-1142451"/>
            <a:ext cx="5551716" cy="9144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4769" y="3780117"/>
            <a:ext cx="4059702" cy="1938992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Summer monsoon onset over northern SCS in </a:t>
            </a:r>
            <a:r>
              <a:rPr lang="en-US" sz="2400" b="1" i="1" u="sng" dirty="0" smtClean="0"/>
              <a:t>mid-May</a:t>
            </a:r>
            <a:r>
              <a:rPr lang="en-US" sz="2400" b="1" i="1" dirty="0" smtClean="0"/>
              <a:t>: </a:t>
            </a:r>
            <a:r>
              <a:rPr lang="en-US" sz="2400" i="1" dirty="0" err="1"/>
              <a:t>N</a:t>
            </a:r>
            <a:r>
              <a:rPr lang="en-US" sz="2400" i="1" dirty="0" err="1" smtClean="0"/>
              <a:t>ortheasterlies</a:t>
            </a:r>
            <a:r>
              <a:rPr lang="en-US" sz="2400" i="1" dirty="0" smtClean="0"/>
              <a:t> switch to </a:t>
            </a:r>
            <a:r>
              <a:rPr lang="en-US" sz="2400" i="1" dirty="0" err="1" smtClean="0"/>
              <a:t>southwesterlies</a:t>
            </a:r>
            <a:r>
              <a:rPr lang="en-US" sz="2400" i="1" dirty="0" smtClean="0"/>
              <a:t>; warm air flow over cool water</a:t>
            </a:r>
            <a:endParaRPr lang="en-US" sz="2400" i="1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6994620" y="2300941"/>
            <a:ext cx="1462085" cy="147917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rot="21029766">
            <a:off x="7422017" y="926007"/>
            <a:ext cx="1402012" cy="706340"/>
          </a:xfrm>
          <a:prstGeom prst="ellipse">
            <a:avLst/>
          </a:prstGeom>
          <a:solidFill>
            <a:srgbClr val="008000">
              <a:alpha val="13000"/>
            </a:srgbClr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0595353">
            <a:off x="8114682" y="1960123"/>
            <a:ext cx="866982" cy="467710"/>
          </a:xfrm>
          <a:prstGeom prst="ellipse">
            <a:avLst/>
          </a:prstGeom>
          <a:solidFill>
            <a:srgbClr val="FF0000">
              <a:alpha val="21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29676" y="6211175"/>
            <a:ext cx="309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(Johnson and </a:t>
            </a:r>
            <a:r>
              <a:rPr lang="en-US" i="1" dirty="0" err="1" smtClean="0"/>
              <a:t>Houze</a:t>
            </a:r>
            <a:r>
              <a:rPr lang="en-US" i="1" dirty="0" smtClean="0"/>
              <a:t> 1987)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67949" y="944497"/>
            <a:ext cx="1287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JUNE-JULY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564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136-2008177_SST.eps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" y="-31594"/>
            <a:ext cx="9102258" cy="6889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389" y="828341"/>
            <a:ext cx="405863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/>
              <a:t>SOP-mean </a:t>
            </a:r>
            <a:r>
              <a:rPr lang="en-US" sz="2800" i="1" dirty="0" err="1" smtClean="0"/>
              <a:t>QuikSCAT</a:t>
            </a:r>
            <a:r>
              <a:rPr lang="en-US" sz="2800" i="1" dirty="0" smtClean="0"/>
              <a:t> winds: warm air flowing over cool water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445120" y="-72992"/>
            <a:ext cx="182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MAY-JUNE 2008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9578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 fig 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4235" y="194237"/>
            <a:ext cx="594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Flow Across Meandering SST Front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86436" y="5965910"/>
            <a:ext cx="437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Adapted from </a:t>
            </a:r>
            <a:r>
              <a:rPr lang="en-US" sz="2000" i="1" dirty="0" err="1" smtClean="0"/>
              <a:t>Chelton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Xie</a:t>
            </a:r>
            <a:r>
              <a:rPr lang="en-US" sz="2000" i="1" dirty="0" smtClean="0"/>
              <a:t> (2010)</a:t>
            </a:r>
            <a:endParaRPr lang="en-US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15216" y="4017470"/>
            <a:ext cx="3009461" cy="1015663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Stable conditions prevent vertical mixing of higher momentum from aloft</a:t>
            </a:r>
            <a:endParaRPr lang="en-US" sz="2000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437412" y="3106291"/>
            <a:ext cx="2277804" cy="911179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9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136-2008177_SST.eps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" y="-31594"/>
            <a:ext cx="9102258" cy="6889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389" y="828341"/>
            <a:ext cx="405863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/>
              <a:t>SOP-mean </a:t>
            </a:r>
            <a:r>
              <a:rPr lang="en-US" sz="2800" i="1" dirty="0" err="1" smtClean="0"/>
              <a:t>QuikSCAT</a:t>
            </a:r>
            <a:r>
              <a:rPr lang="en-US" sz="2800" i="1" dirty="0" smtClean="0"/>
              <a:t> winds: warm air flowing over cool water</a:t>
            </a:r>
            <a:endParaRPr lang="en-US" sz="2800" i="1" dirty="0"/>
          </a:p>
        </p:txBody>
      </p:sp>
      <p:sp>
        <p:nvSpPr>
          <p:cNvPr id="4" name="Oval 3"/>
          <p:cNvSpPr/>
          <p:nvPr/>
        </p:nvSpPr>
        <p:spPr>
          <a:xfrm rot="20396866">
            <a:off x="1283851" y="2324317"/>
            <a:ext cx="8503800" cy="176713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45120" y="-72992"/>
            <a:ext cx="182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MAY-JUNE 2008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4759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p_850_strm-1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1024" y="-4039"/>
            <a:ext cx="6943849" cy="68755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0396866">
            <a:off x="1283851" y="2026397"/>
            <a:ext cx="8503800" cy="176713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65" y="107322"/>
            <a:ext cx="44212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Control and Smoothed SST WRF-ARW Runs</a:t>
            </a:r>
            <a:endParaRPr lang="en-US" sz="2600" i="1" dirty="0"/>
          </a:p>
          <a:p>
            <a:pPr marL="285750" indent="-285750">
              <a:buFont typeface="Arial"/>
              <a:buChar char="•"/>
            </a:pPr>
            <a:r>
              <a:rPr lang="en-US" sz="2600" i="1" dirty="0" smtClean="0"/>
              <a:t>SMTHSST adjusted to match GFS SST values at boundaries</a:t>
            </a:r>
          </a:p>
          <a:p>
            <a:pPr marL="285750" indent="-285750">
              <a:buFont typeface="Arial"/>
              <a:buChar char="•"/>
            </a:pPr>
            <a:r>
              <a:rPr lang="en-US" sz="2600" i="1" dirty="0" smtClean="0"/>
              <a:t>SST gradient in SMTHSST not unlike some years (later)</a:t>
            </a:r>
            <a:endParaRPr lang="en-US" sz="2600" i="1" dirty="0"/>
          </a:p>
        </p:txBody>
      </p:sp>
      <p:pic>
        <p:nvPicPr>
          <p:cNvPr id="5" name="Picture 4" descr="Screen shot 2013-10-21 at 11.3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95" y="14940"/>
            <a:ext cx="4364182" cy="6858000"/>
          </a:xfrm>
          <a:prstGeom prst="rect">
            <a:avLst/>
          </a:prstGeom>
        </p:spPr>
      </p:pic>
      <p:pic>
        <p:nvPicPr>
          <p:cNvPr id="9" name="Picture 8" descr="Screen shot 2013-10-21 at 11.36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4" y="2863532"/>
            <a:ext cx="4296021" cy="3962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5930" y="2492620"/>
            <a:ext cx="391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(Toy and Johnson 2014, JAS)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2975" y="437980"/>
            <a:ext cx="1197060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13-18 JUNE</a:t>
            </a:r>
          </a:p>
          <a:p>
            <a:pPr algn="ctr"/>
            <a:r>
              <a:rPr lang="en-US" sz="1600" i="1" dirty="0" smtClean="0"/>
              <a:t>2008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6168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877</Words>
  <Application>Microsoft Macintosh PowerPoint</Application>
  <PresentationFormat>On-screen Show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???</vt:lpstr>
      <vt:lpstr>Convection over the Northern South China Sea during the Onset of the East Asian Summer Monsoon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Convection over the Northern South China Sea during the Onset of the East Asian Summer Monsoon  Richard H. Johnson Colorado State University </dc:title>
  <dc:creator>Richard Johnson</dc:creator>
  <cp:lastModifiedBy>Rick Taft</cp:lastModifiedBy>
  <cp:revision>33</cp:revision>
  <dcterms:created xsi:type="dcterms:W3CDTF">2016-01-04T23:12:48Z</dcterms:created>
  <dcterms:modified xsi:type="dcterms:W3CDTF">2016-08-18T19:17:00Z</dcterms:modified>
</cp:coreProperties>
</file>