
<file path=[Content_Types].xml><?xml version="1.0" encoding="utf-8"?>
<Types xmlns="http://schemas.openxmlformats.org/package/2006/content-types">
  <Default Extension="(null)" ContentType="image/x-emf"/>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7" r:id="rId2"/>
    <p:sldId id="565" r:id="rId3"/>
    <p:sldId id="301" r:id="rId4"/>
    <p:sldId id="520" r:id="rId5"/>
    <p:sldId id="507" r:id="rId6"/>
    <p:sldId id="573" r:id="rId7"/>
    <p:sldId id="516" r:id="rId8"/>
    <p:sldId id="517" r:id="rId9"/>
    <p:sldId id="529" r:id="rId10"/>
    <p:sldId id="567" r:id="rId11"/>
    <p:sldId id="553" r:id="rId12"/>
    <p:sldId id="554" r:id="rId13"/>
    <p:sldId id="349" r:id="rId14"/>
    <p:sldId id="261" r:id="rId15"/>
    <p:sldId id="524" r:id="rId16"/>
    <p:sldId id="576" r:id="rId17"/>
    <p:sldId id="526" r:id="rId18"/>
    <p:sldId id="540" r:id="rId19"/>
    <p:sldId id="527" r:id="rId20"/>
    <p:sldId id="532" r:id="rId21"/>
    <p:sldId id="528" r:id="rId22"/>
    <p:sldId id="333" r:id="rId23"/>
    <p:sldId id="276" r:id="rId24"/>
    <p:sldId id="535" r:id="rId25"/>
    <p:sldId id="536" r:id="rId26"/>
    <p:sldId id="271" r:id="rId27"/>
    <p:sldId id="272" r:id="rId28"/>
    <p:sldId id="273" r:id="rId29"/>
    <p:sldId id="572" r:id="rId30"/>
    <p:sldId id="334" r:id="rId31"/>
    <p:sldId id="258" r:id="rId32"/>
    <p:sldId id="539" r:id="rId33"/>
    <p:sldId id="538" r:id="rId34"/>
    <p:sldId id="281" r:id="rId35"/>
    <p:sldId id="557" r:id="rId36"/>
    <p:sldId id="558" r:id="rId37"/>
    <p:sldId id="545" r:id="rId38"/>
    <p:sldId id="542" r:id="rId39"/>
    <p:sldId id="342" r:id="rId40"/>
    <p:sldId id="268" r:id="rId41"/>
    <p:sldId id="335" r:id="rId42"/>
    <p:sldId id="336" r:id="rId43"/>
    <p:sldId id="555" r:id="rId44"/>
    <p:sldId id="509" r:id="rId45"/>
    <p:sldId id="580" r:id="rId46"/>
    <p:sldId id="510" r:id="rId47"/>
    <p:sldId id="508" r:id="rId48"/>
    <p:sldId id="548" r:id="rId49"/>
    <p:sldId id="549" r:id="rId50"/>
    <p:sldId id="337" r:id="rId51"/>
    <p:sldId id="552" r:id="rId52"/>
    <p:sldId id="551" r:id="rId53"/>
    <p:sldId id="346" r:id="rId54"/>
    <p:sldId id="563" r:id="rId55"/>
    <p:sldId id="564" r:id="rId56"/>
    <p:sldId id="561" r:id="rId57"/>
    <p:sldId id="562" r:id="rId58"/>
    <p:sldId id="574" r:id="rId59"/>
    <p:sldId id="575" r:id="rId60"/>
    <p:sldId id="577" r:id="rId61"/>
    <p:sldId id="578" r:id="rId62"/>
    <p:sldId id="579"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47F4"/>
    <a:srgbClr val="DA85F4"/>
    <a:srgbClr val="F2C58E"/>
    <a:srgbClr val="FFB0B3"/>
    <a:srgbClr val="F468EE"/>
    <a:srgbClr val="00B050"/>
    <a:srgbClr val="E9C085"/>
    <a:srgbClr val="F2D68B"/>
    <a:srgbClr val="000000"/>
    <a:srgbClr val="7AAFF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23"/>
    <p:restoredTop sz="94560"/>
  </p:normalViewPr>
  <p:slideViewPr>
    <p:cSldViewPr snapToGrid="0" snapToObjects="1">
      <p:cViewPr varScale="1">
        <p:scale>
          <a:sx n="110" d="100"/>
          <a:sy n="110" d="100"/>
        </p:scale>
        <p:origin x="960" y="168"/>
      </p:cViewPr>
      <p:guideLst>
        <p:guide orient="horz" pos="2160"/>
        <p:guide pos="2880"/>
      </p:guideLst>
    </p:cSldViewPr>
  </p:slideViewPr>
  <p:outlineViewPr>
    <p:cViewPr>
      <p:scale>
        <a:sx n="33" d="100"/>
        <a:sy n="33" d="100"/>
      </p:scale>
      <p:origin x="0" y="-303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Richard" userId="058f5764-b5f9-4954-badd-9f7516e0e719" providerId="ADAL" clId="{03B1392E-DA40-D54C-AEDD-BDCB070A899C}"/>
    <pc:docChg chg="undo custSel addSld modSld">
      <pc:chgData name="Johnson,Richard" userId="058f5764-b5f9-4954-badd-9f7516e0e719" providerId="ADAL" clId="{03B1392E-DA40-D54C-AEDD-BDCB070A899C}" dt="2019-01-02T23:43:35.925" v="1070" actId="20577"/>
      <pc:docMkLst>
        <pc:docMk/>
      </pc:docMkLst>
      <pc:sldChg chg="modSp modAnim">
        <pc:chgData name="Johnson,Richard" userId="058f5764-b5f9-4954-badd-9f7516e0e719" providerId="ADAL" clId="{03B1392E-DA40-D54C-AEDD-BDCB070A899C}" dt="2019-01-02T22:53:11.037" v="202" actId="14100"/>
        <pc:sldMkLst>
          <pc:docMk/>
          <pc:sldMk cId="2458389975" sldId="268"/>
        </pc:sldMkLst>
        <pc:spChg chg="mod">
          <ac:chgData name="Johnson,Richard" userId="058f5764-b5f9-4954-badd-9f7516e0e719" providerId="ADAL" clId="{03B1392E-DA40-D54C-AEDD-BDCB070A899C}" dt="2019-01-02T22:50:47.282" v="182" actId="20577"/>
          <ac:spMkLst>
            <pc:docMk/>
            <pc:sldMk cId="2458389975" sldId="268"/>
            <ac:spMk id="3" creationId="{00000000-0000-0000-0000-000000000000}"/>
          </ac:spMkLst>
        </pc:spChg>
        <pc:spChg chg="mod">
          <ac:chgData name="Johnson,Richard" userId="058f5764-b5f9-4954-badd-9f7516e0e719" providerId="ADAL" clId="{03B1392E-DA40-D54C-AEDD-BDCB070A899C}" dt="2019-01-02T22:53:11.037" v="202" actId="14100"/>
          <ac:spMkLst>
            <pc:docMk/>
            <pc:sldMk cId="2458389975" sldId="268"/>
            <ac:spMk id="5" creationId="{D7960BD3-3B98-7D41-83B9-497EEE9C7DAE}"/>
          </ac:spMkLst>
        </pc:spChg>
        <pc:cxnChg chg="mod">
          <ac:chgData name="Johnson,Richard" userId="058f5764-b5f9-4954-badd-9f7516e0e719" providerId="ADAL" clId="{03B1392E-DA40-D54C-AEDD-BDCB070A899C}" dt="2019-01-02T22:53:11.037" v="202" actId="14100"/>
          <ac:cxnSpMkLst>
            <pc:docMk/>
            <pc:sldMk cId="2458389975" sldId="268"/>
            <ac:cxnSpMk id="7" creationId="{4537716B-F403-6A49-8B5A-8B02BCE4E3CC}"/>
          </ac:cxnSpMkLst>
        </pc:cxnChg>
      </pc:sldChg>
      <pc:sldChg chg="modSp modAnim">
        <pc:chgData name="Johnson,Richard" userId="058f5764-b5f9-4954-badd-9f7516e0e719" providerId="ADAL" clId="{03B1392E-DA40-D54C-AEDD-BDCB070A899C}" dt="2019-01-02T23:30:05.964" v="720" actId="1076"/>
        <pc:sldMkLst>
          <pc:docMk/>
          <pc:sldMk cId="3767436979" sldId="337"/>
        </pc:sldMkLst>
        <pc:spChg chg="mod">
          <ac:chgData name="Johnson,Richard" userId="058f5764-b5f9-4954-badd-9f7516e0e719" providerId="ADAL" clId="{03B1392E-DA40-D54C-AEDD-BDCB070A899C}" dt="2019-01-02T23:30:05.964" v="720" actId="1076"/>
          <ac:spMkLst>
            <pc:docMk/>
            <pc:sldMk cId="3767436979" sldId="337"/>
            <ac:spMk id="3" creationId="{00000000-0000-0000-0000-000000000000}"/>
          </ac:spMkLst>
        </pc:spChg>
      </pc:sldChg>
      <pc:sldChg chg="addSp modSp">
        <pc:chgData name="Johnson,Richard" userId="058f5764-b5f9-4954-badd-9f7516e0e719" providerId="ADAL" clId="{03B1392E-DA40-D54C-AEDD-BDCB070A899C}" dt="2019-01-02T23:12:57.082" v="263" actId="14100"/>
        <pc:sldMkLst>
          <pc:docMk/>
          <pc:sldMk cId="2741946805" sldId="510"/>
        </pc:sldMkLst>
        <pc:spChg chg="mod">
          <ac:chgData name="Johnson,Richard" userId="058f5764-b5f9-4954-badd-9f7516e0e719" providerId="ADAL" clId="{03B1392E-DA40-D54C-AEDD-BDCB070A899C}" dt="2019-01-02T23:12:57.082" v="263" actId="14100"/>
          <ac:spMkLst>
            <pc:docMk/>
            <pc:sldMk cId="2741946805" sldId="510"/>
            <ac:spMk id="2" creationId="{A17D0879-7B0B-9F4A-9C51-891911EF7E20}"/>
          </ac:spMkLst>
        </pc:spChg>
        <pc:spChg chg="add mod">
          <ac:chgData name="Johnson,Richard" userId="058f5764-b5f9-4954-badd-9f7516e0e719" providerId="ADAL" clId="{03B1392E-DA40-D54C-AEDD-BDCB070A899C}" dt="2019-01-02T23:00:24.299" v="238" actId="1035"/>
          <ac:spMkLst>
            <pc:docMk/>
            <pc:sldMk cId="2741946805" sldId="510"/>
            <ac:spMk id="3" creationId="{9540B85B-9FA9-194A-9F9C-02CD70224373}"/>
          </ac:spMkLst>
        </pc:spChg>
        <pc:spChg chg="add mod">
          <ac:chgData name="Johnson,Richard" userId="058f5764-b5f9-4954-badd-9f7516e0e719" providerId="ADAL" clId="{03B1392E-DA40-D54C-AEDD-BDCB070A899C}" dt="2019-01-02T23:00:50.293" v="240" actId="1076"/>
          <ac:spMkLst>
            <pc:docMk/>
            <pc:sldMk cId="2741946805" sldId="510"/>
            <ac:spMk id="10" creationId="{9A902E1C-41E5-BF42-9E84-834210FE4FA2}"/>
          </ac:spMkLst>
        </pc:spChg>
        <pc:picChg chg="mod">
          <ac:chgData name="Johnson,Richard" userId="058f5764-b5f9-4954-badd-9f7516e0e719" providerId="ADAL" clId="{03B1392E-DA40-D54C-AEDD-BDCB070A899C}" dt="2019-01-02T23:11:38.345" v="246" actId="208"/>
          <ac:picMkLst>
            <pc:docMk/>
            <pc:sldMk cId="2741946805" sldId="510"/>
            <ac:picMk id="4" creationId="{292CEC04-4204-BE41-84C1-F7B0E0B5F86C}"/>
          </ac:picMkLst>
        </pc:picChg>
        <pc:picChg chg="mod">
          <ac:chgData name="Johnson,Richard" userId="058f5764-b5f9-4954-badd-9f7516e0e719" providerId="ADAL" clId="{03B1392E-DA40-D54C-AEDD-BDCB070A899C}" dt="2019-01-02T23:11:49.501" v="248" actId="208"/>
          <ac:picMkLst>
            <pc:docMk/>
            <pc:sldMk cId="2741946805" sldId="510"/>
            <ac:picMk id="8" creationId="{66C3755D-71B4-0744-9461-F25019F500B0}"/>
          </ac:picMkLst>
        </pc:picChg>
        <pc:picChg chg="mod">
          <ac:chgData name="Johnson,Richard" userId="058f5764-b5f9-4954-badd-9f7516e0e719" providerId="ADAL" clId="{03B1392E-DA40-D54C-AEDD-BDCB070A899C}" dt="2019-01-02T23:11:33.009" v="245" actId="208"/>
          <ac:picMkLst>
            <pc:docMk/>
            <pc:sldMk cId="2741946805" sldId="510"/>
            <ac:picMk id="2050" creationId="{C12D52D6-AFD0-7046-B731-F0751FE07A8B}"/>
          </ac:picMkLst>
        </pc:picChg>
        <pc:picChg chg="mod">
          <ac:chgData name="Johnson,Richard" userId="058f5764-b5f9-4954-badd-9f7516e0e719" providerId="ADAL" clId="{03B1392E-DA40-D54C-AEDD-BDCB070A899C}" dt="2019-01-02T23:11:42.755" v="247" actId="208"/>
          <ac:picMkLst>
            <pc:docMk/>
            <pc:sldMk cId="2741946805" sldId="510"/>
            <ac:picMk id="2052" creationId="{49E42043-4CA2-F449-B29E-AE6BC53BAB8A}"/>
          </ac:picMkLst>
        </pc:picChg>
        <pc:cxnChg chg="mod">
          <ac:chgData name="Johnson,Richard" userId="058f5764-b5f9-4954-badd-9f7516e0e719" providerId="ADAL" clId="{03B1392E-DA40-D54C-AEDD-BDCB070A899C}" dt="2019-01-02T23:12:57.082" v="263" actId="14100"/>
          <ac:cxnSpMkLst>
            <pc:docMk/>
            <pc:sldMk cId="2741946805" sldId="510"/>
            <ac:cxnSpMk id="7" creationId="{5416DA80-DA74-2543-941B-818B5354D866}"/>
          </ac:cxnSpMkLst>
        </pc:cxnChg>
      </pc:sldChg>
      <pc:sldChg chg="modSp">
        <pc:chgData name="Johnson,Richard" userId="058f5764-b5f9-4954-badd-9f7516e0e719" providerId="ADAL" clId="{03B1392E-DA40-D54C-AEDD-BDCB070A899C}" dt="2019-01-02T22:28:18.392" v="15" actId="20577"/>
        <pc:sldMkLst>
          <pc:docMk/>
          <pc:sldMk cId="3308926761" sldId="517"/>
        </pc:sldMkLst>
        <pc:spChg chg="mod">
          <ac:chgData name="Johnson,Richard" userId="058f5764-b5f9-4954-badd-9f7516e0e719" providerId="ADAL" clId="{03B1392E-DA40-D54C-AEDD-BDCB070A899C}" dt="2019-01-02T22:28:18.392" v="15" actId="20577"/>
          <ac:spMkLst>
            <pc:docMk/>
            <pc:sldMk cId="3308926761" sldId="517"/>
            <ac:spMk id="17" creationId="{1944E9D4-BED0-2148-A308-21CC3BF6BCE1}"/>
          </ac:spMkLst>
        </pc:spChg>
      </pc:sldChg>
      <pc:sldChg chg="addSp modSp modAnim">
        <pc:chgData name="Johnson,Richard" userId="058f5764-b5f9-4954-badd-9f7516e0e719" providerId="ADAL" clId="{03B1392E-DA40-D54C-AEDD-BDCB070A899C}" dt="2019-01-02T22:33:03.910" v="35" actId="692"/>
        <pc:sldMkLst>
          <pc:docMk/>
          <pc:sldMk cId="410313153" sldId="526"/>
        </pc:sldMkLst>
        <pc:cxnChg chg="mod">
          <ac:chgData name="Johnson,Richard" userId="058f5764-b5f9-4954-badd-9f7516e0e719" providerId="ADAL" clId="{03B1392E-DA40-D54C-AEDD-BDCB070A899C}" dt="2019-01-02T22:33:03.910" v="35" actId="692"/>
          <ac:cxnSpMkLst>
            <pc:docMk/>
            <pc:sldMk cId="410313153" sldId="526"/>
            <ac:cxnSpMk id="13" creationId="{1BFB5747-2F3A-A64C-9396-3DEB7DE03805}"/>
          </ac:cxnSpMkLst>
        </pc:cxnChg>
        <pc:cxnChg chg="add mod">
          <ac:chgData name="Johnson,Richard" userId="058f5764-b5f9-4954-badd-9f7516e0e719" providerId="ADAL" clId="{03B1392E-DA40-D54C-AEDD-BDCB070A899C}" dt="2019-01-02T22:30:22.617" v="22" actId="14861"/>
          <ac:cxnSpMkLst>
            <pc:docMk/>
            <pc:sldMk cId="410313153" sldId="526"/>
            <ac:cxnSpMk id="15" creationId="{818AB58C-6620-144C-98C5-0AF0C46CDB67}"/>
          </ac:cxnSpMkLst>
        </pc:cxnChg>
      </pc:sldChg>
      <pc:sldChg chg="modSp">
        <pc:chgData name="Johnson,Richard" userId="058f5764-b5f9-4954-badd-9f7516e0e719" providerId="ADAL" clId="{03B1392E-DA40-D54C-AEDD-BDCB070A899C}" dt="2019-01-02T22:49:53.262" v="134" actId="20577"/>
        <pc:sldMkLst>
          <pc:docMk/>
          <pc:sldMk cId="1681040735" sldId="538"/>
        </pc:sldMkLst>
        <pc:spChg chg="mod">
          <ac:chgData name="Johnson,Richard" userId="058f5764-b5f9-4954-badd-9f7516e0e719" providerId="ADAL" clId="{03B1392E-DA40-D54C-AEDD-BDCB070A899C}" dt="2019-01-02T22:49:22.615" v="113" actId="20577"/>
          <ac:spMkLst>
            <pc:docMk/>
            <pc:sldMk cId="1681040735" sldId="538"/>
            <ac:spMk id="5" creationId="{5DC5800E-8932-8E48-8A27-9F3ED673D776}"/>
          </ac:spMkLst>
        </pc:spChg>
        <pc:spChg chg="mod">
          <ac:chgData name="Johnson,Richard" userId="058f5764-b5f9-4954-badd-9f7516e0e719" providerId="ADAL" clId="{03B1392E-DA40-D54C-AEDD-BDCB070A899C}" dt="2019-01-02T22:49:53.262" v="134" actId="20577"/>
          <ac:spMkLst>
            <pc:docMk/>
            <pc:sldMk cId="1681040735" sldId="538"/>
            <ac:spMk id="6" creationId="{853B24AE-147A-B548-BB0C-9EE7511CDAFF}"/>
          </ac:spMkLst>
        </pc:spChg>
        <pc:picChg chg="mod">
          <ac:chgData name="Johnson,Richard" userId="058f5764-b5f9-4954-badd-9f7516e0e719" providerId="ADAL" clId="{03B1392E-DA40-D54C-AEDD-BDCB070A899C}" dt="2019-01-02T22:49:05.595" v="107" actId="208"/>
          <ac:picMkLst>
            <pc:docMk/>
            <pc:sldMk cId="1681040735" sldId="538"/>
            <ac:picMk id="4" creationId="{76310E2F-A2A7-674A-88E9-48F4D0F30A26}"/>
          </ac:picMkLst>
        </pc:picChg>
      </pc:sldChg>
      <pc:sldChg chg="modSp">
        <pc:chgData name="Johnson,Richard" userId="058f5764-b5f9-4954-badd-9f7516e0e719" providerId="ADAL" clId="{03B1392E-DA40-D54C-AEDD-BDCB070A899C}" dt="2019-01-02T22:47:32.115" v="81" actId="208"/>
        <pc:sldMkLst>
          <pc:docMk/>
          <pc:sldMk cId="4253735009" sldId="539"/>
        </pc:sldMkLst>
        <pc:picChg chg="mod">
          <ac:chgData name="Johnson,Richard" userId="058f5764-b5f9-4954-badd-9f7516e0e719" providerId="ADAL" clId="{03B1392E-DA40-D54C-AEDD-BDCB070A899C}" dt="2019-01-02T22:47:27.119" v="80" actId="208"/>
          <ac:picMkLst>
            <pc:docMk/>
            <pc:sldMk cId="4253735009" sldId="539"/>
            <ac:picMk id="7" creationId="{1833CDE0-74B0-9B49-977C-886F47E89112}"/>
          </ac:picMkLst>
        </pc:picChg>
        <pc:picChg chg="mod">
          <ac:chgData name="Johnson,Richard" userId="058f5764-b5f9-4954-badd-9f7516e0e719" providerId="ADAL" clId="{03B1392E-DA40-D54C-AEDD-BDCB070A899C}" dt="2019-01-02T22:47:32.115" v="81" actId="208"/>
          <ac:picMkLst>
            <pc:docMk/>
            <pc:sldMk cId="4253735009" sldId="539"/>
            <ac:picMk id="3074" creationId="{6724C8BE-8892-2043-BC09-7D6DB2668822}"/>
          </ac:picMkLst>
        </pc:picChg>
      </pc:sldChg>
      <pc:sldChg chg="addSp delSp modSp">
        <pc:chgData name="Johnson,Richard" userId="058f5764-b5f9-4954-badd-9f7516e0e719" providerId="ADAL" clId="{03B1392E-DA40-D54C-AEDD-BDCB070A899C}" dt="2019-01-02T22:40:20.683" v="79" actId="1035"/>
        <pc:sldMkLst>
          <pc:docMk/>
          <pc:sldMk cId="1253560398" sldId="540"/>
        </pc:sldMkLst>
        <pc:spChg chg="add del mod">
          <ac:chgData name="Johnson,Richard" userId="058f5764-b5f9-4954-badd-9f7516e0e719" providerId="ADAL" clId="{03B1392E-DA40-D54C-AEDD-BDCB070A899C}" dt="2019-01-02T22:35:43.072" v="40" actId="478"/>
          <ac:spMkLst>
            <pc:docMk/>
            <pc:sldMk cId="1253560398" sldId="540"/>
            <ac:spMk id="5" creationId="{046B00AC-5CDF-444D-A9AE-892730A8FAFA}"/>
          </ac:spMkLst>
        </pc:spChg>
        <pc:spChg chg="add mod">
          <ac:chgData name="Johnson,Richard" userId="058f5764-b5f9-4954-badd-9f7516e0e719" providerId="ADAL" clId="{03B1392E-DA40-D54C-AEDD-BDCB070A899C}" dt="2019-01-02T22:39:20.676" v="74" actId="692"/>
          <ac:spMkLst>
            <pc:docMk/>
            <pc:sldMk cId="1253560398" sldId="540"/>
            <ac:spMk id="7" creationId="{93B07FC0-F807-7143-9E51-9F5C9A4227C9}"/>
          </ac:spMkLst>
        </pc:spChg>
        <pc:picChg chg="mod">
          <ac:chgData name="Johnson,Richard" userId="058f5764-b5f9-4954-badd-9f7516e0e719" providerId="ADAL" clId="{03B1392E-DA40-D54C-AEDD-BDCB070A899C}" dt="2019-01-02T22:37:39.895" v="70" actId="1076"/>
          <ac:picMkLst>
            <pc:docMk/>
            <pc:sldMk cId="1253560398" sldId="540"/>
            <ac:picMk id="2" creationId="{BA5A9453-20A9-5D46-B39C-6C05F64C01D2}"/>
          </ac:picMkLst>
        </pc:picChg>
        <pc:picChg chg="add del">
          <ac:chgData name="Johnson,Richard" userId="058f5764-b5f9-4954-badd-9f7516e0e719" providerId="ADAL" clId="{03B1392E-DA40-D54C-AEDD-BDCB070A899C}" dt="2019-01-02T22:34:35.599" v="37" actId="478"/>
          <ac:picMkLst>
            <pc:docMk/>
            <pc:sldMk cId="1253560398" sldId="540"/>
            <ac:picMk id="23" creationId="{1DA386B4-EB6E-9740-A672-4A9156094370}"/>
          </ac:picMkLst>
        </pc:picChg>
        <pc:cxnChg chg="add mod">
          <ac:chgData name="Johnson,Richard" userId="058f5764-b5f9-4954-badd-9f7516e0e719" providerId="ADAL" clId="{03B1392E-DA40-D54C-AEDD-BDCB070A899C}" dt="2019-01-02T22:40:20.683" v="79" actId="1035"/>
          <ac:cxnSpMkLst>
            <pc:docMk/>
            <pc:sldMk cId="1253560398" sldId="540"/>
            <ac:cxnSpMk id="14" creationId="{7C7FED93-21DF-0A42-94A4-2938D8F5DD4B}"/>
          </ac:cxnSpMkLst>
        </pc:cxnChg>
      </pc:sldChg>
      <pc:sldChg chg="modSp">
        <pc:chgData name="Johnson,Richard" userId="058f5764-b5f9-4954-badd-9f7516e0e719" providerId="ADAL" clId="{03B1392E-DA40-D54C-AEDD-BDCB070A899C}" dt="2019-01-02T23:01:36.973" v="243" actId="20577"/>
        <pc:sldMkLst>
          <pc:docMk/>
          <pc:sldMk cId="543374786" sldId="548"/>
        </pc:sldMkLst>
        <pc:spChg chg="mod">
          <ac:chgData name="Johnson,Richard" userId="058f5764-b5f9-4954-badd-9f7516e0e719" providerId="ADAL" clId="{03B1392E-DA40-D54C-AEDD-BDCB070A899C}" dt="2019-01-02T23:01:36.973" v="243" actId="20577"/>
          <ac:spMkLst>
            <pc:docMk/>
            <pc:sldMk cId="543374786" sldId="548"/>
            <ac:spMk id="3" creationId="{7AAF2957-246F-1440-B51F-BD5EDD5B451F}"/>
          </ac:spMkLst>
        </pc:spChg>
      </pc:sldChg>
      <pc:sldChg chg="modSp">
        <pc:chgData name="Johnson,Richard" userId="058f5764-b5f9-4954-badd-9f7516e0e719" providerId="ADAL" clId="{03B1392E-DA40-D54C-AEDD-BDCB070A899C}" dt="2019-01-02T23:43:35.925" v="1070" actId="20577"/>
        <pc:sldMkLst>
          <pc:docMk/>
          <pc:sldMk cId="1262527938" sldId="551"/>
        </pc:sldMkLst>
        <pc:spChg chg="mod">
          <ac:chgData name="Johnson,Richard" userId="058f5764-b5f9-4954-badd-9f7516e0e719" providerId="ADAL" clId="{03B1392E-DA40-D54C-AEDD-BDCB070A899C}" dt="2019-01-02T23:43:35.925" v="1070" actId="20577"/>
          <ac:spMkLst>
            <pc:docMk/>
            <pc:sldMk cId="1262527938" sldId="551"/>
            <ac:spMk id="3" creationId="{00000000-0000-0000-0000-000000000000}"/>
          </ac:spMkLst>
        </pc:spChg>
      </pc:sldChg>
      <pc:sldChg chg="modSp">
        <pc:chgData name="Johnson,Richard" userId="058f5764-b5f9-4954-badd-9f7516e0e719" providerId="ADAL" clId="{03B1392E-DA40-D54C-AEDD-BDCB070A899C}" dt="2019-01-02T23:34:51.437" v="891" actId="1036"/>
        <pc:sldMkLst>
          <pc:docMk/>
          <pc:sldMk cId="2475086440" sldId="552"/>
        </pc:sldMkLst>
        <pc:spChg chg="mod">
          <ac:chgData name="Johnson,Richard" userId="058f5764-b5f9-4954-badd-9f7516e0e719" providerId="ADAL" clId="{03B1392E-DA40-D54C-AEDD-BDCB070A899C}" dt="2019-01-02T23:34:51.437" v="891" actId="1036"/>
          <ac:spMkLst>
            <pc:docMk/>
            <pc:sldMk cId="2475086440" sldId="552"/>
            <ac:spMk id="6" creationId="{7042F3F9-FB8A-9B4A-9787-61220A030025}"/>
          </ac:spMkLst>
        </pc:spChg>
      </pc:sldChg>
      <pc:sldChg chg="add">
        <pc:chgData name="Johnson,Richard" userId="058f5764-b5f9-4954-badd-9f7516e0e719" providerId="ADAL" clId="{03B1392E-DA40-D54C-AEDD-BDCB070A899C}" dt="2019-01-02T23:04:48.607" v="244"/>
        <pc:sldMkLst>
          <pc:docMk/>
          <pc:sldMk cId="1366902704" sldId="557"/>
        </pc:sldMkLst>
      </pc:sldChg>
      <pc:sldChg chg="add">
        <pc:chgData name="Johnson,Richard" userId="058f5764-b5f9-4954-badd-9f7516e0e719" providerId="ADAL" clId="{03B1392E-DA40-D54C-AEDD-BDCB070A899C}" dt="2019-01-02T23:04:48.607" v="244"/>
        <pc:sldMkLst>
          <pc:docMk/>
          <pc:sldMk cId="1712239435" sldId="558"/>
        </pc:sldMkLst>
      </pc:sldChg>
    </pc:docChg>
  </pc:docChgLst>
  <pc:docChgLst>
    <pc:chgData name="Johnson,Richard" userId="058f5764-b5f9-4954-badd-9f7516e0e719" providerId="ADAL" clId="{BFE70EFB-9867-2549-806C-37F5D6165983}"/>
    <pc:docChg chg="undo redo custSel addSld delSld modSld sldOrd">
      <pc:chgData name="Johnson,Richard" userId="058f5764-b5f9-4954-badd-9f7516e0e719" providerId="ADAL" clId="{BFE70EFB-9867-2549-806C-37F5D6165983}" dt="2019-01-02T21:02:34.832" v="1362" actId="478"/>
      <pc:docMkLst>
        <pc:docMk/>
      </pc:docMkLst>
      <pc:sldChg chg="modSp">
        <pc:chgData name="Johnson,Richard" userId="058f5764-b5f9-4954-badd-9f7516e0e719" providerId="ADAL" clId="{BFE70EFB-9867-2549-806C-37F5D6165983}" dt="2019-01-02T19:58:37.774" v="812" actId="692"/>
        <pc:sldMkLst>
          <pc:docMk/>
          <pc:sldMk cId="950166117" sldId="257"/>
        </pc:sldMkLst>
        <pc:spChg chg="mod">
          <ac:chgData name="Johnson,Richard" userId="058f5764-b5f9-4954-badd-9f7516e0e719" providerId="ADAL" clId="{BFE70EFB-9867-2549-806C-37F5D6165983}" dt="2019-01-02T19:58:37.774" v="812" actId="692"/>
          <ac:spMkLst>
            <pc:docMk/>
            <pc:sldMk cId="950166117" sldId="257"/>
            <ac:spMk id="8" creationId="{00000000-0000-0000-0000-000000000000}"/>
          </ac:spMkLst>
        </pc:spChg>
      </pc:sldChg>
      <pc:sldChg chg="modSp">
        <pc:chgData name="Johnson,Richard" userId="058f5764-b5f9-4954-badd-9f7516e0e719" providerId="ADAL" clId="{BFE70EFB-9867-2549-806C-37F5D6165983}" dt="2019-01-02T20:36:18.190" v="1114" actId="1036"/>
        <pc:sldMkLst>
          <pc:docMk/>
          <pc:sldMk cId="1105105759" sldId="258"/>
        </pc:sldMkLst>
        <pc:spChg chg="mod">
          <ac:chgData name="Johnson,Richard" userId="058f5764-b5f9-4954-badd-9f7516e0e719" providerId="ADAL" clId="{BFE70EFB-9867-2549-806C-37F5D6165983}" dt="2019-01-02T20:36:13.287" v="1111" actId="1076"/>
          <ac:spMkLst>
            <pc:docMk/>
            <pc:sldMk cId="1105105759" sldId="258"/>
            <ac:spMk id="6" creationId="{571F9625-7263-2249-8DB1-A371A185D32E}"/>
          </ac:spMkLst>
        </pc:spChg>
        <pc:spChg chg="mod">
          <ac:chgData name="Johnson,Richard" userId="058f5764-b5f9-4954-badd-9f7516e0e719" providerId="ADAL" clId="{BFE70EFB-9867-2549-806C-37F5D6165983}" dt="2019-01-02T20:36:07.318" v="1110" actId="1036"/>
          <ac:spMkLst>
            <pc:docMk/>
            <pc:sldMk cId="1105105759" sldId="258"/>
            <ac:spMk id="7" creationId="{BDF27049-D048-1248-BCD4-3BF8494A7BDB}"/>
          </ac:spMkLst>
        </pc:spChg>
        <pc:spChg chg="mod">
          <ac:chgData name="Johnson,Richard" userId="058f5764-b5f9-4954-badd-9f7516e0e719" providerId="ADAL" clId="{BFE70EFB-9867-2549-806C-37F5D6165983}" dt="2019-01-02T20:36:18.190" v="1114" actId="1036"/>
          <ac:spMkLst>
            <pc:docMk/>
            <pc:sldMk cId="1105105759" sldId="258"/>
            <ac:spMk id="11" creationId="{F24983C7-9659-9E4B-9C30-3C10E7D7A95C}"/>
          </ac:spMkLst>
        </pc:spChg>
        <pc:spChg chg="mod">
          <ac:chgData name="Johnson,Richard" userId="058f5764-b5f9-4954-badd-9f7516e0e719" providerId="ADAL" clId="{BFE70EFB-9867-2549-806C-37F5D6165983}" dt="2019-01-02T20:35:27.268" v="1099" actId="403"/>
          <ac:spMkLst>
            <pc:docMk/>
            <pc:sldMk cId="1105105759" sldId="258"/>
            <ac:spMk id="12" creationId="{D0EFEA58-2671-D841-9F24-76B30BDA96DC}"/>
          </ac:spMkLst>
        </pc:spChg>
      </pc:sldChg>
      <pc:sldChg chg="addSp modSp modAnim">
        <pc:chgData name="Johnson,Richard" userId="058f5764-b5f9-4954-badd-9f7516e0e719" providerId="ADAL" clId="{BFE70EFB-9867-2549-806C-37F5D6165983}" dt="2019-01-02T20:05:47.802" v="976" actId="207"/>
        <pc:sldMkLst>
          <pc:docMk/>
          <pc:sldMk cId="1840452017" sldId="261"/>
        </pc:sldMkLst>
        <pc:spChg chg="add mod">
          <ac:chgData name="Johnson,Richard" userId="058f5764-b5f9-4954-badd-9f7516e0e719" providerId="ADAL" clId="{BFE70EFB-9867-2549-806C-37F5D6165983}" dt="2019-01-02T20:05:47.802" v="976" actId="207"/>
          <ac:spMkLst>
            <pc:docMk/>
            <pc:sldMk cId="1840452017" sldId="261"/>
            <ac:spMk id="2" creationId="{9300E99F-6C69-F641-B84B-2641E8E620DB}"/>
          </ac:spMkLst>
        </pc:spChg>
        <pc:spChg chg="mod">
          <ac:chgData name="Johnson,Richard" userId="058f5764-b5f9-4954-badd-9f7516e0e719" providerId="ADAL" clId="{BFE70EFB-9867-2549-806C-37F5D6165983}" dt="2019-01-02T19:16:33.832" v="38" actId="1582"/>
          <ac:spMkLst>
            <pc:docMk/>
            <pc:sldMk cId="1840452017" sldId="261"/>
            <ac:spMk id="5" creationId="{3A73ECCE-BE7B-EF46-8A1D-25DBBB178C88}"/>
          </ac:spMkLst>
        </pc:spChg>
        <pc:spChg chg="mod">
          <ac:chgData name="Johnson,Richard" userId="058f5764-b5f9-4954-badd-9f7516e0e719" providerId="ADAL" clId="{BFE70EFB-9867-2549-806C-37F5D6165983}" dt="2019-01-02T19:13:12.064" v="7" actId="122"/>
          <ac:spMkLst>
            <pc:docMk/>
            <pc:sldMk cId="1840452017" sldId="261"/>
            <ac:spMk id="11" creationId="{CE3B08A0-E72B-B34E-8C12-BC0DB058F3AB}"/>
          </ac:spMkLst>
        </pc:spChg>
        <pc:spChg chg="mod">
          <ac:chgData name="Johnson,Richard" userId="058f5764-b5f9-4954-badd-9f7516e0e719" providerId="ADAL" clId="{BFE70EFB-9867-2549-806C-37F5D6165983}" dt="2019-01-02T19:16:13.848" v="36" actId="1038"/>
          <ac:spMkLst>
            <pc:docMk/>
            <pc:sldMk cId="1840452017" sldId="261"/>
            <ac:spMk id="14" creationId="{FEFB4B8D-D3E2-CC44-8018-D019B86F169C}"/>
          </ac:spMkLst>
        </pc:spChg>
        <pc:picChg chg="mod">
          <ac:chgData name="Johnson,Richard" userId="058f5764-b5f9-4954-badd-9f7516e0e719" providerId="ADAL" clId="{BFE70EFB-9867-2549-806C-37F5D6165983}" dt="2019-01-02T19:15:55.918" v="23" actId="166"/>
          <ac:picMkLst>
            <pc:docMk/>
            <pc:sldMk cId="1840452017" sldId="261"/>
            <ac:picMk id="8" creationId="{472BF32C-CAE9-6040-8858-44163AEE1EAD}"/>
          </ac:picMkLst>
        </pc:picChg>
      </pc:sldChg>
      <pc:sldChg chg="modSp">
        <pc:chgData name="Johnson,Richard" userId="058f5764-b5f9-4954-badd-9f7516e0e719" providerId="ADAL" clId="{BFE70EFB-9867-2549-806C-37F5D6165983}" dt="2019-01-02T21:01:17.052" v="1360" actId="1076"/>
        <pc:sldMkLst>
          <pc:docMk/>
          <pc:sldMk cId="1391270332" sldId="262"/>
        </pc:sldMkLst>
        <pc:spChg chg="mod">
          <ac:chgData name="Johnson,Richard" userId="058f5764-b5f9-4954-badd-9f7516e0e719" providerId="ADAL" clId="{BFE70EFB-9867-2549-806C-37F5D6165983}" dt="2019-01-02T21:00:55.578" v="1357" actId="114"/>
          <ac:spMkLst>
            <pc:docMk/>
            <pc:sldMk cId="1391270332" sldId="262"/>
            <ac:spMk id="2" creationId="{3FF6E4DB-EE45-484B-AD7F-6516548F978B}"/>
          </ac:spMkLst>
        </pc:spChg>
        <pc:spChg chg="mod">
          <ac:chgData name="Johnson,Richard" userId="058f5764-b5f9-4954-badd-9f7516e0e719" providerId="ADAL" clId="{BFE70EFB-9867-2549-806C-37F5D6165983}" dt="2019-01-02T21:01:02.225" v="1358" actId="1076"/>
          <ac:spMkLst>
            <pc:docMk/>
            <pc:sldMk cId="1391270332" sldId="262"/>
            <ac:spMk id="7" creationId="{A56F95DA-B28E-E340-B801-BB7B7503526D}"/>
          </ac:spMkLst>
        </pc:spChg>
        <pc:picChg chg="mod">
          <ac:chgData name="Johnson,Richard" userId="058f5764-b5f9-4954-badd-9f7516e0e719" providerId="ADAL" clId="{BFE70EFB-9867-2549-806C-37F5D6165983}" dt="2019-01-02T21:01:17.052" v="1360" actId="1076"/>
          <ac:picMkLst>
            <pc:docMk/>
            <pc:sldMk cId="1391270332" sldId="262"/>
            <ac:picMk id="1026" creationId="{D4EF94CC-E28E-1D45-98EB-7689430C335B}"/>
          </ac:picMkLst>
        </pc:picChg>
        <pc:picChg chg="mod">
          <ac:chgData name="Johnson,Richard" userId="058f5764-b5f9-4954-badd-9f7516e0e719" providerId="ADAL" clId="{BFE70EFB-9867-2549-806C-37F5D6165983}" dt="2019-01-02T21:00:37.677" v="1356" actId="208"/>
          <ac:picMkLst>
            <pc:docMk/>
            <pc:sldMk cId="1391270332" sldId="262"/>
            <ac:picMk id="1028" creationId="{8631D74E-F803-8B43-8CE1-DD7CEC9AC77D}"/>
          </ac:picMkLst>
        </pc:picChg>
        <pc:picChg chg="mod">
          <ac:chgData name="Johnson,Richard" userId="058f5764-b5f9-4954-badd-9f7516e0e719" providerId="ADAL" clId="{BFE70EFB-9867-2549-806C-37F5D6165983}" dt="2019-01-02T21:00:35.079" v="1355" actId="208"/>
          <ac:picMkLst>
            <pc:docMk/>
            <pc:sldMk cId="1391270332" sldId="262"/>
            <ac:picMk id="1032" creationId="{EBBDCBEF-6853-E043-9206-C79909B83497}"/>
          </ac:picMkLst>
        </pc:picChg>
      </pc:sldChg>
      <pc:sldChg chg="addSp modSp">
        <pc:chgData name="Johnson,Richard" userId="058f5764-b5f9-4954-badd-9f7516e0e719" providerId="ADAL" clId="{BFE70EFB-9867-2549-806C-37F5D6165983}" dt="2019-01-02T20:44:24.496" v="1226" actId="1037"/>
        <pc:sldMkLst>
          <pc:docMk/>
          <pc:sldMk cId="2458389975" sldId="268"/>
        </pc:sldMkLst>
        <pc:spChg chg="mod">
          <ac:chgData name="Johnson,Richard" userId="058f5764-b5f9-4954-badd-9f7516e0e719" providerId="ADAL" clId="{BFE70EFB-9867-2549-806C-37F5D6165983}" dt="2019-01-02T20:40:39.349" v="1135" actId="1076"/>
          <ac:spMkLst>
            <pc:docMk/>
            <pc:sldMk cId="2458389975" sldId="268"/>
            <ac:spMk id="3" creationId="{00000000-0000-0000-0000-000000000000}"/>
          </ac:spMkLst>
        </pc:spChg>
        <pc:spChg chg="mod">
          <ac:chgData name="Johnson,Richard" userId="058f5764-b5f9-4954-badd-9f7516e0e719" providerId="ADAL" clId="{BFE70EFB-9867-2549-806C-37F5D6165983}" dt="2019-01-02T20:40:53.713" v="1140" actId="1037"/>
          <ac:spMkLst>
            <pc:docMk/>
            <pc:sldMk cId="2458389975" sldId="268"/>
            <ac:spMk id="4" creationId="{00000000-0000-0000-0000-000000000000}"/>
          </ac:spMkLst>
        </pc:spChg>
        <pc:spChg chg="mod">
          <ac:chgData name="Johnson,Richard" userId="058f5764-b5f9-4954-badd-9f7516e0e719" providerId="ADAL" clId="{BFE70EFB-9867-2549-806C-37F5D6165983}" dt="2019-01-02T20:41:17.039" v="1146" actId="14100"/>
          <ac:spMkLst>
            <pc:docMk/>
            <pc:sldMk cId="2458389975" sldId="268"/>
            <ac:spMk id="5" creationId="{D7960BD3-3B98-7D41-83B9-497EEE9C7DAE}"/>
          </ac:spMkLst>
        </pc:spChg>
        <pc:spChg chg="add mod">
          <ac:chgData name="Johnson,Richard" userId="058f5764-b5f9-4954-badd-9f7516e0e719" providerId="ADAL" clId="{BFE70EFB-9867-2549-806C-37F5D6165983}" dt="2019-01-02T20:44:24.496" v="1226" actId="1037"/>
          <ac:spMkLst>
            <pc:docMk/>
            <pc:sldMk cId="2458389975" sldId="268"/>
            <ac:spMk id="8" creationId="{2BA357F6-166C-8947-BC96-40000556A4CE}"/>
          </ac:spMkLst>
        </pc:spChg>
        <pc:spChg chg="add mod">
          <ac:chgData name="Johnson,Richard" userId="058f5764-b5f9-4954-badd-9f7516e0e719" providerId="ADAL" clId="{BFE70EFB-9867-2549-806C-37F5D6165983}" dt="2019-01-02T20:44:01.748" v="1208" actId="14861"/>
          <ac:spMkLst>
            <pc:docMk/>
            <pc:sldMk cId="2458389975" sldId="268"/>
            <ac:spMk id="9" creationId="{597C6561-4F9E-7E4F-A235-E1229FFD42A6}"/>
          </ac:spMkLst>
        </pc:spChg>
        <pc:picChg chg="mod">
          <ac:chgData name="Johnson,Richard" userId="058f5764-b5f9-4954-badd-9f7516e0e719" providerId="ADAL" clId="{BFE70EFB-9867-2549-806C-37F5D6165983}" dt="2019-01-02T20:40:35.006" v="1134" actId="1076"/>
          <ac:picMkLst>
            <pc:docMk/>
            <pc:sldMk cId="2458389975" sldId="268"/>
            <ac:picMk id="2" creationId="{00000000-0000-0000-0000-000000000000}"/>
          </ac:picMkLst>
        </pc:picChg>
        <pc:cxnChg chg="mod">
          <ac:chgData name="Johnson,Richard" userId="058f5764-b5f9-4954-badd-9f7516e0e719" providerId="ADAL" clId="{BFE70EFB-9867-2549-806C-37F5D6165983}" dt="2019-01-02T20:41:17.039" v="1146" actId="14100"/>
          <ac:cxnSpMkLst>
            <pc:docMk/>
            <pc:sldMk cId="2458389975" sldId="268"/>
            <ac:cxnSpMk id="7" creationId="{4537716B-F403-6A49-8B5A-8B02BCE4E3CC}"/>
          </ac:cxnSpMkLst>
        </pc:cxnChg>
      </pc:sldChg>
      <pc:sldChg chg="addSp modSp modAnim">
        <pc:chgData name="Johnson,Richard" userId="058f5764-b5f9-4954-badd-9f7516e0e719" providerId="ADAL" clId="{BFE70EFB-9867-2549-806C-37F5D6165983}" dt="2019-01-02T20:30:06.390" v="1085" actId="14861"/>
        <pc:sldMkLst>
          <pc:docMk/>
          <pc:sldMk cId="2253755907" sldId="273"/>
        </pc:sldMkLst>
        <pc:spChg chg="mod">
          <ac:chgData name="Johnson,Richard" userId="058f5764-b5f9-4954-badd-9f7516e0e719" providerId="ADAL" clId="{BFE70EFB-9867-2549-806C-37F5D6165983}" dt="2019-01-02T20:23:38.061" v="1026" actId="1035"/>
          <ac:spMkLst>
            <pc:docMk/>
            <pc:sldMk cId="2253755907" sldId="273"/>
            <ac:spMk id="2" creationId="{00000000-0000-0000-0000-000000000000}"/>
          </ac:spMkLst>
        </pc:spChg>
        <pc:spChg chg="add mod">
          <ac:chgData name="Johnson,Richard" userId="058f5764-b5f9-4954-badd-9f7516e0e719" providerId="ADAL" clId="{BFE70EFB-9867-2549-806C-37F5D6165983}" dt="2019-01-02T20:30:06.390" v="1085" actId="14861"/>
          <ac:spMkLst>
            <pc:docMk/>
            <pc:sldMk cId="2253755907" sldId="273"/>
            <ac:spMk id="6" creationId="{1C86A0E9-76E2-C745-882D-B7410B35B24B}"/>
          </ac:spMkLst>
        </pc:spChg>
        <pc:spChg chg="add mod">
          <ac:chgData name="Johnson,Richard" userId="058f5764-b5f9-4954-badd-9f7516e0e719" providerId="ADAL" clId="{BFE70EFB-9867-2549-806C-37F5D6165983}" dt="2019-01-02T20:29:28.805" v="1082" actId="207"/>
          <ac:spMkLst>
            <pc:docMk/>
            <pc:sldMk cId="2253755907" sldId="273"/>
            <ac:spMk id="7" creationId="{2FD1A9FE-6560-644B-809E-54A04E55AF96}"/>
          </ac:spMkLst>
        </pc:spChg>
        <pc:picChg chg="add mod">
          <ac:chgData name="Johnson,Richard" userId="058f5764-b5f9-4954-badd-9f7516e0e719" providerId="ADAL" clId="{BFE70EFB-9867-2549-806C-37F5D6165983}" dt="2019-01-02T20:28:30.675" v="1040" actId="1076"/>
          <ac:picMkLst>
            <pc:docMk/>
            <pc:sldMk cId="2253755907" sldId="273"/>
            <ac:picMk id="5" creationId="{FC646489-55C9-AB4F-9BBC-4459672B2502}"/>
          </ac:picMkLst>
        </pc:picChg>
        <pc:cxnChg chg="mod">
          <ac:chgData name="Johnson,Richard" userId="058f5764-b5f9-4954-badd-9f7516e0e719" providerId="ADAL" clId="{BFE70EFB-9867-2549-806C-37F5D6165983}" dt="2019-01-02T20:23:38.061" v="1026" actId="1035"/>
          <ac:cxnSpMkLst>
            <pc:docMk/>
            <pc:sldMk cId="2253755907" sldId="273"/>
            <ac:cxnSpMk id="4" creationId="{00000000-0000-0000-0000-000000000000}"/>
          </ac:cxnSpMkLst>
        </pc:cxnChg>
      </pc:sldChg>
      <pc:sldChg chg="modSp">
        <pc:chgData name="Johnson,Richard" userId="058f5764-b5f9-4954-badd-9f7516e0e719" providerId="ADAL" clId="{BFE70EFB-9867-2549-806C-37F5D6165983}" dt="2019-01-02T19:28:49.482" v="179" actId="339"/>
        <pc:sldMkLst>
          <pc:docMk/>
          <pc:sldMk cId="2964187755" sldId="276"/>
        </pc:sldMkLst>
        <pc:spChg chg="mod">
          <ac:chgData name="Johnson,Richard" userId="058f5764-b5f9-4954-badd-9f7516e0e719" providerId="ADAL" clId="{BFE70EFB-9867-2549-806C-37F5D6165983}" dt="2019-01-02T19:28:49.482" v="179" actId="339"/>
          <ac:spMkLst>
            <pc:docMk/>
            <pc:sldMk cId="2964187755" sldId="276"/>
            <ac:spMk id="2" creationId="{00000000-0000-0000-0000-000000000000}"/>
          </ac:spMkLst>
        </pc:spChg>
        <pc:spChg chg="mod">
          <ac:chgData name="Johnson,Richard" userId="058f5764-b5f9-4954-badd-9f7516e0e719" providerId="ADAL" clId="{BFE70EFB-9867-2549-806C-37F5D6165983}" dt="2019-01-02T19:28:00.467" v="173" actId="14100"/>
          <ac:spMkLst>
            <pc:docMk/>
            <pc:sldMk cId="2964187755" sldId="276"/>
            <ac:spMk id="5" creationId="{701E39F4-AAF4-B343-8C35-D10988378F6B}"/>
          </ac:spMkLst>
        </pc:spChg>
      </pc:sldChg>
      <pc:sldChg chg="modSp modAnim">
        <pc:chgData name="Johnson,Richard" userId="058f5764-b5f9-4954-badd-9f7516e0e719" providerId="ADAL" clId="{BFE70EFB-9867-2549-806C-37F5D6165983}" dt="2019-01-02T20:39:55.714" v="1132" actId="1036"/>
        <pc:sldMkLst>
          <pc:docMk/>
          <pc:sldMk cId="2512044132" sldId="281"/>
        </pc:sldMkLst>
        <pc:spChg chg="mod">
          <ac:chgData name="Johnson,Richard" userId="058f5764-b5f9-4954-badd-9f7516e0e719" providerId="ADAL" clId="{BFE70EFB-9867-2549-806C-37F5D6165983}" dt="2019-01-02T20:39:55.714" v="1132" actId="1036"/>
          <ac:spMkLst>
            <pc:docMk/>
            <pc:sldMk cId="2512044132" sldId="281"/>
            <ac:spMk id="2" creationId="{D412E3A1-7E9F-4E45-88B4-0E2EF602AED0}"/>
          </ac:spMkLst>
        </pc:spChg>
        <pc:spChg chg="mod">
          <ac:chgData name="Johnson,Richard" userId="058f5764-b5f9-4954-badd-9f7516e0e719" providerId="ADAL" clId="{BFE70EFB-9867-2549-806C-37F5D6165983}" dt="2019-01-02T20:37:15.341" v="1117" actId="1076"/>
          <ac:spMkLst>
            <pc:docMk/>
            <pc:sldMk cId="2512044132" sldId="281"/>
            <ac:spMk id="3" creationId="{FA6E620E-31CA-E546-B98A-4C9ADFCD7EF2}"/>
          </ac:spMkLst>
        </pc:spChg>
      </pc:sldChg>
      <pc:sldChg chg="modSp">
        <pc:chgData name="Johnson,Richard" userId="058f5764-b5f9-4954-badd-9f7516e0e719" providerId="ADAL" clId="{BFE70EFB-9867-2549-806C-37F5D6165983}" dt="2019-01-02T19:09:36.044" v="4" actId="1038"/>
        <pc:sldMkLst>
          <pc:docMk/>
          <pc:sldMk cId="1369822879" sldId="319"/>
        </pc:sldMkLst>
        <pc:spChg chg="mod">
          <ac:chgData name="Johnson,Richard" userId="058f5764-b5f9-4954-badd-9f7516e0e719" providerId="ADAL" clId="{BFE70EFB-9867-2549-806C-37F5D6165983}" dt="2019-01-02T19:09:36.044" v="4" actId="1038"/>
          <ac:spMkLst>
            <pc:docMk/>
            <pc:sldMk cId="1369822879" sldId="319"/>
            <ac:spMk id="24" creationId="{CCB114A6-DE71-8B4B-8EDD-3505C8B52C15}"/>
          </ac:spMkLst>
        </pc:spChg>
      </pc:sldChg>
      <pc:sldChg chg="delSp">
        <pc:chgData name="Johnson,Richard" userId="058f5764-b5f9-4954-badd-9f7516e0e719" providerId="ADAL" clId="{BFE70EFB-9867-2549-806C-37F5D6165983}" dt="2019-01-02T21:02:34.832" v="1362" actId="478"/>
        <pc:sldMkLst>
          <pc:docMk/>
          <pc:sldMk cId="3767436979" sldId="337"/>
        </pc:sldMkLst>
        <pc:picChg chg="del">
          <ac:chgData name="Johnson,Richard" userId="058f5764-b5f9-4954-badd-9f7516e0e719" providerId="ADAL" clId="{BFE70EFB-9867-2549-806C-37F5D6165983}" dt="2019-01-02T21:02:34.832" v="1362" actId="478"/>
          <ac:picMkLst>
            <pc:docMk/>
            <pc:sldMk cId="3767436979" sldId="337"/>
            <ac:picMk id="4" creationId="{00000000-0000-0000-0000-000000000000}"/>
          </ac:picMkLst>
        </pc:picChg>
      </pc:sldChg>
      <pc:sldChg chg="modSp">
        <pc:chgData name="Johnson,Richard" userId="058f5764-b5f9-4954-badd-9f7516e0e719" providerId="ADAL" clId="{BFE70EFB-9867-2549-806C-37F5D6165983}" dt="2019-01-02T19:51:10.649" v="683" actId="207"/>
        <pc:sldMkLst>
          <pc:docMk/>
          <pc:sldMk cId="1401116588" sldId="507"/>
        </pc:sldMkLst>
        <pc:spChg chg="mod">
          <ac:chgData name="Johnson,Richard" userId="058f5764-b5f9-4954-badd-9f7516e0e719" providerId="ADAL" clId="{BFE70EFB-9867-2549-806C-37F5D6165983}" dt="2019-01-02T19:51:10.649" v="683" actId="207"/>
          <ac:spMkLst>
            <pc:docMk/>
            <pc:sldMk cId="1401116588" sldId="507"/>
            <ac:spMk id="26" creationId="{60F6F629-60C9-6542-8E32-872D40748B0E}"/>
          </ac:spMkLst>
        </pc:spChg>
      </pc:sldChg>
      <pc:sldChg chg="addSp modSp modAnim">
        <pc:chgData name="Johnson,Richard" userId="058f5764-b5f9-4954-badd-9f7516e0e719" providerId="ADAL" clId="{BFE70EFB-9867-2549-806C-37F5D6165983}" dt="2019-01-02T20:56:56.551" v="1316" actId="20577"/>
        <pc:sldMkLst>
          <pc:docMk/>
          <pc:sldMk cId="2741946805" sldId="510"/>
        </pc:sldMkLst>
        <pc:spChg chg="add mod">
          <ac:chgData name="Johnson,Richard" userId="058f5764-b5f9-4954-badd-9f7516e0e719" providerId="ADAL" clId="{BFE70EFB-9867-2549-806C-37F5D6165983}" dt="2019-01-02T20:56:56.551" v="1316" actId="20577"/>
          <ac:spMkLst>
            <pc:docMk/>
            <pc:sldMk cId="2741946805" sldId="510"/>
            <ac:spMk id="2" creationId="{A17D0879-7B0B-9F4A-9C51-891911EF7E20}"/>
          </ac:spMkLst>
        </pc:spChg>
        <pc:picChg chg="mod">
          <ac:chgData name="Johnson,Richard" userId="058f5764-b5f9-4954-badd-9f7516e0e719" providerId="ADAL" clId="{BFE70EFB-9867-2549-806C-37F5D6165983}" dt="2019-01-02T20:51:15.718" v="1232" actId="1076"/>
          <ac:picMkLst>
            <pc:docMk/>
            <pc:sldMk cId="2741946805" sldId="510"/>
            <ac:picMk id="6" creationId="{0F953748-C4CA-D245-82BA-CEF0217BD917}"/>
          </ac:picMkLst>
        </pc:picChg>
        <pc:cxnChg chg="add mod">
          <ac:chgData name="Johnson,Richard" userId="058f5764-b5f9-4954-badd-9f7516e0e719" providerId="ADAL" clId="{BFE70EFB-9867-2549-806C-37F5D6165983}" dt="2019-01-02T20:56:30.121" v="1300" actId="14100"/>
          <ac:cxnSpMkLst>
            <pc:docMk/>
            <pc:sldMk cId="2741946805" sldId="510"/>
            <ac:cxnSpMk id="7" creationId="{5416DA80-DA74-2543-941B-818B5354D866}"/>
          </ac:cxnSpMkLst>
        </pc:cxnChg>
      </pc:sldChg>
      <pc:sldChg chg="del">
        <pc:chgData name="Johnson,Richard" userId="058f5764-b5f9-4954-badd-9f7516e0e719" providerId="ADAL" clId="{BFE70EFB-9867-2549-806C-37F5D6165983}" dt="2019-01-02T19:50:07.791" v="681" actId="2696"/>
        <pc:sldMkLst>
          <pc:docMk/>
          <pc:sldMk cId="3089358480" sldId="515"/>
        </pc:sldMkLst>
      </pc:sldChg>
      <pc:sldChg chg="addSp modSp modAnim">
        <pc:chgData name="Johnson,Richard" userId="058f5764-b5f9-4954-badd-9f7516e0e719" providerId="ADAL" clId="{BFE70EFB-9867-2549-806C-37F5D6165983}" dt="2019-01-02T20:15:47.254" v="995" actId="20577"/>
        <pc:sldMkLst>
          <pc:docMk/>
          <pc:sldMk cId="3308926761" sldId="517"/>
        </pc:sldMkLst>
        <pc:spChg chg="add mod">
          <ac:chgData name="Johnson,Richard" userId="058f5764-b5f9-4954-badd-9f7516e0e719" providerId="ADAL" clId="{BFE70EFB-9867-2549-806C-37F5D6165983}" dt="2019-01-02T20:01:13.990" v="821" actId="1038"/>
          <ac:spMkLst>
            <pc:docMk/>
            <pc:sldMk cId="3308926761" sldId="517"/>
            <ac:spMk id="8" creationId="{BB838CEE-861A-5445-8A97-E185BFC42540}"/>
          </ac:spMkLst>
        </pc:spChg>
        <pc:spChg chg="add mod">
          <ac:chgData name="Johnson,Richard" userId="058f5764-b5f9-4954-badd-9f7516e0e719" providerId="ADAL" clId="{BFE70EFB-9867-2549-806C-37F5D6165983}" dt="2019-01-02T20:01:45.165" v="835" actId="1035"/>
          <ac:spMkLst>
            <pc:docMk/>
            <pc:sldMk cId="3308926761" sldId="517"/>
            <ac:spMk id="16" creationId="{7C94A591-4E9E-C44B-97C7-1FE18F7546FF}"/>
          </ac:spMkLst>
        </pc:spChg>
        <pc:spChg chg="add mod">
          <ac:chgData name="Johnson,Richard" userId="058f5764-b5f9-4954-badd-9f7516e0e719" providerId="ADAL" clId="{BFE70EFB-9867-2549-806C-37F5D6165983}" dt="2019-01-02T20:15:47.254" v="995" actId="20577"/>
          <ac:spMkLst>
            <pc:docMk/>
            <pc:sldMk cId="3308926761" sldId="517"/>
            <ac:spMk id="17" creationId="{1944E9D4-BED0-2148-A308-21CC3BF6BCE1}"/>
          </ac:spMkLst>
        </pc:spChg>
      </pc:sldChg>
      <pc:sldChg chg="modSp del">
        <pc:chgData name="Johnson,Richard" userId="058f5764-b5f9-4954-badd-9f7516e0e719" providerId="ADAL" clId="{BFE70EFB-9867-2549-806C-37F5D6165983}" dt="2019-01-02T19:50:07.817" v="682" actId="2696"/>
        <pc:sldMkLst>
          <pc:docMk/>
          <pc:sldMk cId="1328203085" sldId="518"/>
        </pc:sldMkLst>
        <pc:spChg chg="mod">
          <ac:chgData name="Johnson,Richard" userId="058f5764-b5f9-4954-badd-9f7516e0e719" providerId="ADAL" clId="{BFE70EFB-9867-2549-806C-37F5D6165983}" dt="2019-01-02T19:12:34.553" v="5" actId="13822"/>
          <ac:spMkLst>
            <pc:docMk/>
            <pc:sldMk cId="1328203085" sldId="518"/>
            <ac:spMk id="3" creationId="{3EAF4066-3550-9B44-BB85-B6FA6BAE080B}"/>
          </ac:spMkLst>
        </pc:spChg>
      </pc:sldChg>
      <pc:sldChg chg="addSp modSp">
        <pc:chgData name="Johnson,Richard" userId="058f5764-b5f9-4954-badd-9f7516e0e719" providerId="ADAL" clId="{BFE70EFB-9867-2549-806C-37F5D6165983}" dt="2019-01-02T20:13:51.555" v="986" actId="1076"/>
        <pc:sldMkLst>
          <pc:docMk/>
          <pc:sldMk cId="410313153" sldId="526"/>
        </pc:sldMkLst>
        <pc:cxnChg chg="add mod">
          <ac:chgData name="Johnson,Richard" userId="058f5764-b5f9-4954-badd-9f7516e0e719" providerId="ADAL" clId="{BFE70EFB-9867-2549-806C-37F5D6165983}" dt="2019-01-02T20:13:51.555" v="986" actId="1076"/>
          <ac:cxnSpMkLst>
            <pc:docMk/>
            <pc:sldMk cId="410313153" sldId="526"/>
            <ac:cxnSpMk id="13" creationId="{1BFB5747-2F3A-A64C-9396-3DEB7DE03805}"/>
          </ac:cxnSpMkLst>
        </pc:cxnChg>
      </pc:sldChg>
      <pc:sldChg chg="addSp modSp">
        <pc:chgData name="Johnson,Richard" userId="058f5764-b5f9-4954-badd-9f7516e0e719" providerId="ADAL" clId="{BFE70EFB-9867-2549-806C-37F5D6165983}" dt="2019-01-02T20:20:29.861" v="1009" actId="1582"/>
        <pc:sldMkLst>
          <pc:docMk/>
          <pc:sldMk cId="3893236259" sldId="528"/>
        </pc:sldMkLst>
        <pc:spChg chg="mod">
          <ac:chgData name="Johnson,Richard" userId="058f5764-b5f9-4954-badd-9f7516e0e719" providerId="ADAL" clId="{BFE70EFB-9867-2549-806C-37F5D6165983}" dt="2019-01-02T20:20:08.375" v="1008" actId="1076"/>
          <ac:spMkLst>
            <pc:docMk/>
            <pc:sldMk cId="3893236259" sldId="528"/>
            <ac:spMk id="3" creationId="{B246830B-A5E8-3B41-81EF-99FE76FEB125}"/>
          </ac:spMkLst>
        </pc:spChg>
        <pc:spChg chg="add mod">
          <ac:chgData name="Johnson,Richard" userId="058f5764-b5f9-4954-badd-9f7516e0e719" providerId="ADAL" clId="{BFE70EFB-9867-2549-806C-37F5D6165983}" dt="2019-01-02T20:20:29.861" v="1009" actId="1582"/>
          <ac:spMkLst>
            <pc:docMk/>
            <pc:sldMk cId="3893236259" sldId="528"/>
            <ac:spMk id="13" creationId="{53B00B73-B11C-9747-8187-79506D554583}"/>
          </ac:spMkLst>
        </pc:spChg>
        <pc:picChg chg="mod">
          <ac:chgData name="Johnson,Richard" userId="058f5764-b5f9-4954-badd-9f7516e0e719" providerId="ADAL" clId="{BFE70EFB-9867-2549-806C-37F5D6165983}" dt="2019-01-02T20:19:11.843" v="1003" actId="1076"/>
          <ac:picMkLst>
            <pc:docMk/>
            <pc:sldMk cId="3893236259" sldId="528"/>
            <ac:picMk id="2" creationId="{BA5A9453-20A9-5D46-B39C-6C05F64C01D2}"/>
          </ac:picMkLst>
        </pc:picChg>
      </pc:sldChg>
      <pc:sldChg chg="addSp modSp">
        <pc:chgData name="Johnson,Richard" userId="058f5764-b5f9-4954-badd-9f7516e0e719" providerId="ADAL" clId="{BFE70EFB-9867-2549-806C-37F5D6165983}" dt="2019-01-02T19:26:33.111" v="162" actId="113"/>
        <pc:sldMkLst>
          <pc:docMk/>
          <pc:sldMk cId="1930318083" sldId="532"/>
        </pc:sldMkLst>
        <pc:spChg chg="add mod">
          <ac:chgData name="Johnson,Richard" userId="058f5764-b5f9-4954-badd-9f7516e0e719" providerId="ADAL" clId="{BFE70EFB-9867-2549-806C-37F5D6165983}" dt="2019-01-02T19:26:33.111" v="162" actId="113"/>
          <ac:spMkLst>
            <pc:docMk/>
            <pc:sldMk cId="1930318083" sldId="532"/>
            <ac:spMk id="8" creationId="{64B995C1-CEA9-544B-BEF2-3CC36B544F6D}"/>
          </ac:spMkLst>
        </pc:spChg>
      </pc:sldChg>
      <pc:sldChg chg="addSp modSp">
        <pc:chgData name="Johnson,Richard" userId="058f5764-b5f9-4954-badd-9f7516e0e719" providerId="ADAL" clId="{BFE70EFB-9867-2549-806C-37F5D6165983}" dt="2019-01-02T20:21:29.419" v="1013" actId="113"/>
        <pc:sldMkLst>
          <pc:docMk/>
          <pc:sldMk cId="2225376327" sldId="535"/>
        </pc:sldMkLst>
        <pc:spChg chg="mod">
          <ac:chgData name="Johnson,Richard" userId="058f5764-b5f9-4954-badd-9f7516e0e719" providerId="ADAL" clId="{BFE70EFB-9867-2549-806C-37F5D6165983}" dt="2019-01-02T19:30:53.256" v="294" actId="1035"/>
          <ac:spMkLst>
            <pc:docMk/>
            <pc:sldMk cId="2225376327" sldId="535"/>
            <ac:spMk id="3" creationId="{B10AD4C7-F5D5-6747-8B65-36766C01A476}"/>
          </ac:spMkLst>
        </pc:spChg>
        <pc:spChg chg="mod">
          <ac:chgData name="Johnson,Richard" userId="058f5764-b5f9-4954-badd-9f7516e0e719" providerId="ADAL" clId="{BFE70EFB-9867-2549-806C-37F5D6165983}" dt="2019-01-02T20:21:29.419" v="1013" actId="113"/>
          <ac:spMkLst>
            <pc:docMk/>
            <pc:sldMk cId="2225376327" sldId="535"/>
            <ac:spMk id="5" creationId="{517BA9EA-919C-364E-A0F9-80ED2F9886BB}"/>
          </ac:spMkLst>
        </pc:spChg>
        <pc:spChg chg="mod">
          <ac:chgData name="Johnson,Richard" userId="058f5764-b5f9-4954-badd-9f7516e0e719" providerId="ADAL" clId="{BFE70EFB-9867-2549-806C-37F5D6165983}" dt="2019-01-02T19:31:30.718" v="302" actId="14100"/>
          <ac:spMkLst>
            <pc:docMk/>
            <pc:sldMk cId="2225376327" sldId="535"/>
            <ac:spMk id="10" creationId="{DE9288B4-8196-BB48-9C36-AC10A33C9F0B}"/>
          </ac:spMkLst>
        </pc:spChg>
        <pc:spChg chg="add mod">
          <ac:chgData name="Johnson,Richard" userId="058f5764-b5f9-4954-badd-9f7516e0e719" providerId="ADAL" clId="{BFE70EFB-9867-2549-806C-37F5D6165983}" dt="2019-01-02T19:30:32.878" v="290" actId="1038"/>
          <ac:spMkLst>
            <pc:docMk/>
            <pc:sldMk cId="2225376327" sldId="535"/>
            <ac:spMk id="11" creationId="{27A4FAAA-558E-2345-81C1-8695963E05E0}"/>
          </ac:spMkLst>
        </pc:spChg>
      </pc:sldChg>
      <pc:sldChg chg="modSp">
        <pc:chgData name="Johnson,Richard" userId="058f5764-b5f9-4954-badd-9f7516e0e719" providerId="ADAL" clId="{BFE70EFB-9867-2549-806C-37F5D6165983}" dt="2019-01-02T20:34:27.459" v="1090" actId="1076"/>
        <pc:sldMkLst>
          <pc:docMk/>
          <pc:sldMk cId="2245260615" sldId="537"/>
        </pc:sldMkLst>
        <pc:spChg chg="mod">
          <ac:chgData name="Johnson,Richard" userId="058f5764-b5f9-4954-badd-9f7516e0e719" providerId="ADAL" clId="{BFE70EFB-9867-2549-806C-37F5D6165983}" dt="2019-01-02T20:34:16.264" v="1087" actId="1076"/>
          <ac:spMkLst>
            <pc:docMk/>
            <pc:sldMk cId="2245260615" sldId="537"/>
            <ac:spMk id="6" creationId="{787EB601-7281-E644-A3F7-A94058EB3A6C}"/>
          </ac:spMkLst>
        </pc:spChg>
        <pc:picChg chg="mod">
          <ac:chgData name="Johnson,Richard" userId="058f5764-b5f9-4954-badd-9f7516e0e719" providerId="ADAL" clId="{BFE70EFB-9867-2549-806C-37F5D6165983}" dt="2019-01-02T20:34:27.459" v="1090" actId="1076"/>
          <ac:picMkLst>
            <pc:docMk/>
            <pc:sldMk cId="2245260615" sldId="537"/>
            <ac:picMk id="5" creationId="{C2804282-EC1E-B048-A90D-FCA67B5B50EB}"/>
          </ac:picMkLst>
        </pc:picChg>
      </pc:sldChg>
      <pc:sldChg chg="del">
        <pc:chgData name="Johnson,Richard" userId="058f5764-b5f9-4954-badd-9f7516e0e719" providerId="ADAL" clId="{BFE70EFB-9867-2549-806C-37F5D6165983}" dt="2019-01-02T20:46:42.959" v="1230" actId="2696"/>
        <pc:sldMkLst>
          <pc:docMk/>
          <pc:sldMk cId="527968683" sldId="546"/>
        </pc:sldMkLst>
      </pc:sldChg>
      <pc:sldChg chg="del">
        <pc:chgData name="Johnson,Richard" userId="058f5764-b5f9-4954-badd-9f7516e0e719" providerId="ADAL" clId="{BFE70EFB-9867-2549-806C-37F5D6165983}" dt="2019-01-02T20:46:32.038" v="1229" actId="2696"/>
        <pc:sldMkLst>
          <pc:docMk/>
          <pc:sldMk cId="1903637139" sldId="547"/>
        </pc:sldMkLst>
      </pc:sldChg>
      <pc:sldChg chg="modSp">
        <pc:chgData name="Johnson,Richard" userId="058f5764-b5f9-4954-badd-9f7516e0e719" providerId="ADAL" clId="{BFE70EFB-9867-2549-806C-37F5D6165983}" dt="2019-01-02T20:59:42.914" v="1343" actId="403"/>
        <pc:sldMkLst>
          <pc:docMk/>
          <pc:sldMk cId="543374786" sldId="548"/>
        </pc:sldMkLst>
        <pc:spChg chg="mod">
          <ac:chgData name="Johnson,Richard" userId="058f5764-b5f9-4954-badd-9f7516e0e719" providerId="ADAL" clId="{BFE70EFB-9867-2549-806C-37F5D6165983}" dt="2019-01-02T20:59:42.914" v="1343" actId="403"/>
          <ac:spMkLst>
            <pc:docMk/>
            <pc:sldMk cId="543374786" sldId="548"/>
            <ac:spMk id="3" creationId="{7AAF2957-246F-1440-B51F-BD5EDD5B451F}"/>
          </ac:spMkLst>
        </pc:spChg>
        <pc:spChg chg="mod">
          <ac:chgData name="Johnson,Richard" userId="058f5764-b5f9-4954-badd-9f7516e0e719" providerId="ADAL" clId="{BFE70EFB-9867-2549-806C-37F5D6165983}" dt="2019-01-02T20:59:25.554" v="1338" actId="13822"/>
          <ac:spMkLst>
            <pc:docMk/>
            <pc:sldMk cId="543374786" sldId="548"/>
            <ac:spMk id="4" creationId="{6645D315-ECB6-E842-9F51-4DCADC92EBB3}"/>
          </ac:spMkLst>
        </pc:spChg>
        <pc:spChg chg="mod">
          <ac:chgData name="Johnson,Richard" userId="058f5764-b5f9-4954-badd-9f7516e0e719" providerId="ADAL" clId="{BFE70EFB-9867-2549-806C-37F5D6165983}" dt="2019-01-02T20:58:27.728" v="1333" actId="207"/>
          <ac:spMkLst>
            <pc:docMk/>
            <pc:sldMk cId="543374786" sldId="548"/>
            <ac:spMk id="5" creationId="{9EEF5412-6EC6-F34C-8D13-E8B92ECA637F}"/>
          </ac:spMkLst>
        </pc:spChg>
        <pc:picChg chg="mod">
          <ac:chgData name="Johnson,Richard" userId="058f5764-b5f9-4954-badd-9f7516e0e719" providerId="ADAL" clId="{BFE70EFB-9867-2549-806C-37F5D6165983}" dt="2019-01-02T20:58:11.095" v="1331" actId="208"/>
          <ac:picMkLst>
            <pc:docMk/>
            <pc:sldMk cId="543374786" sldId="548"/>
            <ac:picMk id="2" creationId="{083D7C5E-6119-6940-9164-9F71C564E5D5}"/>
          </ac:picMkLst>
        </pc:picChg>
      </pc:sldChg>
      <pc:sldChg chg="modAnim">
        <pc:chgData name="Johnson,Richard" userId="058f5764-b5f9-4954-badd-9f7516e0e719" providerId="ADAL" clId="{BFE70EFB-9867-2549-806C-37F5D6165983}" dt="2019-01-02T21:02:04.821" v="1361"/>
        <pc:sldMkLst>
          <pc:docMk/>
          <pc:sldMk cId="2289323862" sldId="549"/>
        </pc:sldMkLst>
      </pc:sldChg>
      <pc:sldChg chg="addSp delSp modSp modAnim">
        <pc:chgData name="Johnson,Richard" userId="058f5764-b5f9-4954-badd-9f7516e0e719" providerId="ADAL" clId="{BFE70EFB-9867-2549-806C-37F5D6165983}" dt="2019-01-02T19:49:10.132" v="679" actId="20577"/>
        <pc:sldMkLst>
          <pc:docMk/>
          <pc:sldMk cId="1262527938" sldId="551"/>
        </pc:sldMkLst>
        <pc:spChg chg="mod">
          <ac:chgData name="Johnson,Richard" userId="058f5764-b5f9-4954-badd-9f7516e0e719" providerId="ADAL" clId="{BFE70EFB-9867-2549-806C-37F5D6165983}" dt="2019-01-02T19:34:48.842" v="336" actId="1076"/>
          <ac:spMkLst>
            <pc:docMk/>
            <pc:sldMk cId="1262527938" sldId="551"/>
            <ac:spMk id="3" creationId="{00000000-0000-0000-0000-000000000000}"/>
          </ac:spMkLst>
        </pc:spChg>
        <pc:spChg chg="add del mod">
          <ac:chgData name="Johnson,Richard" userId="058f5764-b5f9-4954-badd-9f7516e0e719" providerId="ADAL" clId="{BFE70EFB-9867-2549-806C-37F5D6165983}" dt="2019-01-02T19:32:38.201" v="316" actId="478"/>
          <ac:spMkLst>
            <pc:docMk/>
            <pc:sldMk cId="1262527938" sldId="551"/>
            <ac:spMk id="4" creationId="{E6575A97-7F52-494F-BC7B-15595AC2B741}"/>
          </ac:spMkLst>
        </pc:spChg>
        <pc:spChg chg="add mod">
          <ac:chgData name="Johnson,Richard" userId="058f5764-b5f9-4954-badd-9f7516e0e719" providerId="ADAL" clId="{BFE70EFB-9867-2549-806C-37F5D6165983}" dt="2019-01-02T19:49:10.132" v="679" actId="20577"/>
          <ac:spMkLst>
            <pc:docMk/>
            <pc:sldMk cId="1262527938" sldId="551"/>
            <ac:spMk id="5" creationId="{C8007398-B157-4A46-80A5-29F79BD2F8FF}"/>
          </ac:spMkLst>
        </pc:spChg>
        <pc:spChg chg="add del mod">
          <ac:chgData name="Johnson,Richard" userId="058f5764-b5f9-4954-badd-9f7516e0e719" providerId="ADAL" clId="{BFE70EFB-9867-2549-806C-37F5D6165983}" dt="2019-01-02T19:48:33.212" v="668" actId="478"/>
          <ac:spMkLst>
            <pc:docMk/>
            <pc:sldMk cId="1262527938" sldId="551"/>
            <ac:spMk id="6" creationId="{7042F3F9-FB8A-9B4A-9787-61220A030025}"/>
          </ac:spMkLst>
        </pc:spChg>
      </pc:sldChg>
      <pc:sldChg chg="delSp modSp add ord">
        <pc:chgData name="Johnson,Richard" userId="058f5764-b5f9-4954-badd-9f7516e0e719" providerId="ADAL" clId="{BFE70EFB-9867-2549-806C-37F5D6165983}" dt="2019-01-02T19:52:41.159" v="810" actId="20577"/>
        <pc:sldMkLst>
          <pc:docMk/>
          <pc:sldMk cId="2475086440" sldId="552"/>
        </pc:sldMkLst>
        <pc:spChg chg="del mod">
          <ac:chgData name="Johnson,Richard" userId="058f5764-b5f9-4954-badd-9f7516e0e719" providerId="ADAL" clId="{BFE70EFB-9867-2549-806C-37F5D6165983}" dt="2019-01-02T19:39:55.822" v="447" actId="478"/>
          <ac:spMkLst>
            <pc:docMk/>
            <pc:sldMk cId="2475086440" sldId="552"/>
            <ac:spMk id="3" creationId="{00000000-0000-0000-0000-000000000000}"/>
          </ac:spMkLst>
        </pc:spChg>
        <pc:spChg chg="mod">
          <ac:chgData name="Johnson,Richard" userId="058f5764-b5f9-4954-badd-9f7516e0e719" providerId="ADAL" clId="{BFE70EFB-9867-2549-806C-37F5D6165983}" dt="2019-01-02T19:52:41.159" v="810" actId="20577"/>
          <ac:spMkLst>
            <pc:docMk/>
            <pc:sldMk cId="2475086440" sldId="552"/>
            <ac:spMk id="6" creationId="{7042F3F9-FB8A-9B4A-9787-61220A030025}"/>
          </ac:spMkLst>
        </pc:spChg>
      </pc:sldChg>
      <pc:sldChg chg="add">
        <pc:chgData name="Johnson,Richard" userId="058f5764-b5f9-4954-badd-9f7516e0e719" providerId="ADAL" clId="{BFE70EFB-9867-2549-806C-37F5D6165983}" dt="2019-01-02T19:49:57.187" v="680"/>
        <pc:sldMkLst>
          <pc:docMk/>
          <pc:sldMk cId="515801212" sldId="553"/>
        </pc:sldMkLst>
      </pc:sldChg>
      <pc:sldChg chg="add">
        <pc:chgData name="Johnson,Richard" userId="058f5764-b5f9-4954-badd-9f7516e0e719" providerId="ADAL" clId="{BFE70EFB-9867-2549-806C-37F5D6165983}" dt="2019-01-02T19:49:57.187" v="680"/>
        <pc:sldMkLst>
          <pc:docMk/>
          <pc:sldMk cId="32888197" sldId="554"/>
        </pc:sldMkLst>
      </pc:sldChg>
      <pc:sldChg chg="add">
        <pc:chgData name="Johnson,Richard" userId="058f5764-b5f9-4954-badd-9f7516e0e719" providerId="ADAL" clId="{BFE70EFB-9867-2549-806C-37F5D6165983}" dt="2019-01-02T20:46:15.119" v="1227"/>
        <pc:sldMkLst>
          <pc:docMk/>
          <pc:sldMk cId="357239692" sldId="555"/>
        </pc:sldMkLst>
      </pc:sldChg>
      <pc:sldChg chg="add">
        <pc:chgData name="Johnson,Richard" userId="058f5764-b5f9-4954-badd-9f7516e0e719" providerId="ADAL" clId="{BFE70EFB-9867-2549-806C-37F5D6165983}" dt="2019-01-02T20:46:28.265" v="1228"/>
        <pc:sldMkLst>
          <pc:docMk/>
          <pc:sldMk cId="2721526421" sldId="556"/>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3D0D0C-A3A5-E64E-A530-0FC54F9C4343}" type="datetimeFigureOut">
              <a:rPr lang="en-US" smtClean="0"/>
              <a:t>10/13/19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456091-26D7-AD4D-8CAF-C5D042AF8A39}" type="slidenum">
              <a:rPr lang="en-US" smtClean="0"/>
              <a:t>‹#›</a:t>
            </a:fld>
            <a:endParaRPr lang="en-US"/>
          </a:p>
        </p:txBody>
      </p:sp>
    </p:spTree>
    <p:extLst>
      <p:ext uri="{BB962C8B-B14F-4D97-AF65-F5344CB8AC3E}">
        <p14:creationId xmlns:p14="http://schemas.microsoft.com/office/powerpoint/2010/main" val="32631115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5</a:t>
            </a:fld>
            <a:endParaRPr lang="en-US"/>
          </a:p>
        </p:txBody>
      </p:sp>
    </p:spTree>
    <p:extLst>
      <p:ext uri="{BB962C8B-B14F-4D97-AF65-F5344CB8AC3E}">
        <p14:creationId xmlns:p14="http://schemas.microsoft.com/office/powerpoint/2010/main" val="2303909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8264838-426C-A841-B197-EAB9B2661CA0}" type="slidenum">
              <a:rPr lang="en-US" smtClean="0"/>
              <a:t>56</a:t>
            </a:fld>
            <a:endParaRPr lang="en-US"/>
          </a:p>
        </p:txBody>
      </p:sp>
    </p:spTree>
    <p:extLst>
      <p:ext uri="{BB962C8B-B14F-4D97-AF65-F5344CB8AC3E}">
        <p14:creationId xmlns:p14="http://schemas.microsoft.com/office/powerpoint/2010/main" val="5114617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264838-426C-A841-B197-EAB9B2661CA0}" type="slidenum">
              <a:rPr lang="en-US" smtClean="0"/>
              <a:t>57</a:t>
            </a:fld>
            <a:endParaRPr lang="en-US"/>
          </a:p>
        </p:txBody>
      </p:sp>
    </p:spTree>
    <p:extLst>
      <p:ext uri="{BB962C8B-B14F-4D97-AF65-F5344CB8AC3E}">
        <p14:creationId xmlns:p14="http://schemas.microsoft.com/office/powerpoint/2010/main" val="3648519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幻灯片图像占位符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5" name="备注占位符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 set of convection-permitting model-configurations of the Met Office Unified Model is evaluated against radar observations of the 20 May 2016 heavy-rainfall case, and against remotely sensed estimates of clouds, top-of-atmosphere radiation and surface precipitation (Furtado et al. 2018). In particular, the relative importance of the number of prognostic moments is assessed, in comparison to cloud-fraction diagnosis and the microphysical properties of hydrometeor particles. The sensitivity tests show differences in rainfall and the </a:t>
            </a:r>
            <a:r>
              <a:rPr lang="en-US" altLang="zh-CN" sz="1200" kern="1200" dirty="0" err="1">
                <a:solidFill>
                  <a:schemeClr val="tx1"/>
                </a:solidFill>
                <a:effectLst/>
                <a:latin typeface="+mn-lt"/>
                <a:ea typeface="+mn-ea"/>
                <a:cs typeface="+mn-cs"/>
              </a:rPr>
              <a:t>radiative</a:t>
            </a:r>
            <a:r>
              <a:rPr lang="en-US" altLang="zh-CN" sz="1200" kern="1200" dirty="0">
                <a:solidFill>
                  <a:schemeClr val="tx1"/>
                </a:solidFill>
                <a:effectLst/>
                <a:latin typeface="+mn-lt"/>
                <a:ea typeface="+mn-ea"/>
                <a:cs typeface="+mn-cs"/>
              </a:rPr>
              <a:t> properties of clouds, which are related to the distribution of condensed water between hydrometeor species. By “transplanting” individual parameterizations between the microphysics configurations, it is shown that only a small subset of the process-parameterizations is responsible for almost all the variations in model-performance with physics-configuration. This information is used to improve the performance of a single-moment scheme and to make judgments about the cost-to-benefit of higher-order microphysics schemes, for predicting organized convection. </a:t>
            </a:r>
            <a:endParaRPr lang="zh-CN" altLang="zh-CN" sz="1200" kern="1200" dirty="0">
              <a:solidFill>
                <a:schemeClr val="tx1"/>
              </a:solidFill>
              <a:effectLst/>
              <a:latin typeface="+mn-lt"/>
              <a:ea typeface="+mn-ea"/>
              <a:cs typeface="+mn-cs"/>
            </a:endParaRPr>
          </a:p>
          <a:p>
            <a:endParaRPr kumimoji="1" lang="zh-CN" altLang="en-US" dirty="0">
              <a:latin typeface="Calibri" charset="0"/>
              <a:ea typeface="宋体" charset="0"/>
            </a:endParaRPr>
          </a:p>
        </p:txBody>
      </p:sp>
      <p:sp>
        <p:nvSpPr>
          <p:cNvPr id="49156" name="幻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fld id="{D2794061-9589-F94A-88F7-A671845EBFDE}" type="slidenum">
              <a:rPr lang="zh-CN" altLang="en-US">
                <a:solidFill>
                  <a:prstClr val="black"/>
                </a:solidFill>
              </a:rPr>
              <a:pPr/>
              <a:t>60</a:t>
            </a:fld>
            <a:endParaRPr lang="zh-CN" altLang="en-US">
              <a:solidFill>
                <a:prstClr val="black"/>
              </a:solidFill>
            </a:endParaRPr>
          </a:p>
        </p:txBody>
      </p:sp>
    </p:spTree>
    <p:extLst>
      <p:ext uri="{BB962C8B-B14F-4D97-AF65-F5344CB8AC3E}">
        <p14:creationId xmlns:p14="http://schemas.microsoft.com/office/powerpoint/2010/main" val="1626199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7</a:t>
            </a:fld>
            <a:endParaRPr lang="en-US"/>
          </a:p>
        </p:txBody>
      </p:sp>
    </p:spTree>
    <p:extLst>
      <p:ext uri="{BB962C8B-B14F-4D97-AF65-F5344CB8AC3E}">
        <p14:creationId xmlns:p14="http://schemas.microsoft.com/office/powerpoint/2010/main" val="2078431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8</a:t>
            </a:fld>
            <a:endParaRPr lang="en-US"/>
          </a:p>
        </p:txBody>
      </p:sp>
    </p:spTree>
    <p:extLst>
      <p:ext uri="{BB962C8B-B14F-4D97-AF65-F5344CB8AC3E}">
        <p14:creationId xmlns:p14="http://schemas.microsoft.com/office/powerpoint/2010/main" val="289145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9</a:t>
            </a:fld>
            <a:endParaRPr lang="en-US"/>
          </a:p>
        </p:txBody>
      </p:sp>
    </p:spTree>
    <p:extLst>
      <p:ext uri="{BB962C8B-B14F-4D97-AF65-F5344CB8AC3E}">
        <p14:creationId xmlns:p14="http://schemas.microsoft.com/office/powerpoint/2010/main" val="3349151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11</a:t>
            </a:fld>
            <a:endParaRPr lang="en-US"/>
          </a:p>
        </p:txBody>
      </p:sp>
    </p:spTree>
    <p:extLst>
      <p:ext uri="{BB962C8B-B14F-4D97-AF65-F5344CB8AC3E}">
        <p14:creationId xmlns:p14="http://schemas.microsoft.com/office/powerpoint/2010/main" val="1434674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Scientific objectives</a:t>
            </a:r>
            <a:r>
              <a:rPr lang="en-US" baseline="0" dirty="0"/>
              <a:t> were mostly related to cold surges, </a:t>
            </a:r>
            <a:r>
              <a:rPr lang="en-US" baseline="0" dirty="0" err="1"/>
              <a:t>interhemispheric</a:t>
            </a:r>
            <a:r>
              <a:rPr lang="en-US" baseline="0" dirty="0"/>
              <a:t> exchanges, and near-equatorial depression in southern SCS.  Nevertheless, a major finding had to do with near-equatorial convection and its diurnal cycle.</a:t>
            </a:r>
            <a:endParaRPr lang="en-US" dirty="0"/>
          </a:p>
        </p:txBody>
      </p:sp>
      <p:sp>
        <p:nvSpPr>
          <p:cNvPr id="4" name="Slide Number Placeholder 3"/>
          <p:cNvSpPr>
            <a:spLocks noGrp="1"/>
          </p:cNvSpPr>
          <p:nvPr>
            <p:ph type="sldNum" sz="quarter" idx="10"/>
          </p:nvPr>
        </p:nvSpPr>
        <p:spPr/>
        <p:txBody>
          <a:bodyPr/>
          <a:lstStyle/>
          <a:p>
            <a:fld id="{A2EA4837-2D6D-B542-84AB-9A23F5B3D728}" type="slidenum">
              <a:rPr lang="en-US" smtClean="0"/>
              <a:t>12</a:t>
            </a:fld>
            <a:endParaRPr lang="en-US"/>
          </a:p>
        </p:txBody>
      </p:sp>
    </p:spTree>
    <p:extLst>
      <p:ext uri="{BB962C8B-B14F-4D97-AF65-F5344CB8AC3E}">
        <p14:creationId xmlns:p14="http://schemas.microsoft.com/office/powerpoint/2010/main" val="245376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EB4D4F2-5601-4F4A-BE98-3BE8A2088F37}"/>
              </a:ext>
            </a:extLst>
          </p:cNvPr>
          <p:cNvSpPr>
            <a:spLocks noGrp="1" noChangeArrowheads="1"/>
          </p:cNvSpPr>
          <p:nvPr>
            <p:ph type="sldNum" sz="quarter" idx="5"/>
          </p:nvPr>
        </p:nvSpPr>
        <p:spPr>
          <a:ln/>
        </p:spPr>
        <p:txBody>
          <a:bodyPr/>
          <a:lstStyle/>
          <a:p>
            <a:fld id="{EB2C28EA-1F99-CA46-BBDA-1790C447C6E2}" type="slidenum">
              <a:rPr lang="en-US" altLang="en-US"/>
              <a:pPr/>
              <a:t>14</a:t>
            </a:fld>
            <a:endParaRPr lang="en-US" altLang="en-US"/>
          </a:p>
        </p:txBody>
      </p:sp>
      <p:sp>
        <p:nvSpPr>
          <p:cNvPr id="69634" name="Rectangle 2">
            <a:extLst>
              <a:ext uri="{FF2B5EF4-FFF2-40B4-BE49-F238E27FC236}">
                <a16:creationId xmlns:a16="http://schemas.microsoft.com/office/drawing/2014/main" id="{D7AE5E3C-5E47-5142-9071-0D37C0277D6F}"/>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F3D3DD21-065C-714C-B8AD-32DC26BF503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0047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t>Schematic diagrams of the back building, echo training, and </a:t>
            </a:r>
            <a:r>
              <a:rPr lang="en-US" dirty="0" err="1"/>
              <a:t>rainband</a:t>
            </a:r>
            <a:r>
              <a:rPr lang="en-US" dirty="0"/>
              <a:t> training associated with the extreme rain‐producing MCS during its (a) early development and (b) mature stages. Shadings in red, orange, and green represent roughly the radar reflectivity values of 50, 35, 20 </a:t>
            </a:r>
            <a:r>
              <a:rPr lang="en-US" dirty="0" err="1"/>
              <a:t>dBZ</a:t>
            </a:r>
            <a:r>
              <a:rPr lang="en-US" dirty="0"/>
              <a:t> at 3 km above mean sea level, respectively. Gray symbol near the southwest edge of the linear‐shaped MCS in Figure a represent a mountain. See the text for more details.</a:t>
            </a:r>
          </a:p>
          <a:p>
            <a:endParaRPr lang="en-US" dirty="0"/>
          </a:p>
        </p:txBody>
      </p:sp>
      <p:sp>
        <p:nvSpPr>
          <p:cNvPr id="4" name="Slide Number Placeholder 3"/>
          <p:cNvSpPr>
            <a:spLocks noGrp="1"/>
          </p:cNvSpPr>
          <p:nvPr>
            <p:ph type="sldNum" sz="quarter" idx="10"/>
          </p:nvPr>
        </p:nvSpPr>
        <p:spPr/>
        <p:txBody>
          <a:bodyPr/>
          <a:lstStyle/>
          <a:p>
            <a:pPr>
              <a:defRPr/>
            </a:pPr>
            <a:fld id="{156B71EE-27EE-AD43-A205-94D236BB490D}" type="slidenum">
              <a:rPr lang="en-US" smtClean="0"/>
              <a:pPr>
                <a:defRPr/>
              </a:pPr>
              <a:t>43</a:t>
            </a:fld>
            <a:endParaRPr lang="en-US"/>
          </a:p>
        </p:txBody>
      </p:sp>
    </p:spTree>
    <p:extLst>
      <p:ext uri="{BB962C8B-B14F-4D97-AF65-F5344CB8AC3E}">
        <p14:creationId xmlns:p14="http://schemas.microsoft.com/office/powerpoint/2010/main" val="706792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60C387CF-D799-654F-A251-FC6829E944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556D9D5C-50DC-D148-BD10-DA1BD6A446DE}" type="slidenum">
              <a:rPr lang="en-US" altLang="en-US" sz="1200"/>
              <a:pPr eaLnBrk="1" hangingPunct="1"/>
              <a:t>54</a:t>
            </a:fld>
            <a:endParaRPr lang="en-US" altLang="en-US" sz="1200"/>
          </a:p>
        </p:txBody>
      </p:sp>
      <p:sp>
        <p:nvSpPr>
          <p:cNvPr id="101379" name="Rectangle 2">
            <a:extLst>
              <a:ext uri="{FF2B5EF4-FFF2-40B4-BE49-F238E27FC236}">
                <a16:creationId xmlns:a16="http://schemas.microsoft.com/office/drawing/2014/main" id="{2C906B23-6F8C-B64F-93D7-87569B0F11B6}"/>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11E2B9ED-6F99-AA4F-ADCE-E0711026BC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30222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EC44810-DE01-2944-A7FE-C2A9A42108D8}" type="datetimeFigureOut">
              <a:rPr lang="en-US" smtClean="0"/>
              <a:t>10/13/19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3962439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4810-DE01-2944-A7FE-C2A9A42108D8}" type="datetimeFigureOut">
              <a:rPr lang="en-US" smtClean="0"/>
              <a:t>10/13/19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2673784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4810-DE01-2944-A7FE-C2A9A42108D8}" type="datetimeFigureOut">
              <a:rPr lang="en-US" smtClean="0"/>
              <a:t>10/13/19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59961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401836" y="2312789"/>
            <a:ext cx="8340329" cy="2232422"/>
          </a:xfrm>
          <a:prstGeom prst="rect">
            <a:avLst/>
          </a:prstGeom>
        </p:spPr>
        <p:txBody>
          <a:bodyPr anchor="ct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272290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816F-B53D-244F-A06B-6A99DC956B30}"/>
              </a:ext>
            </a:extLst>
          </p:cNvPr>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894FC9C-5F9C-4545-8B3F-9870DC48F87D}"/>
              </a:ext>
            </a:extLst>
          </p:cNvPr>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1D270E-1A69-104C-BFA2-09A4EEE7245B}"/>
              </a:ext>
            </a:extLst>
          </p:cNvPr>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0BA6866-3C4D-7948-93B2-8ECD90304C04}"/>
              </a:ext>
            </a:extLst>
          </p:cNvPr>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7EE494A-1032-FC42-B79F-2B7AF3DF34AD}"/>
              </a:ext>
            </a:extLst>
          </p:cNvPr>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1885CE-9A83-A345-94C3-214D5F9C27A5}"/>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9D647243-D06D-344B-AA1C-5A1AB34D4075}"/>
              </a:ext>
            </a:extLst>
          </p:cNvPr>
          <p:cNvSpPr>
            <a:spLocks noGrp="1"/>
          </p:cNvSpPr>
          <p:nvPr>
            <p:ph type="ftr" sz="quarter" idx="11"/>
          </p:nvPr>
        </p:nvSpPr>
        <p:spPr>
          <a:xfrm>
            <a:off x="3124200" y="6553200"/>
            <a:ext cx="3352800" cy="609600"/>
          </a:xfrm>
        </p:spPr>
        <p:txBody>
          <a:bodyPr/>
          <a:lstStyle>
            <a:lvl1pPr>
              <a:defRPr/>
            </a:lvl1pPr>
          </a:lstStyle>
          <a:p>
            <a:r>
              <a:rPr lang="en-US" altLang="en-US"/>
              <a:t>WMONEX25+</a:t>
            </a:r>
            <a:r>
              <a:rPr lang="en-US" altLang="en-US" i="0">
                <a:solidFill>
                  <a:schemeClr val="tx1"/>
                </a:solidFill>
              </a:rPr>
              <a:t> 4-6 April 2006 </a:t>
            </a:r>
            <a:r>
              <a:rPr lang="en-US" altLang="en-US">
                <a:solidFill>
                  <a:srgbClr val="3333FF"/>
                </a:solidFill>
              </a:rPr>
              <a:t>Kuala Lumpur</a:t>
            </a:r>
          </a:p>
        </p:txBody>
      </p:sp>
      <p:sp>
        <p:nvSpPr>
          <p:cNvPr id="9" name="Slide Number Placeholder 8">
            <a:extLst>
              <a:ext uri="{FF2B5EF4-FFF2-40B4-BE49-F238E27FC236}">
                <a16:creationId xmlns:a16="http://schemas.microsoft.com/office/drawing/2014/main" id="{48C04316-FA7A-F94E-B0E1-BDC074E8AAC3}"/>
              </a:ext>
            </a:extLst>
          </p:cNvPr>
          <p:cNvSpPr>
            <a:spLocks noGrp="1"/>
          </p:cNvSpPr>
          <p:nvPr>
            <p:ph type="sldNum" sz="quarter" idx="12"/>
          </p:nvPr>
        </p:nvSpPr>
        <p:spPr>
          <a:xfrm>
            <a:off x="6553200" y="6245225"/>
            <a:ext cx="2133600" cy="476250"/>
          </a:xfrm>
        </p:spPr>
        <p:txBody>
          <a:bodyPr/>
          <a:lstStyle>
            <a:lvl1pPr>
              <a:defRPr/>
            </a:lvl1pPr>
          </a:lstStyle>
          <a:p>
            <a:fld id="{73D65425-25FE-0D44-B660-2F3B4616928E}" type="slidenum">
              <a:rPr lang="en-US" altLang="en-US"/>
              <a:pPr/>
              <a:t>‹#›</a:t>
            </a:fld>
            <a:endParaRPr lang="en-US" altLang="en-US"/>
          </a:p>
        </p:txBody>
      </p:sp>
    </p:spTree>
    <p:extLst>
      <p:ext uri="{BB962C8B-B14F-4D97-AF65-F5344CB8AC3E}">
        <p14:creationId xmlns:p14="http://schemas.microsoft.com/office/powerpoint/2010/main" val="1804324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C44810-DE01-2944-A7FE-C2A9A42108D8}" type="datetimeFigureOut">
              <a:rPr lang="en-US" smtClean="0"/>
              <a:t>10/13/19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2846580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44810-DE01-2944-A7FE-C2A9A42108D8}" type="datetimeFigureOut">
              <a:rPr lang="en-US" smtClean="0"/>
              <a:t>10/13/19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401603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EC44810-DE01-2944-A7FE-C2A9A42108D8}" type="datetimeFigureOut">
              <a:rPr lang="en-US" smtClean="0"/>
              <a:t>10/13/19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2321007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EC44810-DE01-2944-A7FE-C2A9A42108D8}" type="datetimeFigureOut">
              <a:rPr lang="en-US" smtClean="0"/>
              <a:t>10/13/19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376810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EC44810-DE01-2944-A7FE-C2A9A42108D8}" type="datetimeFigureOut">
              <a:rPr lang="en-US" smtClean="0"/>
              <a:t>10/13/19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2036975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44810-DE01-2944-A7FE-C2A9A42108D8}" type="datetimeFigureOut">
              <a:rPr lang="en-US" smtClean="0"/>
              <a:t>10/13/19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1905693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44810-DE01-2944-A7FE-C2A9A42108D8}" type="datetimeFigureOut">
              <a:rPr lang="en-US" smtClean="0"/>
              <a:t>10/13/19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2050679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44810-DE01-2944-A7FE-C2A9A42108D8}" type="datetimeFigureOut">
              <a:rPr lang="en-US" smtClean="0"/>
              <a:t>10/13/19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361ABB-579F-BE4E-8447-36710638596B}" type="slidenum">
              <a:rPr lang="en-US" smtClean="0"/>
              <a:t>‹#›</a:t>
            </a:fld>
            <a:endParaRPr lang="en-US"/>
          </a:p>
        </p:txBody>
      </p:sp>
    </p:spTree>
    <p:extLst>
      <p:ext uri="{BB962C8B-B14F-4D97-AF65-F5344CB8AC3E}">
        <p14:creationId xmlns:p14="http://schemas.microsoft.com/office/powerpoint/2010/main" val="422578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44810-DE01-2944-A7FE-C2A9A42108D8}" type="datetimeFigureOut">
              <a:rPr lang="en-US" smtClean="0"/>
              <a:t>10/13/19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61ABB-579F-BE4E-8447-36710638596B}" type="slidenum">
              <a:rPr lang="en-US" smtClean="0"/>
              <a:t>‹#›</a:t>
            </a:fld>
            <a:endParaRPr lang="en-US"/>
          </a:p>
        </p:txBody>
      </p:sp>
    </p:spTree>
    <p:extLst>
      <p:ext uri="{BB962C8B-B14F-4D97-AF65-F5344CB8AC3E}">
        <p14:creationId xmlns:p14="http://schemas.microsoft.com/office/powerpoint/2010/main" val="2886874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gi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gif"/><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8.emf"/><Relationship Id="rId4" Type="http://schemas.openxmlformats.org/officeDocument/2006/relationships/oleObject" Target="../embeddings/oleObject1.bin"/></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6.(null)"/><Relationship Id="rId7" Type="http://schemas.openxmlformats.org/officeDocument/2006/relationships/image" Target="../media/image60.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2.tiff"/></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null)"/><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12.jpeg"/><Relationship Id="rId2" Type="http://schemas.openxmlformats.org/officeDocument/2006/relationships/image" Target="../media/image75.png"/><Relationship Id="rId1" Type="http://schemas.openxmlformats.org/officeDocument/2006/relationships/slideLayout" Target="../slideLayouts/slideLayout13.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ED9073-CEE8-5E49-8765-D9BB7AF424F0}"/>
              </a:ext>
            </a:extLst>
          </p:cNvPr>
          <p:cNvSpPr/>
          <p:nvPr/>
        </p:nvSpPr>
        <p:spPr>
          <a:xfrm>
            <a:off x="159770" y="420155"/>
            <a:ext cx="8768907" cy="1431501"/>
          </a:xfrm>
          <a:prstGeom prst="rect">
            <a:avLst/>
          </a:prstGeom>
          <a:solidFill>
            <a:schemeClr val="bg1">
              <a:lumMod val="75000"/>
            </a:schemeClr>
          </a:solidFill>
          <a:scene3d>
            <a:camera prst="orthographicFront"/>
            <a:lightRig rig="threePt" dir="t"/>
          </a:scene3d>
          <a:sp3d>
            <a:bevelT w="82550" h="10795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4879" y="420155"/>
            <a:ext cx="8926073" cy="1301346"/>
          </a:xfrm>
          <a:noFill/>
          <a:ln w="28575">
            <a:noFill/>
          </a:ln>
        </p:spPr>
        <p:txBody>
          <a:bodyPr>
            <a:noAutofit/>
          </a:bodyPr>
          <a:lstStyle/>
          <a:p>
            <a:pPr algn="l"/>
            <a:r>
              <a:rPr lang="en-US" sz="2900" b="1" i="1" dirty="0">
                <a:latin typeface="Arial" panose="020B0604020202020204" pitchFamily="34" charset="0"/>
                <a:cs typeface="Arial" panose="020B0604020202020204" pitchFamily="34" charset="0"/>
              </a:rPr>
              <a:t>The </a:t>
            </a:r>
            <a:r>
              <a:rPr lang="en-US" sz="2900" b="1" i="1">
                <a:latin typeface="Arial" panose="020B0604020202020204" pitchFamily="34" charset="0"/>
                <a:cs typeface="Arial" panose="020B0604020202020204" pitchFamily="34" charset="0"/>
              </a:rPr>
              <a:t>East Asian Monsoon:</a:t>
            </a:r>
            <a:r>
              <a:rPr lang="en-US" sz="2900" b="1" i="1">
                <a:effectLst/>
                <a:latin typeface="Arial" panose="020B0604020202020204" pitchFamily="34" charset="0"/>
                <a:cs typeface="Arial" panose="020B0604020202020204" pitchFamily="34" charset="0"/>
              </a:rPr>
              <a:t> Four </a:t>
            </a:r>
            <a:r>
              <a:rPr lang="en-US" sz="2900" b="1" i="1" dirty="0">
                <a:effectLst/>
                <a:latin typeface="Arial" panose="020B0604020202020204" pitchFamily="34" charset="0"/>
                <a:cs typeface="Arial" panose="020B0604020202020204" pitchFamily="34" charset="0"/>
              </a:rPr>
              <a:t>Decades of Field Campaigns</a:t>
            </a:r>
          </a:p>
        </p:txBody>
      </p:sp>
      <p:sp>
        <p:nvSpPr>
          <p:cNvPr id="8" name="TextBox 7"/>
          <p:cNvSpPr txBox="1"/>
          <p:nvPr/>
        </p:nvSpPr>
        <p:spPr>
          <a:xfrm>
            <a:off x="160586" y="5879414"/>
            <a:ext cx="8768091" cy="338554"/>
          </a:xfrm>
          <a:prstGeom prst="rect">
            <a:avLst/>
          </a:prstGeom>
          <a:noFill/>
        </p:spPr>
        <p:txBody>
          <a:bodyPr wrap="square" rtlCol="0">
            <a:spAutoFit/>
            <a:scene3d>
              <a:camera prst="orthographicFront"/>
              <a:lightRig rig="threePt" dir="t"/>
            </a:scene3d>
            <a:sp3d>
              <a:bevelT w="0"/>
            </a:sp3d>
          </a:bodyPr>
          <a:lstStyle/>
          <a:p>
            <a:r>
              <a:rPr lang="en-US" sz="1600" b="1" i="1" dirty="0">
                <a:ln>
                  <a:solidFill>
                    <a:schemeClr val="bg1">
                      <a:lumMod val="50000"/>
                    </a:schemeClr>
                  </a:solidFill>
                </a:ln>
                <a:solidFill>
                  <a:srgbClr val="E9C085"/>
                </a:solidFill>
              </a:rPr>
              <a:t>Severe Weather and TAHOPE Planning Workshop, 14-16 October 2019,  Taipei, TAIWAN</a:t>
            </a:r>
          </a:p>
        </p:txBody>
      </p:sp>
      <p:sp>
        <p:nvSpPr>
          <p:cNvPr id="3" name="TextBox 2"/>
          <p:cNvSpPr txBox="1"/>
          <p:nvPr/>
        </p:nvSpPr>
        <p:spPr>
          <a:xfrm>
            <a:off x="92252" y="4131589"/>
            <a:ext cx="3878481" cy="369332"/>
          </a:xfrm>
          <a:prstGeom prst="rect">
            <a:avLst/>
          </a:prstGeom>
          <a:noFill/>
        </p:spPr>
        <p:txBody>
          <a:bodyPr wrap="square" rtlCol="0">
            <a:spAutoFit/>
          </a:bodyPr>
          <a:lstStyle/>
          <a:p>
            <a:endParaRPr lang="en-US" dirty="0"/>
          </a:p>
        </p:txBody>
      </p:sp>
      <p:sp>
        <p:nvSpPr>
          <p:cNvPr id="7" name="TextBox 6"/>
          <p:cNvSpPr txBox="1"/>
          <p:nvPr/>
        </p:nvSpPr>
        <p:spPr>
          <a:xfrm>
            <a:off x="159770" y="1851656"/>
            <a:ext cx="8768907" cy="3724096"/>
          </a:xfrm>
          <a:prstGeom prst="rect">
            <a:avLst/>
          </a:prstGeom>
          <a:noFill/>
          <a:ln>
            <a:noFill/>
          </a:ln>
          <a:effectLst/>
        </p:spPr>
        <p:txBody>
          <a:bodyPr wrap="square" rtlCol="0">
            <a:spAutoFit/>
          </a:bodyPr>
          <a:lstStyle/>
          <a:p>
            <a:endParaRPr lang="en-US" sz="2800" b="1" i="1" dirty="0">
              <a:solidFill>
                <a:srgbClr val="007434"/>
              </a:solidFill>
              <a:effectLst>
                <a:outerShdw blurRad="50800" dist="50800" dir="5400000" algn="ctr" rotWithShape="0">
                  <a:schemeClr val="bg1"/>
                </a:outerShdw>
              </a:effectLst>
            </a:endParaRPr>
          </a:p>
          <a:p>
            <a:r>
              <a:rPr lang="en-US" sz="2800" b="1" i="1" dirty="0">
                <a:solidFill>
                  <a:srgbClr val="007434"/>
                </a:solidFill>
              </a:rPr>
              <a:t>Richard H. Johnson</a:t>
            </a:r>
            <a:br>
              <a:rPr lang="en-US" sz="2800" b="1" i="1" dirty="0">
                <a:solidFill>
                  <a:srgbClr val="007434"/>
                </a:solidFill>
              </a:rPr>
            </a:br>
            <a:r>
              <a:rPr lang="en-US" sz="2800" b="1" i="1" dirty="0">
                <a:solidFill>
                  <a:srgbClr val="007434"/>
                </a:solidFill>
              </a:rPr>
              <a:t>Colorado State University</a:t>
            </a:r>
          </a:p>
          <a:p>
            <a:endParaRPr lang="en-US" sz="2800" b="1" i="1" dirty="0">
              <a:solidFill>
                <a:srgbClr val="007434"/>
              </a:solidFill>
            </a:endParaRPr>
          </a:p>
          <a:p>
            <a:r>
              <a:rPr lang="en-US" sz="2000" b="1" i="1" dirty="0">
                <a:solidFill>
                  <a:srgbClr val="007434"/>
                </a:solidFill>
              </a:rPr>
              <a:t>Collaborators:</a:t>
            </a:r>
            <a:r>
              <a:rPr lang="en-US" sz="2000" i="1" dirty="0">
                <a:solidFill>
                  <a:srgbClr val="007434"/>
                </a:solidFill>
              </a:rPr>
              <a:t> Steve Aves, James </a:t>
            </a:r>
            <a:r>
              <a:rPr lang="en-US" sz="2000" i="1" dirty="0" err="1">
                <a:solidFill>
                  <a:srgbClr val="007434"/>
                </a:solidFill>
              </a:rPr>
              <a:t>Bresch</a:t>
            </a:r>
            <a:r>
              <a:rPr lang="en-US" sz="2000" i="1" dirty="0">
                <a:solidFill>
                  <a:srgbClr val="007434"/>
                </a:solidFill>
              </a:rPr>
              <a:t>, C.-P. Chang, Paul Ciesielski, Ding </a:t>
            </a:r>
            <a:r>
              <a:rPr lang="en-US" sz="2000" i="1" dirty="0" err="1">
                <a:solidFill>
                  <a:srgbClr val="007434"/>
                </a:solidFill>
              </a:rPr>
              <a:t>Yihui</a:t>
            </a:r>
            <a:r>
              <a:rPr lang="en-US" sz="2000" i="1" dirty="0">
                <a:solidFill>
                  <a:srgbClr val="007434"/>
                </a:solidFill>
              </a:rPr>
              <a:t>, Caitlin Fine, Bob </a:t>
            </a:r>
            <a:r>
              <a:rPr lang="en-US" sz="2000" i="1" dirty="0" err="1">
                <a:solidFill>
                  <a:srgbClr val="007434"/>
                </a:solidFill>
              </a:rPr>
              <a:t>Houze</a:t>
            </a:r>
            <a:r>
              <a:rPr lang="en-US" sz="2000" i="1" dirty="0">
                <a:solidFill>
                  <a:srgbClr val="007434"/>
                </a:solidFill>
              </a:rPr>
              <a:t>, Ben </a:t>
            </a:r>
            <a:r>
              <a:rPr lang="en-US" sz="2000" i="1" dirty="0" err="1">
                <a:solidFill>
                  <a:srgbClr val="007434"/>
                </a:solidFill>
              </a:rPr>
              <a:t>Jou</a:t>
            </a:r>
            <a:r>
              <a:rPr lang="en-US" sz="2000" i="1" dirty="0">
                <a:solidFill>
                  <a:srgbClr val="007434"/>
                </a:solidFill>
              </a:rPr>
              <a:t>, Adam </a:t>
            </a:r>
            <a:r>
              <a:rPr lang="en-US" sz="2000" i="1" dirty="0" err="1">
                <a:solidFill>
                  <a:srgbClr val="007434"/>
                </a:solidFill>
              </a:rPr>
              <a:t>Kankiewicz</a:t>
            </a:r>
            <a:r>
              <a:rPr lang="en-US" sz="2000" i="1" dirty="0">
                <a:solidFill>
                  <a:srgbClr val="007434"/>
                </a:solidFill>
              </a:rPr>
              <a:t>, Tom Keenan, James </a:t>
            </a:r>
            <a:r>
              <a:rPr lang="en-US" sz="2000" i="1" dirty="0" err="1">
                <a:solidFill>
                  <a:srgbClr val="007434"/>
                </a:solidFill>
              </a:rPr>
              <a:t>Kossin</a:t>
            </a:r>
            <a:r>
              <a:rPr lang="en-US" sz="2000" i="1" dirty="0">
                <a:solidFill>
                  <a:srgbClr val="007434"/>
                </a:solidFill>
              </a:rPr>
              <a:t>, Don </a:t>
            </a:r>
            <a:r>
              <a:rPr lang="en-US" sz="2000" i="1" dirty="0" err="1">
                <a:solidFill>
                  <a:srgbClr val="007434"/>
                </a:solidFill>
              </a:rPr>
              <a:t>Kreite</a:t>
            </a:r>
            <a:r>
              <a:rPr lang="en-US" sz="2000" i="1" dirty="0">
                <a:solidFill>
                  <a:srgbClr val="007434"/>
                </a:solidFill>
              </a:rPr>
              <a:t>, Hung-Chi </a:t>
            </a:r>
            <a:r>
              <a:rPr lang="en-US" sz="2000" i="1" dirty="0" err="1">
                <a:solidFill>
                  <a:srgbClr val="007434"/>
                </a:solidFill>
              </a:rPr>
              <a:t>Kuo</a:t>
            </a:r>
            <a:r>
              <a:rPr lang="en-US" sz="2000" i="1" dirty="0">
                <a:solidFill>
                  <a:srgbClr val="007434"/>
                </a:solidFill>
              </a:rPr>
              <a:t>, Bill Lau, </a:t>
            </a:r>
            <a:r>
              <a:rPr lang="en-US" sz="2000" i="1" dirty="0" err="1">
                <a:solidFill>
                  <a:srgbClr val="007434"/>
                </a:solidFill>
              </a:rPr>
              <a:t>Yali</a:t>
            </a:r>
            <a:r>
              <a:rPr lang="en-US" sz="2000" i="1" dirty="0">
                <a:solidFill>
                  <a:srgbClr val="007434"/>
                </a:solidFill>
              </a:rPr>
              <a:t> Luo, David </a:t>
            </a:r>
            <a:r>
              <a:rPr lang="en-US" sz="2000" i="1" dirty="0" err="1">
                <a:solidFill>
                  <a:srgbClr val="007434"/>
                </a:solidFill>
              </a:rPr>
              <a:t>Priegnitz</a:t>
            </a:r>
            <a:r>
              <a:rPr lang="en-US" sz="2000" i="1" dirty="0">
                <a:solidFill>
                  <a:srgbClr val="007434"/>
                </a:solidFill>
              </a:rPr>
              <a:t>, Angela Rowe, James </a:t>
            </a:r>
            <a:r>
              <a:rPr lang="en-US" sz="2000" i="1" dirty="0" err="1">
                <a:solidFill>
                  <a:srgbClr val="007434"/>
                </a:solidFill>
              </a:rPr>
              <a:t>Ruppert</a:t>
            </a:r>
            <a:r>
              <a:rPr lang="en-US" sz="2000" i="1" dirty="0">
                <a:solidFill>
                  <a:srgbClr val="007434"/>
                </a:solidFill>
              </a:rPr>
              <a:t>, Kathy Straub, Richard Taft, Mike Toy, Stan Trier, Chung-</a:t>
            </a:r>
            <a:r>
              <a:rPr lang="en-US" sz="2000" i="1" dirty="0" err="1">
                <a:solidFill>
                  <a:srgbClr val="007434"/>
                </a:solidFill>
              </a:rPr>
              <a:t>Chieh</a:t>
            </a:r>
            <a:r>
              <a:rPr lang="en-US" sz="2000" i="1" dirty="0">
                <a:solidFill>
                  <a:srgbClr val="007434"/>
                </a:solidFill>
              </a:rPr>
              <a:t> Wang, George Young, </a:t>
            </a:r>
            <a:r>
              <a:rPr lang="en-US" sz="2000" i="1" dirty="0" err="1">
                <a:solidFill>
                  <a:srgbClr val="007434"/>
                </a:solidFill>
              </a:rPr>
              <a:t>Hungjui</a:t>
            </a:r>
            <a:r>
              <a:rPr lang="en-US" sz="2000" i="1" dirty="0">
                <a:solidFill>
                  <a:srgbClr val="007434"/>
                </a:solidFill>
              </a:rPr>
              <a:t> Yu, Jeff Zimmerman, Ed </a:t>
            </a:r>
            <a:r>
              <a:rPr lang="en-US" sz="2000" i="1" dirty="0" err="1">
                <a:solidFill>
                  <a:srgbClr val="007434"/>
                </a:solidFill>
              </a:rPr>
              <a:t>Zipser</a:t>
            </a:r>
            <a:endParaRPr lang="en-US" b="1" i="1" dirty="0">
              <a:solidFill>
                <a:srgbClr val="007434"/>
              </a:solidFill>
              <a:effectLst>
                <a:outerShdw blurRad="50800" dist="50800" dir="5400000" algn="ctr" rotWithShape="0">
                  <a:schemeClr val="bg1"/>
                </a:outerShdw>
              </a:effectLst>
            </a:endParaRPr>
          </a:p>
          <a:p>
            <a:endParaRPr lang="en-US" sz="2400" b="1" i="1" dirty="0">
              <a:solidFill>
                <a:srgbClr val="007434"/>
              </a:solidFill>
              <a:effectLst>
                <a:outerShdw blurRad="50800" dist="50800" dir="5400000" algn="ctr" rotWithShape="0">
                  <a:schemeClr val="bg1"/>
                </a:outerShdw>
              </a:effectLst>
            </a:endParaRPr>
          </a:p>
        </p:txBody>
      </p:sp>
    </p:spTree>
    <p:extLst>
      <p:ext uri="{BB962C8B-B14F-4D97-AF65-F5344CB8AC3E}">
        <p14:creationId xmlns:p14="http://schemas.microsoft.com/office/powerpoint/2010/main" val="950166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mage result for monsoon clouds"/>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9957" y="321184"/>
            <a:ext cx="6573837" cy="6014893"/>
          </a:xfrm>
          <a:prstGeom prst="rect">
            <a:avLst/>
          </a:prstGeom>
        </p:spPr>
      </p:pic>
      <p:sp>
        <p:nvSpPr>
          <p:cNvPr id="6" name="Rectangle 5"/>
          <p:cNvSpPr/>
          <p:nvPr/>
        </p:nvSpPr>
        <p:spPr>
          <a:xfrm>
            <a:off x="2905059" y="3211836"/>
            <a:ext cx="1104376" cy="13139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463839" y="3264695"/>
            <a:ext cx="509828" cy="428916"/>
          </a:xfrm>
          <a:custGeom>
            <a:avLst/>
            <a:gdLst>
              <a:gd name="connsiteX0" fmla="*/ 25151 w 509828"/>
              <a:gd name="connsiteY0" fmla="*/ 5538 h 428916"/>
              <a:gd name="connsiteX1" fmla="*/ 39749 w 509828"/>
              <a:gd name="connsiteY1" fmla="*/ 122332 h 428916"/>
              <a:gd name="connsiteX2" fmla="*/ 98142 w 509828"/>
              <a:gd name="connsiteY2" fmla="*/ 209927 h 428916"/>
              <a:gd name="connsiteX3" fmla="*/ 127339 w 509828"/>
              <a:gd name="connsiteY3" fmla="*/ 253725 h 428916"/>
              <a:gd name="connsiteX4" fmla="*/ 156535 w 509828"/>
              <a:gd name="connsiteY4" fmla="*/ 297523 h 428916"/>
              <a:gd name="connsiteX5" fmla="*/ 200330 w 509828"/>
              <a:gd name="connsiteY5" fmla="*/ 326721 h 428916"/>
              <a:gd name="connsiteX6" fmla="*/ 302518 w 509828"/>
              <a:gd name="connsiteY6" fmla="*/ 428916 h 428916"/>
              <a:gd name="connsiteX7" fmla="*/ 360911 w 509828"/>
              <a:gd name="connsiteY7" fmla="*/ 414317 h 428916"/>
              <a:gd name="connsiteX8" fmla="*/ 375510 w 509828"/>
              <a:gd name="connsiteY8" fmla="*/ 370519 h 428916"/>
              <a:gd name="connsiteX9" fmla="*/ 404706 w 509828"/>
              <a:gd name="connsiteY9" fmla="*/ 326721 h 428916"/>
              <a:gd name="connsiteX10" fmla="*/ 433903 w 509828"/>
              <a:gd name="connsiteY10" fmla="*/ 268324 h 428916"/>
              <a:gd name="connsiteX11" fmla="*/ 477698 w 509828"/>
              <a:gd name="connsiteY11" fmla="*/ 239126 h 428916"/>
              <a:gd name="connsiteX12" fmla="*/ 492296 w 509828"/>
              <a:gd name="connsiteY12" fmla="*/ 63935 h 428916"/>
              <a:gd name="connsiteX13" fmla="*/ 390108 w 509828"/>
              <a:gd name="connsiteY13" fmla="*/ 20137 h 428916"/>
              <a:gd name="connsiteX14" fmla="*/ 25151 w 509828"/>
              <a:gd name="connsiteY14" fmla="*/ 5538 h 428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9828" h="428916">
                <a:moveTo>
                  <a:pt x="25151" y="5538"/>
                </a:moveTo>
                <a:cubicBezTo>
                  <a:pt x="-33242" y="22571"/>
                  <a:pt x="26554" y="85383"/>
                  <a:pt x="39749" y="122332"/>
                </a:cubicBezTo>
                <a:cubicBezTo>
                  <a:pt x="51551" y="155379"/>
                  <a:pt x="78678" y="180729"/>
                  <a:pt x="98142" y="209927"/>
                </a:cubicBezTo>
                <a:lnTo>
                  <a:pt x="127339" y="253725"/>
                </a:lnTo>
                <a:cubicBezTo>
                  <a:pt x="137071" y="268324"/>
                  <a:pt x="141936" y="287790"/>
                  <a:pt x="156535" y="297523"/>
                </a:cubicBezTo>
                <a:lnTo>
                  <a:pt x="200330" y="326721"/>
                </a:lnTo>
                <a:cubicBezTo>
                  <a:pt x="267258" y="427121"/>
                  <a:pt x="225432" y="403220"/>
                  <a:pt x="302518" y="428916"/>
                </a:cubicBezTo>
                <a:cubicBezTo>
                  <a:pt x="321982" y="424050"/>
                  <a:pt x="345244" y="426851"/>
                  <a:pt x="360911" y="414317"/>
                </a:cubicBezTo>
                <a:cubicBezTo>
                  <a:pt x="372928" y="404703"/>
                  <a:pt x="368628" y="384284"/>
                  <a:pt x="375510" y="370519"/>
                </a:cubicBezTo>
                <a:cubicBezTo>
                  <a:pt x="383356" y="354825"/>
                  <a:pt x="396001" y="341955"/>
                  <a:pt x="404706" y="326721"/>
                </a:cubicBezTo>
                <a:cubicBezTo>
                  <a:pt x="415503" y="307825"/>
                  <a:pt x="419971" y="285043"/>
                  <a:pt x="433903" y="268324"/>
                </a:cubicBezTo>
                <a:cubicBezTo>
                  <a:pt x="445135" y="254845"/>
                  <a:pt x="463100" y="248859"/>
                  <a:pt x="477698" y="239126"/>
                </a:cubicBezTo>
                <a:cubicBezTo>
                  <a:pt x="496704" y="182104"/>
                  <a:pt x="530756" y="125476"/>
                  <a:pt x="492296" y="63935"/>
                </a:cubicBezTo>
                <a:cubicBezTo>
                  <a:pt x="488218" y="57409"/>
                  <a:pt x="406410" y="20719"/>
                  <a:pt x="390108" y="20137"/>
                </a:cubicBezTo>
                <a:cubicBezTo>
                  <a:pt x="268533" y="15795"/>
                  <a:pt x="83544" y="-11495"/>
                  <a:pt x="25151" y="5538"/>
                </a:cubicBez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H="1">
            <a:off x="3255417" y="3124240"/>
            <a:ext cx="208422" cy="248187"/>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20374" y="3124240"/>
            <a:ext cx="0" cy="686166"/>
          </a:xfrm>
          <a:prstGeom prst="line">
            <a:avLst/>
          </a:prstGeom>
          <a:ln w="1270"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a:off x="3532785" y="3153439"/>
            <a:ext cx="262769" cy="364981"/>
          </a:xfrm>
          <a:custGeom>
            <a:avLst/>
            <a:gdLst>
              <a:gd name="connsiteX0" fmla="*/ 262769 w 262769"/>
              <a:gd name="connsiteY0" fmla="*/ 0 h 364981"/>
              <a:gd name="connsiteX1" fmla="*/ 116786 w 262769"/>
              <a:gd name="connsiteY1" fmla="*/ 160592 h 364981"/>
              <a:gd name="connsiteX2" fmla="*/ 0 w 262769"/>
              <a:gd name="connsiteY2" fmla="*/ 364981 h 364981"/>
              <a:gd name="connsiteX3" fmla="*/ 0 w 262769"/>
              <a:gd name="connsiteY3" fmla="*/ 364981 h 364981"/>
            </a:gdLst>
            <a:ahLst/>
            <a:cxnLst>
              <a:cxn ang="0">
                <a:pos x="connsiteX0" y="connsiteY0"/>
              </a:cxn>
              <a:cxn ang="0">
                <a:pos x="connsiteX1" y="connsiteY1"/>
              </a:cxn>
              <a:cxn ang="0">
                <a:pos x="connsiteX2" y="connsiteY2"/>
              </a:cxn>
              <a:cxn ang="0">
                <a:pos x="connsiteX3" y="connsiteY3"/>
              </a:cxn>
            </a:cxnLst>
            <a:rect l="l" t="t" r="r" b="b"/>
            <a:pathLst>
              <a:path w="262769" h="364981">
                <a:moveTo>
                  <a:pt x="262769" y="0"/>
                </a:moveTo>
                <a:cubicBezTo>
                  <a:pt x="211675" y="49881"/>
                  <a:pt x="160581" y="99762"/>
                  <a:pt x="116786" y="160592"/>
                </a:cubicBezTo>
                <a:cubicBezTo>
                  <a:pt x="72991" y="221422"/>
                  <a:pt x="0" y="364981"/>
                  <a:pt x="0" y="364981"/>
                </a:cubicBezTo>
                <a:lnTo>
                  <a:pt x="0" y="364981"/>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5329676" y="6274675"/>
            <a:ext cx="3097145" cy="369332"/>
          </a:xfrm>
          <a:prstGeom prst="rect">
            <a:avLst/>
          </a:prstGeom>
          <a:noFill/>
        </p:spPr>
        <p:txBody>
          <a:bodyPr wrap="square" rtlCol="0">
            <a:spAutoFit/>
          </a:bodyPr>
          <a:lstStyle/>
          <a:p>
            <a:r>
              <a:rPr lang="en-US" i="1" dirty="0"/>
              <a:t>(Johnson and </a:t>
            </a:r>
            <a:r>
              <a:rPr lang="en-US" i="1" dirty="0" err="1"/>
              <a:t>Houze</a:t>
            </a:r>
            <a:r>
              <a:rPr lang="en-US" i="1" dirty="0"/>
              <a:t> 1987)</a:t>
            </a:r>
          </a:p>
        </p:txBody>
      </p:sp>
      <p:sp>
        <p:nvSpPr>
          <p:cNvPr id="2" name="TextBox 1"/>
          <p:cNvSpPr txBox="1"/>
          <p:nvPr/>
        </p:nvSpPr>
        <p:spPr>
          <a:xfrm>
            <a:off x="5232399" y="977900"/>
            <a:ext cx="3416301"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i="1" dirty="0"/>
              <a:t>Heavy rainfall along coastal Viet Nam, eastern Philippines, eastern Malaysia, Borneo; </a:t>
            </a:r>
            <a:r>
              <a:rPr lang="en-US" i="1"/>
              <a:t>Borneo vortex is common feature</a:t>
            </a:r>
          </a:p>
        </p:txBody>
      </p:sp>
      <p:sp>
        <p:nvSpPr>
          <p:cNvPr id="5" name="Oval 4">
            <a:extLst>
              <a:ext uri="{FF2B5EF4-FFF2-40B4-BE49-F238E27FC236}">
                <a16:creationId xmlns:a16="http://schemas.microsoft.com/office/drawing/2014/main" id="{650A94D7-237F-FA48-A1AE-C18247F8ABB2}"/>
              </a:ext>
            </a:extLst>
          </p:cNvPr>
          <p:cNvSpPr/>
          <p:nvPr/>
        </p:nvSpPr>
        <p:spPr>
          <a:xfrm rot="20445626">
            <a:off x="3103839" y="1855304"/>
            <a:ext cx="460993" cy="1268936"/>
          </a:xfrm>
          <a:prstGeom prst="ellipse">
            <a:avLst/>
          </a:prstGeom>
          <a:solidFill>
            <a:srgbClr val="00B050">
              <a:alpha val="10000"/>
            </a:srgbClr>
          </a:solidFill>
          <a:ln w="28575">
            <a:solidFill>
              <a:srgbClr val="0074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A07FB27-3990-4243-B1C0-DC95E6B47E8F}"/>
              </a:ext>
            </a:extLst>
          </p:cNvPr>
          <p:cNvSpPr/>
          <p:nvPr/>
        </p:nvSpPr>
        <p:spPr>
          <a:xfrm rot="20445626">
            <a:off x="4842022" y="1882837"/>
            <a:ext cx="460993" cy="1784658"/>
          </a:xfrm>
          <a:prstGeom prst="ellipse">
            <a:avLst/>
          </a:prstGeom>
          <a:solidFill>
            <a:srgbClr val="00B050">
              <a:alpha val="11000"/>
            </a:srgbClr>
          </a:solidFill>
          <a:ln w="28575">
            <a:solidFill>
              <a:srgbClr val="0074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AEA29A8-0570-E144-8C0C-71E0E93476B5}"/>
              </a:ext>
            </a:extLst>
          </p:cNvPr>
          <p:cNvSpPr/>
          <p:nvPr/>
        </p:nvSpPr>
        <p:spPr>
          <a:xfrm rot="20044089">
            <a:off x="2514001" y="2855439"/>
            <a:ext cx="460993" cy="1268936"/>
          </a:xfrm>
          <a:prstGeom prst="ellipse">
            <a:avLst/>
          </a:prstGeom>
          <a:solidFill>
            <a:srgbClr val="00B050">
              <a:alpha val="10000"/>
            </a:srgbClr>
          </a:solidFill>
          <a:ln w="28575">
            <a:solidFill>
              <a:srgbClr val="00743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0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F6F629-60C9-6542-8E32-872D40748B0E}"/>
              </a:ext>
            </a:extLst>
          </p:cNvPr>
          <p:cNvSpPr txBox="1"/>
          <p:nvPr/>
        </p:nvSpPr>
        <p:spPr>
          <a:xfrm>
            <a:off x="5302041" y="3378449"/>
            <a:ext cx="3535293" cy="1477328"/>
          </a:xfrm>
          <a:prstGeom prst="rect">
            <a:avLst/>
          </a:prstGeom>
          <a:solidFill>
            <a:schemeClr val="bg1"/>
          </a:solidFill>
          <a:ln w="28575">
            <a:solidFill>
              <a:schemeClr val="tx1"/>
            </a:solidFill>
          </a:ln>
        </p:spPr>
        <p:txBody>
          <a:bodyPr wrap="square" rtlCol="0">
            <a:spAutoFit/>
          </a:bodyPr>
          <a:lstStyle/>
          <a:p>
            <a:pPr algn="ctr"/>
            <a:r>
              <a:rPr lang="en-US" i="1" dirty="0"/>
              <a:t>Participating countries: Malaysia, Indonesia, Thailand, Philippines, Hong Kong, Japan, Saudi Arabia, Singapore, Australia, People’s Republic of China, U.S.S.R., U.S.A </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10" name="TextBox 9"/>
          <p:cNvSpPr txBox="1"/>
          <p:nvPr/>
        </p:nvSpPr>
        <p:spPr>
          <a:xfrm>
            <a:off x="57724" y="1664498"/>
            <a:ext cx="846576" cy="1077218"/>
          </a:xfrm>
          <a:prstGeom prst="rect">
            <a:avLst/>
          </a:prstGeom>
          <a:solidFill>
            <a:srgbClr val="3366FF"/>
          </a:solidFill>
          <a:ln>
            <a:solidFill>
              <a:schemeClr val="tx1"/>
            </a:solidFill>
          </a:ln>
        </p:spPr>
        <p:txBody>
          <a:bodyPr wrap="square" rtlCol="0">
            <a:spAutoFit/>
          </a:bodyPr>
          <a:lstStyle/>
          <a:p>
            <a:r>
              <a:rPr lang="en-US" sz="1600" b="1" i="1" dirty="0">
                <a:solidFill>
                  <a:schemeClr val="bg1"/>
                </a:solidFill>
                <a:effectLst>
                  <a:outerShdw blurRad="50800" dist="38100" dir="2700000" algn="tl" rotWithShape="0">
                    <a:schemeClr val="bg1">
                      <a:alpha val="43000"/>
                    </a:schemeClr>
                  </a:outerShdw>
                </a:effectLst>
              </a:rPr>
              <a:t>Ops Center</a:t>
            </a:r>
          </a:p>
          <a:p>
            <a:r>
              <a:rPr lang="en-US" sz="1600" b="1" i="1" dirty="0">
                <a:solidFill>
                  <a:schemeClr val="bg1"/>
                </a:solidFill>
                <a:effectLst>
                  <a:outerShdw blurRad="50800" dist="38100" dir="2700000" algn="tl" rotWithShape="0">
                    <a:schemeClr val="bg1">
                      <a:alpha val="43000"/>
                    </a:schemeClr>
                  </a:outerShdw>
                </a:effectLst>
              </a:rPr>
              <a:t>Kuala Lumpur</a:t>
            </a:r>
          </a:p>
        </p:txBody>
      </p:sp>
      <p:cxnSp>
        <p:nvCxnSpPr>
          <p:cNvPr id="12" name="Straight Arrow Connector 11"/>
          <p:cNvCxnSpPr/>
          <p:nvPr/>
        </p:nvCxnSpPr>
        <p:spPr>
          <a:xfrm>
            <a:off x="538730" y="2733954"/>
            <a:ext cx="519492" cy="400110"/>
          </a:xfrm>
          <a:prstGeom prst="straightConnector1">
            <a:avLst/>
          </a:prstGeom>
          <a:ln w="38100" cmpd="sng">
            <a:solidFill>
              <a:srgbClr val="3366FF"/>
            </a:solidFill>
            <a:tailEnd type="stealth" w="lg" len="lg"/>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pic>
        <p:nvPicPr>
          <p:cNvPr id="24" name="Picture 6" descr="kuettn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04" y="5016460"/>
            <a:ext cx="1804943" cy="16661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3063" y="6278466"/>
            <a:ext cx="2116441" cy="338554"/>
          </a:xfrm>
          <a:prstGeom prst="rect">
            <a:avLst/>
          </a:prstGeom>
          <a:noFill/>
        </p:spPr>
        <p:txBody>
          <a:bodyPr wrap="square" rtlCol="0">
            <a:spAutoFit/>
          </a:bodyPr>
          <a:lstStyle/>
          <a:p>
            <a:r>
              <a:rPr lang="en-US" sz="1600" i="1" dirty="0" err="1"/>
              <a:t>Joach</a:t>
            </a:r>
            <a:r>
              <a:rPr lang="en-US" sz="1600" i="1" dirty="0"/>
              <a:t> </a:t>
            </a:r>
            <a:r>
              <a:rPr lang="en-US" sz="1600" i="1" dirty="0" err="1"/>
              <a:t>Kuettner</a:t>
            </a:r>
            <a:endParaRPr lang="en-US" sz="1600" i="1" dirty="0"/>
          </a:p>
        </p:txBody>
      </p:sp>
      <p:sp>
        <p:nvSpPr>
          <p:cNvPr id="21" name="TextBox 20"/>
          <p:cNvSpPr txBox="1"/>
          <p:nvPr/>
        </p:nvSpPr>
        <p:spPr>
          <a:xfrm>
            <a:off x="776726" y="4744961"/>
            <a:ext cx="1718470" cy="338554"/>
          </a:xfrm>
          <a:prstGeom prst="rect">
            <a:avLst/>
          </a:prstGeom>
          <a:noFill/>
          <a:ln>
            <a:solidFill>
              <a:schemeClr val="bg1"/>
            </a:solidFill>
          </a:ln>
          <a:effectLst>
            <a:outerShdw blurRad="50800" dist="50800" dir="5400000" algn="ctr" rotWithShape="0">
              <a:schemeClr val="bg1"/>
            </a:outerShdw>
          </a:effectLst>
        </p:spPr>
        <p:txBody>
          <a:bodyPr wrap="square" rtlCol="0">
            <a:spAutoFit/>
          </a:bodyPr>
          <a:lstStyle/>
          <a:p>
            <a:r>
              <a:rPr lang="en-US" sz="1600" b="1" i="1">
                <a:ln>
                  <a:solidFill>
                    <a:schemeClr val="bg1"/>
                  </a:solidFill>
                </a:ln>
              </a:rPr>
              <a:t>Project Director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sp>
        <p:nvSpPr>
          <p:cNvPr id="28" name="Right Arrow 7">
            <a:extLst>
              <a:ext uri="{FF2B5EF4-FFF2-40B4-BE49-F238E27FC236}">
                <a16:creationId xmlns:a16="http://schemas.microsoft.com/office/drawing/2014/main" id="{CD7CD909-189F-9243-868A-6764C6E9B573}"/>
              </a:ext>
            </a:extLst>
          </p:cNvPr>
          <p:cNvSpPr/>
          <p:nvPr/>
        </p:nvSpPr>
        <p:spPr>
          <a:xfrm rot="21419019">
            <a:off x="1141898" y="3250763"/>
            <a:ext cx="1412815"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D4CF4DE-3447-C94F-8282-A90745CB2611}"/>
              </a:ext>
            </a:extLst>
          </p:cNvPr>
          <p:cNvPicPr>
            <a:picLocks noChangeAspect="1"/>
          </p:cNvPicPr>
          <p:nvPr/>
        </p:nvPicPr>
        <p:blipFill>
          <a:blip r:embed="rId5"/>
          <a:stretch>
            <a:fillRect/>
          </a:stretch>
        </p:blipFill>
        <p:spPr>
          <a:xfrm>
            <a:off x="2557626" y="1532107"/>
            <a:ext cx="6499010" cy="4344564"/>
          </a:xfrm>
          <a:prstGeom prst="rect">
            <a:avLst/>
          </a:prstGeom>
          <a:ln w="28575">
            <a:solidFill>
              <a:schemeClr val="tx1"/>
            </a:solidFill>
          </a:ln>
        </p:spPr>
      </p:pic>
      <p:pic>
        <p:nvPicPr>
          <p:cNvPr id="15" name="Picture 14">
            <a:extLst>
              <a:ext uri="{FF2B5EF4-FFF2-40B4-BE49-F238E27FC236}">
                <a16:creationId xmlns:a16="http://schemas.microsoft.com/office/drawing/2014/main" id="{10F9CB2B-007A-0548-AF42-08779188FA48}"/>
              </a:ext>
            </a:extLst>
          </p:cNvPr>
          <p:cNvPicPr>
            <a:picLocks noChangeAspect="1"/>
          </p:cNvPicPr>
          <p:nvPr/>
        </p:nvPicPr>
        <p:blipFill>
          <a:blip r:embed="rId6"/>
          <a:stretch>
            <a:fillRect/>
          </a:stretch>
        </p:blipFill>
        <p:spPr>
          <a:xfrm>
            <a:off x="186641" y="229291"/>
            <a:ext cx="1252907" cy="1252907"/>
          </a:xfrm>
          <a:prstGeom prst="rect">
            <a:avLst/>
          </a:prstGeom>
          <a:ln w="15875">
            <a:solidFill>
              <a:schemeClr val="tx1"/>
            </a:solidFill>
          </a:ln>
        </p:spPr>
      </p:pic>
      <p:sp>
        <p:nvSpPr>
          <p:cNvPr id="2" name="TextBox 1">
            <a:extLst>
              <a:ext uri="{FF2B5EF4-FFF2-40B4-BE49-F238E27FC236}">
                <a16:creationId xmlns:a16="http://schemas.microsoft.com/office/drawing/2014/main" id="{58853CB9-0A4B-6F47-B7F0-D6C2888FCB8D}"/>
              </a:ext>
            </a:extLst>
          </p:cNvPr>
          <p:cNvSpPr txBox="1"/>
          <p:nvPr/>
        </p:nvSpPr>
        <p:spPr>
          <a:xfrm>
            <a:off x="3366650" y="5938946"/>
            <a:ext cx="500115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P-3 Mission to Investigate “Sumatra Double Vortex”</a:t>
            </a:r>
          </a:p>
        </p:txBody>
      </p:sp>
      <p:sp>
        <p:nvSpPr>
          <p:cNvPr id="16" name="TextBox 15">
            <a:extLst>
              <a:ext uri="{FF2B5EF4-FFF2-40B4-BE49-F238E27FC236}">
                <a16:creationId xmlns:a16="http://schemas.microsoft.com/office/drawing/2014/main" id="{9085A998-D17A-8D43-9F36-87A8A435867C}"/>
              </a:ext>
            </a:extLst>
          </p:cNvPr>
          <p:cNvSpPr txBox="1"/>
          <p:nvPr/>
        </p:nvSpPr>
        <p:spPr>
          <a:xfrm>
            <a:off x="5912190" y="1469832"/>
            <a:ext cx="3922661" cy="338554"/>
          </a:xfrm>
          <a:prstGeom prst="rect">
            <a:avLst/>
          </a:prstGeom>
          <a:noFill/>
        </p:spPr>
        <p:txBody>
          <a:bodyPr wrap="square" rtlCol="0">
            <a:spAutoFit/>
          </a:bodyPr>
          <a:lstStyle/>
          <a:p>
            <a:r>
              <a:rPr lang="en-US" sz="1600" dirty="0"/>
              <a:t>[</a:t>
            </a:r>
            <a:r>
              <a:rPr lang="en-US" sz="1600" dirty="0" err="1"/>
              <a:t>Kuettner</a:t>
            </a:r>
            <a:r>
              <a:rPr lang="en-US" sz="1600" dirty="0"/>
              <a:t> and </a:t>
            </a:r>
            <a:r>
              <a:rPr lang="en-US" sz="1600" dirty="0" err="1"/>
              <a:t>Soules</a:t>
            </a:r>
            <a:r>
              <a:rPr lang="en-US" sz="1600" dirty="0"/>
              <a:t> 1967]</a:t>
            </a:r>
          </a:p>
        </p:txBody>
      </p:sp>
      <p:sp>
        <p:nvSpPr>
          <p:cNvPr id="8" name="TextBox 7">
            <a:extLst>
              <a:ext uri="{FF2B5EF4-FFF2-40B4-BE49-F238E27FC236}">
                <a16:creationId xmlns:a16="http://schemas.microsoft.com/office/drawing/2014/main" id="{E06D6524-E227-5143-B1D4-E459FA6F397F}"/>
              </a:ext>
            </a:extLst>
          </p:cNvPr>
          <p:cNvSpPr txBox="1"/>
          <p:nvPr/>
        </p:nvSpPr>
        <p:spPr>
          <a:xfrm>
            <a:off x="3259521" y="4911221"/>
            <a:ext cx="1340189" cy="353943"/>
          </a:xfrm>
          <a:prstGeom prst="rect">
            <a:avLst/>
          </a:prstGeom>
          <a:noFill/>
        </p:spPr>
        <p:txBody>
          <a:bodyPr wrap="square" rtlCol="0">
            <a:spAutoFit/>
          </a:bodyPr>
          <a:lstStyle/>
          <a:p>
            <a:r>
              <a:rPr lang="en-US" sz="1700" b="1" i="1" dirty="0"/>
              <a:t>20 Dec 1978</a:t>
            </a:r>
          </a:p>
        </p:txBody>
      </p:sp>
    </p:spTree>
    <p:extLst>
      <p:ext uri="{BB962C8B-B14F-4D97-AF65-F5344CB8AC3E}">
        <p14:creationId xmlns:p14="http://schemas.microsoft.com/office/powerpoint/2010/main" val="248309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F6F629-60C9-6542-8E32-872D40748B0E}"/>
              </a:ext>
            </a:extLst>
          </p:cNvPr>
          <p:cNvSpPr txBox="1"/>
          <p:nvPr/>
        </p:nvSpPr>
        <p:spPr>
          <a:xfrm>
            <a:off x="5302041" y="3378449"/>
            <a:ext cx="3535293" cy="1477328"/>
          </a:xfrm>
          <a:prstGeom prst="rect">
            <a:avLst/>
          </a:prstGeom>
          <a:solidFill>
            <a:schemeClr val="bg1"/>
          </a:solidFill>
          <a:ln w="28575">
            <a:solidFill>
              <a:schemeClr val="tx1"/>
            </a:solidFill>
          </a:ln>
        </p:spPr>
        <p:txBody>
          <a:bodyPr wrap="square" rtlCol="0">
            <a:spAutoFit/>
          </a:bodyPr>
          <a:lstStyle/>
          <a:p>
            <a:pPr algn="ctr"/>
            <a:r>
              <a:rPr lang="en-US" i="1" dirty="0"/>
              <a:t>Participating countries: Malaysia, Indonesia, Thailand, Philippines, Hong Kong, Japan, Saudi Arabia, Singapore, Australia, People’s Republic of China, U.S.S.R., U.S.A </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10" name="TextBox 9"/>
          <p:cNvSpPr txBox="1"/>
          <p:nvPr/>
        </p:nvSpPr>
        <p:spPr>
          <a:xfrm>
            <a:off x="57724" y="1664498"/>
            <a:ext cx="846576" cy="1077218"/>
          </a:xfrm>
          <a:prstGeom prst="rect">
            <a:avLst/>
          </a:prstGeom>
          <a:solidFill>
            <a:srgbClr val="3366FF"/>
          </a:solidFill>
          <a:ln>
            <a:solidFill>
              <a:schemeClr val="tx1"/>
            </a:solidFill>
          </a:ln>
        </p:spPr>
        <p:txBody>
          <a:bodyPr wrap="square" rtlCol="0">
            <a:spAutoFit/>
          </a:bodyPr>
          <a:lstStyle/>
          <a:p>
            <a:r>
              <a:rPr lang="en-US" sz="1600" b="1" i="1" dirty="0">
                <a:solidFill>
                  <a:schemeClr val="bg1"/>
                </a:solidFill>
                <a:effectLst>
                  <a:outerShdw blurRad="50800" dist="38100" dir="2700000" algn="tl" rotWithShape="0">
                    <a:schemeClr val="bg1">
                      <a:alpha val="43000"/>
                    </a:schemeClr>
                  </a:outerShdw>
                </a:effectLst>
              </a:rPr>
              <a:t>Ops Center</a:t>
            </a:r>
          </a:p>
          <a:p>
            <a:r>
              <a:rPr lang="en-US" sz="1600" b="1" i="1" dirty="0">
                <a:solidFill>
                  <a:schemeClr val="bg1"/>
                </a:solidFill>
                <a:effectLst>
                  <a:outerShdw blurRad="50800" dist="38100" dir="2700000" algn="tl" rotWithShape="0">
                    <a:schemeClr val="bg1">
                      <a:alpha val="43000"/>
                    </a:schemeClr>
                  </a:outerShdw>
                </a:effectLst>
              </a:rPr>
              <a:t>Kuala Lumpur</a:t>
            </a:r>
          </a:p>
        </p:txBody>
      </p:sp>
      <p:cxnSp>
        <p:nvCxnSpPr>
          <p:cNvPr id="12" name="Straight Arrow Connector 11"/>
          <p:cNvCxnSpPr/>
          <p:nvPr/>
        </p:nvCxnSpPr>
        <p:spPr>
          <a:xfrm>
            <a:off x="538730" y="2733954"/>
            <a:ext cx="519492" cy="400110"/>
          </a:xfrm>
          <a:prstGeom prst="straightConnector1">
            <a:avLst/>
          </a:prstGeom>
          <a:ln w="38100" cmpd="sng">
            <a:solidFill>
              <a:srgbClr val="3366FF"/>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18696" y="1212355"/>
            <a:ext cx="3925304" cy="1323439"/>
          </a:xfrm>
          <a:prstGeom prst="rect">
            <a:avLst/>
          </a:prstGeom>
          <a:noFill/>
        </p:spPr>
        <p:txBody>
          <a:bodyPr wrap="square" rtlCol="0">
            <a:spAutoFit/>
          </a:bodyPr>
          <a:lstStyle/>
          <a:p>
            <a:pPr marL="285750" indent="-285750">
              <a:buFont typeface="Wingdings" charset="2"/>
              <a:buChar char="Ø"/>
            </a:pPr>
            <a:r>
              <a:rPr lang="en-US" sz="2000" i="1" dirty="0"/>
              <a:t>Cold surges, Hadley/Walker circulations, </a:t>
            </a:r>
            <a:r>
              <a:rPr lang="en-US" sz="2000" i="1" dirty="0" err="1"/>
              <a:t>interhemispheric</a:t>
            </a:r>
            <a:r>
              <a:rPr lang="en-US" sz="2000" i="1" dirty="0"/>
              <a:t> exchanges, near-equatorial depressions, heat sources/sinks</a:t>
            </a:r>
          </a:p>
        </p:txBody>
      </p: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sp>
        <p:nvSpPr>
          <p:cNvPr id="28" name="Right Arrow 7">
            <a:extLst>
              <a:ext uri="{FF2B5EF4-FFF2-40B4-BE49-F238E27FC236}">
                <a16:creationId xmlns:a16="http://schemas.microsoft.com/office/drawing/2014/main" id="{CD7CD909-189F-9243-868A-6764C6E9B573}"/>
              </a:ext>
            </a:extLst>
          </p:cNvPr>
          <p:cNvSpPr/>
          <p:nvPr/>
        </p:nvSpPr>
        <p:spPr>
          <a:xfrm rot="21419019">
            <a:off x="547968" y="3349806"/>
            <a:ext cx="1412815"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DE0178-B812-3C4C-8D8C-E919FD725116}"/>
              </a:ext>
            </a:extLst>
          </p:cNvPr>
          <p:cNvPicPr>
            <a:picLocks noChangeAspect="1"/>
          </p:cNvPicPr>
          <p:nvPr/>
        </p:nvPicPr>
        <p:blipFill>
          <a:blip r:embed="rId4"/>
          <a:stretch>
            <a:fillRect/>
          </a:stretch>
        </p:blipFill>
        <p:spPr>
          <a:xfrm>
            <a:off x="1970507" y="1272382"/>
            <a:ext cx="6925377" cy="4623708"/>
          </a:xfrm>
          <a:prstGeom prst="rect">
            <a:avLst/>
          </a:prstGeom>
          <a:ln w="28575">
            <a:solidFill>
              <a:schemeClr val="tx1"/>
            </a:solidFill>
          </a:ln>
        </p:spPr>
      </p:pic>
      <p:sp>
        <p:nvSpPr>
          <p:cNvPr id="8" name="TextBox 7">
            <a:extLst>
              <a:ext uri="{FF2B5EF4-FFF2-40B4-BE49-F238E27FC236}">
                <a16:creationId xmlns:a16="http://schemas.microsoft.com/office/drawing/2014/main" id="{338A1EEC-636C-DB4F-A95A-20AEFD0AE1A7}"/>
              </a:ext>
            </a:extLst>
          </p:cNvPr>
          <p:cNvSpPr txBox="1"/>
          <p:nvPr/>
        </p:nvSpPr>
        <p:spPr>
          <a:xfrm>
            <a:off x="2508752" y="3759841"/>
            <a:ext cx="1967345" cy="369332"/>
          </a:xfrm>
          <a:prstGeom prst="rect">
            <a:avLst/>
          </a:prstGeom>
          <a:noFill/>
        </p:spPr>
        <p:txBody>
          <a:bodyPr wrap="square" rtlCol="0">
            <a:spAutoFit/>
          </a:bodyPr>
          <a:lstStyle/>
          <a:p>
            <a:r>
              <a:rPr lang="en-US" b="1" i="1" dirty="0"/>
              <a:t>DYNAMO, YOTC</a:t>
            </a:r>
          </a:p>
        </p:txBody>
      </p:sp>
      <p:pic>
        <p:nvPicPr>
          <p:cNvPr id="13" name="Picture 12">
            <a:extLst>
              <a:ext uri="{FF2B5EF4-FFF2-40B4-BE49-F238E27FC236}">
                <a16:creationId xmlns:a16="http://schemas.microsoft.com/office/drawing/2014/main" id="{06ECB882-B8A0-134E-B3A1-5200A62D47DC}"/>
              </a:ext>
            </a:extLst>
          </p:cNvPr>
          <p:cNvPicPr>
            <a:picLocks noChangeAspect="1"/>
          </p:cNvPicPr>
          <p:nvPr/>
        </p:nvPicPr>
        <p:blipFill>
          <a:blip r:embed="rId5"/>
          <a:stretch>
            <a:fillRect/>
          </a:stretch>
        </p:blipFill>
        <p:spPr>
          <a:xfrm>
            <a:off x="186641" y="229291"/>
            <a:ext cx="1252907" cy="1252907"/>
          </a:xfrm>
          <a:prstGeom prst="rect">
            <a:avLst/>
          </a:prstGeom>
          <a:ln w="15875">
            <a:solidFill>
              <a:schemeClr val="tx1"/>
            </a:solidFill>
          </a:ln>
        </p:spPr>
      </p:pic>
      <p:sp>
        <p:nvSpPr>
          <p:cNvPr id="2" name="TextBox 1">
            <a:extLst>
              <a:ext uri="{FF2B5EF4-FFF2-40B4-BE49-F238E27FC236}">
                <a16:creationId xmlns:a16="http://schemas.microsoft.com/office/drawing/2014/main" id="{0F488DE4-8168-6C46-84A2-E8E7258AF6E8}"/>
              </a:ext>
            </a:extLst>
          </p:cNvPr>
          <p:cNvSpPr txBox="1"/>
          <p:nvPr/>
        </p:nvSpPr>
        <p:spPr>
          <a:xfrm>
            <a:off x="2645993" y="5956252"/>
            <a:ext cx="600046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err="1"/>
              <a:t>Kuettner’s</a:t>
            </a:r>
            <a:r>
              <a:rPr lang="en-US" i="1" dirty="0"/>
              <a:t> Ideas Later investigated using DYNAMO, YOTC data</a:t>
            </a:r>
          </a:p>
        </p:txBody>
      </p:sp>
      <p:sp>
        <p:nvSpPr>
          <p:cNvPr id="3" name="TextBox 2">
            <a:extLst>
              <a:ext uri="{FF2B5EF4-FFF2-40B4-BE49-F238E27FC236}">
                <a16:creationId xmlns:a16="http://schemas.microsoft.com/office/drawing/2014/main" id="{3EAF4066-3550-9B44-BB85-B6FA6BAE080B}"/>
              </a:ext>
            </a:extLst>
          </p:cNvPr>
          <p:cNvSpPr txBox="1"/>
          <p:nvPr/>
        </p:nvSpPr>
        <p:spPr>
          <a:xfrm>
            <a:off x="2453331" y="1462965"/>
            <a:ext cx="1471973" cy="64633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i="1" dirty="0"/>
              <a:t>Fine et al. (2016, MWR)</a:t>
            </a:r>
          </a:p>
        </p:txBody>
      </p:sp>
      <p:sp>
        <p:nvSpPr>
          <p:cNvPr id="5" name="TextBox 4">
            <a:extLst>
              <a:ext uri="{FF2B5EF4-FFF2-40B4-BE49-F238E27FC236}">
                <a16:creationId xmlns:a16="http://schemas.microsoft.com/office/drawing/2014/main" id="{5F387350-2735-224A-A881-FF969F11BEC5}"/>
              </a:ext>
            </a:extLst>
          </p:cNvPr>
          <p:cNvSpPr txBox="1"/>
          <p:nvPr/>
        </p:nvSpPr>
        <p:spPr>
          <a:xfrm>
            <a:off x="2645993" y="2263587"/>
            <a:ext cx="2324587"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25% of TCs in 2.5 years can be traced back to Sumatra vortices!</a:t>
            </a:r>
          </a:p>
        </p:txBody>
      </p:sp>
      <p:sp>
        <p:nvSpPr>
          <p:cNvPr id="9" name="TextBox 8">
            <a:extLst>
              <a:ext uri="{FF2B5EF4-FFF2-40B4-BE49-F238E27FC236}">
                <a16:creationId xmlns:a16="http://schemas.microsoft.com/office/drawing/2014/main" id="{30EC422A-A157-2144-8034-A15A54BC86D9}"/>
              </a:ext>
            </a:extLst>
          </p:cNvPr>
          <p:cNvSpPr txBox="1"/>
          <p:nvPr/>
        </p:nvSpPr>
        <p:spPr>
          <a:xfrm>
            <a:off x="2327271" y="4053483"/>
            <a:ext cx="5501729" cy="1477328"/>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i="1" dirty="0"/>
              <a:t>More recent numerical simulations by Chung-</a:t>
            </a:r>
            <a:r>
              <a:rPr lang="en-US" i="1" dirty="0" err="1"/>
              <a:t>Chieh</a:t>
            </a:r>
            <a:r>
              <a:rPr lang="en-US" i="1" dirty="0"/>
              <a:t> Wang et al. (2019) have shown that many of the IO TCs can be traced back even farther to Western Pacific/SCS remnant TCs or the Borneo vortex, whose circulations become amplified by Sumatra topographic effects</a:t>
            </a:r>
          </a:p>
        </p:txBody>
      </p:sp>
    </p:spTree>
    <p:extLst>
      <p:ext uri="{BB962C8B-B14F-4D97-AF65-F5344CB8AC3E}">
        <p14:creationId xmlns:p14="http://schemas.microsoft.com/office/powerpoint/2010/main" val="23056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SCS Investigating Monsoon Weather and Climate</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23" name="TextBox 22"/>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Tree>
    <p:extLst>
      <p:ext uri="{BB962C8B-B14F-4D97-AF65-F5344CB8AC3E}">
        <p14:creationId xmlns:p14="http://schemas.microsoft.com/office/powerpoint/2010/main" val="383452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BF12B6-D073-A34B-9677-E8C0A13462DB}"/>
              </a:ext>
            </a:extLst>
          </p:cNvPr>
          <p:cNvSpPr/>
          <p:nvPr/>
        </p:nvSpPr>
        <p:spPr>
          <a:xfrm>
            <a:off x="190611" y="1205774"/>
            <a:ext cx="4153403" cy="3666321"/>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D3F7018-3CB3-9E47-B2CE-40D7E98770CE}"/>
              </a:ext>
            </a:extLst>
          </p:cNvPr>
          <p:cNvSpPr txBox="1"/>
          <p:nvPr/>
        </p:nvSpPr>
        <p:spPr>
          <a:xfrm>
            <a:off x="171072" y="92769"/>
            <a:ext cx="6652592" cy="984885"/>
          </a:xfrm>
          <a:prstGeom prst="rect">
            <a:avLst/>
          </a:prstGeom>
          <a:solidFill>
            <a:schemeClr val="bg1">
              <a:lumMod val="75000"/>
              <a:alpha val="81000"/>
            </a:schemeClr>
          </a:solidFill>
          <a:scene3d>
            <a:camera prst="orthographicFront"/>
            <a:lightRig rig="threePt" dir="t"/>
          </a:scene3d>
          <a:sp3d>
            <a:bevelT w="50800"/>
          </a:sp3d>
        </p:spPr>
        <p:txBody>
          <a:bodyPr wrap="square" rtlCol="0">
            <a:spAutoFit/>
          </a:bodyPr>
          <a:lstStyle/>
          <a:p>
            <a:pPr algn="ctr"/>
            <a:r>
              <a:rPr lang="en-US" sz="3000" b="1" i="1" dirty="0"/>
              <a:t>The Taiwan Area Mesoscale Experiment </a:t>
            </a:r>
            <a:r>
              <a:rPr lang="en-US" sz="2800" b="1" i="1" dirty="0">
                <a:solidFill>
                  <a:srgbClr val="FF0000"/>
                </a:solidFill>
              </a:rPr>
              <a:t>(TAMEX, May-June 1987)</a:t>
            </a:r>
          </a:p>
        </p:txBody>
      </p:sp>
      <p:pic>
        <p:nvPicPr>
          <p:cNvPr id="6" name="Picture 8">
            <a:extLst>
              <a:ext uri="{FF2B5EF4-FFF2-40B4-BE49-F238E27FC236}">
                <a16:creationId xmlns:a16="http://schemas.microsoft.com/office/drawing/2014/main" id="{6EF6CAEE-5699-8540-A0AB-9B2BAEAE4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062" y="136085"/>
            <a:ext cx="1675899" cy="1484897"/>
          </a:xfrm>
          <a:prstGeom prst="rect">
            <a:avLst/>
          </a:prstGeom>
          <a:noFill/>
          <a:ln w="38100" cmpd="sng">
            <a:solidFill>
              <a:schemeClr val="tx1"/>
            </a:solidFill>
          </a:ln>
          <a:effectLst/>
        </p:spPr>
      </p:pic>
      <p:sp>
        <p:nvSpPr>
          <p:cNvPr id="7" name="TextBox 6">
            <a:extLst>
              <a:ext uri="{FF2B5EF4-FFF2-40B4-BE49-F238E27FC236}">
                <a16:creationId xmlns:a16="http://schemas.microsoft.com/office/drawing/2014/main" id="{72748C6A-96AB-B942-8C24-8EC3303E44D9}"/>
              </a:ext>
            </a:extLst>
          </p:cNvPr>
          <p:cNvSpPr txBox="1"/>
          <p:nvPr/>
        </p:nvSpPr>
        <p:spPr>
          <a:xfrm>
            <a:off x="5825526" y="1151015"/>
            <a:ext cx="1643269" cy="369332"/>
          </a:xfrm>
          <a:prstGeom prst="rect">
            <a:avLst/>
          </a:prstGeom>
          <a:noFill/>
        </p:spPr>
        <p:txBody>
          <a:bodyPr wrap="square" rtlCol="0">
            <a:spAutoFit/>
          </a:bodyPr>
          <a:lstStyle/>
          <a:p>
            <a:r>
              <a:rPr lang="en-US" b="1" i="1" dirty="0"/>
              <a:t>Taiwan-USA</a:t>
            </a:r>
          </a:p>
        </p:txBody>
      </p:sp>
      <p:pic>
        <p:nvPicPr>
          <p:cNvPr id="3" name="Picture 2">
            <a:extLst>
              <a:ext uri="{FF2B5EF4-FFF2-40B4-BE49-F238E27FC236}">
                <a16:creationId xmlns:a16="http://schemas.microsoft.com/office/drawing/2014/main" id="{05D4E474-13D8-494E-90A9-D7772DF97B30}"/>
              </a:ext>
            </a:extLst>
          </p:cNvPr>
          <p:cNvPicPr>
            <a:picLocks noChangeAspect="1"/>
          </p:cNvPicPr>
          <p:nvPr/>
        </p:nvPicPr>
        <p:blipFill>
          <a:blip r:embed="rId4"/>
          <a:stretch>
            <a:fillRect/>
          </a:stretch>
        </p:blipFill>
        <p:spPr>
          <a:xfrm>
            <a:off x="288132" y="1869013"/>
            <a:ext cx="3958359" cy="2976136"/>
          </a:xfrm>
          <a:prstGeom prst="rect">
            <a:avLst/>
          </a:prstGeom>
          <a:ln>
            <a:noFill/>
          </a:ln>
        </p:spPr>
      </p:pic>
      <p:sp>
        <p:nvSpPr>
          <p:cNvPr id="10" name="TextBox 9">
            <a:extLst>
              <a:ext uri="{FF2B5EF4-FFF2-40B4-BE49-F238E27FC236}">
                <a16:creationId xmlns:a16="http://schemas.microsoft.com/office/drawing/2014/main" id="{26139B7B-CBF5-BA43-A89E-D0DB46B53B6B}"/>
              </a:ext>
            </a:extLst>
          </p:cNvPr>
          <p:cNvSpPr txBox="1"/>
          <p:nvPr/>
        </p:nvSpPr>
        <p:spPr>
          <a:xfrm>
            <a:off x="1368303" y="4191496"/>
            <a:ext cx="2341418" cy="338554"/>
          </a:xfrm>
          <a:prstGeom prst="rect">
            <a:avLst/>
          </a:prstGeom>
          <a:noFill/>
        </p:spPr>
        <p:txBody>
          <a:bodyPr wrap="square" rtlCol="0">
            <a:spAutoFit/>
          </a:bodyPr>
          <a:lstStyle/>
          <a:p>
            <a:r>
              <a:rPr lang="en-US" sz="1600" i="1" dirty="0">
                <a:solidFill>
                  <a:schemeClr val="bg1"/>
                </a:solidFill>
              </a:rPr>
              <a:t>Chi and Chen (1988)</a:t>
            </a:r>
          </a:p>
        </p:txBody>
      </p:sp>
      <p:sp>
        <p:nvSpPr>
          <p:cNvPr id="11" name="TextBox 10">
            <a:extLst>
              <a:ext uri="{FF2B5EF4-FFF2-40B4-BE49-F238E27FC236}">
                <a16:creationId xmlns:a16="http://schemas.microsoft.com/office/drawing/2014/main" id="{CE3B08A0-E72B-B34E-8C12-BC0DB058F3AB}"/>
              </a:ext>
            </a:extLst>
          </p:cNvPr>
          <p:cNvSpPr txBox="1"/>
          <p:nvPr/>
        </p:nvSpPr>
        <p:spPr>
          <a:xfrm>
            <a:off x="719935" y="1259725"/>
            <a:ext cx="3020291" cy="646331"/>
          </a:xfrm>
          <a:prstGeom prst="rect">
            <a:avLst/>
          </a:prstGeom>
          <a:noFill/>
        </p:spPr>
        <p:txBody>
          <a:bodyPr wrap="square" rtlCol="0">
            <a:spAutoFit/>
          </a:bodyPr>
          <a:lstStyle/>
          <a:p>
            <a:pPr algn="ctr"/>
            <a:r>
              <a:rPr lang="en-US" i="1" dirty="0"/>
              <a:t>Major 1981 flood in northern Taiwan motivated TAMEX</a:t>
            </a:r>
          </a:p>
        </p:txBody>
      </p:sp>
      <p:sp>
        <p:nvSpPr>
          <p:cNvPr id="12" name="TextBox 11">
            <a:extLst>
              <a:ext uri="{FF2B5EF4-FFF2-40B4-BE49-F238E27FC236}">
                <a16:creationId xmlns:a16="http://schemas.microsoft.com/office/drawing/2014/main" id="{E7A2F14C-7EC5-5943-BFF6-8286A6FADC6B}"/>
              </a:ext>
            </a:extLst>
          </p:cNvPr>
          <p:cNvSpPr txBox="1"/>
          <p:nvPr/>
        </p:nvSpPr>
        <p:spPr>
          <a:xfrm>
            <a:off x="2230080" y="2189451"/>
            <a:ext cx="1479641" cy="307777"/>
          </a:xfrm>
          <a:prstGeom prst="rect">
            <a:avLst/>
          </a:prstGeom>
          <a:noFill/>
        </p:spPr>
        <p:txBody>
          <a:bodyPr wrap="square" rtlCol="0">
            <a:spAutoFit/>
          </a:bodyPr>
          <a:lstStyle/>
          <a:p>
            <a:r>
              <a:rPr lang="en-US" sz="1400" i="1" dirty="0">
                <a:solidFill>
                  <a:schemeClr val="bg1"/>
                </a:solidFill>
              </a:rPr>
              <a:t>00Z 28 May 1981</a:t>
            </a:r>
          </a:p>
        </p:txBody>
      </p:sp>
      <p:sp>
        <p:nvSpPr>
          <p:cNvPr id="15" name="Right Arrow 7">
            <a:extLst>
              <a:ext uri="{FF2B5EF4-FFF2-40B4-BE49-F238E27FC236}">
                <a16:creationId xmlns:a16="http://schemas.microsoft.com/office/drawing/2014/main" id="{E54E3EAD-18CF-6D4F-9909-2BEB3E19A884}"/>
              </a:ext>
            </a:extLst>
          </p:cNvPr>
          <p:cNvSpPr/>
          <p:nvPr/>
        </p:nvSpPr>
        <p:spPr>
          <a:xfrm rot="3815914">
            <a:off x="1495127" y="2322312"/>
            <a:ext cx="1621431"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0070C0"/>
          </a:solidFill>
          <a:ln w="38100" cmpd="sng">
            <a:solidFill>
              <a:schemeClr val="accent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49F3E89-96CA-5D4B-9BF0-AAC9BF29DA84}"/>
              </a:ext>
            </a:extLst>
          </p:cNvPr>
          <p:cNvSpPr/>
          <p:nvPr/>
        </p:nvSpPr>
        <p:spPr>
          <a:xfrm>
            <a:off x="171072" y="1151015"/>
            <a:ext cx="4290092" cy="383662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3ECCE-BE7B-EF46-8A1D-25DBBB178C88}"/>
              </a:ext>
            </a:extLst>
          </p:cNvPr>
          <p:cNvSpPr txBox="1"/>
          <p:nvPr/>
        </p:nvSpPr>
        <p:spPr>
          <a:xfrm>
            <a:off x="288132" y="1877573"/>
            <a:ext cx="4803341" cy="2739211"/>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b="1" i="1" dirty="0">
                <a:solidFill>
                  <a:srgbClr val="002060"/>
                </a:solidFill>
                <a:effectLst>
                  <a:outerShdw blurRad="50800" dist="50800" dir="5400000" algn="ctr" rotWithShape="0">
                    <a:schemeClr val="bg1"/>
                  </a:outerShdw>
                </a:effectLst>
              </a:rPr>
              <a:t>Study of heavy rainfall</a:t>
            </a:r>
            <a:endParaRPr lang="en-US" sz="2800" b="1" i="1" dirty="0">
              <a:solidFill>
                <a:srgbClr val="002060"/>
              </a:solidFill>
              <a:effectLst>
                <a:outerShdw blurRad="50800" dist="50800" dir="5400000" algn="ctr" rotWithShape="0">
                  <a:schemeClr val="bg1"/>
                </a:outerShdw>
              </a:effectLst>
            </a:endParaRPr>
          </a:p>
          <a:p>
            <a:pPr marL="742950" lvl="1" indent="-285750">
              <a:buFont typeface="Wingdings" pitchFamily="2" charset="2"/>
              <a:buChar char="Ø"/>
            </a:pPr>
            <a:r>
              <a:rPr lang="en-US" sz="2800" b="1" i="1" dirty="0" err="1">
                <a:solidFill>
                  <a:srgbClr val="002060"/>
                </a:solidFill>
                <a:effectLst>
                  <a:outerShdw blurRad="50800" dist="50800" dir="5400000" algn="ctr" rotWithShape="0">
                    <a:schemeClr val="bg1"/>
                  </a:outerShdw>
                </a:effectLst>
              </a:rPr>
              <a:t>Meiyu</a:t>
            </a:r>
            <a:r>
              <a:rPr lang="en-US" sz="2800" b="1" i="1" dirty="0">
                <a:solidFill>
                  <a:srgbClr val="002060"/>
                </a:solidFill>
                <a:effectLst>
                  <a:outerShdw blurRad="50800" dist="50800" dir="5400000" algn="ctr" rotWithShape="0">
                    <a:schemeClr val="bg1"/>
                  </a:outerShdw>
                </a:effectLst>
              </a:rPr>
              <a:t> front</a:t>
            </a:r>
          </a:p>
          <a:p>
            <a:pPr marL="742950" lvl="1" indent="-285750">
              <a:buFont typeface="Wingdings" pitchFamily="2" charset="2"/>
              <a:buChar char="Ø"/>
            </a:pPr>
            <a:r>
              <a:rPr lang="en-US" sz="2800" b="1" i="1" dirty="0">
                <a:solidFill>
                  <a:srgbClr val="002060"/>
                </a:solidFill>
                <a:effectLst>
                  <a:outerShdw blurRad="50800" dist="50800" dir="5400000" algn="ctr" rotWithShape="0">
                    <a:schemeClr val="bg1"/>
                  </a:outerShdw>
                </a:effectLst>
              </a:rPr>
              <a:t>Mesoscale convective systems</a:t>
            </a:r>
          </a:p>
          <a:p>
            <a:pPr marL="742950" lvl="1" indent="-285750">
              <a:buFont typeface="Wingdings" pitchFamily="2" charset="2"/>
              <a:buChar char="Ø"/>
            </a:pPr>
            <a:r>
              <a:rPr lang="en-US" sz="2800" b="1" i="1" dirty="0">
                <a:solidFill>
                  <a:srgbClr val="002060"/>
                </a:solidFill>
                <a:effectLst>
                  <a:outerShdw blurRad="50800" dist="50800" dir="5400000" algn="ctr" rotWithShape="0">
                    <a:schemeClr val="bg1"/>
                  </a:outerShdw>
                </a:effectLst>
              </a:rPr>
              <a:t>Orographic effects</a:t>
            </a:r>
          </a:p>
          <a:p>
            <a:pPr marL="742950" lvl="1" indent="-285750">
              <a:buFont typeface="Wingdings" pitchFamily="2" charset="2"/>
              <a:buChar char="Ø"/>
            </a:pPr>
            <a:r>
              <a:rPr lang="en-US" sz="2800" b="1" i="1" dirty="0">
                <a:solidFill>
                  <a:srgbClr val="002060"/>
                </a:solidFill>
                <a:effectLst>
                  <a:outerShdw blurRad="50800" dist="50800" dir="5400000" algn="ctr" rotWithShape="0">
                    <a:schemeClr val="bg1"/>
                  </a:outerShdw>
                </a:effectLst>
              </a:rPr>
              <a:t>Local circulations</a:t>
            </a:r>
            <a:endParaRPr lang="en-US" sz="2800" dirty="0">
              <a:solidFill>
                <a:srgbClr val="002060"/>
              </a:solidFill>
              <a:effectLst>
                <a:outerShdw blurRad="50800" dist="50800" dir="5400000" algn="ctr" rotWithShape="0">
                  <a:schemeClr val="bg1"/>
                </a:outerShdw>
              </a:effectLst>
            </a:endParaRPr>
          </a:p>
        </p:txBody>
      </p:sp>
      <p:pic>
        <p:nvPicPr>
          <p:cNvPr id="8" name="Picture 7" descr="A close up of a map&#13;&#10;&#13;&#10;Description automatically generated">
            <a:extLst>
              <a:ext uri="{FF2B5EF4-FFF2-40B4-BE49-F238E27FC236}">
                <a16:creationId xmlns:a16="http://schemas.microsoft.com/office/drawing/2014/main" id="{472BF32C-CAE9-6040-8858-44163AEE1EAD}"/>
              </a:ext>
            </a:extLst>
          </p:cNvPr>
          <p:cNvPicPr>
            <a:picLocks noChangeAspect="1"/>
          </p:cNvPicPr>
          <p:nvPr/>
        </p:nvPicPr>
        <p:blipFill>
          <a:blip r:embed="rId5"/>
          <a:stretch>
            <a:fillRect/>
          </a:stretch>
        </p:blipFill>
        <p:spPr>
          <a:xfrm>
            <a:off x="4885263" y="1690257"/>
            <a:ext cx="3968988" cy="4996494"/>
          </a:xfrm>
          <a:prstGeom prst="rect">
            <a:avLst/>
          </a:prstGeom>
          <a:ln w="28575">
            <a:solidFill>
              <a:schemeClr val="tx1"/>
            </a:solidFill>
          </a:ln>
        </p:spPr>
      </p:pic>
      <p:sp>
        <p:nvSpPr>
          <p:cNvPr id="2" name="TextBox 1">
            <a:extLst>
              <a:ext uri="{FF2B5EF4-FFF2-40B4-BE49-F238E27FC236}">
                <a16:creationId xmlns:a16="http://schemas.microsoft.com/office/drawing/2014/main" id="{9300E99F-6C69-F641-B84B-2641E8E620DB}"/>
              </a:ext>
            </a:extLst>
          </p:cNvPr>
          <p:cNvSpPr txBox="1"/>
          <p:nvPr/>
        </p:nvSpPr>
        <p:spPr>
          <a:xfrm>
            <a:off x="1908810" y="5503542"/>
            <a:ext cx="3067202" cy="1015663"/>
          </a:xfrm>
          <a:prstGeom prst="rect">
            <a:avLst/>
          </a:prstGeom>
          <a:solidFill>
            <a:schemeClr val="bg1">
              <a:lumMod val="95000"/>
            </a:schemeClr>
          </a:solidFill>
          <a:ln w="38100">
            <a:solidFill>
              <a:schemeClr val="tx1"/>
            </a:solidFill>
          </a:ln>
        </p:spPr>
        <p:txBody>
          <a:bodyPr wrap="square" rtlCol="0">
            <a:spAutoFit/>
          </a:bodyPr>
          <a:lstStyle/>
          <a:p>
            <a:pPr algn="ctr"/>
            <a:r>
              <a:rPr lang="en-US" sz="2000" i="1" dirty="0"/>
              <a:t>Doppler radars, soundings, surface stations, NOAA P-3 aircraft </a:t>
            </a:r>
          </a:p>
        </p:txBody>
      </p:sp>
      <p:sp>
        <p:nvSpPr>
          <p:cNvPr id="14" name="TextBox 13">
            <a:extLst>
              <a:ext uri="{FF2B5EF4-FFF2-40B4-BE49-F238E27FC236}">
                <a16:creationId xmlns:a16="http://schemas.microsoft.com/office/drawing/2014/main" id="{FEFB4B8D-D3E2-CC44-8018-D019B86F169C}"/>
              </a:ext>
            </a:extLst>
          </p:cNvPr>
          <p:cNvSpPr txBox="1"/>
          <p:nvPr/>
        </p:nvSpPr>
        <p:spPr>
          <a:xfrm>
            <a:off x="6571888" y="5345571"/>
            <a:ext cx="2344363" cy="338554"/>
          </a:xfrm>
          <a:prstGeom prst="rect">
            <a:avLst/>
          </a:prstGeom>
          <a:noFill/>
        </p:spPr>
        <p:txBody>
          <a:bodyPr wrap="square" rtlCol="0">
            <a:spAutoFit/>
          </a:bodyPr>
          <a:lstStyle/>
          <a:p>
            <a:pPr algn="ctr"/>
            <a:r>
              <a:rPr lang="en-US" sz="1600" i="1" dirty="0"/>
              <a:t>(Trier et al. 1997)</a:t>
            </a:r>
          </a:p>
        </p:txBody>
      </p:sp>
    </p:spTree>
    <p:extLst>
      <p:ext uri="{BB962C8B-B14F-4D97-AF65-F5344CB8AC3E}">
        <p14:creationId xmlns:p14="http://schemas.microsoft.com/office/powerpoint/2010/main" val="184045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2"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box&#13;&#10;&#13;&#10;Description automatically generated">
            <a:extLst>
              <a:ext uri="{FF2B5EF4-FFF2-40B4-BE49-F238E27FC236}">
                <a16:creationId xmlns:a16="http://schemas.microsoft.com/office/drawing/2014/main" id="{7EE8C36E-8335-254E-AA82-03DCA636A525}"/>
              </a:ext>
            </a:extLst>
          </p:cNvPr>
          <p:cNvPicPr>
            <a:picLocks noChangeAspect="1"/>
          </p:cNvPicPr>
          <p:nvPr/>
        </p:nvPicPr>
        <p:blipFill>
          <a:blip r:embed="rId2"/>
          <a:stretch>
            <a:fillRect/>
          </a:stretch>
        </p:blipFill>
        <p:spPr>
          <a:xfrm rot="5400000">
            <a:off x="1151806" y="-1134191"/>
            <a:ext cx="6840387" cy="9144003"/>
          </a:xfrm>
          <a:prstGeom prst="rect">
            <a:avLst/>
          </a:prstGeom>
        </p:spPr>
      </p:pic>
      <p:sp>
        <p:nvSpPr>
          <p:cNvPr id="4" name="TextBox 3">
            <a:extLst>
              <a:ext uri="{FF2B5EF4-FFF2-40B4-BE49-F238E27FC236}">
                <a16:creationId xmlns:a16="http://schemas.microsoft.com/office/drawing/2014/main" id="{7B5BB1C7-187C-AF46-9F78-0357CF8771AA}"/>
              </a:ext>
            </a:extLst>
          </p:cNvPr>
          <p:cNvSpPr txBox="1"/>
          <p:nvPr/>
        </p:nvSpPr>
        <p:spPr>
          <a:xfrm>
            <a:off x="198782" y="92769"/>
            <a:ext cx="6652592" cy="984885"/>
          </a:xfrm>
          <a:prstGeom prst="rect">
            <a:avLst/>
          </a:prstGeom>
          <a:solidFill>
            <a:srgbClr val="80BAFF">
              <a:alpha val="81000"/>
            </a:srgbClr>
          </a:solidFill>
          <a:scene3d>
            <a:camera prst="orthographicFront"/>
            <a:lightRig rig="threePt" dir="t"/>
          </a:scene3d>
          <a:sp3d>
            <a:bevelT w="50800"/>
          </a:sp3d>
        </p:spPr>
        <p:txBody>
          <a:bodyPr wrap="square" rtlCol="0">
            <a:spAutoFit/>
          </a:bodyPr>
          <a:lstStyle/>
          <a:p>
            <a:r>
              <a:rPr lang="en-US" sz="3000" b="1" i="1" dirty="0"/>
              <a:t>The Taiwan Area Mesoscale Experiment </a:t>
            </a:r>
            <a:r>
              <a:rPr lang="en-US" sz="2800" b="1" i="1" dirty="0">
                <a:solidFill>
                  <a:srgbClr val="FF0000"/>
                </a:solidFill>
              </a:rPr>
              <a:t>(TAMEX, May-June 1987)</a:t>
            </a:r>
          </a:p>
        </p:txBody>
      </p:sp>
      <p:sp>
        <p:nvSpPr>
          <p:cNvPr id="5" name="TextBox 4">
            <a:extLst>
              <a:ext uri="{FF2B5EF4-FFF2-40B4-BE49-F238E27FC236}">
                <a16:creationId xmlns:a16="http://schemas.microsoft.com/office/drawing/2014/main" id="{356D8EEF-44D1-B547-BF38-699D3A9016EC}"/>
              </a:ext>
            </a:extLst>
          </p:cNvPr>
          <p:cNvSpPr txBox="1"/>
          <p:nvPr/>
        </p:nvSpPr>
        <p:spPr>
          <a:xfrm>
            <a:off x="2955234" y="5406891"/>
            <a:ext cx="4061147" cy="369332"/>
          </a:xfrm>
          <a:prstGeom prst="rect">
            <a:avLst/>
          </a:prstGeom>
          <a:noFill/>
        </p:spPr>
        <p:txBody>
          <a:bodyPr wrap="square" rtlCol="0">
            <a:spAutoFit/>
          </a:bodyPr>
          <a:lstStyle/>
          <a:p>
            <a:r>
              <a:rPr lang="en-US" i="1" dirty="0">
                <a:solidFill>
                  <a:schemeClr val="bg1"/>
                </a:solidFill>
              </a:rPr>
              <a:t>TAMEX Planning Meeting, Boulder 1986</a:t>
            </a:r>
          </a:p>
        </p:txBody>
      </p:sp>
      <p:pic>
        <p:nvPicPr>
          <p:cNvPr id="6" name="Picture 8">
            <a:extLst>
              <a:ext uri="{FF2B5EF4-FFF2-40B4-BE49-F238E27FC236}">
                <a16:creationId xmlns:a16="http://schemas.microsoft.com/office/drawing/2014/main" id="{7716DF31-3442-BB46-B98E-C582863381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6382" y="136085"/>
            <a:ext cx="1865579" cy="1652959"/>
          </a:xfrm>
          <a:prstGeom prst="rect">
            <a:avLst/>
          </a:prstGeom>
          <a:noFill/>
          <a:ln w="38100" cmpd="sng">
            <a:solidFill>
              <a:schemeClr val="tx1"/>
            </a:solidFill>
          </a:ln>
          <a:effectLst/>
        </p:spPr>
      </p:pic>
      <p:sp>
        <p:nvSpPr>
          <p:cNvPr id="2" name="TextBox 1">
            <a:extLst>
              <a:ext uri="{FF2B5EF4-FFF2-40B4-BE49-F238E27FC236}">
                <a16:creationId xmlns:a16="http://schemas.microsoft.com/office/drawing/2014/main" id="{0E278AF8-8623-1C47-B764-DF7C223C71C4}"/>
              </a:ext>
            </a:extLst>
          </p:cNvPr>
          <p:cNvSpPr txBox="1"/>
          <p:nvPr/>
        </p:nvSpPr>
        <p:spPr>
          <a:xfrm>
            <a:off x="185529" y="1081777"/>
            <a:ext cx="5177964" cy="2308324"/>
          </a:xfrm>
          <a:prstGeom prst="rect">
            <a:avLst/>
          </a:prstGeom>
          <a:noFill/>
        </p:spPr>
        <p:txBody>
          <a:bodyPr wrap="square" rtlCol="0">
            <a:spAutoFit/>
          </a:bodyPr>
          <a:lstStyle/>
          <a:p>
            <a:r>
              <a:rPr lang="en-US" sz="2400" b="1" i="1" dirty="0">
                <a:effectLst>
                  <a:outerShdw blurRad="50800" dist="50800" dir="5400000" algn="ctr" rotWithShape="0">
                    <a:schemeClr val="bg1"/>
                  </a:outerShdw>
                </a:effectLst>
              </a:rPr>
              <a:t>Study of heavy rainfall associated with</a:t>
            </a:r>
            <a:endParaRPr lang="en-US" sz="2000" b="1" i="1" dirty="0">
              <a:effectLst>
                <a:outerShdw blurRad="50800" dist="50800" dir="5400000" algn="ctr" rotWithShape="0">
                  <a:schemeClr val="bg1"/>
                </a:outerShdw>
              </a:effectLst>
            </a:endParaRPr>
          </a:p>
          <a:p>
            <a:pPr marL="742950" lvl="1" indent="-285750">
              <a:buFont typeface="Wingdings" pitchFamily="2" charset="2"/>
              <a:buChar char="Ø"/>
            </a:pPr>
            <a:r>
              <a:rPr lang="en-US" sz="2000" b="1" i="1" dirty="0" err="1">
                <a:effectLst>
                  <a:outerShdw blurRad="50800" dist="50800" dir="5400000" algn="ctr" rotWithShape="0">
                    <a:schemeClr val="bg1"/>
                  </a:outerShdw>
                </a:effectLst>
              </a:rPr>
              <a:t>Meiyu</a:t>
            </a:r>
            <a:r>
              <a:rPr lang="en-US" sz="2000" b="1" i="1" dirty="0">
                <a:effectLst>
                  <a:outerShdw blurRad="50800" dist="50800" dir="5400000" algn="ctr" rotWithShape="0">
                    <a:schemeClr val="bg1"/>
                  </a:outerShdw>
                </a:effectLst>
              </a:rPr>
              <a:t> front</a:t>
            </a:r>
          </a:p>
          <a:p>
            <a:pPr marL="742950" lvl="1" indent="-285750">
              <a:buFont typeface="Wingdings" pitchFamily="2" charset="2"/>
              <a:buChar char="Ø"/>
            </a:pPr>
            <a:r>
              <a:rPr lang="en-US" sz="2000" b="1" i="1" dirty="0">
                <a:effectLst>
                  <a:outerShdw blurRad="50800" dist="50800" dir="5400000" algn="ctr" rotWithShape="0">
                    <a:schemeClr val="bg1"/>
                  </a:outerShdw>
                </a:effectLst>
              </a:rPr>
              <a:t>Mesoscale convective systems</a:t>
            </a:r>
          </a:p>
          <a:p>
            <a:pPr marL="742950" lvl="1" indent="-285750">
              <a:buFont typeface="Wingdings" pitchFamily="2" charset="2"/>
              <a:buChar char="Ø"/>
            </a:pPr>
            <a:r>
              <a:rPr lang="en-US" sz="2000" b="1" i="1" dirty="0">
                <a:effectLst>
                  <a:outerShdw blurRad="50800" dist="50800" dir="5400000" algn="ctr" rotWithShape="0">
                    <a:schemeClr val="bg1"/>
                  </a:outerShdw>
                </a:effectLst>
              </a:rPr>
              <a:t>Orographic effects</a:t>
            </a:r>
          </a:p>
          <a:p>
            <a:pPr marL="742950" lvl="1" indent="-285750">
              <a:buFont typeface="Wingdings" pitchFamily="2" charset="2"/>
              <a:buChar char="Ø"/>
            </a:pPr>
            <a:r>
              <a:rPr lang="en-US" sz="2000" b="1" i="1" dirty="0">
                <a:effectLst>
                  <a:outerShdw blurRad="50800" dist="50800" dir="5400000" algn="ctr" rotWithShape="0">
                    <a:schemeClr val="bg1"/>
                  </a:outerShdw>
                </a:effectLst>
              </a:rPr>
              <a:t>Local circulations</a:t>
            </a:r>
          </a:p>
          <a:p>
            <a:pPr marL="742950" lvl="1" indent="-285750">
              <a:buFont typeface="Arial" panose="020B0604020202020204" pitchFamily="34" charset="0"/>
              <a:buChar char="•"/>
            </a:pPr>
            <a:endParaRPr lang="en-US" sz="2000" dirty="0">
              <a:effectLst>
                <a:outerShdw blurRad="50800" dist="50800" dir="5400000" algn="ctr" rotWithShape="0">
                  <a:schemeClr val="bg1"/>
                </a:outerShdw>
              </a:effectLst>
            </a:endParaRPr>
          </a:p>
          <a:p>
            <a:pPr marL="285750" indent="-285750">
              <a:buFont typeface="Arial" panose="020B0604020202020204" pitchFamily="34" charset="0"/>
              <a:buChar char="•"/>
            </a:pPr>
            <a:endParaRPr lang="en-US" sz="2000" dirty="0">
              <a:effectLst>
                <a:outerShdw blurRad="50800" dist="50800" dir="5400000" algn="ctr" rotWithShape="0">
                  <a:schemeClr val="bg1"/>
                </a:outerShdw>
              </a:effectLst>
            </a:endParaRPr>
          </a:p>
        </p:txBody>
      </p:sp>
      <p:sp>
        <p:nvSpPr>
          <p:cNvPr id="7" name="TextBox 6">
            <a:extLst>
              <a:ext uri="{FF2B5EF4-FFF2-40B4-BE49-F238E27FC236}">
                <a16:creationId xmlns:a16="http://schemas.microsoft.com/office/drawing/2014/main" id="{8E12EE6C-8547-C446-8E46-A6E0D574315C}"/>
              </a:ext>
            </a:extLst>
          </p:cNvPr>
          <p:cNvSpPr txBox="1"/>
          <p:nvPr/>
        </p:nvSpPr>
        <p:spPr>
          <a:xfrm>
            <a:off x="7315201" y="1762540"/>
            <a:ext cx="1643269" cy="369332"/>
          </a:xfrm>
          <a:prstGeom prst="rect">
            <a:avLst/>
          </a:prstGeom>
          <a:noFill/>
        </p:spPr>
        <p:txBody>
          <a:bodyPr wrap="square" rtlCol="0">
            <a:spAutoFit/>
          </a:bodyPr>
          <a:lstStyle/>
          <a:p>
            <a:r>
              <a:rPr lang="en-US" b="1" i="1" dirty="0">
                <a:solidFill>
                  <a:schemeClr val="accent1">
                    <a:lumMod val="20000"/>
                    <a:lumOff val="80000"/>
                  </a:schemeClr>
                </a:solidFill>
              </a:rPr>
              <a:t>Taiwan-USA</a:t>
            </a:r>
          </a:p>
        </p:txBody>
      </p:sp>
    </p:spTree>
    <p:extLst>
      <p:ext uri="{BB962C8B-B14F-4D97-AF65-F5344CB8AC3E}">
        <p14:creationId xmlns:p14="http://schemas.microsoft.com/office/powerpoint/2010/main" val="2633147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89"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13978" y="-1"/>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436248" y="512618"/>
            <a:ext cx="4135752" cy="1631216"/>
          </a:xfrm>
          <a:prstGeom prst="rect">
            <a:avLst/>
          </a:prstGeom>
          <a:ln w="28575">
            <a:solidFill>
              <a:schemeClr val="bg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i="1" dirty="0"/>
              <a:t>TAMEX observations of convection </a:t>
            </a:r>
            <a:r>
              <a:rPr lang="en-US" sz="2000" i="1" dirty="0"/>
              <a:t>(Chen et al. 1989; Trier et al. 1990; Ray et al. 1991; Lin et al. 1992; Chen and Chou 1993; Chen and Li 1995; Li et al. 1997; others)  </a:t>
            </a:r>
          </a:p>
        </p:txBody>
      </p:sp>
      <p:sp>
        <p:nvSpPr>
          <p:cNvPr id="8" name="Freeform 7">
            <a:extLst>
              <a:ext uri="{FF2B5EF4-FFF2-40B4-BE49-F238E27FC236}">
                <a16:creationId xmlns:a16="http://schemas.microsoft.com/office/drawing/2014/main" id="{28CE067D-018B-A24B-AE1C-394AAC18BCF8}"/>
              </a:ext>
            </a:extLst>
          </p:cNvPr>
          <p:cNvSpPr/>
          <p:nvPr/>
        </p:nvSpPr>
        <p:spPr>
          <a:xfrm>
            <a:off x="4807527" y="217460"/>
            <a:ext cx="4201403" cy="1383288"/>
          </a:xfrm>
          <a:custGeom>
            <a:avLst/>
            <a:gdLst>
              <a:gd name="connsiteX0" fmla="*/ 0 w 4201403"/>
              <a:gd name="connsiteY0" fmla="*/ 1361958 h 1383288"/>
              <a:gd name="connsiteX1" fmla="*/ 665018 w 4201403"/>
              <a:gd name="connsiteY1" fmla="*/ 1361958 h 1383288"/>
              <a:gd name="connsiteX2" fmla="*/ 1274618 w 4201403"/>
              <a:gd name="connsiteY2" fmla="*/ 1140285 h 1383288"/>
              <a:gd name="connsiteX3" fmla="*/ 1704109 w 4201403"/>
              <a:gd name="connsiteY3" fmla="*/ 849340 h 1383288"/>
              <a:gd name="connsiteX4" fmla="*/ 2244437 w 4201403"/>
              <a:gd name="connsiteY4" fmla="*/ 405995 h 1383288"/>
              <a:gd name="connsiteX5" fmla="*/ 2646218 w 4201403"/>
              <a:gd name="connsiteY5" fmla="*/ 142758 h 1383288"/>
              <a:gd name="connsiteX6" fmla="*/ 3117273 w 4201403"/>
              <a:gd name="connsiteY6" fmla="*/ 4213 h 1383288"/>
              <a:gd name="connsiteX7" fmla="*/ 3491346 w 4201403"/>
              <a:gd name="connsiteY7" fmla="*/ 59631 h 1383288"/>
              <a:gd name="connsiteX8" fmla="*/ 3865418 w 4201403"/>
              <a:gd name="connsiteY8" fmla="*/ 295158 h 1383288"/>
              <a:gd name="connsiteX9" fmla="*/ 4003964 w 4201403"/>
              <a:gd name="connsiteY9" fmla="*/ 586104 h 1383288"/>
              <a:gd name="connsiteX10" fmla="*/ 4184073 w 4201403"/>
              <a:gd name="connsiteY10" fmla="*/ 890904 h 1383288"/>
              <a:gd name="connsiteX11" fmla="*/ 4184073 w 4201403"/>
              <a:gd name="connsiteY11" fmla="*/ 918613 h 13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1403" h="1383288">
                <a:moveTo>
                  <a:pt x="0" y="1361958"/>
                </a:moveTo>
                <a:cubicBezTo>
                  <a:pt x="226291" y="1380431"/>
                  <a:pt x="452582" y="1398904"/>
                  <a:pt x="665018" y="1361958"/>
                </a:cubicBezTo>
                <a:cubicBezTo>
                  <a:pt x="877454" y="1325012"/>
                  <a:pt x="1101436" y="1225721"/>
                  <a:pt x="1274618" y="1140285"/>
                </a:cubicBezTo>
                <a:cubicBezTo>
                  <a:pt x="1447800" y="1054849"/>
                  <a:pt x="1542473" y="971722"/>
                  <a:pt x="1704109" y="849340"/>
                </a:cubicBezTo>
                <a:cubicBezTo>
                  <a:pt x="1865745" y="726958"/>
                  <a:pt x="2087419" y="523759"/>
                  <a:pt x="2244437" y="405995"/>
                </a:cubicBezTo>
                <a:cubicBezTo>
                  <a:pt x="2401455" y="288231"/>
                  <a:pt x="2500745" y="209722"/>
                  <a:pt x="2646218" y="142758"/>
                </a:cubicBezTo>
                <a:cubicBezTo>
                  <a:pt x="2791691" y="75794"/>
                  <a:pt x="2976418" y="18067"/>
                  <a:pt x="3117273" y="4213"/>
                </a:cubicBezTo>
                <a:cubicBezTo>
                  <a:pt x="3258128" y="-9642"/>
                  <a:pt x="3366655" y="11140"/>
                  <a:pt x="3491346" y="59631"/>
                </a:cubicBezTo>
                <a:cubicBezTo>
                  <a:pt x="3616037" y="108122"/>
                  <a:pt x="3779982" y="207412"/>
                  <a:pt x="3865418" y="295158"/>
                </a:cubicBezTo>
                <a:cubicBezTo>
                  <a:pt x="3950854" y="382903"/>
                  <a:pt x="3950855" y="486813"/>
                  <a:pt x="4003964" y="586104"/>
                </a:cubicBezTo>
                <a:cubicBezTo>
                  <a:pt x="4057073" y="685395"/>
                  <a:pt x="4154055" y="835486"/>
                  <a:pt x="4184073" y="890904"/>
                </a:cubicBezTo>
                <a:cubicBezTo>
                  <a:pt x="4214091" y="946322"/>
                  <a:pt x="4199082" y="932467"/>
                  <a:pt x="4184073" y="918613"/>
                </a:cubicBezTo>
              </a:path>
            </a:pathLst>
          </a:custGeom>
          <a:noFill/>
          <a:ln w="285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7EE067CD-9658-D444-8B2B-4688DC9267C9}"/>
              </a:ext>
            </a:extLst>
          </p:cNvPr>
          <p:cNvSpPr/>
          <p:nvPr/>
        </p:nvSpPr>
        <p:spPr>
          <a:xfrm rot="9956743">
            <a:off x="5430829" y="1579408"/>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81F750D4-1865-444F-A727-3EE1C210435F}"/>
              </a:ext>
            </a:extLst>
          </p:cNvPr>
          <p:cNvSpPr/>
          <p:nvPr/>
        </p:nvSpPr>
        <p:spPr>
          <a:xfrm rot="8777621">
            <a:off x="6490624" y="102733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880AC33F-104C-314C-B276-1174506C026A}"/>
              </a:ext>
            </a:extLst>
          </p:cNvPr>
          <p:cNvSpPr/>
          <p:nvPr/>
        </p:nvSpPr>
        <p:spPr>
          <a:xfrm rot="14287487">
            <a:off x="8665785" y="888781"/>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C3FECE95-B109-B247-A88E-C430E9517A4C}"/>
              </a:ext>
            </a:extLst>
          </p:cNvPr>
          <p:cNvSpPr/>
          <p:nvPr/>
        </p:nvSpPr>
        <p:spPr>
          <a:xfrm rot="10425888">
            <a:off x="7844570" y="23478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ln>
            <a:solidFill>
              <a:schemeClr val="bg1"/>
            </a:solidFill>
          </a:ln>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ln>
            <a:solidFill>
              <a:schemeClr val="bg1"/>
            </a:solidFill>
          </a:ln>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ln>
            <a:solidFill>
              <a:schemeClr val="bg1"/>
            </a:solidFill>
          </a:ln>
          <a:effectLst>
            <a:outerShdw blurRad="50800" dist="50800" dir="5400000" algn="ctr" rotWithShape="0">
              <a:schemeClr val="bg1"/>
            </a:outerShdw>
          </a:effectLst>
          <a:scene3d>
            <a:camera prst="orthographicFront">
              <a:rot lat="0" lon="10799999" rev="0"/>
            </a:camera>
            <a:lightRig rig="threePt" dir="t"/>
          </a:scene3d>
        </p:spPr>
      </p:pic>
      <p:sp>
        <p:nvSpPr>
          <p:cNvPr id="26" name="TextBox 25">
            <a:extLst>
              <a:ext uri="{FF2B5EF4-FFF2-40B4-BE49-F238E27FC236}">
                <a16:creationId xmlns:a16="http://schemas.microsoft.com/office/drawing/2014/main" id="{23311A4A-6461-C540-8ED9-71A2156200A5}"/>
              </a:ext>
            </a:extLst>
          </p:cNvPr>
          <p:cNvSpPr txBox="1"/>
          <p:nvPr/>
        </p:nvSpPr>
        <p:spPr>
          <a:xfrm>
            <a:off x="436247" y="2623247"/>
            <a:ext cx="4135751" cy="3477875"/>
          </a:xfrm>
          <a:prstGeom prst="rect">
            <a:avLst/>
          </a:prstGeom>
          <a:ln w="28575">
            <a:solidFill>
              <a:schemeClr val="bg1"/>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itchFamily="2" charset="2"/>
              <a:buChar char="Ø"/>
            </a:pPr>
            <a:r>
              <a:rPr lang="en-US" sz="2000" i="1" dirty="0"/>
              <a:t>“</a:t>
            </a:r>
            <a:r>
              <a:rPr lang="en-US" sz="2000" i="1" dirty="0" err="1"/>
              <a:t>Meiyu</a:t>
            </a:r>
            <a:r>
              <a:rPr lang="en-US" sz="2000" i="1" dirty="0"/>
              <a:t> front”: shallow (~1-2 km deep); T contrast ~5 C near N. Taiwan</a:t>
            </a:r>
          </a:p>
          <a:p>
            <a:pPr marL="285750" indent="-285750">
              <a:buFont typeface="Wingdings" pitchFamily="2" charset="2"/>
              <a:buChar char="Ø"/>
            </a:pPr>
            <a:r>
              <a:rPr lang="en-US" sz="2000" i="1" dirty="0" err="1"/>
              <a:t>Rainbands</a:t>
            </a:r>
            <a:r>
              <a:rPr lang="en-US" sz="2000" i="1" dirty="0"/>
              <a:t> aligned along front, convection on warm side</a:t>
            </a:r>
          </a:p>
          <a:p>
            <a:pPr marL="285750" indent="-285750">
              <a:buFont typeface="Wingdings" pitchFamily="2" charset="2"/>
              <a:buChar char="Ø"/>
            </a:pPr>
            <a:r>
              <a:rPr lang="en-US" sz="2000" i="1" dirty="0"/>
              <a:t>Low-level jet in advance of front, assists convective development</a:t>
            </a:r>
          </a:p>
          <a:p>
            <a:pPr marL="285750" indent="-285750">
              <a:buFont typeface="Wingdings" pitchFamily="2" charset="2"/>
              <a:buChar char="Ø"/>
            </a:pPr>
            <a:r>
              <a:rPr lang="en-US" sz="2000" i="1" dirty="0"/>
              <a:t>Topography aids low-level convergence and convection</a:t>
            </a:r>
          </a:p>
          <a:p>
            <a:pPr marL="285750" indent="-285750">
              <a:buFont typeface="Wingdings" pitchFamily="2" charset="2"/>
              <a:buChar char="Ø"/>
            </a:pPr>
            <a:r>
              <a:rPr lang="en-US" sz="2000" i="1" dirty="0"/>
              <a:t>Back-building contributes to heavy rainfall</a:t>
            </a:r>
          </a:p>
        </p:txBody>
      </p:sp>
      <p:cxnSp>
        <p:nvCxnSpPr>
          <p:cNvPr id="31" name="Straight Arrow Connector 30">
            <a:extLst>
              <a:ext uri="{FF2B5EF4-FFF2-40B4-BE49-F238E27FC236}">
                <a16:creationId xmlns:a16="http://schemas.microsoft.com/office/drawing/2014/main" id="{9821EC9B-621E-8C4C-A63D-55EC7679361C}"/>
              </a:ext>
            </a:extLst>
          </p:cNvPr>
          <p:cNvCxnSpPr>
            <a:cxnSpLocks/>
          </p:cNvCxnSpPr>
          <p:nvPr/>
        </p:nvCxnSpPr>
        <p:spPr>
          <a:xfrm flipH="1">
            <a:off x="5524905" y="449528"/>
            <a:ext cx="117196" cy="96360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626438F-89A2-7941-960F-285A012AE273}"/>
              </a:ext>
            </a:extLst>
          </p:cNvPr>
          <p:cNvCxnSpPr>
            <a:cxnSpLocks/>
          </p:cNvCxnSpPr>
          <p:nvPr/>
        </p:nvCxnSpPr>
        <p:spPr>
          <a:xfrm flipV="1">
            <a:off x="5205080" y="1989946"/>
            <a:ext cx="511264" cy="99018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EB1FC90-C4D5-D545-ADAF-EE05C830EC37}"/>
              </a:ext>
            </a:extLst>
          </p:cNvPr>
          <p:cNvCxnSpPr>
            <a:cxnSpLocks/>
          </p:cNvCxnSpPr>
          <p:nvPr/>
        </p:nvCxnSpPr>
        <p:spPr>
          <a:xfrm>
            <a:off x="6245617" y="369479"/>
            <a:ext cx="45044" cy="68072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5D808DC2-38B7-E540-A913-8DC27593E8E2}"/>
              </a:ext>
            </a:extLst>
          </p:cNvPr>
          <p:cNvSpPr/>
          <p:nvPr/>
        </p:nvSpPr>
        <p:spPr>
          <a:xfrm>
            <a:off x="347754" y="2485036"/>
            <a:ext cx="4253343" cy="364374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87389C-401A-6D42-8952-9C9FFFDF73F4}"/>
              </a:ext>
            </a:extLst>
          </p:cNvPr>
          <p:cNvSpPr txBox="1"/>
          <p:nvPr/>
        </p:nvSpPr>
        <p:spPr>
          <a:xfrm rot="19491923">
            <a:off x="6184107" y="223527"/>
            <a:ext cx="1758188" cy="369332"/>
          </a:xfrm>
          <a:prstGeom prst="rect">
            <a:avLst/>
          </a:prstGeom>
          <a:noFill/>
        </p:spPr>
        <p:txBody>
          <a:bodyPr wrap="square" rtlCol="0">
            <a:spAutoFit/>
          </a:bodyPr>
          <a:lstStyle/>
          <a:p>
            <a:r>
              <a:rPr lang="en-US" i="1" dirty="0">
                <a:solidFill>
                  <a:schemeClr val="bg1"/>
                </a:solidFill>
              </a:rPr>
              <a:t>“</a:t>
            </a:r>
            <a:r>
              <a:rPr lang="en-US" i="1" dirty="0" err="1">
                <a:solidFill>
                  <a:schemeClr val="bg1"/>
                </a:solidFill>
              </a:rPr>
              <a:t>Meiyu</a:t>
            </a:r>
            <a:r>
              <a:rPr lang="en-US" i="1" dirty="0">
                <a:solidFill>
                  <a:schemeClr val="bg1"/>
                </a:solidFill>
              </a:rPr>
              <a:t> front”</a:t>
            </a:r>
          </a:p>
        </p:txBody>
      </p:sp>
      <p:sp>
        <p:nvSpPr>
          <p:cNvPr id="13" name="TextBox 12">
            <a:extLst>
              <a:ext uri="{FF2B5EF4-FFF2-40B4-BE49-F238E27FC236}">
                <a16:creationId xmlns:a16="http://schemas.microsoft.com/office/drawing/2014/main" id="{D765BCA4-79AF-2B46-8C3F-29AB4B410970}"/>
              </a:ext>
            </a:extLst>
          </p:cNvPr>
          <p:cNvSpPr txBox="1"/>
          <p:nvPr/>
        </p:nvSpPr>
        <p:spPr>
          <a:xfrm>
            <a:off x="7486005" y="1487925"/>
            <a:ext cx="1322745" cy="830997"/>
          </a:xfrm>
          <a:prstGeom prst="rect">
            <a:avLst/>
          </a:prstGeom>
          <a:solidFill>
            <a:schemeClr val="bg1">
              <a:lumMod val="95000"/>
            </a:schemeClr>
          </a:solidFill>
          <a:ln w="15875">
            <a:solidFill>
              <a:schemeClr val="tx1"/>
            </a:solidFill>
          </a:ln>
        </p:spPr>
        <p:txBody>
          <a:bodyPr wrap="square" rtlCol="0">
            <a:spAutoFit/>
          </a:bodyPr>
          <a:lstStyle/>
          <a:p>
            <a:pPr algn="ctr"/>
            <a:r>
              <a:rPr lang="en-US" sz="2400" i="1" dirty="0"/>
              <a:t>Weather radars</a:t>
            </a:r>
          </a:p>
        </p:txBody>
      </p:sp>
      <p:cxnSp>
        <p:nvCxnSpPr>
          <p:cNvPr id="15" name="Straight Arrow Connector 14">
            <a:extLst>
              <a:ext uri="{FF2B5EF4-FFF2-40B4-BE49-F238E27FC236}">
                <a16:creationId xmlns:a16="http://schemas.microsoft.com/office/drawing/2014/main" id="{A1BCE3E5-A6B7-C843-91EA-3B79E23F81BD}"/>
              </a:ext>
            </a:extLst>
          </p:cNvPr>
          <p:cNvCxnSpPr/>
          <p:nvPr/>
        </p:nvCxnSpPr>
        <p:spPr>
          <a:xfrm flipV="1">
            <a:off x="7471714" y="917442"/>
            <a:ext cx="0" cy="568304"/>
          </a:xfrm>
          <a:prstGeom prst="straightConnector1">
            <a:avLst/>
          </a:prstGeom>
          <a:ln w="38100">
            <a:solidFill>
              <a:schemeClr val="bg1">
                <a:lumMod val="85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A09A27A-8E65-FC45-B150-2064C88F0346}"/>
              </a:ext>
            </a:extLst>
          </p:cNvPr>
          <p:cNvCxnSpPr>
            <a:cxnSpLocks/>
          </p:cNvCxnSpPr>
          <p:nvPr/>
        </p:nvCxnSpPr>
        <p:spPr>
          <a:xfrm flipH="1">
            <a:off x="6897675" y="1485746"/>
            <a:ext cx="574041" cy="65206"/>
          </a:xfrm>
          <a:prstGeom prst="straightConnector1">
            <a:avLst/>
          </a:prstGeom>
          <a:ln w="38100">
            <a:solidFill>
              <a:schemeClr val="bg1">
                <a:lumMod val="85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316BB8BE-E8E5-EA45-B932-E880C9105D8B}"/>
              </a:ext>
            </a:extLst>
          </p:cNvPr>
          <p:cNvCxnSpPr>
            <a:cxnSpLocks/>
          </p:cNvCxnSpPr>
          <p:nvPr/>
        </p:nvCxnSpPr>
        <p:spPr>
          <a:xfrm flipH="1">
            <a:off x="6653606" y="1485746"/>
            <a:ext cx="818108" cy="504200"/>
          </a:xfrm>
          <a:prstGeom prst="straightConnector1">
            <a:avLst/>
          </a:prstGeom>
          <a:ln w="38100">
            <a:solidFill>
              <a:schemeClr val="bg1">
                <a:lumMod val="85000"/>
              </a:schemeClr>
            </a:solidFill>
            <a:tailEnd type="stealth"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51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xit" presetSubtype="0" fill="hold" grpId="0" nodeType="withEffect">
                                  <p:stCondLst>
                                    <p:cond delay="0"/>
                                  </p:stCondLst>
                                  <p:childTnLst>
                                    <p:animEffect transition="out" filter="dissolv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6">
                                            <p:txEl>
                                              <p:pRg st="1" end="1"/>
                                            </p:txEl>
                                          </p:spTgt>
                                        </p:tgtEl>
                                        <p:attrNameLst>
                                          <p:attrName>style.visibility</p:attrName>
                                        </p:attrNameLst>
                                      </p:cBhvr>
                                      <p:to>
                                        <p:strVal val="visible"/>
                                      </p:to>
                                    </p:set>
                                    <p:animEffect transition="in" filter="dissolve">
                                      <p:cBhvr>
                                        <p:cTn id="18" dur="500"/>
                                        <p:tgtEl>
                                          <p:spTgt spid="2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6">
                                            <p:txEl>
                                              <p:pRg st="2" end="2"/>
                                            </p:txEl>
                                          </p:spTgt>
                                        </p:tgtEl>
                                        <p:attrNameLst>
                                          <p:attrName>style.visibility</p:attrName>
                                        </p:attrNameLst>
                                      </p:cBhvr>
                                      <p:to>
                                        <p:strVal val="visible"/>
                                      </p:to>
                                    </p:set>
                                    <p:animEffect transition="in" filter="dissolve">
                                      <p:cBhvr>
                                        <p:cTn id="23" dur="500"/>
                                        <p:tgtEl>
                                          <p:spTgt spid="2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6">
                                            <p:txEl>
                                              <p:pRg st="3" end="3"/>
                                            </p:txEl>
                                          </p:spTgt>
                                        </p:tgtEl>
                                        <p:attrNameLst>
                                          <p:attrName>style.visibility</p:attrName>
                                        </p:attrNameLst>
                                      </p:cBhvr>
                                      <p:to>
                                        <p:strVal val="visible"/>
                                      </p:to>
                                    </p:set>
                                    <p:animEffect transition="in" filter="dissolve">
                                      <p:cBhvr>
                                        <p:cTn id="28" dur="500"/>
                                        <p:tgtEl>
                                          <p:spTgt spid="2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6">
                                            <p:txEl>
                                              <p:pRg st="4" end="4"/>
                                            </p:txEl>
                                          </p:spTgt>
                                        </p:tgtEl>
                                        <p:attrNameLst>
                                          <p:attrName>style.visibility</p:attrName>
                                        </p:attrNameLst>
                                      </p:cBhvr>
                                      <p:to>
                                        <p:strVal val="visible"/>
                                      </p:to>
                                    </p:set>
                                    <p:animEffect transition="in" filter="dissolve">
                                      <p:cBhvr>
                                        <p:cTn id="33"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89"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37587" y="1"/>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817418" y="512618"/>
            <a:ext cx="3754582" cy="1477328"/>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i="1" dirty="0"/>
              <a:t>TAMEX Radar observations along “</a:t>
            </a:r>
            <a:r>
              <a:rPr lang="en-US" b="1" i="1" dirty="0" err="1"/>
              <a:t>Meiyu</a:t>
            </a:r>
            <a:r>
              <a:rPr lang="en-US" b="1" i="1" dirty="0"/>
              <a:t>” front </a:t>
            </a:r>
            <a:r>
              <a:rPr lang="en-US" i="1" dirty="0"/>
              <a:t>(Trier et al. 1990; Lin et al. 1990, 1992; Wang et al. 1990; Chen and Chou 1993; Chen and Li 1995; Li et al. 1997; others)  </a:t>
            </a:r>
          </a:p>
        </p:txBody>
      </p:sp>
      <p:sp>
        <p:nvSpPr>
          <p:cNvPr id="8" name="Freeform 7">
            <a:extLst>
              <a:ext uri="{FF2B5EF4-FFF2-40B4-BE49-F238E27FC236}">
                <a16:creationId xmlns:a16="http://schemas.microsoft.com/office/drawing/2014/main" id="{28CE067D-018B-A24B-AE1C-394AAC18BCF8}"/>
              </a:ext>
            </a:extLst>
          </p:cNvPr>
          <p:cNvSpPr/>
          <p:nvPr/>
        </p:nvSpPr>
        <p:spPr>
          <a:xfrm>
            <a:off x="4807527" y="217460"/>
            <a:ext cx="4201403" cy="1383288"/>
          </a:xfrm>
          <a:custGeom>
            <a:avLst/>
            <a:gdLst>
              <a:gd name="connsiteX0" fmla="*/ 0 w 4201403"/>
              <a:gd name="connsiteY0" fmla="*/ 1361958 h 1383288"/>
              <a:gd name="connsiteX1" fmla="*/ 665018 w 4201403"/>
              <a:gd name="connsiteY1" fmla="*/ 1361958 h 1383288"/>
              <a:gd name="connsiteX2" fmla="*/ 1274618 w 4201403"/>
              <a:gd name="connsiteY2" fmla="*/ 1140285 h 1383288"/>
              <a:gd name="connsiteX3" fmla="*/ 1704109 w 4201403"/>
              <a:gd name="connsiteY3" fmla="*/ 849340 h 1383288"/>
              <a:gd name="connsiteX4" fmla="*/ 2244437 w 4201403"/>
              <a:gd name="connsiteY4" fmla="*/ 405995 h 1383288"/>
              <a:gd name="connsiteX5" fmla="*/ 2646218 w 4201403"/>
              <a:gd name="connsiteY5" fmla="*/ 142758 h 1383288"/>
              <a:gd name="connsiteX6" fmla="*/ 3117273 w 4201403"/>
              <a:gd name="connsiteY6" fmla="*/ 4213 h 1383288"/>
              <a:gd name="connsiteX7" fmla="*/ 3491346 w 4201403"/>
              <a:gd name="connsiteY7" fmla="*/ 59631 h 1383288"/>
              <a:gd name="connsiteX8" fmla="*/ 3865418 w 4201403"/>
              <a:gd name="connsiteY8" fmla="*/ 295158 h 1383288"/>
              <a:gd name="connsiteX9" fmla="*/ 4003964 w 4201403"/>
              <a:gd name="connsiteY9" fmla="*/ 586104 h 1383288"/>
              <a:gd name="connsiteX10" fmla="*/ 4184073 w 4201403"/>
              <a:gd name="connsiteY10" fmla="*/ 890904 h 1383288"/>
              <a:gd name="connsiteX11" fmla="*/ 4184073 w 4201403"/>
              <a:gd name="connsiteY11" fmla="*/ 918613 h 13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1403" h="1383288">
                <a:moveTo>
                  <a:pt x="0" y="1361958"/>
                </a:moveTo>
                <a:cubicBezTo>
                  <a:pt x="226291" y="1380431"/>
                  <a:pt x="452582" y="1398904"/>
                  <a:pt x="665018" y="1361958"/>
                </a:cubicBezTo>
                <a:cubicBezTo>
                  <a:pt x="877454" y="1325012"/>
                  <a:pt x="1101436" y="1225721"/>
                  <a:pt x="1274618" y="1140285"/>
                </a:cubicBezTo>
                <a:cubicBezTo>
                  <a:pt x="1447800" y="1054849"/>
                  <a:pt x="1542473" y="971722"/>
                  <a:pt x="1704109" y="849340"/>
                </a:cubicBezTo>
                <a:cubicBezTo>
                  <a:pt x="1865745" y="726958"/>
                  <a:pt x="2087419" y="523759"/>
                  <a:pt x="2244437" y="405995"/>
                </a:cubicBezTo>
                <a:cubicBezTo>
                  <a:pt x="2401455" y="288231"/>
                  <a:pt x="2500745" y="209722"/>
                  <a:pt x="2646218" y="142758"/>
                </a:cubicBezTo>
                <a:cubicBezTo>
                  <a:pt x="2791691" y="75794"/>
                  <a:pt x="2976418" y="18067"/>
                  <a:pt x="3117273" y="4213"/>
                </a:cubicBezTo>
                <a:cubicBezTo>
                  <a:pt x="3258128" y="-9642"/>
                  <a:pt x="3366655" y="11140"/>
                  <a:pt x="3491346" y="59631"/>
                </a:cubicBezTo>
                <a:cubicBezTo>
                  <a:pt x="3616037" y="108122"/>
                  <a:pt x="3779982" y="207412"/>
                  <a:pt x="3865418" y="295158"/>
                </a:cubicBezTo>
                <a:cubicBezTo>
                  <a:pt x="3950854" y="382903"/>
                  <a:pt x="3950855" y="486813"/>
                  <a:pt x="4003964" y="586104"/>
                </a:cubicBezTo>
                <a:cubicBezTo>
                  <a:pt x="4057073" y="685395"/>
                  <a:pt x="4154055" y="835486"/>
                  <a:pt x="4184073" y="890904"/>
                </a:cubicBezTo>
                <a:cubicBezTo>
                  <a:pt x="4214091" y="946322"/>
                  <a:pt x="4199082" y="932467"/>
                  <a:pt x="4184073" y="918613"/>
                </a:cubicBezTo>
              </a:path>
            </a:pathLst>
          </a:custGeom>
          <a:noFill/>
          <a:ln w="285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7EE067CD-9658-D444-8B2B-4688DC9267C9}"/>
              </a:ext>
            </a:extLst>
          </p:cNvPr>
          <p:cNvSpPr/>
          <p:nvPr/>
        </p:nvSpPr>
        <p:spPr>
          <a:xfrm rot="9956743">
            <a:off x="5430829" y="1579408"/>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81F750D4-1865-444F-A727-3EE1C210435F}"/>
              </a:ext>
            </a:extLst>
          </p:cNvPr>
          <p:cNvSpPr/>
          <p:nvPr/>
        </p:nvSpPr>
        <p:spPr>
          <a:xfrm rot="8777621">
            <a:off x="6490624" y="102733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880AC33F-104C-314C-B276-1174506C026A}"/>
              </a:ext>
            </a:extLst>
          </p:cNvPr>
          <p:cNvSpPr/>
          <p:nvPr/>
        </p:nvSpPr>
        <p:spPr>
          <a:xfrm rot="14287487">
            <a:off x="8665785" y="888781"/>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C3FECE95-B109-B247-A88E-C430E9517A4C}"/>
              </a:ext>
            </a:extLst>
          </p:cNvPr>
          <p:cNvSpPr/>
          <p:nvPr/>
        </p:nvSpPr>
        <p:spPr>
          <a:xfrm rot="10425888">
            <a:off x="7844570" y="23478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cxnSp>
        <p:nvCxnSpPr>
          <p:cNvPr id="31" name="Straight Arrow Connector 30">
            <a:extLst>
              <a:ext uri="{FF2B5EF4-FFF2-40B4-BE49-F238E27FC236}">
                <a16:creationId xmlns:a16="http://schemas.microsoft.com/office/drawing/2014/main" id="{9821EC9B-621E-8C4C-A63D-55EC7679361C}"/>
              </a:ext>
            </a:extLst>
          </p:cNvPr>
          <p:cNvCxnSpPr>
            <a:cxnSpLocks/>
          </p:cNvCxnSpPr>
          <p:nvPr/>
        </p:nvCxnSpPr>
        <p:spPr>
          <a:xfrm flipH="1">
            <a:off x="5718874" y="352543"/>
            <a:ext cx="117196" cy="96360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626438F-89A2-7941-960F-285A012AE273}"/>
              </a:ext>
            </a:extLst>
          </p:cNvPr>
          <p:cNvCxnSpPr>
            <a:cxnSpLocks/>
          </p:cNvCxnSpPr>
          <p:nvPr/>
        </p:nvCxnSpPr>
        <p:spPr>
          <a:xfrm flipV="1">
            <a:off x="5396544" y="1873141"/>
            <a:ext cx="511264" cy="99018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EB1FC90-C4D5-D545-ADAF-EE05C830EC37}"/>
              </a:ext>
            </a:extLst>
          </p:cNvPr>
          <p:cNvCxnSpPr>
            <a:cxnSpLocks/>
          </p:cNvCxnSpPr>
          <p:nvPr/>
        </p:nvCxnSpPr>
        <p:spPr>
          <a:xfrm>
            <a:off x="6481151" y="189364"/>
            <a:ext cx="45044" cy="68072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9677DDB-1E49-D744-B17D-E2FD2A3FCC8A}"/>
              </a:ext>
            </a:extLst>
          </p:cNvPr>
          <p:cNvSpPr txBox="1"/>
          <p:nvPr/>
        </p:nvSpPr>
        <p:spPr>
          <a:xfrm>
            <a:off x="3908786" y="5095257"/>
            <a:ext cx="1868686" cy="369332"/>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i="1" dirty="0">
                <a:solidFill>
                  <a:srgbClr val="FF0000"/>
                </a:solidFill>
              </a:rPr>
              <a:t>Shallow front</a:t>
            </a:r>
          </a:p>
        </p:txBody>
      </p:sp>
      <p:sp>
        <p:nvSpPr>
          <p:cNvPr id="22" name="TextBox 21">
            <a:extLst>
              <a:ext uri="{FF2B5EF4-FFF2-40B4-BE49-F238E27FC236}">
                <a16:creationId xmlns:a16="http://schemas.microsoft.com/office/drawing/2014/main" id="{BC6A67B5-5C39-864C-A89A-50E4F3CC394A}"/>
              </a:ext>
            </a:extLst>
          </p:cNvPr>
          <p:cNvSpPr txBox="1"/>
          <p:nvPr/>
        </p:nvSpPr>
        <p:spPr>
          <a:xfrm>
            <a:off x="1048303" y="4857142"/>
            <a:ext cx="2344363" cy="400110"/>
          </a:xfrm>
          <a:prstGeom prst="rect">
            <a:avLst/>
          </a:prstGeom>
          <a:noFill/>
        </p:spPr>
        <p:txBody>
          <a:bodyPr wrap="square" rtlCol="0">
            <a:spAutoFit/>
          </a:bodyPr>
          <a:lstStyle/>
          <a:p>
            <a:pPr algn="ctr"/>
            <a:r>
              <a:rPr lang="en-US" sz="2000" i="1" dirty="0">
                <a:solidFill>
                  <a:srgbClr val="FFFFFF"/>
                </a:solidFill>
              </a:rPr>
              <a:t>(Trier et al. 1997)</a:t>
            </a:r>
          </a:p>
        </p:txBody>
      </p:sp>
      <p:pic>
        <p:nvPicPr>
          <p:cNvPr id="7" name="Picture 6" descr="A close up of a map&#13;&#10;&#13;&#10;Description automatically generated">
            <a:extLst>
              <a:ext uri="{FF2B5EF4-FFF2-40B4-BE49-F238E27FC236}">
                <a16:creationId xmlns:a16="http://schemas.microsoft.com/office/drawing/2014/main" id="{4A3B0AB8-2590-DA4E-9E8C-D7EE9034B4CD}"/>
              </a:ext>
            </a:extLst>
          </p:cNvPr>
          <p:cNvPicPr>
            <a:picLocks noChangeAspect="1"/>
          </p:cNvPicPr>
          <p:nvPr/>
        </p:nvPicPr>
        <p:blipFill>
          <a:blip r:embed="rId4"/>
          <a:stretch>
            <a:fillRect/>
          </a:stretch>
        </p:blipFill>
        <p:spPr>
          <a:xfrm>
            <a:off x="278617" y="2152650"/>
            <a:ext cx="5041900" cy="2552700"/>
          </a:xfrm>
          <a:prstGeom prst="rect">
            <a:avLst/>
          </a:prstGeom>
        </p:spPr>
      </p:pic>
      <p:cxnSp>
        <p:nvCxnSpPr>
          <p:cNvPr id="21" name="Straight Arrow Connector 20">
            <a:extLst>
              <a:ext uri="{FF2B5EF4-FFF2-40B4-BE49-F238E27FC236}">
                <a16:creationId xmlns:a16="http://schemas.microsoft.com/office/drawing/2014/main" id="{1AE18273-EAFE-F34C-9357-AAFF4ACA8433}"/>
              </a:ext>
            </a:extLst>
          </p:cNvPr>
          <p:cNvCxnSpPr>
            <a:cxnSpLocks/>
          </p:cNvCxnSpPr>
          <p:nvPr/>
        </p:nvCxnSpPr>
        <p:spPr>
          <a:xfrm flipH="1" flipV="1">
            <a:off x="3768589" y="4142595"/>
            <a:ext cx="1038938" cy="97188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3B60457-357C-7443-8D19-9DE9C4CAB910}"/>
              </a:ext>
            </a:extLst>
          </p:cNvPr>
          <p:cNvSpPr txBox="1"/>
          <p:nvPr/>
        </p:nvSpPr>
        <p:spPr>
          <a:xfrm>
            <a:off x="6838953" y="1402616"/>
            <a:ext cx="670361" cy="369332"/>
          </a:xfrm>
          <a:prstGeom prst="rect">
            <a:avLst/>
          </a:prstGeom>
          <a:noFill/>
        </p:spPr>
        <p:txBody>
          <a:bodyPr wrap="square" rtlCol="0">
            <a:spAutoFit/>
          </a:bodyPr>
          <a:lstStyle/>
          <a:p>
            <a:r>
              <a:rPr lang="en-US" b="1" i="1" dirty="0">
                <a:solidFill>
                  <a:schemeClr val="bg1"/>
                </a:solidFill>
              </a:rPr>
              <a:t>CP-4</a:t>
            </a:r>
          </a:p>
        </p:txBody>
      </p:sp>
      <p:cxnSp>
        <p:nvCxnSpPr>
          <p:cNvPr id="13" name="Straight Connector 12">
            <a:extLst>
              <a:ext uri="{FF2B5EF4-FFF2-40B4-BE49-F238E27FC236}">
                <a16:creationId xmlns:a16="http://schemas.microsoft.com/office/drawing/2014/main" id="{1BFB5747-2F3A-A64C-9396-3DEB7DE03805}"/>
              </a:ext>
            </a:extLst>
          </p:cNvPr>
          <p:cNvCxnSpPr/>
          <p:nvPr/>
        </p:nvCxnSpPr>
        <p:spPr>
          <a:xfrm flipH="1">
            <a:off x="6737805" y="129244"/>
            <a:ext cx="133379" cy="1361588"/>
          </a:xfrm>
          <a:prstGeom prst="line">
            <a:avLst/>
          </a:prstGeom>
          <a:ln>
            <a:solidFill>
              <a:schemeClr val="tx1"/>
            </a:solidFill>
            <a:prstDash val="dash"/>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18AB58C-6620-144C-98C5-0AF0C46CDB67}"/>
              </a:ext>
            </a:extLst>
          </p:cNvPr>
          <p:cNvCxnSpPr>
            <a:cxnSpLocks/>
          </p:cNvCxnSpPr>
          <p:nvPr/>
        </p:nvCxnSpPr>
        <p:spPr>
          <a:xfrm flipH="1">
            <a:off x="5320518" y="720436"/>
            <a:ext cx="1476708" cy="1432214"/>
          </a:xfrm>
          <a:prstGeom prst="straightConnector1">
            <a:avLst/>
          </a:prstGeom>
          <a:ln w="28575">
            <a:solidFill>
              <a:srgbClr val="FF0000"/>
            </a:solidFill>
            <a:tailEnd type="stealth" w="lg" len="lg"/>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31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5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8589"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13978" y="-1"/>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817418" y="512618"/>
            <a:ext cx="3754582" cy="175432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b="1" i="1" dirty="0"/>
              <a:t>TAMEX Radar observations of convection along “</a:t>
            </a:r>
            <a:r>
              <a:rPr lang="en-US" b="1" i="1" dirty="0" err="1"/>
              <a:t>Meiyu</a:t>
            </a:r>
            <a:r>
              <a:rPr lang="en-US" b="1" i="1" dirty="0"/>
              <a:t>” front </a:t>
            </a:r>
            <a:r>
              <a:rPr lang="en-US" i="1" dirty="0"/>
              <a:t>(Trier et al. 1990; Lin et al. 1990, 1992; Wang et al. 1990; Chen and Chou 1993; Chen and Li 1995; Li et al. 1997; others)  </a:t>
            </a:r>
          </a:p>
        </p:txBody>
      </p:sp>
      <p:sp>
        <p:nvSpPr>
          <p:cNvPr id="8" name="Freeform 7">
            <a:extLst>
              <a:ext uri="{FF2B5EF4-FFF2-40B4-BE49-F238E27FC236}">
                <a16:creationId xmlns:a16="http://schemas.microsoft.com/office/drawing/2014/main" id="{28CE067D-018B-A24B-AE1C-394AAC18BCF8}"/>
              </a:ext>
            </a:extLst>
          </p:cNvPr>
          <p:cNvSpPr/>
          <p:nvPr/>
        </p:nvSpPr>
        <p:spPr>
          <a:xfrm>
            <a:off x="4807527" y="217460"/>
            <a:ext cx="4201403" cy="1383288"/>
          </a:xfrm>
          <a:custGeom>
            <a:avLst/>
            <a:gdLst>
              <a:gd name="connsiteX0" fmla="*/ 0 w 4201403"/>
              <a:gd name="connsiteY0" fmla="*/ 1361958 h 1383288"/>
              <a:gd name="connsiteX1" fmla="*/ 665018 w 4201403"/>
              <a:gd name="connsiteY1" fmla="*/ 1361958 h 1383288"/>
              <a:gd name="connsiteX2" fmla="*/ 1274618 w 4201403"/>
              <a:gd name="connsiteY2" fmla="*/ 1140285 h 1383288"/>
              <a:gd name="connsiteX3" fmla="*/ 1704109 w 4201403"/>
              <a:gd name="connsiteY3" fmla="*/ 849340 h 1383288"/>
              <a:gd name="connsiteX4" fmla="*/ 2244437 w 4201403"/>
              <a:gd name="connsiteY4" fmla="*/ 405995 h 1383288"/>
              <a:gd name="connsiteX5" fmla="*/ 2646218 w 4201403"/>
              <a:gd name="connsiteY5" fmla="*/ 142758 h 1383288"/>
              <a:gd name="connsiteX6" fmla="*/ 3117273 w 4201403"/>
              <a:gd name="connsiteY6" fmla="*/ 4213 h 1383288"/>
              <a:gd name="connsiteX7" fmla="*/ 3491346 w 4201403"/>
              <a:gd name="connsiteY7" fmla="*/ 59631 h 1383288"/>
              <a:gd name="connsiteX8" fmla="*/ 3865418 w 4201403"/>
              <a:gd name="connsiteY8" fmla="*/ 295158 h 1383288"/>
              <a:gd name="connsiteX9" fmla="*/ 4003964 w 4201403"/>
              <a:gd name="connsiteY9" fmla="*/ 586104 h 1383288"/>
              <a:gd name="connsiteX10" fmla="*/ 4184073 w 4201403"/>
              <a:gd name="connsiteY10" fmla="*/ 890904 h 1383288"/>
              <a:gd name="connsiteX11" fmla="*/ 4184073 w 4201403"/>
              <a:gd name="connsiteY11" fmla="*/ 918613 h 138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1403" h="1383288">
                <a:moveTo>
                  <a:pt x="0" y="1361958"/>
                </a:moveTo>
                <a:cubicBezTo>
                  <a:pt x="226291" y="1380431"/>
                  <a:pt x="452582" y="1398904"/>
                  <a:pt x="665018" y="1361958"/>
                </a:cubicBezTo>
                <a:cubicBezTo>
                  <a:pt x="877454" y="1325012"/>
                  <a:pt x="1101436" y="1225721"/>
                  <a:pt x="1274618" y="1140285"/>
                </a:cubicBezTo>
                <a:cubicBezTo>
                  <a:pt x="1447800" y="1054849"/>
                  <a:pt x="1542473" y="971722"/>
                  <a:pt x="1704109" y="849340"/>
                </a:cubicBezTo>
                <a:cubicBezTo>
                  <a:pt x="1865745" y="726958"/>
                  <a:pt x="2087419" y="523759"/>
                  <a:pt x="2244437" y="405995"/>
                </a:cubicBezTo>
                <a:cubicBezTo>
                  <a:pt x="2401455" y="288231"/>
                  <a:pt x="2500745" y="209722"/>
                  <a:pt x="2646218" y="142758"/>
                </a:cubicBezTo>
                <a:cubicBezTo>
                  <a:pt x="2791691" y="75794"/>
                  <a:pt x="2976418" y="18067"/>
                  <a:pt x="3117273" y="4213"/>
                </a:cubicBezTo>
                <a:cubicBezTo>
                  <a:pt x="3258128" y="-9642"/>
                  <a:pt x="3366655" y="11140"/>
                  <a:pt x="3491346" y="59631"/>
                </a:cubicBezTo>
                <a:cubicBezTo>
                  <a:pt x="3616037" y="108122"/>
                  <a:pt x="3779982" y="207412"/>
                  <a:pt x="3865418" y="295158"/>
                </a:cubicBezTo>
                <a:cubicBezTo>
                  <a:pt x="3950854" y="382903"/>
                  <a:pt x="3950855" y="486813"/>
                  <a:pt x="4003964" y="586104"/>
                </a:cubicBezTo>
                <a:cubicBezTo>
                  <a:pt x="4057073" y="685395"/>
                  <a:pt x="4154055" y="835486"/>
                  <a:pt x="4184073" y="890904"/>
                </a:cubicBezTo>
                <a:cubicBezTo>
                  <a:pt x="4214091" y="946322"/>
                  <a:pt x="4199082" y="932467"/>
                  <a:pt x="4184073" y="918613"/>
                </a:cubicBezTo>
              </a:path>
            </a:pathLst>
          </a:custGeom>
          <a:noFill/>
          <a:ln w="285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7EE067CD-9658-D444-8B2B-4688DC9267C9}"/>
              </a:ext>
            </a:extLst>
          </p:cNvPr>
          <p:cNvSpPr/>
          <p:nvPr/>
        </p:nvSpPr>
        <p:spPr>
          <a:xfrm rot="9956743">
            <a:off x="5430829" y="1579408"/>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81F750D4-1865-444F-A727-3EE1C210435F}"/>
              </a:ext>
            </a:extLst>
          </p:cNvPr>
          <p:cNvSpPr/>
          <p:nvPr/>
        </p:nvSpPr>
        <p:spPr>
          <a:xfrm rot="8777621">
            <a:off x="6490624" y="102733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880AC33F-104C-314C-B276-1174506C026A}"/>
              </a:ext>
            </a:extLst>
          </p:cNvPr>
          <p:cNvSpPr/>
          <p:nvPr/>
        </p:nvSpPr>
        <p:spPr>
          <a:xfrm rot="14287487">
            <a:off x="8665785" y="888781"/>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C3FECE95-B109-B247-A88E-C430E9517A4C}"/>
              </a:ext>
            </a:extLst>
          </p:cNvPr>
          <p:cNvSpPr/>
          <p:nvPr/>
        </p:nvSpPr>
        <p:spPr>
          <a:xfrm rot="10425888">
            <a:off x="7844570" y="234780"/>
            <a:ext cx="263389" cy="235527"/>
          </a:xfrm>
          <a:prstGeom prst="triangl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cxnSp>
        <p:nvCxnSpPr>
          <p:cNvPr id="31" name="Straight Arrow Connector 30">
            <a:extLst>
              <a:ext uri="{FF2B5EF4-FFF2-40B4-BE49-F238E27FC236}">
                <a16:creationId xmlns:a16="http://schemas.microsoft.com/office/drawing/2014/main" id="{9821EC9B-621E-8C4C-A63D-55EC7679361C}"/>
              </a:ext>
            </a:extLst>
          </p:cNvPr>
          <p:cNvCxnSpPr>
            <a:cxnSpLocks/>
          </p:cNvCxnSpPr>
          <p:nvPr/>
        </p:nvCxnSpPr>
        <p:spPr>
          <a:xfrm flipH="1">
            <a:off x="5718874" y="352543"/>
            <a:ext cx="117196" cy="96360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626438F-89A2-7941-960F-285A012AE273}"/>
              </a:ext>
            </a:extLst>
          </p:cNvPr>
          <p:cNvCxnSpPr>
            <a:cxnSpLocks/>
          </p:cNvCxnSpPr>
          <p:nvPr/>
        </p:nvCxnSpPr>
        <p:spPr>
          <a:xfrm flipV="1">
            <a:off x="5205080" y="1989946"/>
            <a:ext cx="511264" cy="99018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BEB1FC90-C4D5-D545-ADAF-EE05C830EC37}"/>
              </a:ext>
            </a:extLst>
          </p:cNvPr>
          <p:cNvCxnSpPr>
            <a:cxnSpLocks/>
          </p:cNvCxnSpPr>
          <p:nvPr/>
        </p:nvCxnSpPr>
        <p:spPr>
          <a:xfrm>
            <a:off x="6481151" y="189364"/>
            <a:ext cx="45044" cy="680720"/>
          </a:xfrm>
          <a:prstGeom prst="straightConnector1">
            <a:avLst/>
          </a:prstGeom>
          <a:ln w="38100">
            <a:solidFill>
              <a:schemeClr val="accent1">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pic>
        <p:nvPicPr>
          <p:cNvPr id="19" name="Picture 18" descr="Screen Shot 2017-09-23 at 3.40.20 PM.png">
            <a:extLst>
              <a:ext uri="{FF2B5EF4-FFF2-40B4-BE49-F238E27FC236}">
                <a16:creationId xmlns:a16="http://schemas.microsoft.com/office/drawing/2014/main" id="{F0B01D3E-9ECA-F94B-8026-25A4B0D18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899" y="2545683"/>
            <a:ext cx="3649619" cy="2798041"/>
          </a:xfrm>
          <a:prstGeom prst="rect">
            <a:avLst/>
          </a:prstGeom>
          <a:noFill/>
          <a:ln w="38100" cmpd="sng">
            <a:solidFill>
              <a:srgbClr val="FF0000"/>
            </a:solidFill>
          </a:ln>
        </p:spPr>
      </p:pic>
      <p:sp>
        <p:nvSpPr>
          <p:cNvPr id="20" name="TextBox 19">
            <a:extLst>
              <a:ext uri="{FF2B5EF4-FFF2-40B4-BE49-F238E27FC236}">
                <a16:creationId xmlns:a16="http://schemas.microsoft.com/office/drawing/2014/main" id="{59677DDB-1E49-D744-B17D-E2FD2A3FCC8A}"/>
              </a:ext>
            </a:extLst>
          </p:cNvPr>
          <p:cNvSpPr txBox="1"/>
          <p:nvPr/>
        </p:nvSpPr>
        <p:spPr>
          <a:xfrm>
            <a:off x="3515900" y="4582581"/>
            <a:ext cx="1868686" cy="923330"/>
          </a:xfrm>
          <a:prstGeom prst="rect">
            <a:avLst/>
          </a:prstGeom>
          <a:ln w="28575">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b="1" i="1" dirty="0">
                <a:solidFill>
                  <a:srgbClr val="FF0000"/>
                </a:solidFill>
              </a:rPr>
              <a:t>Back-building convection along Mei-Yu front</a:t>
            </a:r>
          </a:p>
        </p:txBody>
      </p:sp>
      <p:cxnSp>
        <p:nvCxnSpPr>
          <p:cNvPr id="21" name="Straight Arrow Connector 20">
            <a:extLst>
              <a:ext uri="{FF2B5EF4-FFF2-40B4-BE49-F238E27FC236}">
                <a16:creationId xmlns:a16="http://schemas.microsoft.com/office/drawing/2014/main" id="{1AE18273-EAFE-F34C-9357-AAFF4ACA8433}"/>
              </a:ext>
            </a:extLst>
          </p:cNvPr>
          <p:cNvCxnSpPr>
            <a:cxnSpLocks/>
          </p:cNvCxnSpPr>
          <p:nvPr/>
        </p:nvCxnSpPr>
        <p:spPr>
          <a:xfrm flipH="1" flipV="1">
            <a:off x="1524000" y="4567535"/>
            <a:ext cx="1991900" cy="4767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BC6A67B5-5C39-864C-A89A-50E4F3CC394A}"/>
              </a:ext>
            </a:extLst>
          </p:cNvPr>
          <p:cNvSpPr txBox="1"/>
          <p:nvPr/>
        </p:nvSpPr>
        <p:spPr>
          <a:xfrm>
            <a:off x="163310" y="5311260"/>
            <a:ext cx="3860800" cy="400110"/>
          </a:xfrm>
          <a:prstGeom prst="rect">
            <a:avLst/>
          </a:prstGeom>
          <a:noFill/>
        </p:spPr>
        <p:txBody>
          <a:bodyPr wrap="square" rtlCol="0">
            <a:spAutoFit/>
          </a:bodyPr>
          <a:lstStyle/>
          <a:p>
            <a:pPr algn="ctr"/>
            <a:r>
              <a:rPr lang="en-US" sz="2000" i="1" dirty="0">
                <a:solidFill>
                  <a:srgbClr val="FFFFFF"/>
                </a:solidFill>
              </a:rPr>
              <a:t>(Li, Chen and Lee 1997)</a:t>
            </a:r>
          </a:p>
        </p:txBody>
      </p:sp>
      <p:sp>
        <p:nvSpPr>
          <p:cNvPr id="7" name="Freeform 6">
            <a:extLst>
              <a:ext uri="{FF2B5EF4-FFF2-40B4-BE49-F238E27FC236}">
                <a16:creationId xmlns:a16="http://schemas.microsoft.com/office/drawing/2014/main" id="{93B07FC0-F807-7143-9E51-9F5C9A4227C9}"/>
              </a:ext>
            </a:extLst>
          </p:cNvPr>
          <p:cNvSpPr/>
          <p:nvPr/>
        </p:nvSpPr>
        <p:spPr>
          <a:xfrm rot="15790333" flipV="1">
            <a:off x="5872205" y="53046"/>
            <a:ext cx="1211092" cy="2039618"/>
          </a:xfrm>
          <a:custGeom>
            <a:avLst/>
            <a:gdLst>
              <a:gd name="connsiteX0" fmla="*/ 1122218 w 1211092"/>
              <a:gd name="connsiteY0" fmla="*/ 16854 h 2039618"/>
              <a:gd name="connsiteX1" fmla="*/ 886691 w 1211092"/>
              <a:gd name="connsiteY1" fmla="*/ 58418 h 2039618"/>
              <a:gd name="connsiteX2" fmla="*/ 845127 w 1211092"/>
              <a:gd name="connsiteY2" fmla="*/ 72273 h 2039618"/>
              <a:gd name="connsiteX3" fmla="*/ 803563 w 1211092"/>
              <a:gd name="connsiteY3" fmla="*/ 99982 h 2039618"/>
              <a:gd name="connsiteX4" fmla="*/ 762000 w 1211092"/>
              <a:gd name="connsiteY4" fmla="*/ 224673 h 2039618"/>
              <a:gd name="connsiteX5" fmla="*/ 748145 w 1211092"/>
              <a:gd name="connsiteY5" fmla="*/ 266236 h 2039618"/>
              <a:gd name="connsiteX6" fmla="*/ 734291 w 1211092"/>
              <a:gd name="connsiteY6" fmla="*/ 390927 h 2039618"/>
              <a:gd name="connsiteX7" fmla="*/ 623454 w 1211092"/>
              <a:gd name="connsiteY7" fmla="*/ 404782 h 2039618"/>
              <a:gd name="connsiteX8" fmla="*/ 540327 w 1211092"/>
              <a:gd name="connsiteY8" fmla="*/ 474054 h 2039618"/>
              <a:gd name="connsiteX9" fmla="*/ 471054 w 1211092"/>
              <a:gd name="connsiteY9" fmla="*/ 529473 h 2039618"/>
              <a:gd name="connsiteX10" fmla="*/ 415636 w 1211092"/>
              <a:gd name="connsiteY10" fmla="*/ 612600 h 2039618"/>
              <a:gd name="connsiteX11" fmla="*/ 387927 w 1211092"/>
              <a:gd name="connsiteY11" fmla="*/ 709582 h 2039618"/>
              <a:gd name="connsiteX12" fmla="*/ 360218 w 1211092"/>
              <a:gd name="connsiteY12" fmla="*/ 792709 h 2039618"/>
              <a:gd name="connsiteX13" fmla="*/ 346363 w 1211092"/>
              <a:gd name="connsiteY13" fmla="*/ 834273 h 2039618"/>
              <a:gd name="connsiteX14" fmla="*/ 360218 w 1211092"/>
              <a:gd name="connsiteY14" fmla="*/ 945109 h 2039618"/>
              <a:gd name="connsiteX15" fmla="*/ 318654 w 1211092"/>
              <a:gd name="connsiteY15" fmla="*/ 958963 h 2039618"/>
              <a:gd name="connsiteX16" fmla="*/ 235527 w 1211092"/>
              <a:gd name="connsiteY16" fmla="*/ 1000527 h 2039618"/>
              <a:gd name="connsiteX17" fmla="*/ 138545 w 1211092"/>
              <a:gd name="connsiteY17" fmla="*/ 1125218 h 2039618"/>
              <a:gd name="connsiteX18" fmla="*/ 110836 w 1211092"/>
              <a:gd name="connsiteY18" fmla="*/ 1166782 h 2039618"/>
              <a:gd name="connsiteX19" fmla="*/ 69273 w 1211092"/>
              <a:gd name="connsiteY19" fmla="*/ 1319182 h 2039618"/>
              <a:gd name="connsiteX20" fmla="*/ 69273 w 1211092"/>
              <a:gd name="connsiteY20" fmla="*/ 1568563 h 2039618"/>
              <a:gd name="connsiteX21" fmla="*/ 41563 w 1211092"/>
              <a:gd name="connsiteY21" fmla="*/ 1610127 h 2039618"/>
              <a:gd name="connsiteX22" fmla="*/ 27709 w 1211092"/>
              <a:gd name="connsiteY22" fmla="*/ 1651691 h 2039618"/>
              <a:gd name="connsiteX23" fmla="*/ 0 w 1211092"/>
              <a:gd name="connsiteY23" fmla="*/ 1776382 h 2039618"/>
              <a:gd name="connsiteX24" fmla="*/ 27709 w 1211092"/>
              <a:gd name="connsiteY24" fmla="*/ 1984200 h 2039618"/>
              <a:gd name="connsiteX25" fmla="*/ 55418 w 1211092"/>
              <a:gd name="connsiteY25" fmla="*/ 2025763 h 2039618"/>
              <a:gd name="connsiteX26" fmla="*/ 96982 w 1211092"/>
              <a:gd name="connsiteY26" fmla="*/ 2039618 h 2039618"/>
              <a:gd name="connsiteX27" fmla="*/ 180109 w 1211092"/>
              <a:gd name="connsiteY27" fmla="*/ 2025763 h 2039618"/>
              <a:gd name="connsiteX28" fmla="*/ 263236 w 1211092"/>
              <a:gd name="connsiteY28" fmla="*/ 1970345 h 2039618"/>
              <a:gd name="connsiteX29" fmla="*/ 304800 w 1211092"/>
              <a:gd name="connsiteY29" fmla="*/ 1623982 h 2039618"/>
              <a:gd name="connsiteX30" fmla="*/ 374073 w 1211092"/>
              <a:gd name="connsiteY30" fmla="*/ 1568563 h 2039618"/>
              <a:gd name="connsiteX31" fmla="*/ 401782 w 1211092"/>
              <a:gd name="connsiteY31" fmla="*/ 1527000 h 2039618"/>
              <a:gd name="connsiteX32" fmla="*/ 443345 w 1211092"/>
              <a:gd name="connsiteY32" fmla="*/ 1485436 h 2039618"/>
              <a:gd name="connsiteX33" fmla="*/ 471054 w 1211092"/>
              <a:gd name="connsiteY33" fmla="*/ 1443873 h 2039618"/>
              <a:gd name="connsiteX34" fmla="*/ 526473 w 1211092"/>
              <a:gd name="connsiteY34" fmla="*/ 1388454 h 2039618"/>
              <a:gd name="connsiteX35" fmla="*/ 540327 w 1211092"/>
              <a:gd name="connsiteY35" fmla="*/ 1346891 h 2039618"/>
              <a:gd name="connsiteX36" fmla="*/ 554182 w 1211092"/>
              <a:gd name="connsiteY36" fmla="*/ 1166782 h 2039618"/>
              <a:gd name="connsiteX37" fmla="*/ 651163 w 1211092"/>
              <a:gd name="connsiteY37" fmla="*/ 1152927 h 2039618"/>
              <a:gd name="connsiteX38" fmla="*/ 692727 w 1211092"/>
              <a:gd name="connsiteY38" fmla="*/ 1125218 h 2039618"/>
              <a:gd name="connsiteX39" fmla="*/ 762000 w 1211092"/>
              <a:gd name="connsiteY39" fmla="*/ 1042091 h 2039618"/>
              <a:gd name="connsiteX40" fmla="*/ 775854 w 1211092"/>
              <a:gd name="connsiteY40" fmla="*/ 1000527 h 2039618"/>
              <a:gd name="connsiteX41" fmla="*/ 817418 w 1211092"/>
              <a:gd name="connsiteY41" fmla="*/ 917400 h 2039618"/>
              <a:gd name="connsiteX42" fmla="*/ 803563 w 1211092"/>
              <a:gd name="connsiteY42" fmla="*/ 834273 h 2039618"/>
              <a:gd name="connsiteX43" fmla="*/ 886691 w 1211092"/>
              <a:gd name="connsiteY43" fmla="*/ 806563 h 2039618"/>
              <a:gd name="connsiteX44" fmla="*/ 928254 w 1211092"/>
              <a:gd name="connsiteY44" fmla="*/ 765000 h 2039618"/>
              <a:gd name="connsiteX45" fmla="*/ 983673 w 1211092"/>
              <a:gd name="connsiteY45" fmla="*/ 681873 h 2039618"/>
              <a:gd name="connsiteX46" fmla="*/ 1011382 w 1211092"/>
              <a:gd name="connsiteY46" fmla="*/ 598745 h 2039618"/>
              <a:gd name="connsiteX47" fmla="*/ 1025236 w 1211092"/>
              <a:gd name="connsiteY47" fmla="*/ 557182 h 2039618"/>
              <a:gd name="connsiteX48" fmla="*/ 1011382 w 1211092"/>
              <a:gd name="connsiteY48" fmla="*/ 432491 h 2039618"/>
              <a:gd name="connsiteX49" fmla="*/ 1094509 w 1211092"/>
              <a:gd name="connsiteY49" fmla="*/ 404782 h 2039618"/>
              <a:gd name="connsiteX50" fmla="*/ 1149927 w 1211092"/>
              <a:gd name="connsiteY50" fmla="*/ 321654 h 2039618"/>
              <a:gd name="connsiteX51" fmla="*/ 1177636 w 1211092"/>
              <a:gd name="connsiteY51" fmla="*/ 238527 h 2039618"/>
              <a:gd name="connsiteX52" fmla="*/ 1191491 w 1211092"/>
              <a:gd name="connsiteY52" fmla="*/ 196963 h 2039618"/>
              <a:gd name="connsiteX53" fmla="*/ 1205345 w 1211092"/>
              <a:gd name="connsiteY53" fmla="*/ 141545 h 2039618"/>
              <a:gd name="connsiteX54" fmla="*/ 1191491 w 1211092"/>
              <a:gd name="connsiteY54" fmla="*/ 3000 h 2039618"/>
              <a:gd name="connsiteX55" fmla="*/ 997527 w 1211092"/>
              <a:gd name="connsiteY55" fmla="*/ 30709 h 2039618"/>
              <a:gd name="connsiteX56" fmla="*/ 983673 w 1211092"/>
              <a:gd name="connsiteY56" fmla="*/ 44563 h 2039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11092" h="2039618">
                <a:moveTo>
                  <a:pt x="1122218" y="16854"/>
                </a:moveTo>
                <a:cubicBezTo>
                  <a:pt x="1061404" y="25542"/>
                  <a:pt x="937856" y="41363"/>
                  <a:pt x="886691" y="58418"/>
                </a:cubicBezTo>
                <a:cubicBezTo>
                  <a:pt x="872836" y="63036"/>
                  <a:pt x="858189" y="65742"/>
                  <a:pt x="845127" y="72273"/>
                </a:cubicBezTo>
                <a:cubicBezTo>
                  <a:pt x="830234" y="79720"/>
                  <a:pt x="817418" y="90746"/>
                  <a:pt x="803563" y="99982"/>
                </a:cubicBezTo>
                <a:lnTo>
                  <a:pt x="762000" y="224673"/>
                </a:lnTo>
                <a:lnTo>
                  <a:pt x="748145" y="266236"/>
                </a:lnTo>
                <a:cubicBezTo>
                  <a:pt x="743527" y="307800"/>
                  <a:pt x="762267" y="359843"/>
                  <a:pt x="734291" y="390927"/>
                </a:cubicBezTo>
                <a:cubicBezTo>
                  <a:pt x="709383" y="418602"/>
                  <a:pt x="659375" y="394985"/>
                  <a:pt x="623454" y="404782"/>
                </a:cubicBezTo>
                <a:cubicBezTo>
                  <a:pt x="592777" y="413149"/>
                  <a:pt x="561672" y="456267"/>
                  <a:pt x="540327" y="474054"/>
                </a:cubicBezTo>
                <a:cubicBezTo>
                  <a:pt x="503968" y="504352"/>
                  <a:pt x="497928" y="493641"/>
                  <a:pt x="471054" y="529473"/>
                </a:cubicBezTo>
                <a:cubicBezTo>
                  <a:pt x="451073" y="556115"/>
                  <a:pt x="415636" y="612600"/>
                  <a:pt x="415636" y="612600"/>
                </a:cubicBezTo>
                <a:cubicBezTo>
                  <a:pt x="369071" y="752298"/>
                  <a:pt x="440124" y="535592"/>
                  <a:pt x="387927" y="709582"/>
                </a:cubicBezTo>
                <a:cubicBezTo>
                  <a:pt x="379534" y="737558"/>
                  <a:pt x="369454" y="765000"/>
                  <a:pt x="360218" y="792709"/>
                </a:cubicBezTo>
                <a:lnTo>
                  <a:pt x="346363" y="834273"/>
                </a:lnTo>
                <a:cubicBezTo>
                  <a:pt x="350981" y="871218"/>
                  <a:pt x="368295" y="908763"/>
                  <a:pt x="360218" y="945109"/>
                </a:cubicBezTo>
                <a:cubicBezTo>
                  <a:pt x="357050" y="959365"/>
                  <a:pt x="331716" y="952432"/>
                  <a:pt x="318654" y="958963"/>
                </a:cubicBezTo>
                <a:cubicBezTo>
                  <a:pt x="211224" y="1012678"/>
                  <a:pt x="339999" y="965705"/>
                  <a:pt x="235527" y="1000527"/>
                </a:cubicBezTo>
                <a:cubicBezTo>
                  <a:pt x="170415" y="1065639"/>
                  <a:pt x="204831" y="1025789"/>
                  <a:pt x="138545" y="1125218"/>
                </a:cubicBezTo>
                <a:lnTo>
                  <a:pt x="110836" y="1166782"/>
                </a:lnTo>
                <a:cubicBezTo>
                  <a:pt x="75680" y="1272249"/>
                  <a:pt x="88855" y="1221268"/>
                  <a:pt x="69273" y="1319182"/>
                </a:cubicBezTo>
                <a:cubicBezTo>
                  <a:pt x="74084" y="1391351"/>
                  <a:pt x="107188" y="1492735"/>
                  <a:pt x="69273" y="1568563"/>
                </a:cubicBezTo>
                <a:cubicBezTo>
                  <a:pt x="61826" y="1583456"/>
                  <a:pt x="50800" y="1596272"/>
                  <a:pt x="41563" y="1610127"/>
                </a:cubicBezTo>
                <a:cubicBezTo>
                  <a:pt x="36945" y="1623982"/>
                  <a:pt x="31721" y="1637649"/>
                  <a:pt x="27709" y="1651691"/>
                </a:cubicBezTo>
                <a:cubicBezTo>
                  <a:pt x="14662" y="1697357"/>
                  <a:pt x="9526" y="1728751"/>
                  <a:pt x="0" y="1776382"/>
                </a:cubicBezTo>
                <a:cubicBezTo>
                  <a:pt x="3096" y="1813532"/>
                  <a:pt x="-588" y="1927607"/>
                  <a:pt x="27709" y="1984200"/>
                </a:cubicBezTo>
                <a:cubicBezTo>
                  <a:pt x="35156" y="1999093"/>
                  <a:pt x="42416" y="2015361"/>
                  <a:pt x="55418" y="2025763"/>
                </a:cubicBezTo>
                <a:cubicBezTo>
                  <a:pt x="66822" y="2034886"/>
                  <a:pt x="83127" y="2035000"/>
                  <a:pt x="96982" y="2039618"/>
                </a:cubicBezTo>
                <a:cubicBezTo>
                  <a:pt x="124691" y="2035000"/>
                  <a:pt x="154179" y="2036567"/>
                  <a:pt x="180109" y="2025763"/>
                </a:cubicBezTo>
                <a:cubicBezTo>
                  <a:pt x="210849" y="2012954"/>
                  <a:pt x="263236" y="1970345"/>
                  <a:pt x="263236" y="1970345"/>
                </a:cubicBezTo>
                <a:cubicBezTo>
                  <a:pt x="367394" y="1814108"/>
                  <a:pt x="320404" y="1920474"/>
                  <a:pt x="304800" y="1623982"/>
                </a:cubicBezTo>
                <a:cubicBezTo>
                  <a:pt x="335662" y="1603407"/>
                  <a:pt x="351510" y="1596766"/>
                  <a:pt x="374073" y="1568563"/>
                </a:cubicBezTo>
                <a:cubicBezTo>
                  <a:pt x="384475" y="1555561"/>
                  <a:pt x="391122" y="1539792"/>
                  <a:pt x="401782" y="1527000"/>
                </a:cubicBezTo>
                <a:cubicBezTo>
                  <a:pt x="414325" y="1511948"/>
                  <a:pt x="430802" y="1500488"/>
                  <a:pt x="443345" y="1485436"/>
                </a:cubicBezTo>
                <a:cubicBezTo>
                  <a:pt x="454005" y="1472644"/>
                  <a:pt x="460218" y="1456515"/>
                  <a:pt x="471054" y="1443873"/>
                </a:cubicBezTo>
                <a:cubicBezTo>
                  <a:pt x="488056" y="1424038"/>
                  <a:pt x="526473" y="1388454"/>
                  <a:pt x="526473" y="1388454"/>
                </a:cubicBezTo>
                <a:cubicBezTo>
                  <a:pt x="531091" y="1374600"/>
                  <a:pt x="538516" y="1361382"/>
                  <a:pt x="540327" y="1346891"/>
                </a:cubicBezTo>
                <a:cubicBezTo>
                  <a:pt x="547796" y="1287142"/>
                  <a:pt x="524308" y="1219062"/>
                  <a:pt x="554182" y="1166782"/>
                </a:cubicBezTo>
                <a:cubicBezTo>
                  <a:pt x="570383" y="1138429"/>
                  <a:pt x="618836" y="1157545"/>
                  <a:pt x="651163" y="1152927"/>
                </a:cubicBezTo>
                <a:cubicBezTo>
                  <a:pt x="665018" y="1143691"/>
                  <a:pt x="679935" y="1135878"/>
                  <a:pt x="692727" y="1125218"/>
                </a:cubicBezTo>
                <a:cubicBezTo>
                  <a:pt x="732730" y="1091882"/>
                  <a:pt x="734755" y="1082958"/>
                  <a:pt x="762000" y="1042091"/>
                </a:cubicBezTo>
                <a:cubicBezTo>
                  <a:pt x="766618" y="1028236"/>
                  <a:pt x="769323" y="1013589"/>
                  <a:pt x="775854" y="1000527"/>
                </a:cubicBezTo>
                <a:cubicBezTo>
                  <a:pt x="829573" y="893086"/>
                  <a:pt x="782590" y="1021879"/>
                  <a:pt x="817418" y="917400"/>
                </a:cubicBezTo>
                <a:cubicBezTo>
                  <a:pt x="812800" y="889691"/>
                  <a:pt x="788675" y="858094"/>
                  <a:pt x="803563" y="834273"/>
                </a:cubicBezTo>
                <a:cubicBezTo>
                  <a:pt x="819043" y="809504"/>
                  <a:pt x="886691" y="806563"/>
                  <a:pt x="886691" y="806563"/>
                </a:cubicBezTo>
                <a:cubicBezTo>
                  <a:pt x="900545" y="792709"/>
                  <a:pt x="916225" y="780466"/>
                  <a:pt x="928254" y="765000"/>
                </a:cubicBezTo>
                <a:cubicBezTo>
                  <a:pt x="948700" y="738713"/>
                  <a:pt x="983673" y="681873"/>
                  <a:pt x="983673" y="681873"/>
                </a:cubicBezTo>
                <a:lnTo>
                  <a:pt x="1011382" y="598745"/>
                </a:lnTo>
                <a:lnTo>
                  <a:pt x="1025236" y="557182"/>
                </a:lnTo>
                <a:cubicBezTo>
                  <a:pt x="1020618" y="515618"/>
                  <a:pt x="994077" y="470562"/>
                  <a:pt x="1011382" y="432491"/>
                </a:cubicBezTo>
                <a:cubicBezTo>
                  <a:pt x="1023468" y="405901"/>
                  <a:pt x="1094509" y="404782"/>
                  <a:pt x="1094509" y="404782"/>
                </a:cubicBezTo>
                <a:cubicBezTo>
                  <a:pt x="1112982" y="377073"/>
                  <a:pt x="1139396" y="353247"/>
                  <a:pt x="1149927" y="321654"/>
                </a:cubicBezTo>
                <a:lnTo>
                  <a:pt x="1177636" y="238527"/>
                </a:lnTo>
                <a:cubicBezTo>
                  <a:pt x="1182254" y="224672"/>
                  <a:pt x="1187949" y="211131"/>
                  <a:pt x="1191491" y="196963"/>
                </a:cubicBezTo>
                <a:lnTo>
                  <a:pt x="1205345" y="141545"/>
                </a:lnTo>
                <a:cubicBezTo>
                  <a:pt x="1200727" y="95363"/>
                  <a:pt x="1228621" y="30847"/>
                  <a:pt x="1191491" y="3000"/>
                </a:cubicBezTo>
                <a:cubicBezTo>
                  <a:pt x="1178745" y="-6559"/>
                  <a:pt x="1043335" y="7805"/>
                  <a:pt x="997527" y="30709"/>
                </a:cubicBezTo>
                <a:cubicBezTo>
                  <a:pt x="991686" y="33630"/>
                  <a:pt x="988291" y="39945"/>
                  <a:pt x="983673" y="44563"/>
                </a:cubicBezTo>
              </a:path>
            </a:pathLst>
          </a:custGeom>
          <a:noFill/>
          <a:ln w="19050">
            <a:solidFill>
              <a:schemeClr val="tx1"/>
            </a:solidFill>
          </a:ln>
          <a:effectLst>
            <a:glow rad="127000">
              <a:schemeClr val="bg1"/>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C7FED93-21DF-0A42-94A4-2938D8F5DD4B}"/>
              </a:ext>
            </a:extLst>
          </p:cNvPr>
          <p:cNvCxnSpPr/>
          <p:nvPr/>
        </p:nvCxnSpPr>
        <p:spPr>
          <a:xfrm flipV="1">
            <a:off x="4541550" y="1819945"/>
            <a:ext cx="992424" cy="707795"/>
          </a:xfrm>
          <a:prstGeom prst="straightConnector1">
            <a:avLst/>
          </a:prstGeom>
          <a:ln>
            <a:solidFill>
              <a:srgbClr val="FF0000"/>
            </a:solidFill>
            <a:tailEnd type="triangle"/>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3560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287"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27713" y="0"/>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308420" y="387923"/>
            <a:ext cx="5053295" cy="1323439"/>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i="1" dirty="0"/>
              <a:t>Barrier jets frequently associated with heavy rainfall; orographic effects </a:t>
            </a:r>
            <a:r>
              <a:rPr lang="en-US" sz="2000" i="1" dirty="0"/>
              <a:t>(Chen et al. 1991; </a:t>
            </a:r>
            <a:r>
              <a:rPr lang="en-US" sz="2000" i="1" dirty="0" err="1"/>
              <a:t>Akaeda</a:t>
            </a:r>
            <a:r>
              <a:rPr lang="en-US" sz="2000" i="1" dirty="0"/>
              <a:t> et al. 1995; Chen and Chen 1995; Chen et al. 1994; Chen et al. 1997; Li and Chen 1998)  </a:t>
            </a:r>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6148" name="Picture 4" descr="https://journals.ametsoc.org/na101/home/literatum/publisher/ams/journals/content/mwre/1998/15200493-126.4/1520-0493%281998%29126%3C0959%3Abjdt%3E2.0.co%3B2/production/images/large/i1520-0493-126-4-959-f10.jpeg">
            <a:extLst>
              <a:ext uri="{FF2B5EF4-FFF2-40B4-BE49-F238E27FC236}">
                <a16:creationId xmlns:a16="http://schemas.microsoft.com/office/drawing/2014/main" id="{567B6F36-B20B-8E4D-B39E-CB95006C1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730" y="1851034"/>
            <a:ext cx="3300046" cy="4652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B4165D8-A2C4-6A4C-8EFB-B1433801C1A5}"/>
              </a:ext>
            </a:extLst>
          </p:cNvPr>
          <p:cNvSpPr txBox="1"/>
          <p:nvPr/>
        </p:nvSpPr>
        <p:spPr>
          <a:xfrm>
            <a:off x="1759530" y="4170217"/>
            <a:ext cx="2106044" cy="369332"/>
          </a:xfrm>
          <a:prstGeom prst="rect">
            <a:avLst/>
          </a:prstGeom>
          <a:noFill/>
        </p:spPr>
        <p:txBody>
          <a:bodyPr wrap="square" rtlCol="0">
            <a:spAutoFit/>
          </a:bodyPr>
          <a:lstStyle/>
          <a:p>
            <a:r>
              <a:rPr lang="en-US" b="1" i="1" dirty="0">
                <a:solidFill>
                  <a:srgbClr val="FF0000"/>
                </a:solidFill>
              </a:rPr>
              <a:t>(Li and Chen 1998)</a:t>
            </a:r>
          </a:p>
        </p:txBody>
      </p:sp>
      <p:pic>
        <p:nvPicPr>
          <p:cNvPr id="2058" name="Picture 10" descr="Image result for cloud clipart">
            <a:extLst>
              <a:ext uri="{FF2B5EF4-FFF2-40B4-BE49-F238E27FC236}">
                <a16:creationId xmlns:a16="http://schemas.microsoft.com/office/drawing/2014/main" id="{208E0379-8E8C-DA48-A85C-664ED1D2F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7080" y="736111"/>
            <a:ext cx="753606" cy="4257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cloud clipart">
            <a:extLst>
              <a:ext uri="{FF2B5EF4-FFF2-40B4-BE49-F238E27FC236}">
                <a16:creationId xmlns:a16="http://schemas.microsoft.com/office/drawing/2014/main" id="{AD184952-3258-FC44-9EAB-3E66490FD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65" y="1208016"/>
            <a:ext cx="491556" cy="2777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cloud clipart">
            <a:extLst>
              <a:ext uri="{FF2B5EF4-FFF2-40B4-BE49-F238E27FC236}">
                <a16:creationId xmlns:a16="http://schemas.microsoft.com/office/drawing/2014/main" id="{C368A393-23EB-0841-9C0F-101AC998F3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3375" y="207818"/>
            <a:ext cx="935351" cy="5284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loud clipart">
            <a:extLst>
              <a:ext uri="{FF2B5EF4-FFF2-40B4-BE49-F238E27FC236}">
                <a16:creationId xmlns:a16="http://schemas.microsoft.com/office/drawing/2014/main" id="{400E1536-6663-6646-8067-D0A0112F62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078078">
            <a:off x="5270749" y="2131498"/>
            <a:ext cx="2980602" cy="579620"/>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21">
            <a:extLst>
              <a:ext uri="{FF2B5EF4-FFF2-40B4-BE49-F238E27FC236}">
                <a16:creationId xmlns:a16="http://schemas.microsoft.com/office/drawing/2014/main" id="{431D0E7D-07F0-864F-A064-8DAF553394B8}"/>
              </a:ext>
            </a:extLst>
          </p:cNvPr>
          <p:cNvSpPr/>
          <p:nvPr/>
        </p:nvSpPr>
        <p:spPr>
          <a:xfrm>
            <a:off x="4585855" y="1787236"/>
            <a:ext cx="1482436" cy="1704109"/>
          </a:xfrm>
          <a:custGeom>
            <a:avLst/>
            <a:gdLst>
              <a:gd name="connsiteX0" fmla="*/ 0 w 1482436"/>
              <a:gd name="connsiteY0" fmla="*/ 1704109 h 1704109"/>
              <a:gd name="connsiteX1" fmla="*/ 429490 w 1482436"/>
              <a:gd name="connsiteY1" fmla="*/ 1343891 h 1704109"/>
              <a:gd name="connsiteX2" fmla="*/ 942109 w 1482436"/>
              <a:gd name="connsiteY2" fmla="*/ 678873 h 1704109"/>
              <a:gd name="connsiteX3" fmla="*/ 1482436 w 1482436"/>
              <a:gd name="connsiteY3" fmla="*/ 0 h 1704109"/>
              <a:gd name="connsiteX4" fmla="*/ 1482436 w 1482436"/>
              <a:gd name="connsiteY4" fmla="*/ 0 h 170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436" h="1704109">
                <a:moveTo>
                  <a:pt x="0" y="1704109"/>
                </a:moveTo>
                <a:cubicBezTo>
                  <a:pt x="136236" y="1609436"/>
                  <a:pt x="272472" y="1514764"/>
                  <a:pt x="429490" y="1343891"/>
                </a:cubicBezTo>
                <a:cubicBezTo>
                  <a:pt x="586508" y="1173018"/>
                  <a:pt x="766618" y="902855"/>
                  <a:pt x="942109" y="678873"/>
                </a:cubicBezTo>
                <a:cubicBezTo>
                  <a:pt x="1117600" y="454891"/>
                  <a:pt x="1482436" y="0"/>
                  <a:pt x="1482436" y="0"/>
                </a:cubicBezTo>
                <a:lnTo>
                  <a:pt x="1482436" y="0"/>
                </a:lnTo>
              </a:path>
            </a:pathLst>
          </a:custGeom>
          <a:noFill/>
          <a:ln w="76200">
            <a:solidFill>
              <a:srgbClr val="FF000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000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South China Sea Area</a:t>
            </a:r>
            <a:r>
              <a:rPr lang="en-US" sz="3600" b="1" i="1" dirty="0">
                <a:solidFill>
                  <a:srgbClr val="FFB0B3"/>
                </a:solidFill>
                <a:effectLst>
                  <a:outerShdw blurRad="50800" dist="38100" dir="2700000" algn="tl" rotWithShape="0">
                    <a:schemeClr val="bg1">
                      <a:alpha val="43000"/>
                    </a:schemeClr>
                  </a:outerShdw>
                </a:effectLst>
              </a:rPr>
              <a:t> </a:t>
            </a:r>
            <a:r>
              <a:rPr lang="en-US" sz="3600" b="1" i="1" dirty="0">
                <a:solidFill>
                  <a:srgbClr val="CCFFCC"/>
                </a:solidFill>
                <a:effectLst>
                  <a:outerShdw blurRad="50800" dist="38100" dir="2700000" algn="tl" rotWithShape="0">
                    <a:schemeClr val="bg1">
                      <a:alpha val="43000"/>
                    </a:schemeClr>
                  </a:outerShdw>
                </a:effectLst>
              </a:rPr>
              <a:t>Investigating Monsoon Weather and Climate</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162185" y="3747915"/>
            <a:ext cx="310630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 (1978)</a:t>
            </a:r>
          </a:p>
        </p:txBody>
      </p:sp>
      <p:sp>
        <p:nvSpPr>
          <p:cNvPr id="36" name="TextBox 35"/>
          <p:cNvSpPr txBox="1"/>
          <p:nvPr/>
        </p:nvSpPr>
        <p:spPr>
          <a:xfrm rot="17950038">
            <a:off x="1241717" y="3926199"/>
            <a:ext cx="2922184"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 (1987)</a:t>
            </a:r>
          </a:p>
        </p:txBody>
      </p:sp>
      <p:sp>
        <p:nvSpPr>
          <p:cNvPr id="37" name="TextBox 36"/>
          <p:cNvSpPr txBox="1"/>
          <p:nvPr/>
        </p:nvSpPr>
        <p:spPr>
          <a:xfrm rot="17950038">
            <a:off x="2432075" y="3837890"/>
            <a:ext cx="4236928"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 (1998)</a:t>
            </a:r>
          </a:p>
        </p:txBody>
      </p:sp>
      <p:sp>
        <p:nvSpPr>
          <p:cNvPr id="38" name="TextBox 37"/>
          <p:cNvSpPr txBox="1"/>
          <p:nvPr/>
        </p:nvSpPr>
        <p:spPr>
          <a:xfrm rot="17950038">
            <a:off x="4275480" y="3211621"/>
            <a:ext cx="4503156"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(2008)</a:t>
            </a:r>
          </a:p>
        </p:txBody>
      </p:sp>
      <p:sp>
        <p:nvSpPr>
          <p:cNvPr id="39" name="TextBox 38"/>
          <p:cNvSpPr txBox="1"/>
          <p:nvPr/>
        </p:nvSpPr>
        <p:spPr>
          <a:xfrm rot="17950038">
            <a:off x="5611609" y="3462778"/>
            <a:ext cx="3841158"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 (2013-2018)</a:t>
            </a:r>
          </a:p>
        </p:txBody>
      </p:sp>
      <p:sp>
        <p:nvSpPr>
          <p:cNvPr id="41" name="TextBox 40"/>
          <p:cNvSpPr txBox="1"/>
          <p:nvPr/>
        </p:nvSpPr>
        <p:spPr>
          <a:xfrm rot="17950038">
            <a:off x="7375909" y="3862817"/>
            <a:ext cx="2492303" cy="830997"/>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-PRECIP/TAHOPE/ T-PARCII</a:t>
            </a:r>
          </a:p>
        </p:txBody>
      </p:sp>
      <p:sp>
        <p:nvSpPr>
          <p:cNvPr id="23" name="TextBox 22">
            <a:extLst>
              <a:ext uri="{FF2B5EF4-FFF2-40B4-BE49-F238E27FC236}">
                <a16:creationId xmlns:a16="http://schemas.microsoft.com/office/drawing/2014/main" id="{D069D0B7-7684-3943-AEBE-A37D7347A76B}"/>
              </a:ext>
            </a:extLst>
          </p:cNvPr>
          <p:cNvSpPr txBox="1"/>
          <p:nvPr/>
        </p:nvSpPr>
        <p:spPr>
          <a:xfrm rot="17950038">
            <a:off x="6494471" y="3892925"/>
            <a:ext cx="264346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-PISTON (2018)</a:t>
            </a:r>
          </a:p>
        </p:txBody>
      </p:sp>
      <p:sp>
        <p:nvSpPr>
          <p:cNvPr id="24" name="TextBox 23">
            <a:extLst>
              <a:ext uri="{FF2B5EF4-FFF2-40B4-BE49-F238E27FC236}">
                <a16:creationId xmlns:a16="http://schemas.microsoft.com/office/drawing/2014/main" id="{CCB114A6-DE71-8B4B-8EDD-3505C8B52C15}"/>
              </a:ext>
            </a:extLst>
          </p:cNvPr>
          <p:cNvSpPr txBox="1"/>
          <p:nvPr/>
        </p:nvSpPr>
        <p:spPr>
          <a:xfrm rot="17950038">
            <a:off x="6703283" y="3823292"/>
            <a:ext cx="2998932" cy="461665"/>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-PISTON II/CAMP</a:t>
            </a:r>
            <a:r>
              <a:rPr lang="en-US" sz="2400" b="1" i="1" baseline="30000"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a:t>
            </a: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EX</a:t>
            </a:r>
          </a:p>
        </p:txBody>
      </p:sp>
    </p:spTree>
    <p:extLst>
      <p:ext uri="{BB962C8B-B14F-4D97-AF65-F5344CB8AC3E}">
        <p14:creationId xmlns:p14="http://schemas.microsoft.com/office/powerpoint/2010/main" val="2128394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dissolv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dissolve">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dissolv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dissolve">
                                      <p:cBhvr>
                                        <p:cTn id="4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P spid="41" grpId="0"/>
      <p:bldP spid="23"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287"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3624" y="1"/>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308420" y="387923"/>
            <a:ext cx="5053295" cy="70788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000" b="1" i="1" dirty="0"/>
              <a:t>Diurnal cycle of convection over Taiwan </a:t>
            </a:r>
            <a:r>
              <a:rPr lang="en-US" sz="2000" i="1" dirty="0"/>
              <a:t>(Johnson and </a:t>
            </a:r>
            <a:r>
              <a:rPr lang="en-US" sz="2000" i="1" dirty="0" err="1"/>
              <a:t>Bresch</a:t>
            </a:r>
            <a:r>
              <a:rPr lang="en-US" sz="2000" i="1" dirty="0"/>
              <a:t> 1991; </a:t>
            </a:r>
            <a:r>
              <a:rPr lang="en-US" sz="2000" i="1" dirty="0" err="1"/>
              <a:t>Yeh</a:t>
            </a:r>
            <a:r>
              <a:rPr lang="en-US" sz="2000" i="1" dirty="0"/>
              <a:t> and Chen 1998)</a:t>
            </a:r>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2052" name="Picture 4" descr="Image result for cloud clipart">
            <a:extLst>
              <a:ext uri="{FF2B5EF4-FFF2-40B4-BE49-F238E27FC236}">
                <a16:creationId xmlns:a16="http://schemas.microsoft.com/office/drawing/2014/main" id="{400E1536-6663-6646-8067-D0A0112F62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078078">
            <a:off x="5200777" y="2170844"/>
            <a:ext cx="2980602" cy="4158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close up of a map&#13;&#10;&#13;&#10;Description automatically generated">
            <a:extLst>
              <a:ext uri="{FF2B5EF4-FFF2-40B4-BE49-F238E27FC236}">
                <a16:creationId xmlns:a16="http://schemas.microsoft.com/office/drawing/2014/main" id="{C06D2984-30D2-924E-9E3D-66245046308A}"/>
              </a:ext>
            </a:extLst>
          </p:cNvPr>
          <p:cNvPicPr>
            <a:picLocks noChangeAspect="1"/>
          </p:cNvPicPr>
          <p:nvPr/>
        </p:nvPicPr>
        <p:blipFill>
          <a:blip r:embed="rId5"/>
          <a:stretch>
            <a:fillRect/>
          </a:stretch>
        </p:blipFill>
        <p:spPr>
          <a:xfrm>
            <a:off x="329478" y="1382059"/>
            <a:ext cx="4178300" cy="4940300"/>
          </a:xfrm>
          <a:prstGeom prst="rect">
            <a:avLst/>
          </a:prstGeom>
        </p:spPr>
      </p:pic>
      <p:cxnSp>
        <p:nvCxnSpPr>
          <p:cNvPr id="12" name="Straight Arrow Connector 11">
            <a:extLst>
              <a:ext uri="{FF2B5EF4-FFF2-40B4-BE49-F238E27FC236}">
                <a16:creationId xmlns:a16="http://schemas.microsoft.com/office/drawing/2014/main" id="{4A8DD372-A8BF-3A4F-8216-4D508A4FBAC3}"/>
              </a:ext>
            </a:extLst>
          </p:cNvPr>
          <p:cNvCxnSpPr/>
          <p:nvPr/>
        </p:nvCxnSpPr>
        <p:spPr>
          <a:xfrm>
            <a:off x="6575657" y="741866"/>
            <a:ext cx="462451" cy="353943"/>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368C456C-3F28-084E-94EE-9CA8061170BC}"/>
              </a:ext>
            </a:extLst>
          </p:cNvPr>
          <p:cNvCxnSpPr/>
          <p:nvPr/>
        </p:nvCxnSpPr>
        <p:spPr>
          <a:xfrm>
            <a:off x="5570154" y="2244336"/>
            <a:ext cx="462451" cy="353943"/>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2DD33412-8E9D-CF43-B47D-8F96C05CB657}"/>
              </a:ext>
            </a:extLst>
          </p:cNvPr>
          <p:cNvCxnSpPr>
            <a:cxnSpLocks/>
          </p:cNvCxnSpPr>
          <p:nvPr/>
        </p:nvCxnSpPr>
        <p:spPr>
          <a:xfrm flipV="1">
            <a:off x="5278584" y="5159061"/>
            <a:ext cx="481239" cy="174939"/>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A592C68-09A6-FE49-9E35-DAB230834F01}"/>
              </a:ext>
            </a:extLst>
          </p:cNvPr>
          <p:cNvCxnSpPr>
            <a:cxnSpLocks/>
          </p:cNvCxnSpPr>
          <p:nvPr/>
        </p:nvCxnSpPr>
        <p:spPr>
          <a:xfrm>
            <a:off x="5114274" y="3888147"/>
            <a:ext cx="485356" cy="0"/>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6129351E-93F8-E54D-9630-80CE88D0B56D}"/>
              </a:ext>
            </a:extLst>
          </p:cNvPr>
          <p:cNvCxnSpPr>
            <a:cxnSpLocks/>
          </p:cNvCxnSpPr>
          <p:nvPr/>
        </p:nvCxnSpPr>
        <p:spPr>
          <a:xfrm flipH="1" flipV="1">
            <a:off x="6970451" y="5423501"/>
            <a:ext cx="244457" cy="159881"/>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7F938983-1FDE-4C49-8A5D-7D13CFAC7590}"/>
              </a:ext>
            </a:extLst>
          </p:cNvPr>
          <p:cNvCxnSpPr>
            <a:cxnSpLocks/>
          </p:cNvCxnSpPr>
          <p:nvPr/>
        </p:nvCxnSpPr>
        <p:spPr>
          <a:xfrm flipH="1" flipV="1">
            <a:off x="7902482" y="3557272"/>
            <a:ext cx="285548" cy="114183"/>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1B74AF24-B4CA-AB4C-9505-16DD7D1FCFC6}"/>
              </a:ext>
            </a:extLst>
          </p:cNvPr>
          <p:cNvCxnSpPr>
            <a:cxnSpLocks/>
          </p:cNvCxnSpPr>
          <p:nvPr/>
        </p:nvCxnSpPr>
        <p:spPr>
          <a:xfrm flipH="1">
            <a:off x="8378691" y="1205087"/>
            <a:ext cx="246170" cy="124703"/>
          </a:xfrm>
          <a:prstGeom prst="straightConnector1">
            <a:avLst/>
          </a:prstGeom>
          <a:ln w="28575">
            <a:solidFill>
              <a:schemeClr val="bg1"/>
            </a:solidFill>
            <a:tailEnd type="stealth" w="lg" len="lg"/>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8E258DC-2D09-564A-BB77-10FEA428D9FD}"/>
              </a:ext>
            </a:extLst>
          </p:cNvPr>
          <p:cNvSpPr txBox="1"/>
          <p:nvPr/>
        </p:nvSpPr>
        <p:spPr>
          <a:xfrm>
            <a:off x="429487" y="5943601"/>
            <a:ext cx="2687781" cy="307777"/>
          </a:xfrm>
          <a:prstGeom prst="rect">
            <a:avLst/>
          </a:prstGeom>
          <a:noFill/>
        </p:spPr>
        <p:txBody>
          <a:bodyPr wrap="square" rtlCol="0">
            <a:spAutoFit/>
          </a:bodyPr>
          <a:lstStyle/>
          <a:p>
            <a:r>
              <a:rPr lang="en-US" sz="1400" b="1" i="1" dirty="0">
                <a:solidFill>
                  <a:srgbClr val="FF0000"/>
                </a:solidFill>
              </a:rPr>
              <a:t>(Johnson and </a:t>
            </a:r>
            <a:r>
              <a:rPr lang="en-US" sz="1400" b="1" i="1" dirty="0" err="1">
                <a:solidFill>
                  <a:srgbClr val="FF0000"/>
                </a:solidFill>
              </a:rPr>
              <a:t>Bresch</a:t>
            </a:r>
            <a:r>
              <a:rPr lang="en-US" sz="1400" b="1" i="1" dirty="0">
                <a:solidFill>
                  <a:srgbClr val="FF0000"/>
                </a:solidFill>
              </a:rPr>
              <a:t> 1991)</a:t>
            </a:r>
          </a:p>
        </p:txBody>
      </p:sp>
      <p:sp>
        <p:nvSpPr>
          <p:cNvPr id="31" name="TextBox 30">
            <a:extLst>
              <a:ext uri="{FF2B5EF4-FFF2-40B4-BE49-F238E27FC236}">
                <a16:creationId xmlns:a16="http://schemas.microsoft.com/office/drawing/2014/main" id="{9DA00AEC-6901-4E46-A57E-BF5A1580831E}"/>
              </a:ext>
            </a:extLst>
          </p:cNvPr>
          <p:cNvSpPr txBox="1"/>
          <p:nvPr/>
        </p:nvSpPr>
        <p:spPr>
          <a:xfrm>
            <a:off x="3844701" y="2530604"/>
            <a:ext cx="1769757"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Afternoon: deep convection</a:t>
            </a:r>
          </a:p>
        </p:txBody>
      </p:sp>
      <p:cxnSp>
        <p:nvCxnSpPr>
          <p:cNvPr id="34" name="Straight Arrow Connector 33">
            <a:extLst>
              <a:ext uri="{FF2B5EF4-FFF2-40B4-BE49-F238E27FC236}">
                <a16:creationId xmlns:a16="http://schemas.microsoft.com/office/drawing/2014/main" id="{BEAA4E13-8C00-8B49-8BCC-51DAB7DA4ADE}"/>
              </a:ext>
            </a:extLst>
          </p:cNvPr>
          <p:cNvCxnSpPr>
            <a:cxnSpLocks/>
          </p:cNvCxnSpPr>
          <p:nvPr/>
        </p:nvCxnSpPr>
        <p:spPr>
          <a:xfrm flipH="1" flipV="1">
            <a:off x="3394405" y="2715422"/>
            <a:ext cx="463769" cy="12425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B6FC2C34-97FE-0243-B815-A32C0D6B95EF}"/>
              </a:ext>
            </a:extLst>
          </p:cNvPr>
          <p:cNvSpPr txBox="1"/>
          <p:nvPr/>
        </p:nvSpPr>
        <p:spPr>
          <a:xfrm>
            <a:off x="3567480" y="4000697"/>
            <a:ext cx="2083776"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i="1" dirty="0"/>
              <a:t>Evening: stratiform precipitation</a:t>
            </a:r>
          </a:p>
        </p:txBody>
      </p:sp>
      <p:cxnSp>
        <p:nvCxnSpPr>
          <p:cNvPr id="38" name="Straight Arrow Connector 37">
            <a:extLst>
              <a:ext uri="{FF2B5EF4-FFF2-40B4-BE49-F238E27FC236}">
                <a16:creationId xmlns:a16="http://schemas.microsoft.com/office/drawing/2014/main" id="{E15D46B7-81B7-9240-B597-C18403486112}"/>
              </a:ext>
            </a:extLst>
          </p:cNvPr>
          <p:cNvCxnSpPr>
            <a:cxnSpLocks/>
            <a:stCxn id="41" idx="1"/>
          </p:cNvCxnSpPr>
          <p:nvPr/>
        </p:nvCxnSpPr>
        <p:spPr>
          <a:xfrm flipH="1" flipV="1">
            <a:off x="2909454" y="3699167"/>
            <a:ext cx="658026" cy="624696"/>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AE03819-FCAE-A646-8DDE-1E51F441CA07}"/>
              </a:ext>
            </a:extLst>
          </p:cNvPr>
          <p:cNvSpPr txBox="1"/>
          <p:nvPr/>
        </p:nvSpPr>
        <p:spPr>
          <a:xfrm>
            <a:off x="6147849" y="3548336"/>
            <a:ext cx="1162518" cy="923330"/>
          </a:xfrm>
          <a:prstGeom prst="rect">
            <a:avLst/>
          </a:prstGeom>
          <a:noFill/>
        </p:spPr>
        <p:txBody>
          <a:bodyPr wrap="square" rtlCol="0">
            <a:spAutoFit/>
          </a:bodyPr>
          <a:lstStyle/>
          <a:p>
            <a:pPr algn="ctr"/>
            <a:r>
              <a:rPr lang="en-US" b="1" i="1" dirty="0">
                <a:solidFill>
                  <a:schemeClr val="bg1"/>
                </a:solidFill>
              </a:rPr>
              <a:t>Afternoon sea breeze</a:t>
            </a:r>
          </a:p>
        </p:txBody>
      </p:sp>
      <p:pic>
        <p:nvPicPr>
          <p:cNvPr id="46" name="Picture 4" descr="Image result for cloud clipart">
            <a:extLst>
              <a:ext uri="{FF2B5EF4-FFF2-40B4-BE49-F238E27FC236}">
                <a16:creationId xmlns:a16="http://schemas.microsoft.com/office/drawing/2014/main" id="{4D03883F-366D-0649-9F64-960378DBA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058396">
            <a:off x="5344883" y="4365024"/>
            <a:ext cx="1685936" cy="32785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Image result for cloud clipart">
            <a:extLst>
              <a:ext uri="{FF2B5EF4-FFF2-40B4-BE49-F238E27FC236}">
                <a16:creationId xmlns:a16="http://schemas.microsoft.com/office/drawing/2014/main" id="{A2C083FF-CB67-1F4D-89A3-C4C13AE34B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155302">
            <a:off x="5943989" y="2855736"/>
            <a:ext cx="3517536" cy="314501"/>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Image result for cloud clipart">
            <a:extLst>
              <a:ext uri="{FF2B5EF4-FFF2-40B4-BE49-F238E27FC236}">
                <a16:creationId xmlns:a16="http://schemas.microsoft.com/office/drawing/2014/main" id="{C2E50149-88A6-3342-8355-185EE2D567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4082">
            <a:off x="7516185" y="628912"/>
            <a:ext cx="947080" cy="311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6FBD3A6-895D-484C-94C5-B76B41FE097E}"/>
              </a:ext>
            </a:extLst>
          </p:cNvPr>
          <p:cNvSpPr txBox="1"/>
          <p:nvPr/>
        </p:nvSpPr>
        <p:spPr>
          <a:xfrm>
            <a:off x="1510145" y="1298929"/>
            <a:ext cx="2754908" cy="338554"/>
          </a:xfrm>
          <a:prstGeom prst="rect">
            <a:avLst/>
          </a:prstGeom>
          <a:noFill/>
        </p:spPr>
        <p:txBody>
          <a:bodyPr wrap="square" rtlCol="0">
            <a:spAutoFit/>
          </a:bodyPr>
          <a:lstStyle/>
          <a:p>
            <a:r>
              <a:rPr lang="en-US" sz="1600" b="1" i="1" dirty="0">
                <a:solidFill>
                  <a:srgbClr val="FF0000"/>
                </a:solidFill>
              </a:rPr>
              <a:t>APPARENT HEAT SOURCE</a:t>
            </a:r>
          </a:p>
        </p:txBody>
      </p:sp>
      <p:sp>
        <p:nvSpPr>
          <p:cNvPr id="7" name="TextBox 6">
            <a:extLst>
              <a:ext uri="{FF2B5EF4-FFF2-40B4-BE49-F238E27FC236}">
                <a16:creationId xmlns:a16="http://schemas.microsoft.com/office/drawing/2014/main" id="{339AC7CA-3F48-C941-A4B6-6D37B0611481}"/>
              </a:ext>
            </a:extLst>
          </p:cNvPr>
          <p:cNvSpPr txBox="1"/>
          <p:nvPr/>
        </p:nvSpPr>
        <p:spPr>
          <a:xfrm>
            <a:off x="2638810" y="5238835"/>
            <a:ext cx="2025719" cy="338554"/>
          </a:xfrm>
          <a:prstGeom prst="rect">
            <a:avLst/>
          </a:prstGeom>
          <a:noFill/>
        </p:spPr>
        <p:txBody>
          <a:bodyPr wrap="square" rtlCol="0">
            <a:spAutoFit/>
          </a:bodyPr>
          <a:lstStyle/>
          <a:p>
            <a:r>
              <a:rPr lang="en-US" sz="1600" i="1" dirty="0"/>
              <a:t>UNDISTURBED DAY</a:t>
            </a:r>
          </a:p>
        </p:txBody>
      </p:sp>
      <p:sp>
        <p:nvSpPr>
          <p:cNvPr id="8" name="TextBox 7">
            <a:extLst>
              <a:ext uri="{FF2B5EF4-FFF2-40B4-BE49-F238E27FC236}">
                <a16:creationId xmlns:a16="http://schemas.microsoft.com/office/drawing/2014/main" id="{64B995C1-CEA9-544B-BEF2-3CC36B544F6D}"/>
              </a:ext>
            </a:extLst>
          </p:cNvPr>
          <p:cNvSpPr txBox="1"/>
          <p:nvPr/>
        </p:nvSpPr>
        <p:spPr>
          <a:xfrm>
            <a:off x="3725137" y="3406140"/>
            <a:ext cx="482766" cy="338554"/>
          </a:xfrm>
          <a:prstGeom prst="rect">
            <a:avLst/>
          </a:prstGeom>
          <a:noFill/>
        </p:spPr>
        <p:txBody>
          <a:bodyPr wrap="square" rtlCol="0">
            <a:spAutoFit/>
          </a:bodyPr>
          <a:lstStyle/>
          <a:p>
            <a:r>
              <a:rPr lang="en-US" sz="1600" b="1" dirty="0"/>
              <a:t>L</a:t>
            </a:r>
          </a:p>
        </p:txBody>
      </p:sp>
    </p:spTree>
    <p:extLst>
      <p:ext uri="{BB962C8B-B14F-4D97-AF65-F5344CB8AC3E}">
        <p14:creationId xmlns:p14="http://schemas.microsoft.com/office/powerpoint/2010/main" val="193031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dissolve">
                                      <p:cBhvr>
                                        <p:cTn id="15" dur="500"/>
                                        <p:tgtEl>
                                          <p:spTgt spid="38"/>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Taiwan satellite photo">
            <a:extLst>
              <a:ext uri="{FF2B5EF4-FFF2-40B4-BE49-F238E27FC236}">
                <a16:creationId xmlns:a16="http://schemas.microsoft.com/office/drawing/2014/main" id="{BA5A9453-20A9-5D46-B39C-6C05F64C0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1115" y="1"/>
            <a:ext cx="5361559"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3">
            <a:extLst>
              <a:ext uri="{FF2B5EF4-FFF2-40B4-BE49-F238E27FC236}">
                <a16:creationId xmlns:a16="http://schemas.microsoft.com/office/drawing/2014/main" id="{B246830B-A5E8-3B41-81EF-99FE76FEB125}"/>
              </a:ext>
            </a:extLst>
          </p:cNvPr>
          <p:cNvSpPr>
            <a:spLocks noChangeArrowheads="1"/>
          </p:cNvSpPr>
          <p:nvPr/>
        </p:nvSpPr>
        <p:spPr bwMode="auto">
          <a:xfrm>
            <a:off x="-2347" y="0"/>
            <a:ext cx="3810000" cy="6857999"/>
          </a:xfrm>
          <a:prstGeom prst="rect">
            <a:avLst/>
          </a:prstGeom>
          <a:solidFill>
            <a:srgbClr val="00001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riangle 3">
            <a:extLst>
              <a:ext uri="{FF2B5EF4-FFF2-40B4-BE49-F238E27FC236}">
                <a16:creationId xmlns:a16="http://schemas.microsoft.com/office/drawing/2014/main" id="{892ADFFD-1434-5540-879A-89AB5A6694BC}"/>
              </a:ext>
            </a:extLst>
          </p:cNvPr>
          <p:cNvSpPr/>
          <p:nvPr/>
        </p:nvSpPr>
        <p:spPr>
          <a:xfrm rot="10800000">
            <a:off x="3228108" y="0"/>
            <a:ext cx="2355273" cy="3200400"/>
          </a:xfrm>
          <a:prstGeom prst="triangle">
            <a:avLst>
              <a:gd name="adj" fmla="val 75883"/>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8BCCA7-77A5-1D4F-9085-F6393A334F65}"/>
              </a:ext>
            </a:extLst>
          </p:cNvPr>
          <p:cNvSpPr txBox="1"/>
          <p:nvPr/>
        </p:nvSpPr>
        <p:spPr>
          <a:xfrm>
            <a:off x="277090" y="351564"/>
            <a:ext cx="5583383" cy="1631216"/>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Font typeface="Arial" panose="020B0604020202020204" pitchFamily="34" charset="0"/>
              <a:buChar char="•"/>
            </a:pPr>
            <a:r>
              <a:rPr lang="en-US" sz="2000" b="1" i="1" dirty="0"/>
              <a:t>Air mass modification by strong SST gradient </a:t>
            </a:r>
            <a:r>
              <a:rPr lang="en-US" sz="2000" i="1" dirty="0"/>
              <a:t>in northern SCS during </a:t>
            </a:r>
            <a:r>
              <a:rPr lang="en-US" sz="2000" i="1" dirty="0" err="1"/>
              <a:t>Meiyu</a:t>
            </a:r>
            <a:r>
              <a:rPr lang="en-US" sz="2000" i="1" dirty="0"/>
              <a:t> season (Trier et al. 1990) </a:t>
            </a:r>
          </a:p>
          <a:p>
            <a:pPr marL="342900" indent="-342900">
              <a:buFont typeface="Arial" panose="020B0604020202020204" pitchFamily="34" charset="0"/>
              <a:buChar char="•"/>
            </a:pPr>
            <a:r>
              <a:rPr lang="en-US" sz="2000" b="1" i="1" dirty="0"/>
              <a:t>Surface fluxes moderate the T gradient across front</a:t>
            </a:r>
            <a:r>
              <a:rPr lang="en-US" sz="2000" i="1" dirty="0"/>
              <a:t> as it moves southward along west coast</a:t>
            </a:r>
          </a:p>
        </p:txBody>
      </p:sp>
      <p:pic>
        <p:nvPicPr>
          <p:cNvPr id="2056" name="Picture 8" descr="Related image">
            <a:extLst>
              <a:ext uri="{FF2B5EF4-FFF2-40B4-BE49-F238E27FC236}">
                <a16:creationId xmlns:a16="http://schemas.microsoft.com/office/drawing/2014/main" id="{948D83F1-9747-5C4C-8620-AA01D5F2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3744" y="191677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7" name="Picture 8" descr="Related image">
            <a:extLst>
              <a:ext uri="{FF2B5EF4-FFF2-40B4-BE49-F238E27FC236}">
                <a16:creationId xmlns:a16="http://schemas.microsoft.com/office/drawing/2014/main" id="{12D098F8-C63F-8342-806E-FB11F4041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58" y="1329790"/>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18" name="Picture 8" descr="Related image">
            <a:extLst>
              <a:ext uri="{FF2B5EF4-FFF2-40B4-BE49-F238E27FC236}">
                <a16:creationId xmlns:a16="http://schemas.microsoft.com/office/drawing/2014/main" id="{84248924-C9EC-AF48-848F-B461FA267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1723" y="520609"/>
            <a:ext cx="311913" cy="311913"/>
          </a:xfrm>
          <a:prstGeom prst="rect">
            <a:avLst/>
          </a:prstGeom>
          <a:noFill/>
          <a:effectLst>
            <a:outerShdw blurRad="50800" dist="50800" dir="5400000" algn="ctr" rotWithShape="0">
              <a:schemeClr val="bg1"/>
            </a:outerShdw>
          </a:effectLst>
          <a:scene3d>
            <a:camera prst="orthographicFront">
              <a:rot lat="0" lon="10799999" rev="0"/>
            </a:camera>
            <a:lightRig rig="threePt" dir="t"/>
          </a:scene3d>
        </p:spPr>
      </p:pic>
      <p:pic>
        <p:nvPicPr>
          <p:cNvPr id="9" name="Picture 8" descr="A close up of a map&#13;&#10;&#13;&#10;Description automatically generated">
            <a:extLst>
              <a:ext uri="{FF2B5EF4-FFF2-40B4-BE49-F238E27FC236}">
                <a16:creationId xmlns:a16="http://schemas.microsoft.com/office/drawing/2014/main" id="{F88289C3-7312-834F-9FC4-E1639ED0568F}"/>
              </a:ext>
            </a:extLst>
          </p:cNvPr>
          <p:cNvPicPr>
            <a:picLocks noChangeAspect="1"/>
          </p:cNvPicPr>
          <p:nvPr/>
        </p:nvPicPr>
        <p:blipFill>
          <a:blip r:embed="rId4"/>
          <a:stretch>
            <a:fillRect/>
          </a:stretch>
        </p:blipFill>
        <p:spPr>
          <a:xfrm>
            <a:off x="577198" y="2271997"/>
            <a:ext cx="4552362" cy="4202180"/>
          </a:xfrm>
          <a:prstGeom prst="rect">
            <a:avLst/>
          </a:prstGeom>
        </p:spPr>
      </p:pic>
      <p:sp>
        <p:nvSpPr>
          <p:cNvPr id="10" name="TextBox 9">
            <a:extLst>
              <a:ext uri="{FF2B5EF4-FFF2-40B4-BE49-F238E27FC236}">
                <a16:creationId xmlns:a16="http://schemas.microsoft.com/office/drawing/2014/main" id="{2590882D-9D02-0247-983C-688099C0CDCA}"/>
              </a:ext>
            </a:extLst>
          </p:cNvPr>
          <p:cNvSpPr txBox="1"/>
          <p:nvPr/>
        </p:nvSpPr>
        <p:spPr>
          <a:xfrm>
            <a:off x="3172690" y="5597087"/>
            <a:ext cx="1981795" cy="353943"/>
          </a:xfrm>
          <a:prstGeom prst="rect">
            <a:avLst/>
          </a:prstGeom>
          <a:noFill/>
        </p:spPr>
        <p:txBody>
          <a:bodyPr wrap="square" rtlCol="0">
            <a:spAutoFit/>
          </a:bodyPr>
          <a:lstStyle/>
          <a:p>
            <a:r>
              <a:rPr lang="en-US" sz="1700" b="1" i="1" dirty="0">
                <a:solidFill>
                  <a:srgbClr val="7030A0"/>
                </a:solidFill>
              </a:rPr>
              <a:t>Trier et al. (1990)</a:t>
            </a:r>
          </a:p>
        </p:txBody>
      </p:sp>
      <p:sp>
        <p:nvSpPr>
          <p:cNvPr id="5" name="TextBox 4">
            <a:extLst>
              <a:ext uri="{FF2B5EF4-FFF2-40B4-BE49-F238E27FC236}">
                <a16:creationId xmlns:a16="http://schemas.microsoft.com/office/drawing/2014/main" id="{B7B16236-10B8-B540-BACB-47B06B87512E}"/>
              </a:ext>
            </a:extLst>
          </p:cNvPr>
          <p:cNvSpPr txBox="1"/>
          <p:nvPr/>
        </p:nvSpPr>
        <p:spPr>
          <a:xfrm>
            <a:off x="2286000" y="2840182"/>
            <a:ext cx="942108" cy="369332"/>
          </a:xfrm>
          <a:prstGeom prst="rect">
            <a:avLst/>
          </a:prstGeom>
          <a:noFill/>
        </p:spPr>
        <p:txBody>
          <a:bodyPr wrap="square" rtlCol="0">
            <a:spAutoFit/>
          </a:bodyPr>
          <a:lstStyle/>
          <a:p>
            <a:r>
              <a:rPr lang="en-US" b="1" i="1" dirty="0">
                <a:solidFill>
                  <a:srgbClr val="0070C0"/>
                </a:solidFill>
              </a:rPr>
              <a:t>COOL</a:t>
            </a:r>
          </a:p>
        </p:txBody>
      </p:sp>
      <p:sp>
        <p:nvSpPr>
          <p:cNvPr id="12" name="TextBox 11">
            <a:extLst>
              <a:ext uri="{FF2B5EF4-FFF2-40B4-BE49-F238E27FC236}">
                <a16:creationId xmlns:a16="http://schemas.microsoft.com/office/drawing/2014/main" id="{1369102D-2FB1-2244-BB41-DCD622F8163B}"/>
              </a:ext>
            </a:extLst>
          </p:cNvPr>
          <p:cNvSpPr txBox="1"/>
          <p:nvPr/>
        </p:nvSpPr>
        <p:spPr>
          <a:xfrm>
            <a:off x="1877287" y="5307059"/>
            <a:ext cx="942108" cy="369332"/>
          </a:xfrm>
          <a:prstGeom prst="rect">
            <a:avLst/>
          </a:prstGeom>
          <a:noFill/>
        </p:spPr>
        <p:txBody>
          <a:bodyPr wrap="square" rtlCol="0">
            <a:spAutoFit/>
          </a:bodyPr>
          <a:lstStyle/>
          <a:p>
            <a:r>
              <a:rPr lang="en-US" b="1" i="1" dirty="0">
                <a:solidFill>
                  <a:srgbClr val="FF0000"/>
                </a:solidFill>
              </a:rPr>
              <a:t>WARM</a:t>
            </a:r>
          </a:p>
        </p:txBody>
      </p:sp>
      <p:sp>
        <p:nvSpPr>
          <p:cNvPr id="13" name="Freeform 12">
            <a:extLst>
              <a:ext uri="{FF2B5EF4-FFF2-40B4-BE49-F238E27FC236}">
                <a16:creationId xmlns:a16="http://schemas.microsoft.com/office/drawing/2014/main" id="{53B00B73-B11C-9747-8187-79506D554583}"/>
              </a:ext>
            </a:extLst>
          </p:cNvPr>
          <p:cNvSpPr/>
          <p:nvPr/>
        </p:nvSpPr>
        <p:spPr>
          <a:xfrm rot="3850085" flipV="1">
            <a:off x="2091184" y="3250335"/>
            <a:ext cx="815247" cy="1078386"/>
          </a:xfrm>
          <a:custGeom>
            <a:avLst/>
            <a:gdLst>
              <a:gd name="connsiteX0" fmla="*/ 0 w 1482436"/>
              <a:gd name="connsiteY0" fmla="*/ 1704109 h 1704109"/>
              <a:gd name="connsiteX1" fmla="*/ 429490 w 1482436"/>
              <a:gd name="connsiteY1" fmla="*/ 1343891 h 1704109"/>
              <a:gd name="connsiteX2" fmla="*/ 942109 w 1482436"/>
              <a:gd name="connsiteY2" fmla="*/ 678873 h 1704109"/>
              <a:gd name="connsiteX3" fmla="*/ 1482436 w 1482436"/>
              <a:gd name="connsiteY3" fmla="*/ 0 h 1704109"/>
              <a:gd name="connsiteX4" fmla="*/ 1482436 w 1482436"/>
              <a:gd name="connsiteY4" fmla="*/ 0 h 170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2436" h="1704109">
                <a:moveTo>
                  <a:pt x="0" y="1704109"/>
                </a:moveTo>
                <a:cubicBezTo>
                  <a:pt x="136236" y="1609436"/>
                  <a:pt x="272472" y="1514764"/>
                  <a:pt x="429490" y="1343891"/>
                </a:cubicBezTo>
                <a:cubicBezTo>
                  <a:pt x="586508" y="1173018"/>
                  <a:pt x="766618" y="902855"/>
                  <a:pt x="942109" y="678873"/>
                </a:cubicBezTo>
                <a:cubicBezTo>
                  <a:pt x="1117600" y="454891"/>
                  <a:pt x="1482436" y="0"/>
                  <a:pt x="1482436" y="0"/>
                </a:cubicBezTo>
                <a:lnTo>
                  <a:pt x="1482436" y="0"/>
                </a:lnTo>
              </a:path>
            </a:pathLst>
          </a:custGeom>
          <a:noFill/>
          <a:ln w="57150">
            <a:solidFill>
              <a:srgbClr val="0070C0"/>
            </a:solidFill>
            <a:tailEnd type="stealth"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3236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SCS Investigating Monsoon Weather and Climate</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23" name="TextBox 22"/>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Tree>
    <p:extLst>
      <p:ext uri="{BB962C8B-B14F-4D97-AF65-F5344CB8AC3E}">
        <p14:creationId xmlns:p14="http://schemas.microsoft.com/office/powerpoint/2010/main" val="22951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1" name="Text Box 5"/>
          <p:cNvSpPr txBox="1">
            <a:spLocks noChangeArrowheads="1"/>
          </p:cNvSpPr>
          <p:nvPr/>
        </p:nvSpPr>
        <p:spPr bwMode="auto">
          <a:xfrm>
            <a:off x="416350" y="32953"/>
            <a:ext cx="7935907" cy="95410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800" b="1" i="1" dirty="0">
                <a:solidFill>
                  <a:srgbClr val="000090"/>
                </a:solidFill>
                <a:latin typeface="Arial"/>
                <a:cs typeface="Arial"/>
              </a:rPr>
              <a:t>South China Sea Monsoon Experiment (SCSMEX) –  May-June 1998</a:t>
            </a:r>
          </a:p>
        </p:txBody>
      </p:sp>
      <p:sp>
        <p:nvSpPr>
          <p:cNvPr id="2" name="TextBox 1"/>
          <p:cNvSpPr txBox="1"/>
          <p:nvPr/>
        </p:nvSpPr>
        <p:spPr>
          <a:xfrm>
            <a:off x="314647" y="1297665"/>
            <a:ext cx="3481498" cy="1569660"/>
          </a:xfrm>
          <a:prstGeom prst="rect">
            <a:avLst/>
          </a:prstGeom>
          <a:solidFill>
            <a:schemeClr val="bg1">
              <a:lumMod val="85000"/>
            </a:schemeClr>
          </a:solidFill>
          <a:ln>
            <a:solidFill>
              <a:schemeClr val="tx1"/>
            </a:solidFill>
          </a:ln>
          <a:effectLst>
            <a:outerShdw blurRad="50800" dist="38100" dir="2700000" algn="tl" rotWithShape="0">
              <a:schemeClr val="bg1">
                <a:alpha val="43000"/>
              </a:schemeClr>
            </a:outerShdw>
          </a:effectLst>
          <a:scene3d>
            <a:camera prst="orthographicFront"/>
            <a:lightRig rig="threePt" dir="t"/>
          </a:scene3d>
          <a:sp3d>
            <a:bevelT w="38100"/>
          </a:sp3d>
        </p:spPr>
        <p:txBody>
          <a:bodyPr wrap="square" rtlCol="0">
            <a:spAutoFit/>
          </a:bodyPr>
          <a:lstStyle/>
          <a:p>
            <a:pPr algn="ctr">
              <a:buClr>
                <a:srgbClr val="FF0000"/>
              </a:buClr>
            </a:pPr>
            <a:r>
              <a:rPr lang="en-US" sz="2400" b="1" i="1" dirty="0"/>
              <a:t>Study of key processes associated with onset and evolution of SE Asia summer monsoon</a:t>
            </a:r>
          </a:p>
        </p:txBody>
      </p:sp>
      <p:pic>
        <p:nvPicPr>
          <p:cNvPr id="4" name="Picture 3" descr="A close up of a map&#13;&#10;&#13;&#10;Description automatically generated">
            <a:extLst>
              <a:ext uri="{FF2B5EF4-FFF2-40B4-BE49-F238E27FC236}">
                <a16:creationId xmlns:a16="http://schemas.microsoft.com/office/drawing/2014/main" id="{1D14FC9F-71B3-3642-83EF-1756D41EB157}"/>
              </a:ext>
            </a:extLst>
          </p:cNvPr>
          <p:cNvPicPr>
            <a:picLocks noChangeAspect="1"/>
          </p:cNvPicPr>
          <p:nvPr/>
        </p:nvPicPr>
        <p:blipFill>
          <a:blip r:embed="rId2"/>
          <a:stretch>
            <a:fillRect/>
          </a:stretch>
        </p:blipFill>
        <p:spPr>
          <a:xfrm>
            <a:off x="4110645" y="1297665"/>
            <a:ext cx="4887035" cy="4998104"/>
          </a:xfrm>
          <a:prstGeom prst="rect">
            <a:avLst/>
          </a:prstGeom>
          <a:ln>
            <a:solidFill>
              <a:schemeClr val="tx1"/>
            </a:solidFill>
          </a:ln>
        </p:spPr>
      </p:pic>
      <p:sp>
        <p:nvSpPr>
          <p:cNvPr id="5" name="TextBox 4">
            <a:extLst>
              <a:ext uri="{FF2B5EF4-FFF2-40B4-BE49-F238E27FC236}">
                <a16:creationId xmlns:a16="http://schemas.microsoft.com/office/drawing/2014/main" id="{701E39F4-AAF4-B343-8C35-D10988378F6B}"/>
              </a:ext>
            </a:extLst>
          </p:cNvPr>
          <p:cNvSpPr txBox="1"/>
          <p:nvPr/>
        </p:nvSpPr>
        <p:spPr>
          <a:xfrm>
            <a:off x="146320" y="5015345"/>
            <a:ext cx="3964325" cy="369332"/>
          </a:xfrm>
          <a:prstGeom prst="rect">
            <a:avLst/>
          </a:prstGeom>
          <a:noFill/>
        </p:spPr>
        <p:txBody>
          <a:bodyPr wrap="square" rtlCol="0">
            <a:spAutoFit/>
          </a:bodyPr>
          <a:lstStyle/>
          <a:p>
            <a:r>
              <a:rPr lang="en-US" i="1" dirty="0"/>
              <a:t>(SCSMEX review: Lau et al. 2000, BAMS)</a:t>
            </a:r>
          </a:p>
        </p:txBody>
      </p:sp>
      <p:sp>
        <p:nvSpPr>
          <p:cNvPr id="3" name="TextBox 2">
            <a:extLst>
              <a:ext uri="{FF2B5EF4-FFF2-40B4-BE49-F238E27FC236}">
                <a16:creationId xmlns:a16="http://schemas.microsoft.com/office/drawing/2014/main" id="{1423A309-AEBC-A74B-8D67-DD57AED2A5AB}"/>
              </a:ext>
            </a:extLst>
          </p:cNvPr>
          <p:cNvSpPr txBox="1"/>
          <p:nvPr/>
        </p:nvSpPr>
        <p:spPr>
          <a:xfrm>
            <a:off x="628378" y="3429000"/>
            <a:ext cx="2854036" cy="923330"/>
          </a:xfrm>
          <a:prstGeom prst="rect">
            <a:avLst/>
          </a:prstGeom>
          <a:noFill/>
        </p:spPr>
        <p:txBody>
          <a:bodyPr wrap="square" rtlCol="0">
            <a:spAutoFit/>
          </a:bodyPr>
          <a:lstStyle/>
          <a:p>
            <a:r>
              <a:rPr lang="en-US" b="1" i="1" dirty="0"/>
              <a:t>People’s Republic of China, Taiwan, U.S.A., Australia, Hong Kong, Philippines</a:t>
            </a:r>
          </a:p>
        </p:txBody>
      </p:sp>
    </p:spTree>
    <p:extLst>
      <p:ext uri="{BB962C8B-B14F-4D97-AF65-F5344CB8AC3E}">
        <p14:creationId xmlns:p14="http://schemas.microsoft.com/office/powerpoint/2010/main" val="2964187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CAF5F5-DBC6-2546-805A-9C2BB4638A74}"/>
              </a:ext>
            </a:extLst>
          </p:cNvPr>
          <p:cNvSpPr/>
          <p:nvPr/>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close up of text on a white background&#13;&#10;&#13;&#10;Description automatically generated">
            <a:extLst>
              <a:ext uri="{FF2B5EF4-FFF2-40B4-BE49-F238E27FC236}">
                <a16:creationId xmlns:a16="http://schemas.microsoft.com/office/drawing/2014/main" id="{49C011BD-9021-B44F-898F-55BAFEE7726E}"/>
              </a:ext>
            </a:extLst>
          </p:cNvPr>
          <p:cNvPicPr>
            <a:picLocks noChangeAspect="1"/>
          </p:cNvPicPr>
          <p:nvPr/>
        </p:nvPicPr>
        <p:blipFill>
          <a:blip r:embed="rId2"/>
          <a:stretch>
            <a:fillRect/>
          </a:stretch>
        </p:blipFill>
        <p:spPr>
          <a:xfrm>
            <a:off x="2382982" y="552630"/>
            <a:ext cx="6567054" cy="5752739"/>
          </a:xfrm>
          <a:prstGeom prst="rect">
            <a:avLst/>
          </a:prstGeom>
          <a:ln w="28575">
            <a:solidFill>
              <a:srgbClr val="FF0000"/>
            </a:solidFill>
          </a:ln>
        </p:spPr>
      </p:pic>
      <p:sp>
        <p:nvSpPr>
          <p:cNvPr id="5" name="TextBox 4">
            <a:extLst>
              <a:ext uri="{FF2B5EF4-FFF2-40B4-BE49-F238E27FC236}">
                <a16:creationId xmlns:a16="http://schemas.microsoft.com/office/drawing/2014/main" id="{517BA9EA-919C-364E-A0F9-80ED2F9886BB}"/>
              </a:ext>
            </a:extLst>
          </p:cNvPr>
          <p:cNvSpPr txBox="1"/>
          <p:nvPr/>
        </p:nvSpPr>
        <p:spPr>
          <a:xfrm>
            <a:off x="4834758" y="3202991"/>
            <a:ext cx="3061855" cy="369332"/>
          </a:xfrm>
          <a:prstGeom prst="rect">
            <a:avLst/>
          </a:prstGeom>
          <a:noFill/>
        </p:spPr>
        <p:txBody>
          <a:bodyPr wrap="square" rtlCol="0">
            <a:spAutoFit/>
          </a:bodyPr>
          <a:lstStyle/>
          <a:p>
            <a:r>
              <a:rPr lang="en-US" b="1" i="1" dirty="0">
                <a:solidFill>
                  <a:srgbClr val="0070C0"/>
                </a:solidFill>
              </a:rPr>
              <a:t>(Liu et al. 2002, MWR)</a:t>
            </a:r>
          </a:p>
        </p:txBody>
      </p:sp>
      <p:sp>
        <p:nvSpPr>
          <p:cNvPr id="6" name="TextBox 5">
            <a:extLst>
              <a:ext uri="{FF2B5EF4-FFF2-40B4-BE49-F238E27FC236}">
                <a16:creationId xmlns:a16="http://schemas.microsoft.com/office/drawing/2014/main" id="{E8876DB4-A143-4E40-9790-AA15F962FF50}"/>
              </a:ext>
            </a:extLst>
          </p:cNvPr>
          <p:cNvSpPr txBox="1"/>
          <p:nvPr/>
        </p:nvSpPr>
        <p:spPr>
          <a:xfrm>
            <a:off x="138546" y="800494"/>
            <a:ext cx="2036618" cy="3785652"/>
          </a:xfrm>
          <a:prstGeom prst="rect">
            <a:avLst/>
          </a:prstGeom>
          <a:noFill/>
        </p:spPr>
        <p:txBody>
          <a:bodyPr wrap="square" rtlCol="0">
            <a:spAutoFit/>
          </a:bodyPr>
          <a:lstStyle/>
          <a:p>
            <a:pPr marL="285750" indent="-285750">
              <a:buFont typeface="Wingdings" pitchFamily="2" charset="2"/>
              <a:buChar char="Ø"/>
            </a:pPr>
            <a:r>
              <a:rPr lang="en-US" sz="2400" i="1" dirty="0">
                <a:solidFill>
                  <a:schemeClr val="bg1"/>
                </a:solidFill>
              </a:rPr>
              <a:t>Onset of monsoon first occurs over northern BOB</a:t>
            </a:r>
          </a:p>
          <a:p>
            <a:pPr marL="285750" indent="-285750">
              <a:buFont typeface="Wingdings" pitchFamily="2" charset="2"/>
              <a:buChar char="Ø"/>
            </a:pPr>
            <a:r>
              <a:rPr lang="en-US" sz="2400" i="1" dirty="0">
                <a:solidFill>
                  <a:schemeClr val="bg1"/>
                </a:solidFill>
              </a:rPr>
              <a:t>Then transitions to northern SCS </a:t>
            </a:r>
          </a:p>
        </p:txBody>
      </p:sp>
      <p:sp>
        <p:nvSpPr>
          <p:cNvPr id="7" name="TextBox 6">
            <a:extLst>
              <a:ext uri="{FF2B5EF4-FFF2-40B4-BE49-F238E27FC236}">
                <a16:creationId xmlns:a16="http://schemas.microsoft.com/office/drawing/2014/main" id="{75B5473B-DA5F-E44D-B5FC-32DF6EF3D612}"/>
              </a:ext>
            </a:extLst>
          </p:cNvPr>
          <p:cNvSpPr txBox="1"/>
          <p:nvPr/>
        </p:nvSpPr>
        <p:spPr>
          <a:xfrm>
            <a:off x="332509" y="4627492"/>
            <a:ext cx="1717964" cy="923330"/>
          </a:xfrm>
          <a:prstGeom prst="rect">
            <a:avLst/>
          </a:prstGeom>
          <a:noFill/>
        </p:spPr>
        <p:txBody>
          <a:bodyPr wrap="square" rtlCol="0">
            <a:spAutoFit/>
          </a:bodyPr>
          <a:lstStyle/>
          <a:p>
            <a:r>
              <a:rPr lang="en-US" i="1" dirty="0">
                <a:solidFill>
                  <a:schemeClr val="bg1"/>
                </a:solidFill>
              </a:rPr>
              <a:t>(Ding and Liu 2001; Liu et al. 2002)</a:t>
            </a:r>
          </a:p>
        </p:txBody>
      </p:sp>
      <p:sp>
        <p:nvSpPr>
          <p:cNvPr id="8" name="Right Arrow 7">
            <a:extLst>
              <a:ext uri="{FF2B5EF4-FFF2-40B4-BE49-F238E27FC236}">
                <a16:creationId xmlns:a16="http://schemas.microsoft.com/office/drawing/2014/main" id="{63ED1986-F665-5345-9E2D-5502248F6875}"/>
              </a:ext>
            </a:extLst>
          </p:cNvPr>
          <p:cNvSpPr/>
          <p:nvPr/>
        </p:nvSpPr>
        <p:spPr>
          <a:xfrm rot="921614">
            <a:off x="1904269" y="1607809"/>
            <a:ext cx="1619573" cy="268267"/>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7">
            <a:extLst>
              <a:ext uri="{FF2B5EF4-FFF2-40B4-BE49-F238E27FC236}">
                <a16:creationId xmlns:a16="http://schemas.microsoft.com/office/drawing/2014/main" id="{65D972F7-2D5E-6843-B5EE-E5921CFF924E}"/>
              </a:ext>
            </a:extLst>
          </p:cNvPr>
          <p:cNvSpPr/>
          <p:nvPr/>
        </p:nvSpPr>
        <p:spPr>
          <a:xfrm rot="266863">
            <a:off x="2014513" y="3853220"/>
            <a:ext cx="4893303" cy="324495"/>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E9288B4-8196-BB48-9C36-AC10A33C9F0B}"/>
              </a:ext>
            </a:extLst>
          </p:cNvPr>
          <p:cNvSpPr txBox="1"/>
          <p:nvPr/>
        </p:nvSpPr>
        <p:spPr>
          <a:xfrm>
            <a:off x="3144978" y="817757"/>
            <a:ext cx="1827072" cy="369332"/>
          </a:xfrm>
          <a:prstGeom prst="rect">
            <a:avLst/>
          </a:prstGeom>
          <a:noFill/>
        </p:spPr>
        <p:txBody>
          <a:bodyPr wrap="square" rtlCol="0">
            <a:spAutoFit/>
          </a:bodyPr>
          <a:lstStyle/>
          <a:p>
            <a:r>
              <a:rPr lang="en-US" b="1" i="1" dirty="0"/>
              <a:t>1998 SCSMEX</a:t>
            </a:r>
          </a:p>
        </p:txBody>
      </p:sp>
      <p:sp>
        <p:nvSpPr>
          <p:cNvPr id="3" name="TextBox 2">
            <a:extLst>
              <a:ext uri="{FF2B5EF4-FFF2-40B4-BE49-F238E27FC236}">
                <a16:creationId xmlns:a16="http://schemas.microsoft.com/office/drawing/2014/main" id="{B10AD4C7-F5D5-6747-8B65-36766C01A476}"/>
              </a:ext>
            </a:extLst>
          </p:cNvPr>
          <p:cNvSpPr txBox="1"/>
          <p:nvPr/>
        </p:nvSpPr>
        <p:spPr>
          <a:xfrm>
            <a:off x="6206835" y="475898"/>
            <a:ext cx="2161309" cy="369332"/>
          </a:xfrm>
          <a:prstGeom prst="rect">
            <a:avLst/>
          </a:prstGeom>
          <a:noFill/>
        </p:spPr>
        <p:txBody>
          <a:bodyPr wrap="square" rtlCol="0">
            <a:spAutoFit/>
          </a:bodyPr>
          <a:lstStyle/>
          <a:p>
            <a:r>
              <a:rPr lang="en-US" i="1" dirty="0">
                <a:solidFill>
                  <a:srgbClr val="FF0000"/>
                </a:solidFill>
              </a:rPr>
              <a:t>850 </a:t>
            </a:r>
            <a:r>
              <a:rPr lang="en-US" i="1" dirty="0" err="1">
                <a:solidFill>
                  <a:srgbClr val="FF0000"/>
                </a:solidFill>
              </a:rPr>
              <a:t>hPa</a:t>
            </a:r>
            <a:r>
              <a:rPr lang="en-US" i="1" dirty="0">
                <a:solidFill>
                  <a:srgbClr val="FF0000"/>
                </a:solidFill>
              </a:rPr>
              <a:t> wind, OLR</a:t>
            </a:r>
          </a:p>
        </p:txBody>
      </p:sp>
      <p:sp>
        <p:nvSpPr>
          <p:cNvPr id="11" name="TextBox 10">
            <a:extLst>
              <a:ext uri="{FF2B5EF4-FFF2-40B4-BE49-F238E27FC236}">
                <a16:creationId xmlns:a16="http://schemas.microsoft.com/office/drawing/2014/main" id="{27A4FAAA-558E-2345-81C1-8695963E05E0}"/>
              </a:ext>
            </a:extLst>
          </p:cNvPr>
          <p:cNvSpPr txBox="1"/>
          <p:nvPr/>
        </p:nvSpPr>
        <p:spPr>
          <a:xfrm>
            <a:off x="2611582" y="68580"/>
            <a:ext cx="6155228" cy="461665"/>
          </a:xfrm>
          <a:prstGeom prst="rect">
            <a:avLst/>
          </a:prstGeom>
          <a:noFill/>
        </p:spPr>
        <p:txBody>
          <a:bodyPr wrap="square" rtlCol="0">
            <a:spAutoFit/>
          </a:bodyPr>
          <a:lstStyle/>
          <a:p>
            <a:pPr algn="ctr"/>
            <a:r>
              <a:rPr lang="en-US" sz="2400" b="1" i="1" dirty="0">
                <a:solidFill>
                  <a:schemeClr val="bg1"/>
                </a:solidFill>
              </a:rPr>
              <a:t>Evolution of Flow during SCS Monsoon Onset</a:t>
            </a:r>
          </a:p>
        </p:txBody>
      </p:sp>
    </p:spTree>
    <p:extLst>
      <p:ext uri="{BB962C8B-B14F-4D97-AF65-F5344CB8AC3E}">
        <p14:creationId xmlns:p14="http://schemas.microsoft.com/office/powerpoint/2010/main" val="22253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dissolve">
                                      <p:cBhvr>
                                        <p:cTn id="18" dur="500"/>
                                        <p:tgtEl>
                                          <p:spTgt spid="6">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nesa_color_map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55" y="1074377"/>
            <a:ext cx="8777494" cy="5308012"/>
          </a:xfrm>
          <a:prstGeom prst="rect">
            <a:avLst/>
          </a:prstGeom>
          <a:noFill/>
          <a:extLst>
            <a:ext uri="{909E8E84-426E-40dd-AFC4-6F175D3DCCD1}">
              <a14:hiddenFill xmlns="" xmlns:a14="http://schemas.microsoft.com/office/drawing/2010/main">
                <a:solidFill>
                  <a:srgbClr val="FFFFFF"/>
                </a:solidFill>
              </a14:hiddenFill>
            </a:ext>
          </a:extLst>
        </p:spPr>
      </p:pic>
      <p:sp>
        <p:nvSpPr>
          <p:cNvPr id="34819" name="Line 3"/>
          <p:cNvSpPr>
            <a:spLocks noChangeShapeType="1"/>
          </p:cNvSpPr>
          <p:nvPr/>
        </p:nvSpPr>
        <p:spPr bwMode="auto">
          <a:xfrm flipV="1">
            <a:off x="4254425" y="3408752"/>
            <a:ext cx="381000" cy="152400"/>
          </a:xfrm>
          <a:prstGeom prst="line">
            <a:avLst/>
          </a:prstGeom>
          <a:noFill/>
          <a:ln w="19050">
            <a:solidFill>
              <a:schemeClr val="tx1"/>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4820" name="Text Box 4"/>
          <p:cNvSpPr txBox="1">
            <a:spLocks noChangeArrowheads="1"/>
          </p:cNvSpPr>
          <p:nvPr/>
        </p:nvSpPr>
        <p:spPr bwMode="auto">
          <a:xfrm>
            <a:off x="3324354" y="3440112"/>
            <a:ext cx="914400" cy="739775"/>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i="1" dirty="0">
                <a:latin typeface="Arial Rounded MT Bold" charset="0"/>
              </a:rPr>
              <a:t>BMRC       C-POL RADAR</a:t>
            </a:r>
          </a:p>
        </p:txBody>
      </p:sp>
      <p:sp>
        <p:nvSpPr>
          <p:cNvPr id="34821" name="Text Box 5"/>
          <p:cNvSpPr txBox="1">
            <a:spLocks noChangeArrowheads="1"/>
          </p:cNvSpPr>
          <p:nvPr/>
        </p:nvSpPr>
        <p:spPr bwMode="auto">
          <a:xfrm>
            <a:off x="416350" y="32953"/>
            <a:ext cx="7935907" cy="95410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800" b="1" i="1" dirty="0">
                <a:solidFill>
                  <a:srgbClr val="000090"/>
                </a:solidFill>
                <a:latin typeface="Arial"/>
                <a:cs typeface="Arial"/>
              </a:rPr>
              <a:t>South China Sea Monsoon Experiment (SCSMEX) –  May-June 1998</a:t>
            </a:r>
          </a:p>
        </p:txBody>
      </p:sp>
      <p:sp>
        <p:nvSpPr>
          <p:cNvPr id="34824" name="Text Box 8"/>
          <p:cNvSpPr txBox="1">
            <a:spLocks noChangeArrowheads="1"/>
          </p:cNvSpPr>
          <p:nvPr/>
        </p:nvSpPr>
        <p:spPr bwMode="auto">
          <a:xfrm>
            <a:off x="6820074" y="1015920"/>
            <a:ext cx="17526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400" dirty="0">
                <a:latin typeface="Arial Rounded MT Bold" charset="0"/>
              </a:rPr>
              <a:t>(May-June 1998)</a:t>
            </a:r>
          </a:p>
        </p:txBody>
      </p:sp>
      <p:sp>
        <p:nvSpPr>
          <p:cNvPr id="7" name="Text Box 4">
            <a:extLst>
              <a:ext uri="{FF2B5EF4-FFF2-40B4-BE49-F238E27FC236}">
                <a16:creationId xmlns:a16="http://schemas.microsoft.com/office/drawing/2014/main" id="{F0774B64-DFCF-A645-89AE-944F6CF3E428}"/>
              </a:ext>
            </a:extLst>
          </p:cNvPr>
          <p:cNvSpPr txBox="1">
            <a:spLocks noChangeArrowheads="1"/>
          </p:cNvSpPr>
          <p:nvPr/>
        </p:nvSpPr>
        <p:spPr bwMode="auto">
          <a:xfrm>
            <a:off x="4711283" y="3851563"/>
            <a:ext cx="914400" cy="523220"/>
          </a:xfrm>
          <a:prstGeom prst="rect">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1400" i="1" dirty="0">
                <a:latin typeface="Arial Rounded MT Bold" charset="0"/>
              </a:rPr>
              <a:t>TOGA RADAR</a:t>
            </a:r>
          </a:p>
        </p:txBody>
      </p:sp>
      <p:cxnSp>
        <p:nvCxnSpPr>
          <p:cNvPr id="3" name="Straight Arrow Connector 2">
            <a:extLst>
              <a:ext uri="{FF2B5EF4-FFF2-40B4-BE49-F238E27FC236}">
                <a16:creationId xmlns:a16="http://schemas.microsoft.com/office/drawing/2014/main" id="{872C82A1-58EC-7B45-8C5A-B82144B204A9}"/>
              </a:ext>
            </a:extLst>
          </p:cNvPr>
          <p:cNvCxnSpPr>
            <a:stCxn id="7" idx="0"/>
          </p:cNvCxnSpPr>
          <p:nvPr/>
        </p:nvCxnSpPr>
        <p:spPr>
          <a:xfrm flipH="1" flipV="1">
            <a:off x="4863683" y="3588862"/>
            <a:ext cx="304800" cy="262701"/>
          </a:xfrm>
          <a:prstGeom prst="straightConnector1">
            <a:avLst/>
          </a:prstGeom>
          <a:ln w="3175">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50065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4820"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198" name="Picture 6" descr="T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6248400" cy="6248400"/>
          </a:xfrm>
          <a:prstGeom prst="rect">
            <a:avLst/>
          </a:prstGeom>
          <a:noFill/>
          <a:ln w="28575" cmpd="sng">
            <a:solidFill>
              <a:srgbClr val="000000"/>
            </a:solidFill>
          </a:ln>
          <a:extLst>
            <a:ext uri="{909E8E84-426E-40dd-AFC4-6F175D3DCCD1}">
              <a14:hiddenFill xmlns="" xmlns:a14="http://schemas.microsoft.com/office/drawing/2010/main">
                <a:solidFill>
                  <a:srgbClr val="FFFFFF"/>
                </a:solidFill>
              </a14:hiddenFill>
            </a:ext>
          </a:extLst>
        </p:spPr>
      </p:pic>
      <p:sp>
        <p:nvSpPr>
          <p:cNvPr id="8199" name="Text Box 7"/>
          <p:cNvSpPr txBox="1">
            <a:spLocks noChangeArrowheads="1"/>
          </p:cNvSpPr>
          <p:nvPr/>
        </p:nvSpPr>
        <p:spPr bwMode="auto">
          <a:xfrm>
            <a:off x="3733800" y="1538288"/>
            <a:ext cx="3222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cs typeface="Arial" charset="0"/>
              </a:rPr>
              <a:t>●</a:t>
            </a:r>
          </a:p>
        </p:txBody>
      </p:sp>
      <p:sp>
        <p:nvSpPr>
          <p:cNvPr id="8200" name="Text Box 8"/>
          <p:cNvSpPr txBox="1">
            <a:spLocks noChangeArrowheads="1"/>
          </p:cNvSpPr>
          <p:nvPr/>
        </p:nvSpPr>
        <p:spPr bwMode="auto">
          <a:xfrm>
            <a:off x="3565525" y="1736725"/>
            <a:ext cx="1276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chemeClr val="hlink"/>
                </a:solidFill>
              </a:rPr>
              <a:t>Hong Kong</a:t>
            </a:r>
          </a:p>
        </p:txBody>
      </p:sp>
      <p:sp>
        <p:nvSpPr>
          <p:cNvPr id="8201" name="Text Box 9"/>
          <p:cNvSpPr txBox="1">
            <a:spLocks noChangeArrowheads="1"/>
          </p:cNvSpPr>
          <p:nvPr/>
        </p:nvSpPr>
        <p:spPr bwMode="auto">
          <a:xfrm>
            <a:off x="1524000" y="0"/>
            <a:ext cx="7086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r>
              <a:rPr lang="en-US" sz="3200" dirty="0">
                <a:solidFill>
                  <a:srgbClr val="FFFF00"/>
                </a:solidFill>
                <a:latin typeface="Arial"/>
                <a:cs typeface="Arial"/>
              </a:rPr>
              <a:t>SCSMEX 6-hour Radar Animation</a:t>
            </a:r>
          </a:p>
        </p:txBody>
      </p:sp>
      <p:sp>
        <p:nvSpPr>
          <p:cNvPr id="8221" name="Rectangle 29"/>
          <p:cNvSpPr>
            <a:spLocks noChangeArrowheads="1"/>
          </p:cNvSpPr>
          <p:nvPr/>
        </p:nvSpPr>
        <p:spPr bwMode="auto">
          <a:xfrm>
            <a:off x="1981200" y="914400"/>
            <a:ext cx="1143000" cy="563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2" name="Rectangle 30"/>
          <p:cNvSpPr>
            <a:spLocks noChangeArrowheads="1"/>
          </p:cNvSpPr>
          <p:nvPr/>
        </p:nvSpPr>
        <p:spPr bwMode="auto">
          <a:xfrm>
            <a:off x="6858000" y="990600"/>
            <a:ext cx="1295400" cy="411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3" name="Rectangle 31"/>
          <p:cNvSpPr>
            <a:spLocks noChangeArrowheads="1"/>
          </p:cNvSpPr>
          <p:nvPr/>
        </p:nvSpPr>
        <p:spPr bwMode="auto">
          <a:xfrm>
            <a:off x="7086600" y="4800600"/>
            <a:ext cx="990600" cy="1752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20" name="Text Box 28"/>
          <p:cNvSpPr txBox="1">
            <a:spLocks noChangeArrowheads="1"/>
          </p:cNvSpPr>
          <p:nvPr/>
        </p:nvSpPr>
        <p:spPr bwMode="auto">
          <a:xfrm>
            <a:off x="6832201" y="1295400"/>
            <a:ext cx="1594732" cy="830997"/>
          </a:xfrm>
          <a:prstGeom prst="rect">
            <a:avLst/>
          </a:prstGeom>
          <a:solidFill>
            <a:srgbClr val="009900"/>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i="1" dirty="0">
                <a:solidFill>
                  <a:schemeClr val="bg1"/>
                </a:solidFill>
                <a:latin typeface="Arial"/>
                <a:cs typeface="Arial"/>
              </a:rPr>
              <a:t>Trailing </a:t>
            </a:r>
          </a:p>
          <a:p>
            <a:pPr algn="ctr"/>
            <a:r>
              <a:rPr lang="en-US" sz="2400" i="1" dirty="0" err="1">
                <a:solidFill>
                  <a:schemeClr val="bg1"/>
                </a:solidFill>
                <a:latin typeface="Arial"/>
                <a:cs typeface="Arial"/>
              </a:rPr>
              <a:t>Stratiform</a:t>
            </a:r>
            <a:r>
              <a:rPr lang="en-US" sz="2400" i="1" dirty="0">
                <a:solidFill>
                  <a:schemeClr val="bg1"/>
                </a:solidFill>
                <a:latin typeface="Arial"/>
                <a:cs typeface="Arial"/>
              </a:rPr>
              <a:t> </a:t>
            </a:r>
          </a:p>
        </p:txBody>
      </p:sp>
      <p:sp>
        <p:nvSpPr>
          <p:cNvPr id="8225" name="Text Box 33"/>
          <p:cNvSpPr txBox="1">
            <a:spLocks noChangeArrowheads="1"/>
          </p:cNvSpPr>
          <p:nvPr/>
        </p:nvSpPr>
        <p:spPr bwMode="auto">
          <a:xfrm>
            <a:off x="6648450" y="603250"/>
            <a:ext cx="1581150" cy="39687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chemeClr val="bg1"/>
                </a:solidFill>
              </a:rPr>
              <a:t>5 June 1998</a:t>
            </a:r>
          </a:p>
        </p:txBody>
      </p:sp>
      <p:sp>
        <p:nvSpPr>
          <p:cNvPr id="8226" name="Line 34"/>
          <p:cNvSpPr>
            <a:spLocks noChangeShapeType="1"/>
          </p:cNvSpPr>
          <p:nvPr/>
        </p:nvSpPr>
        <p:spPr bwMode="auto">
          <a:xfrm flipH="1" flipV="1">
            <a:off x="5105400" y="3124200"/>
            <a:ext cx="228600" cy="685800"/>
          </a:xfrm>
          <a:prstGeom prst="line">
            <a:avLst/>
          </a:prstGeom>
          <a:noFill/>
          <a:ln w="19050">
            <a:solidFill>
              <a:srgbClr val="0000FF"/>
            </a:solidFill>
            <a:round/>
            <a:headEnd/>
            <a:tailEnd type="stealth" w="lg" len="lg"/>
          </a:ln>
          <a:effectLst>
            <a:outerShdw blurRad="63500" dist="38099" dir="2700000" algn="ctr" rotWithShape="0">
              <a:schemeClr val="bg1">
                <a:alpha val="74998"/>
              </a:schemeClr>
            </a:outerShdw>
          </a:effectLst>
          <a:extLst>
            <a:ext uri="{909E8E84-426E-40dd-AFC4-6F175D3DCCD1}">
              <a14:hiddenFill xmlns="" xmlns:a14="http://schemas.microsoft.com/office/drawing/2010/main">
                <a:noFill/>
              </a14:hiddenFill>
            </a:ext>
          </a:extLst>
        </p:spPr>
        <p:txBody>
          <a:bodyPr/>
          <a:lstStyle/>
          <a:p>
            <a:endParaRPr lang="en-US"/>
          </a:p>
        </p:txBody>
      </p:sp>
      <p:sp>
        <p:nvSpPr>
          <p:cNvPr id="8227" name="Text Box 35"/>
          <p:cNvSpPr txBox="1">
            <a:spLocks noChangeArrowheads="1"/>
          </p:cNvSpPr>
          <p:nvPr/>
        </p:nvSpPr>
        <p:spPr bwMode="auto">
          <a:xfrm>
            <a:off x="4953000" y="3810000"/>
            <a:ext cx="1143000" cy="457200"/>
          </a:xfrm>
          <a:prstGeom prst="rect">
            <a:avLst/>
          </a:prstGeom>
          <a:solidFill>
            <a:srgbClr val="0000FF"/>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tx1">
                      <a:alpha val="74998"/>
                    </a:schemeClr>
                  </a:outerShdw>
                </a:effectLst>
              </a14:hiddenEffects>
            </a:ext>
          </a:extLst>
        </p:spPr>
        <p:txBody>
          <a:bodyPr>
            <a:spAutoFit/>
          </a:bodyPr>
          <a:lstStyle/>
          <a:p>
            <a:pPr algn="ctr"/>
            <a:r>
              <a:rPr lang="en-US" sz="1200" b="1" i="1">
                <a:solidFill>
                  <a:schemeClr val="bg1"/>
                </a:solidFill>
              </a:rPr>
              <a:t>BMRC C-POL RADAR</a:t>
            </a:r>
          </a:p>
        </p:txBody>
      </p:sp>
      <p:pic>
        <p:nvPicPr>
          <p:cNvPr id="2" name="Picture 1"/>
          <p:cNvPicPr>
            <a:picLocks noChangeAspect="1"/>
          </p:cNvPicPr>
          <p:nvPr/>
        </p:nvPicPr>
        <p:blipFill>
          <a:blip r:embed="rId3"/>
          <a:stretch>
            <a:fillRect/>
          </a:stretch>
        </p:blipFill>
        <p:spPr>
          <a:xfrm>
            <a:off x="246315" y="1000125"/>
            <a:ext cx="2555370" cy="1425897"/>
          </a:xfrm>
          <a:prstGeom prst="rect">
            <a:avLst/>
          </a:prstGeom>
          <a:ln w="38100" cmpd="sng">
            <a:solidFill>
              <a:srgbClr val="000000"/>
            </a:solidFill>
          </a:ln>
        </p:spPr>
      </p:pic>
      <p:sp>
        <p:nvSpPr>
          <p:cNvPr id="3" name="TextBox 2"/>
          <p:cNvSpPr txBox="1"/>
          <p:nvPr/>
        </p:nvSpPr>
        <p:spPr>
          <a:xfrm>
            <a:off x="379137" y="2511039"/>
            <a:ext cx="2353273" cy="400110"/>
          </a:xfrm>
          <a:prstGeom prst="rect">
            <a:avLst/>
          </a:prstGeom>
          <a:solidFill>
            <a:srgbClr val="FFFFFF"/>
          </a:solidFill>
          <a:ln w="28575" cmpd="sng">
            <a:solidFill>
              <a:srgbClr val="000000"/>
            </a:solidFill>
          </a:ln>
        </p:spPr>
        <p:txBody>
          <a:bodyPr wrap="square" rtlCol="0">
            <a:spAutoFit/>
          </a:bodyPr>
          <a:lstStyle/>
          <a:p>
            <a:pPr algn="ctr"/>
            <a:r>
              <a:rPr lang="en-US" sz="2000" i="1" dirty="0"/>
              <a:t>BMRC C-POL Radar</a:t>
            </a:r>
          </a:p>
        </p:txBody>
      </p:sp>
      <p:pic>
        <p:nvPicPr>
          <p:cNvPr id="16" name="Picture 15" descr="A close up of a logo&#13;&#10;&#13;&#10;Description automatically generated">
            <a:extLst>
              <a:ext uri="{FF2B5EF4-FFF2-40B4-BE49-F238E27FC236}">
                <a16:creationId xmlns:a16="http://schemas.microsoft.com/office/drawing/2014/main" id="{8BD6C083-3173-A54E-9939-4E66E587C656}"/>
              </a:ext>
            </a:extLst>
          </p:cNvPr>
          <p:cNvPicPr>
            <a:picLocks noChangeAspect="1"/>
          </p:cNvPicPr>
          <p:nvPr/>
        </p:nvPicPr>
        <p:blipFill>
          <a:blip r:embed="rId4"/>
          <a:stretch>
            <a:fillRect/>
          </a:stretch>
        </p:blipFill>
        <p:spPr>
          <a:xfrm>
            <a:off x="133348" y="2932403"/>
            <a:ext cx="3048087" cy="2720975"/>
          </a:xfrm>
          <a:prstGeom prst="rect">
            <a:avLst/>
          </a:prstGeom>
          <a:ln w="28575">
            <a:solidFill>
              <a:schemeClr val="tx1"/>
            </a:solidFill>
          </a:ln>
        </p:spPr>
      </p:pic>
      <p:sp>
        <p:nvSpPr>
          <p:cNvPr id="17" name="TextBox 16">
            <a:extLst>
              <a:ext uri="{FF2B5EF4-FFF2-40B4-BE49-F238E27FC236}">
                <a16:creationId xmlns:a16="http://schemas.microsoft.com/office/drawing/2014/main" id="{C796DB76-A55B-D44A-995D-5B9D3598C394}"/>
              </a:ext>
            </a:extLst>
          </p:cNvPr>
          <p:cNvSpPr txBox="1"/>
          <p:nvPr/>
        </p:nvSpPr>
        <p:spPr>
          <a:xfrm>
            <a:off x="74337" y="5410687"/>
            <a:ext cx="2605902" cy="307777"/>
          </a:xfrm>
          <a:prstGeom prst="rect">
            <a:avLst/>
          </a:prstGeom>
          <a:noFill/>
        </p:spPr>
        <p:txBody>
          <a:bodyPr wrap="square" rtlCol="0">
            <a:spAutoFit/>
          </a:bodyPr>
          <a:lstStyle/>
          <a:p>
            <a:r>
              <a:rPr lang="en-US" sz="1400" i="1" dirty="0"/>
              <a:t>(Parker and Johnson 2000)</a:t>
            </a:r>
          </a:p>
        </p:txBody>
      </p:sp>
      <p:sp>
        <p:nvSpPr>
          <p:cNvPr id="5" name="Oval 4">
            <a:extLst>
              <a:ext uri="{FF2B5EF4-FFF2-40B4-BE49-F238E27FC236}">
                <a16:creationId xmlns:a16="http://schemas.microsoft.com/office/drawing/2014/main" id="{7438E557-77B3-7549-8E7D-A57CF8EB3E63}"/>
              </a:ext>
            </a:extLst>
          </p:cNvPr>
          <p:cNvSpPr/>
          <p:nvPr/>
        </p:nvSpPr>
        <p:spPr>
          <a:xfrm>
            <a:off x="-46892" y="3335216"/>
            <a:ext cx="3565525" cy="838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B806037-CCC2-204B-B1AA-0F5932AFAE5D}"/>
              </a:ext>
            </a:extLst>
          </p:cNvPr>
          <p:cNvSpPr txBox="1"/>
          <p:nvPr/>
        </p:nvSpPr>
        <p:spPr>
          <a:xfrm>
            <a:off x="4056063" y="6109853"/>
            <a:ext cx="3854881" cy="369332"/>
          </a:xfrm>
          <a:prstGeom prst="rect">
            <a:avLst/>
          </a:prstGeom>
          <a:noFill/>
        </p:spPr>
        <p:txBody>
          <a:bodyPr wrap="square" rtlCol="0">
            <a:spAutoFit/>
          </a:bodyPr>
          <a:lstStyle/>
          <a:p>
            <a:r>
              <a:rPr lang="en-US" i="1" dirty="0"/>
              <a:t>(Johnson, Aves, Ciesielski, Keenan 2005)</a:t>
            </a:r>
          </a:p>
        </p:txBody>
      </p:sp>
    </p:spTree>
    <p:extLst>
      <p:ext uri="{BB962C8B-B14F-4D97-AF65-F5344CB8AC3E}">
        <p14:creationId xmlns:p14="http://schemas.microsoft.com/office/powerpoint/2010/main" val="181001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220"/>
                                        </p:tgtEl>
                                        <p:attrNameLst>
                                          <p:attrName>style.visibility</p:attrName>
                                        </p:attrNameLst>
                                      </p:cBhvr>
                                      <p:to>
                                        <p:strVal val="visible"/>
                                      </p:to>
                                    </p:set>
                                    <p:animEffect transition="in" filter="dissolve">
                                      <p:cBhvr>
                                        <p:cTn id="7" dur="500"/>
                                        <p:tgtEl>
                                          <p:spTgt spid="82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0" grpId="0" animBg="1"/>
      <p:bldP spid="17"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7354" name="Picture 10" descr="L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6248400" cy="6248400"/>
          </a:xfrm>
          <a:prstGeom prst="rect">
            <a:avLst/>
          </a:prstGeom>
          <a:noFill/>
          <a:ln w="28575" cmpd="sng">
            <a:solidFill>
              <a:srgbClr val="000000"/>
            </a:solidFill>
          </a:ln>
          <a:extLst>
            <a:ext uri="{909E8E84-426E-40dd-AFC4-6F175D3DCCD1}">
              <a14:hiddenFill xmlns="" xmlns:a14="http://schemas.microsoft.com/office/drawing/2010/main">
                <a:solidFill>
                  <a:srgbClr val="FFFFFF"/>
                </a:solidFill>
              </a14:hiddenFill>
            </a:ext>
          </a:extLst>
        </p:spPr>
      </p:pic>
      <p:sp>
        <p:nvSpPr>
          <p:cNvPr id="57347" name="Text Box 3"/>
          <p:cNvSpPr txBox="1">
            <a:spLocks noChangeArrowheads="1"/>
          </p:cNvSpPr>
          <p:nvPr/>
        </p:nvSpPr>
        <p:spPr bwMode="auto">
          <a:xfrm>
            <a:off x="3733800" y="1538288"/>
            <a:ext cx="3222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cs typeface="Arial" charset="0"/>
              </a:rPr>
              <a:t>●</a:t>
            </a:r>
          </a:p>
        </p:txBody>
      </p:sp>
      <p:sp>
        <p:nvSpPr>
          <p:cNvPr id="57348" name="Text Box 4"/>
          <p:cNvSpPr txBox="1">
            <a:spLocks noChangeArrowheads="1"/>
          </p:cNvSpPr>
          <p:nvPr/>
        </p:nvSpPr>
        <p:spPr bwMode="auto">
          <a:xfrm>
            <a:off x="3565525" y="1736725"/>
            <a:ext cx="1276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chemeClr val="hlink"/>
                </a:solidFill>
              </a:rPr>
              <a:t>Hong Kong</a:t>
            </a:r>
          </a:p>
        </p:txBody>
      </p:sp>
      <p:sp>
        <p:nvSpPr>
          <p:cNvPr id="57349" name="Text Box 5"/>
          <p:cNvSpPr txBox="1">
            <a:spLocks noChangeArrowheads="1"/>
          </p:cNvSpPr>
          <p:nvPr/>
        </p:nvSpPr>
        <p:spPr bwMode="auto">
          <a:xfrm>
            <a:off x="1828800" y="0"/>
            <a:ext cx="68580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3200" dirty="0">
                <a:solidFill>
                  <a:srgbClr val="FFFF00"/>
                </a:solidFill>
                <a:latin typeface="Arial"/>
                <a:cs typeface="Arial"/>
              </a:rPr>
              <a:t>SCSMEX 4-hour Radar Animation</a:t>
            </a:r>
          </a:p>
        </p:txBody>
      </p:sp>
      <p:sp>
        <p:nvSpPr>
          <p:cNvPr id="57350" name="Rectangle 6"/>
          <p:cNvSpPr>
            <a:spLocks noChangeArrowheads="1"/>
          </p:cNvSpPr>
          <p:nvPr/>
        </p:nvSpPr>
        <p:spPr bwMode="auto">
          <a:xfrm>
            <a:off x="1981200" y="914400"/>
            <a:ext cx="1143000" cy="563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351" name="Rectangle 7"/>
          <p:cNvSpPr>
            <a:spLocks noChangeArrowheads="1"/>
          </p:cNvSpPr>
          <p:nvPr/>
        </p:nvSpPr>
        <p:spPr bwMode="auto">
          <a:xfrm>
            <a:off x="6858000" y="990600"/>
            <a:ext cx="1295400" cy="411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352" name="Rectangle 8"/>
          <p:cNvSpPr>
            <a:spLocks noChangeArrowheads="1"/>
          </p:cNvSpPr>
          <p:nvPr/>
        </p:nvSpPr>
        <p:spPr bwMode="auto">
          <a:xfrm>
            <a:off x="7086600" y="4800600"/>
            <a:ext cx="990600" cy="1752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7353" name="Text Box 9"/>
          <p:cNvSpPr txBox="1">
            <a:spLocks noChangeArrowheads="1"/>
          </p:cNvSpPr>
          <p:nvPr/>
        </p:nvSpPr>
        <p:spPr bwMode="auto">
          <a:xfrm>
            <a:off x="7053142" y="1295400"/>
            <a:ext cx="1594732" cy="830997"/>
          </a:xfrm>
          <a:prstGeom prst="rect">
            <a:avLst/>
          </a:prstGeom>
          <a:solidFill>
            <a:srgbClr val="009900"/>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i="1" dirty="0">
                <a:solidFill>
                  <a:schemeClr val="bg1"/>
                </a:solidFill>
                <a:latin typeface="Arial"/>
                <a:cs typeface="Arial"/>
              </a:rPr>
              <a:t>Leading </a:t>
            </a:r>
          </a:p>
          <a:p>
            <a:pPr algn="ctr"/>
            <a:r>
              <a:rPr lang="en-US" sz="2400" i="1" dirty="0" err="1">
                <a:solidFill>
                  <a:schemeClr val="bg1"/>
                </a:solidFill>
                <a:latin typeface="Arial"/>
                <a:cs typeface="Arial"/>
              </a:rPr>
              <a:t>Stratiform</a:t>
            </a:r>
            <a:r>
              <a:rPr lang="en-US" sz="2400" i="1" dirty="0">
                <a:solidFill>
                  <a:schemeClr val="bg1"/>
                </a:solidFill>
                <a:latin typeface="Arial"/>
                <a:cs typeface="Arial"/>
              </a:rPr>
              <a:t> </a:t>
            </a:r>
          </a:p>
        </p:txBody>
      </p:sp>
      <p:sp>
        <p:nvSpPr>
          <p:cNvPr id="57355" name="Text Box 11"/>
          <p:cNvSpPr txBox="1">
            <a:spLocks noChangeArrowheads="1"/>
          </p:cNvSpPr>
          <p:nvPr/>
        </p:nvSpPr>
        <p:spPr bwMode="auto">
          <a:xfrm>
            <a:off x="6583363" y="609600"/>
            <a:ext cx="1673225" cy="39687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chemeClr val="bg1"/>
                </a:solidFill>
                <a:latin typeface="Comic Sans MS" charset="0"/>
              </a:rPr>
              <a:t>18 May 1998</a:t>
            </a:r>
          </a:p>
        </p:txBody>
      </p:sp>
      <p:pic>
        <p:nvPicPr>
          <p:cNvPr id="3" name="Picture 2" descr="A close up of a logo&#13;&#10;&#13;&#10;Description automatically generated">
            <a:extLst>
              <a:ext uri="{FF2B5EF4-FFF2-40B4-BE49-F238E27FC236}">
                <a16:creationId xmlns:a16="http://schemas.microsoft.com/office/drawing/2014/main" id="{842EA990-6F46-5048-9EF6-62B052A948AB}"/>
              </a:ext>
            </a:extLst>
          </p:cNvPr>
          <p:cNvPicPr>
            <a:picLocks noChangeAspect="1"/>
          </p:cNvPicPr>
          <p:nvPr/>
        </p:nvPicPr>
        <p:blipFill>
          <a:blip r:embed="rId3"/>
          <a:stretch>
            <a:fillRect/>
          </a:stretch>
        </p:blipFill>
        <p:spPr>
          <a:xfrm>
            <a:off x="103823" y="2576945"/>
            <a:ext cx="3048087" cy="2720975"/>
          </a:xfrm>
          <a:prstGeom prst="rect">
            <a:avLst/>
          </a:prstGeom>
          <a:ln w="28575">
            <a:solidFill>
              <a:schemeClr val="tx1"/>
            </a:solidFill>
          </a:ln>
        </p:spPr>
      </p:pic>
      <p:sp>
        <p:nvSpPr>
          <p:cNvPr id="4" name="TextBox 3">
            <a:extLst>
              <a:ext uri="{FF2B5EF4-FFF2-40B4-BE49-F238E27FC236}">
                <a16:creationId xmlns:a16="http://schemas.microsoft.com/office/drawing/2014/main" id="{6DDEAAD9-3363-5142-8168-6FC6CF2C8ED8}"/>
              </a:ext>
            </a:extLst>
          </p:cNvPr>
          <p:cNvSpPr txBox="1"/>
          <p:nvPr/>
        </p:nvSpPr>
        <p:spPr>
          <a:xfrm>
            <a:off x="259975" y="5003998"/>
            <a:ext cx="2605902" cy="307777"/>
          </a:xfrm>
          <a:prstGeom prst="rect">
            <a:avLst/>
          </a:prstGeom>
          <a:noFill/>
        </p:spPr>
        <p:txBody>
          <a:bodyPr wrap="square" rtlCol="0">
            <a:spAutoFit/>
          </a:bodyPr>
          <a:lstStyle/>
          <a:p>
            <a:r>
              <a:rPr lang="en-US" sz="1400" i="1" dirty="0"/>
              <a:t>(Parker and Johnson 2000)</a:t>
            </a:r>
          </a:p>
        </p:txBody>
      </p:sp>
      <p:sp>
        <p:nvSpPr>
          <p:cNvPr id="14" name="Oval 13">
            <a:extLst>
              <a:ext uri="{FF2B5EF4-FFF2-40B4-BE49-F238E27FC236}">
                <a16:creationId xmlns:a16="http://schemas.microsoft.com/office/drawing/2014/main" id="{B72109B7-DAE1-D944-B916-78750C9482F1}"/>
              </a:ext>
            </a:extLst>
          </p:cNvPr>
          <p:cNvSpPr/>
          <p:nvPr/>
        </p:nvSpPr>
        <p:spPr>
          <a:xfrm>
            <a:off x="-46892" y="3733798"/>
            <a:ext cx="3565525" cy="838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F1C065D-B5C6-7E46-92A8-36BDA292BEF1}"/>
              </a:ext>
            </a:extLst>
          </p:cNvPr>
          <p:cNvPicPr>
            <a:picLocks noChangeAspect="1"/>
          </p:cNvPicPr>
          <p:nvPr/>
        </p:nvPicPr>
        <p:blipFill>
          <a:blip r:embed="rId4"/>
          <a:stretch>
            <a:fillRect/>
          </a:stretch>
        </p:blipFill>
        <p:spPr>
          <a:xfrm>
            <a:off x="236502" y="719048"/>
            <a:ext cx="2555370" cy="1425897"/>
          </a:xfrm>
          <a:prstGeom prst="rect">
            <a:avLst/>
          </a:prstGeom>
          <a:ln w="38100" cmpd="sng">
            <a:solidFill>
              <a:srgbClr val="000000"/>
            </a:solidFill>
          </a:ln>
        </p:spPr>
      </p:pic>
      <p:sp>
        <p:nvSpPr>
          <p:cNvPr id="16" name="TextBox 15">
            <a:extLst>
              <a:ext uri="{FF2B5EF4-FFF2-40B4-BE49-F238E27FC236}">
                <a16:creationId xmlns:a16="http://schemas.microsoft.com/office/drawing/2014/main" id="{5F15FD48-01A4-4541-BA57-9606189BB7E4}"/>
              </a:ext>
            </a:extLst>
          </p:cNvPr>
          <p:cNvSpPr txBox="1"/>
          <p:nvPr/>
        </p:nvSpPr>
        <p:spPr>
          <a:xfrm>
            <a:off x="345053" y="1990868"/>
            <a:ext cx="2353273" cy="400110"/>
          </a:xfrm>
          <a:prstGeom prst="rect">
            <a:avLst/>
          </a:prstGeom>
          <a:solidFill>
            <a:srgbClr val="FFFFFF"/>
          </a:solidFill>
          <a:ln w="28575" cmpd="sng">
            <a:solidFill>
              <a:srgbClr val="000000"/>
            </a:solidFill>
          </a:ln>
        </p:spPr>
        <p:txBody>
          <a:bodyPr wrap="square" rtlCol="0">
            <a:spAutoFit/>
          </a:bodyPr>
          <a:lstStyle/>
          <a:p>
            <a:pPr algn="ctr"/>
            <a:r>
              <a:rPr lang="en-US" sz="2000" i="1" dirty="0"/>
              <a:t>BMRC C-POL Radar</a:t>
            </a:r>
          </a:p>
        </p:txBody>
      </p:sp>
    </p:spTree>
    <p:extLst>
      <p:ext uri="{BB962C8B-B14F-4D97-AF65-F5344CB8AC3E}">
        <p14:creationId xmlns:p14="http://schemas.microsoft.com/office/powerpoint/2010/main" val="576484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8378" name="Picture 10" descr="PS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609600"/>
            <a:ext cx="6248400" cy="6248400"/>
          </a:xfrm>
          <a:prstGeom prst="rect">
            <a:avLst/>
          </a:prstGeom>
          <a:noFill/>
          <a:ln w="28575" cmpd="sng">
            <a:solidFill>
              <a:srgbClr val="000000"/>
            </a:solidFill>
          </a:ln>
          <a:extLst>
            <a:ext uri="{909E8E84-426E-40dd-AFC4-6F175D3DCCD1}">
              <a14:hiddenFill xmlns="" xmlns:a14="http://schemas.microsoft.com/office/drawing/2010/main">
                <a:solidFill>
                  <a:srgbClr val="FFFFFF"/>
                </a:solidFill>
              </a14:hiddenFill>
            </a:ext>
          </a:extLst>
        </p:spPr>
      </p:pic>
      <p:sp>
        <p:nvSpPr>
          <p:cNvPr id="58371" name="Text Box 3"/>
          <p:cNvSpPr txBox="1">
            <a:spLocks noChangeArrowheads="1"/>
          </p:cNvSpPr>
          <p:nvPr/>
        </p:nvSpPr>
        <p:spPr bwMode="auto">
          <a:xfrm>
            <a:off x="3733800" y="1538288"/>
            <a:ext cx="32226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chemeClr val="hlink"/>
                </a:solidFill>
                <a:cs typeface="Arial" charset="0"/>
              </a:rPr>
              <a:t>●</a:t>
            </a:r>
          </a:p>
        </p:txBody>
      </p:sp>
      <p:sp>
        <p:nvSpPr>
          <p:cNvPr id="58372" name="Text Box 4"/>
          <p:cNvSpPr txBox="1">
            <a:spLocks noChangeArrowheads="1"/>
          </p:cNvSpPr>
          <p:nvPr/>
        </p:nvSpPr>
        <p:spPr bwMode="auto">
          <a:xfrm>
            <a:off x="3565525" y="1736725"/>
            <a:ext cx="127635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solidFill>
                  <a:schemeClr val="hlink"/>
                </a:solidFill>
              </a:rPr>
              <a:t>Hong Kong</a:t>
            </a:r>
          </a:p>
        </p:txBody>
      </p:sp>
      <p:sp>
        <p:nvSpPr>
          <p:cNvPr id="58373" name="Text Box 5"/>
          <p:cNvSpPr txBox="1">
            <a:spLocks noChangeArrowheads="1"/>
          </p:cNvSpPr>
          <p:nvPr/>
        </p:nvSpPr>
        <p:spPr bwMode="auto">
          <a:xfrm>
            <a:off x="1828800" y="17804"/>
            <a:ext cx="6705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r>
              <a:rPr lang="en-US" sz="3200" dirty="0">
                <a:solidFill>
                  <a:srgbClr val="FFFF00"/>
                </a:solidFill>
                <a:latin typeface="Arial"/>
                <a:cs typeface="Arial"/>
              </a:rPr>
              <a:t>SCSMEX 6-hour Radar Animation</a:t>
            </a:r>
          </a:p>
        </p:txBody>
      </p:sp>
      <p:sp>
        <p:nvSpPr>
          <p:cNvPr id="58374" name="Rectangle 6"/>
          <p:cNvSpPr>
            <a:spLocks noChangeArrowheads="1"/>
          </p:cNvSpPr>
          <p:nvPr/>
        </p:nvSpPr>
        <p:spPr bwMode="auto">
          <a:xfrm>
            <a:off x="1981200" y="914400"/>
            <a:ext cx="1143000" cy="5638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5" name="Rectangle 7"/>
          <p:cNvSpPr>
            <a:spLocks noChangeArrowheads="1"/>
          </p:cNvSpPr>
          <p:nvPr/>
        </p:nvSpPr>
        <p:spPr bwMode="auto">
          <a:xfrm>
            <a:off x="6858000" y="990600"/>
            <a:ext cx="1295400" cy="41148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6" name="Rectangle 8"/>
          <p:cNvSpPr>
            <a:spLocks noChangeArrowheads="1"/>
          </p:cNvSpPr>
          <p:nvPr/>
        </p:nvSpPr>
        <p:spPr bwMode="auto">
          <a:xfrm>
            <a:off x="7010400" y="4800600"/>
            <a:ext cx="990600" cy="1752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8377" name="Text Box 9"/>
          <p:cNvSpPr txBox="1">
            <a:spLocks noChangeArrowheads="1"/>
          </p:cNvSpPr>
          <p:nvPr/>
        </p:nvSpPr>
        <p:spPr bwMode="auto">
          <a:xfrm>
            <a:off x="6821709" y="1295400"/>
            <a:ext cx="2093392" cy="1200328"/>
          </a:xfrm>
          <a:prstGeom prst="rect">
            <a:avLst/>
          </a:prstGeom>
          <a:solidFill>
            <a:srgbClr val="009900"/>
          </a:solidFill>
          <a:ln w="2857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i="1" dirty="0">
                <a:solidFill>
                  <a:schemeClr val="bg1"/>
                </a:solidFill>
                <a:latin typeface="Arial"/>
                <a:cs typeface="Arial"/>
              </a:rPr>
              <a:t>Parallel</a:t>
            </a:r>
          </a:p>
          <a:p>
            <a:pPr algn="ctr"/>
            <a:r>
              <a:rPr lang="en-US" sz="2400" i="1" dirty="0" err="1">
                <a:solidFill>
                  <a:schemeClr val="bg1"/>
                </a:solidFill>
                <a:latin typeface="Arial"/>
                <a:cs typeface="Arial"/>
              </a:rPr>
              <a:t>Stratiform</a:t>
            </a:r>
            <a:r>
              <a:rPr lang="en-US" sz="2400" i="1" dirty="0">
                <a:solidFill>
                  <a:schemeClr val="bg1"/>
                </a:solidFill>
                <a:latin typeface="Arial"/>
                <a:cs typeface="Arial"/>
              </a:rPr>
              <a:t>,</a:t>
            </a:r>
          </a:p>
          <a:p>
            <a:pPr algn="ctr"/>
            <a:r>
              <a:rPr lang="en-US" sz="2400" i="1" dirty="0">
                <a:solidFill>
                  <a:schemeClr val="bg1"/>
                </a:solidFill>
                <a:latin typeface="Arial"/>
                <a:cs typeface="Arial"/>
              </a:rPr>
              <a:t>Back-building </a:t>
            </a:r>
          </a:p>
        </p:txBody>
      </p:sp>
      <p:sp>
        <p:nvSpPr>
          <p:cNvPr id="58379" name="Text Box 11"/>
          <p:cNvSpPr txBox="1">
            <a:spLocks noChangeArrowheads="1"/>
          </p:cNvSpPr>
          <p:nvPr/>
        </p:nvSpPr>
        <p:spPr bwMode="auto">
          <a:xfrm>
            <a:off x="6583363" y="609600"/>
            <a:ext cx="1646237" cy="39687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i="1">
                <a:solidFill>
                  <a:schemeClr val="bg1"/>
                </a:solidFill>
                <a:latin typeface="Comic Sans MS" charset="0"/>
              </a:rPr>
              <a:t>8 June 1998</a:t>
            </a:r>
          </a:p>
        </p:txBody>
      </p:sp>
      <p:sp>
        <p:nvSpPr>
          <p:cNvPr id="2" name="TextBox 1"/>
          <p:cNvSpPr txBox="1"/>
          <p:nvPr/>
        </p:nvSpPr>
        <p:spPr>
          <a:xfrm>
            <a:off x="138749" y="2102879"/>
            <a:ext cx="2787079" cy="584776"/>
          </a:xfrm>
          <a:prstGeom prst="rect">
            <a:avLst/>
          </a:prstGeom>
          <a:ln w="28575" cmpd="sng">
            <a:solidFill>
              <a:srgbClr val="000000"/>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i="1" dirty="0"/>
              <a:t>Heavy rainfall</a:t>
            </a:r>
          </a:p>
        </p:txBody>
      </p:sp>
      <p:cxnSp>
        <p:nvCxnSpPr>
          <p:cNvPr id="4" name="Straight Arrow Connector 3"/>
          <p:cNvCxnSpPr>
            <a:cxnSpLocks/>
            <a:stCxn id="2" idx="3"/>
          </p:cNvCxnSpPr>
          <p:nvPr/>
        </p:nvCxnSpPr>
        <p:spPr>
          <a:xfrm flipV="1">
            <a:off x="2925828" y="2231975"/>
            <a:ext cx="1130235" cy="163292"/>
          </a:xfrm>
          <a:prstGeom prst="straightConnector1">
            <a:avLst/>
          </a:prstGeom>
          <a:ln w="38100" cmpd="sng">
            <a:solidFill>
              <a:srgbClr val="000000"/>
            </a:solidFill>
            <a:tailEnd type="stealth" w="lg" len="lg"/>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4" name="Picture 13" descr="A close up of a logo&#13;&#10;&#13;&#10;Description automatically generated">
            <a:extLst>
              <a:ext uri="{FF2B5EF4-FFF2-40B4-BE49-F238E27FC236}">
                <a16:creationId xmlns:a16="http://schemas.microsoft.com/office/drawing/2014/main" id="{9A870D07-2E4F-BD48-8274-691B67C5E206}"/>
              </a:ext>
            </a:extLst>
          </p:cNvPr>
          <p:cNvPicPr>
            <a:picLocks noChangeAspect="1"/>
          </p:cNvPicPr>
          <p:nvPr/>
        </p:nvPicPr>
        <p:blipFill>
          <a:blip r:embed="rId3"/>
          <a:stretch>
            <a:fillRect/>
          </a:stretch>
        </p:blipFill>
        <p:spPr>
          <a:xfrm>
            <a:off x="138749" y="2987946"/>
            <a:ext cx="3048087" cy="2720975"/>
          </a:xfrm>
          <a:prstGeom prst="rect">
            <a:avLst/>
          </a:prstGeom>
          <a:ln w="28575">
            <a:solidFill>
              <a:schemeClr val="tx1"/>
            </a:solidFill>
          </a:ln>
        </p:spPr>
      </p:pic>
      <p:sp>
        <p:nvSpPr>
          <p:cNvPr id="16" name="TextBox 15">
            <a:extLst>
              <a:ext uri="{FF2B5EF4-FFF2-40B4-BE49-F238E27FC236}">
                <a16:creationId xmlns:a16="http://schemas.microsoft.com/office/drawing/2014/main" id="{8A81283C-B8F4-1143-903A-E8BCF9ACC399}"/>
              </a:ext>
            </a:extLst>
          </p:cNvPr>
          <p:cNvSpPr txBox="1"/>
          <p:nvPr/>
        </p:nvSpPr>
        <p:spPr>
          <a:xfrm>
            <a:off x="167649" y="5424543"/>
            <a:ext cx="2605902" cy="307777"/>
          </a:xfrm>
          <a:prstGeom prst="rect">
            <a:avLst/>
          </a:prstGeom>
          <a:noFill/>
        </p:spPr>
        <p:txBody>
          <a:bodyPr wrap="square" rtlCol="0">
            <a:spAutoFit/>
          </a:bodyPr>
          <a:lstStyle/>
          <a:p>
            <a:r>
              <a:rPr lang="en-US" sz="1400" i="1" dirty="0"/>
              <a:t>(Parker and Johnson 2000)</a:t>
            </a:r>
          </a:p>
        </p:txBody>
      </p:sp>
      <p:sp>
        <p:nvSpPr>
          <p:cNvPr id="17" name="Oval 16">
            <a:extLst>
              <a:ext uri="{FF2B5EF4-FFF2-40B4-BE49-F238E27FC236}">
                <a16:creationId xmlns:a16="http://schemas.microsoft.com/office/drawing/2014/main" id="{9C208669-FD65-0C41-A8BE-50CBF761FBA6}"/>
              </a:ext>
            </a:extLst>
          </p:cNvPr>
          <p:cNvSpPr/>
          <p:nvPr/>
        </p:nvSpPr>
        <p:spPr>
          <a:xfrm>
            <a:off x="-46892" y="4741984"/>
            <a:ext cx="3565525" cy="838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646489-55C9-AB4F-9BBC-4459672B2502}"/>
              </a:ext>
            </a:extLst>
          </p:cNvPr>
          <p:cNvPicPr>
            <a:picLocks noChangeAspect="1"/>
          </p:cNvPicPr>
          <p:nvPr/>
        </p:nvPicPr>
        <p:blipFill>
          <a:blip r:embed="rId4"/>
          <a:stretch>
            <a:fillRect/>
          </a:stretch>
        </p:blipFill>
        <p:spPr>
          <a:xfrm>
            <a:off x="4841875" y="3048000"/>
            <a:ext cx="4254500" cy="1981200"/>
          </a:xfrm>
          <a:prstGeom prst="rect">
            <a:avLst/>
          </a:prstGeom>
          <a:ln w="38100">
            <a:solidFill>
              <a:schemeClr val="tx1"/>
            </a:solidFill>
          </a:ln>
        </p:spPr>
      </p:pic>
      <p:sp>
        <p:nvSpPr>
          <p:cNvPr id="6" name="Rectangle 5">
            <a:extLst>
              <a:ext uri="{FF2B5EF4-FFF2-40B4-BE49-F238E27FC236}">
                <a16:creationId xmlns:a16="http://schemas.microsoft.com/office/drawing/2014/main" id="{1C86A0E9-76E2-C745-882D-B7410B35B24B}"/>
              </a:ext>
            </a:extLst>
          </p:cNvPr>
          <p:cNvSpPr/>
          <p:nvPr/>
        </p:nvSpPr>
        <p:spPr>
          <a:xfrm>
            <a:off x="4852385" y="3171018"/>
            <a:ext cx="263525" cy="2474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D1A9FE-6560-644B-809E-54A04E55AF96}"/>
              </a:ext>
            </a:extLst>
          </p:cNvPr>
          <p:cNvSpPr txBox="1"/>
          <p:nvPr/>
        </p:nvSpPr>
        <p:spPr>
          <a:xfrm>
            <a:off x="4839640" y="4505980"/>
            <a:ext cx="1970735" cy="523220"/>
          </a:xfrm>
          <a:prstGeom prst="rect">
            <a:avLst/>
          </a:prstGeom>
          <a:noFill/>
        </p:spPr>
        <p:txBody>
          <a:bodyPr wrap="square" rtlCol="0">
            <a:spAutoFit/>
          </a:bodyPr>
          <a:lstStyle/>
          <a:p>
            <a:r>
              <a:rPr lang="en-US" sz="1400" i="1" dirty="0">
                <a:solidFill>
                  <a:srgbClr val="0070C0"/>
                </a:solidFill>
              </a:rPr>
              <a:t>(Schumacher and Johnson 2005)</a:t>
            </a:r>
          </a:p>
        </p:txBody>
      </p:sp>
      <p:pic>
        <p:nvPicPr>
          <p:cNvPr id="21" name="Picture 20">
            <a:extLst>
              <a:ext uri="{FF2B5EF4-FFF2-40B4-BE49-F238E27FC236}">
                <a16:creationId xmlns:a16="http://schemas.microsoft.com/office/drawing/2014/main" id="{1133D753-B1AB-F143-A1EE-888D40D8EB46}"/>
              </a:ext>
            </a:extLst>
          </p:cNvPr>
          <p:cNvPicPr>
            <a:picLocks noChangeAspect="1"/>
          </p:cNvPicPr>
          <p:nvPr/>
        </p:nvPicPr>
        <p:blipFill>
          <a:blip r:embed="rId5"/>
          <a:stretch>
            <a:fillRect/>
          </a:stretch>
        </p:blipFill>
        <p:spPr>
          <a:xfrm>
            <a:off x="153191" y="534884"/>
            <a:ext cx="2555370" cy="1425897"/>
          </a:xfrm>
          <a:prstGeom prst="rect">
            <a:avLst/>
          </a:prstGeom>
          <a:ln w="38100" cmpd="sng">
            <a:solidFill>
              <a:srgbClr val="000000"/>
            </a:solidFill>
          </a:ln>
        </p:spPr>
      </p:pic>
      <p:sp>
        <p:nvSpPr>
          <p:cNvPr id="22" name="TextBox 21">
            <a:extLst>
              <a:ext uri="{FF2B5EF4-FFF2-40B4-BE49-F238E27FC236}">
                <a16:creationId xmlns:a16="http://schemas.microsoft.com/office/drawing/2014/main" id="{11AC3BF0-3DE1-924B-9755-D1548EBEE230}"/>
              </a:ext>
            </a:extLst>
          </p:cNvPr>
          <p:cNvSpPr txBox="1"/>
          <p:nvPr/>
        </p:nvSpPr>
        <p:spPr>
          <a:xfrm>
            <a:off x="250056" y="1638891"/>
            <a:ext cx="2353273" cy="400110"/>
          </a:xfrm>
          <a:prstGeom prst="rect">
            <a:avLst/>
          </a:prstGeom>
          <a:solidFill>
            <a:srgbClr val="FFFFFF"/>
          </a:solidFill>
          <a:ln w="28575" cmpd="sng">
            <a:solidFill>
              <a:srgbClr val="000000"/>
            </a:solidFill>
          </a:ln>
        </p:spPr>
        <p:txBody>
          <a:bodyPr wrap="square" rtlCol="0">
            <a:spAutoFit/>
          </a:bodyPr>
          <a:lstStyle/>
          <a:p>
            <a:pPr algn="ctr"/>
            <a:r>
              <a:rPr lang="en-US" sz="2000" i="1" dirty="0"/>
              <a:t>BMRC C-POL Radar</a:t>
            </a:r>
          </a:p>
        </p:txBody>
      </p:sp>
    </p:spTree>
    <p:extLst>
      <p:ext uri="{BB962C8B-B14F-4D97-AF65-F5344CB8AC3E}">
        <p14:creationId xmlns:p14="http://schemas.microsoft.com/office/powerpoint/2010/main" val="225375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age result for monsoon clouds"/>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446235" y="368300"/>
            <a:ext cx="6350000" cy="6108700"/>
          </a:xfrm>
          <a:prstGeom prst="rect">
            <a:avLst/>
          </a:prstGeom>
        </p:spPr>
      </p:pic>
      <p:sp>
        <p:nvSpPr>
          <p:cNvPr id="5" name="Freeform 4"/>
          <p:cNvSpPr/>
          <p:nvPr/>
        </p:nvSpPr>
        <p:spPr>
          <a:xfrm>
            <a:off x="7035757" y="3637465"/>
            <a:ext cx="1574800" cy="1422400"/>
          </a:xfrm>
          <a:custGeom>
            <a:avLst/>
            <a:gdLst>
              <a:gd name="connsiteX0" fmla="*/ 50800 w 1574800"/>
              <a:gd name="connsiteY0" fmla="*/ 152400 h 1422400"/>
              <a:gd name="connsiteX1" fmla="*/ 33867 w 1574800"/>
              <a:gd name="connsiteY1" fmla="*/ 474133 h 1422400"/>
              <a:gd name="connsiteX2" fmla="*/ 50800 w 1574800"/>
              <a:gd name="connsiteY2" fmla="*/ 524933 h 1422400"/>
              <a:gd name="connsiteX3" fmla="*/ 101600 w 1574800"/>
              <a:gd name="connsiteY3" fmla="*/ 541866 h 1422400"/>
              <a:gd name="connsiteX4" fmla="*/ 152400 w 1574800"/>
              <a:gd name="connsiteY4" fmla="*/ 575733 h 1422400"/>
              <a:gd name="connsiteX5" fmla="*/ 203200 w 1574800"/>
              <a:gd name="connsiteY5" fmla="*/ 592666 h 1422400"/>
              <a:gd name="connsiteX6" fmla="*/ 355600 w 1574800"/>
              <a:gd name="connsiteY6" fmla="*/ 677333 h 1422400"/>
              <a:gd name="connsiteX7" fmla="*/ 406400 w 1574800"/>
              <a:gd name="connsiteY7" fmla="*/ 711200 h 1422400"/>
              <a:gd name="connsiteX8" fmla="*/ 423334 w 1574800"/>
              <a:gd name="connsiteY8" fmla="*/ 762000 h 1422400"/>
              <a:gd name="connsiteX9" fmla="*/ 457200 w 1574800"/>
              <a:gd name="connsiteY9" fmla="*/ 812800 h 1422400"/>
              <a:gd name="connsiteX10" fmla="*/ 524934 w 1574800"/>
              <a:gd name="connsiteY10" fmla="*/ 880533 h 1422400"/>
              <a:gd name="connsiteX11" fmla="*/ 575734 w 1574800"/>
              <a:gd name="connsiteY11" fmla="*/ 1032933 h 1422400"/>
              <a:gd name="connsiteX12" fmla="*/ 592667 w 1574800"/>
              <a:gd name="connsiteY12" fmla="*/ 1083733 h 1422400"/>
              <a:gd name="connsiteX13" fmla="*/ 609600 w 1574800"/>
              <a:gd name="connsiteY13" fmla="*/ 1168400 h 1422400"/>
              <a:gd name="connsiteX14" fmla="*/ 626534 w 1574800"/>
              <a:gd name="connsiteY14" fmla="*/ 1270000 h 1422400"/>
              <a:gd name="connsiteX15" fmla="*/ 677334 w 1574800"/>
              <a:gd name="connsiteY15" fmla="*/ 1337733 h 1422400"/>
              <a:gd name="connsiteX16" fmla="*/ 812800 w 1574800"/>
              <a:gd name="connsiteY16" fmla="*/ 1422400 h 1422400"/>
              <a:gd name="connsiteX17" fmla="*/ 1100667 w 1574800"/>
              <a:gd name="connsiteY17" fmla="*/ 1405466 h 1422400"/>
              <a:gd name="connsiteX18" fmla="*/ 1219200 w 1574800"/>
              <a:gd name="connsiteY18" fmla="*/ 1371600 h 1422400"/>
              <a:gd name="connsiteX19" fmla="*/ 1405467 w 1574800"/>
              <a:gd name="connsiteY19" fmla="*/ 1320800 h 1422400"/>
              <a:gd name="connsiteX20" fmla="*/ 1456267 w 1574800"/>
              <a:gd name="connsiteY20" fmla="*/ 1286933 h 1422400"/>
              <a:gd name="connsiteX21" fmla="*/ 1490134 w 1574800"/>
              <a:gd name="connsiteY21" fmla="*/ 1236133 h 1422400"/>
              <a:gd name="connsiteX22" fmla="*/ 1540934 w 1574800"/>
              <a:gd name="connsiteY22" fmla="*/ 1117600 h 1422400"/>
              <a:gd name="connsiteX23" fmla="*/ 1574800 w 1574800"/>
              <a:gd name="connsiteY23" fmla="*/ 982133 h 1422400"/>
              <a:gd name="connsiteX24" fmla="*/ 1557867 w 1574800"/>
              <a:gd name="connsiteY24" fmla="*/ 745066 h 1422400"/>
              <a:gd name="connsiteX25" fmla="*/ 1540934 w 1574800"/>
              <a:gd name="connsiteY25" fmla="*/ 474133 h 1422400"/>
              <a:gd name="connsiteX26" fmla="*/ 1507067 w 1574800"/>
              <a:gd name="connsiteY26" fmla="*/ 355600 h 1422400"/>
              <a:gd name="connsiteX27" fmla="*/ 1456267 w 1574800"/>
              <a:gd name="connsiteY27" fmla="*/ 338666 h 1422400"/>
              <a:gd name="connsiteX28" fmla="*/ 1388534 w 1574800"/>
              <a:gd name="connsiteY28" fmla="*/ 287866 h 1422400"/>
              <a:gd name="connsiteX29" fmla="*/ 1354667 w 1574800"/>
              <a:gd name="connsiteY29" fmla="*/ 186266 h 1422400"/>
              <a:gd name="connsiteX30" fmla="*/ 1337734 w 1574800"/>
              <a:gd name="connsiteY30" fmla="*/ 135466 h 1422400"/>
              <a:gd name="connsiteX31" fmla="*/ 1286934 w 1574800"/>
              <a:gd name="connsiteY31" fmla="*/ 84666 h 1422400"/>
              <a:gd name="connsiteX32" fmla="*/ 1253067 w 1574800"/>
              <a:gd name="connsiteY32" fmla="*/ 33866 h 1422400"/>
              <a:gd name="connsiteX33" fmla="*/ 1151467 w 1574800"/>
              <a:gd name="connsiteY33" fmla="*/ 0 h 1422400"/>
              <a:gd name="connsiteX34" fmla="*/ 897467 w 1574800"/>
              <a:gd name="connsiteY34" fmla="*/ 16933 h 1422400"/>
              <a:gd name="connsiteX35" fmla="*/ 846667 w 1574800"/>
              <a:gd name="connsiteY35" fmla="*/ 33866 h 1422400"/>
              <a:gd name="connsiteX36" fmla="*/ 745067 w 1574800"/>
              <a:gd name="connsiteY36" fmla="*/ 84666 h 1422400"/>
              <a:gd name="connsiteX37" fmla="*/ 118534 w 1574800"/>
              <a:gd name="connsiteY37" fmla="*/ 101600 h 1422400"/>
              <a:gd name="connsiteX38" fmla="*/ 67734 w 1574800"/>
              <a:gd name="connsiteY38" fmla="*/ 118533 h 1422400"/>
              <a:gd name="connsiteX39" fmla="*/ 0 w 1574800"/>
              <a:gd name="connsiteY39" fmla="*/ 135466 h 1422400"/>
              <a:gd name="connsiteX40" fmla="*/ 0 w 1574800"/>
              <a:gd name="connsiteY40" fmla="*/ 186266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574800" h="1422400">
                <a:moveTo>
                  <a:pt x="50800" y="152400"/>
                </a:moveTo>
                <a:cubicBezTo>
                  <a:pt x="18707" y="344961"/>
                  <a:pt x="2379" y="316689"/>
                  <a:pt x="33867" y="474133"/>
                </a:cubicBezTo>
                <a:cubicBezTo>
                  <a:pt x="37367" y="491636"/>
                  <a:pt x="38179" y="512312"/>
                  <a:pt x="50800" y="524933"/>
                </a:cubicBezTo>
                <a:cubicBezTo>
                  <a:pt x="63421" y="537554"/>
                  <a:pt x="84667" y="536222"/>
                  <a:pt x="101600" y="541866"/>
                </a:cubicBezTo>
                <a:cubicBezTo>
                  <a:pt x="118533" y="553155"/>
                  <a:pt x="134197" y="566632"/>
                  <a:pt x="152400" y="575733"/>
                </a:cubicBezTo>
                <a:cubicBezTo>
                  <a:pt x="168365" y="583715"/>
                  <a:pt x="187597" y="583998"/>
                  <a:pt x="203200" y="592666"/>
                </a:cubicBezTo>
                <a:cubicBezTo>
                  <a:pt x="377877" y="689709"/>
                  <a:pt x="240652" y="639018"/>
                  <a:pt x="355600" y="677333"/>
                </a:cubicBezTo>
                <a:cubicBezTo>
                  <a:pt x="372533" y="688622"/>
                  <a:pt x="393687" y="695308"/>
                  <a:pt x="406400" y="711200"/>
                </a:cubicBezTo>
                <a:cubicBezTo>
                  <a:pt x="417550" y="725138"/>
                  <a:pt x="415352" y="746035"/>
                  <a:pt x="423334" y="762000"/>
                </a:cubicBezTo>
                <a:cubicBezTo>
                  <a:pt x="432435" y="780203"/>
                  <a:pt x="443956" y="797348"/>
                  <a:pt x="457200" y="812800"/>
                </a:cubicBezTo>
                <a:cubicBezTo>
                  <a:pt x="477980" y="837043"/>
                  <a:pt x="502356" y="857955"/>
                  <a:pt x="524934" y="880533"/>
                </a:cubicBezTo>
                <a:lnTo>
                  <a:pt x="575734" y="1032933"/>
                </a:lnTo>
                <a:cubicBezTo>
                  <a:pt x="581378" y="1049866"/>
                  <a:pt x="589167" y="1066230"/>
                  <a:pt x="592667" y="1083733"/>
                </a:cubicBezTo>
                <a:cubicBezTo>
                  <a:pt x="598311" y="1111955"/>
                  <a:pt x="604451" y="1140083"/>
                  <a:pt x="609600" y="1168400"/>
                </a:cubicBezTo>
                <a:cubicBezTo>
                  <a:pt x="615742" y="1202180"/>
                  <a:pt x="613783" y="1238122"/>
                  <a:pt x="626534" y="1270000"/>
                </a:cubicBezTo>
                <a:cubicBezTo>
                  <a:pt x="637016" y="1296204"/>
                  <a:pt x="657378" y="1317777"/>
                  <a:pt x="677334" y="1337733"/>
                </a:cubicBezTo>
                <a:cubicBezTo>
                  <a:pt x="721298" y="1381697"/>
                  <a:pt x="759147" y="1395573"/>
                  <a:pt x="812800" y="1422400"/>
                </a:cubicBezTo>
                <a:cubicBezTo>
                  <a:pt x="908756" y="1416755"/>
                  <a:pt x="1004978" y="1414579"/>
                  <a:pt x="1100667" y="1405466"/>
                </a:cubicBezTo>
                <a:cubicBezTo>
                  <a:pt x="1144002" y="1401339"/>
                  <a:pt x="1178315" y="1382750"/>
                  <a:pt x="1219200" y="1371600"/>
                </a:cubicBezTo>
                <a:cubicBezTo>
                  <a:pt x="1429277" y="1314306"/>
                  <a:pt x="1288539" y="1359775"/>
                  <a:pt x="1405467" y="1320800"/>
                </a:cubicBezTo>
                <a:cubicBezTo>
                  <a:pt x="1422400" y="1309511"/>
                  <a:pt x="1441876" y="1301324"/>
                  <a:pt x="1456267" y="1286933"/>
                </a:cubicBezTo>
                <a:cubicBezTo>
                  <a:pt x="1470658" y="1272542"/>
                  <a:pt x="1480037" y="1253803"/>
                  <a:pt x="1490134" y="1236133"/>
                </a:cubicBezTo>
                <a:cubicBezTo>
                  <a:pt x="1514265" y="1193904"/>
                  <a:pt x="1528546" y="1163024"/>
                  <a:pt x="1540934" y="1117600"/>
                </a:cubicBezTo>
                <a:cubicBezTo>
                  <a:pt x="1553181" y="1072695"/>
                  <a:pt x="1574800" y="982133"/>
                  <a:pt x="1574800" y="982133"/>
                </a:cubicBezTo>
                <a:cubicBezTo>
                  <a:pt x="1569156" y="903111"/>
                  <a:pt x="1563137" y="824114"/>
                  <a:pt x="1557867" y="745066"/>
                </a:cubicBezTo>
                <a:cubicBezTo>
                  <a:pt x="1551848" y="654779"/>
                  <a:pt x="1549938" y="564171"/>
                  <a:pt x="1540934" y="474133"/>
                </a:cubicBezTo>
                <a:cubicBezTo>
                  <a:pt x="1540885" y="473647"/>
                  <a:pt x="1515088" y="363622"/>
                  <a:pt x="1507067" y="355600"/>
                </a:cubicBezTo>
                <a:cubicBezTo>
                  <a:pt x="1494446" y="342978"/>
                  <a:pt x="1473200" y="344311"/>
                  <a:pt x="1456267" y="338666"/>
                </a:cubicBezTo>
                <a:cubicBezTo>
                  <a:pt x="1433689" y="321733"/>
                  <a:pt x="1404189" y="311348"/>
                  <a:pt x="1388534" y="287866"/>
                </a:cubicBezTo>
                <a:cubicBezTo>
                  <a:pt x="1368732" y="258163"/>
                  <a:pt x="1365956" y="220133"/>
                  <a:pt x="1354667" y="186266"/>
                </a:cubicBezTo>
                <a:cubicBezTo>
                  <a:pt x="1349023" y="169333"/>
                  <a:pt x="1350355" y="148087"/>
                  <a:pt x="1337734" y="135466"/>
                </a:cubicBezTo>
                <a:cubicBezTo>
                  <a:pt x="1320801" y="118533"/>
                  <a:pt x="1302265" y="103063"/>
                  <a:pt x="1286934" y="84666"/>
                </a:cubicBezTo>
                <a:cubicBezTo>
                  <a:pt x="1273905" y="69032"/>
                  <a:pt x="1270325" y="44652"/>
                  <a:pt x="1253067" y="33866"/>
                </a:cubicBezTo>
                <a:cubicBezTo>
                  <a:pt x="1222795" y="14946"/>
                  <a:pt x="1151467" y="0"/>
                  <a:pt x="1151467" y="0"/>
                </a:cubicBezTo>
                <a:cubicBezTo>
                  <a:pt x="1066800" y="5644"/>
                  <a:pt x="981803" y="7563"/>
                  <a:pt x="897467" y="16933"/>
                </a:cubicBezTo>
                <a:cubicBezTo>
                  <a:pt x="879727" y="18904"/>
                  <a:pt x="862632" y="25884"/>
                  <a:pt x="846667" y="33866"/>
                </a:cubicBezTo>
                <a:cubicBezTo>
                  <a:pt x="807027" y="53686"/>
                  <a:pt x="792360" y="82301"/>
                  <a:pt x="745067" y="84666"/>
                </a:cubicBezTo>
                <a:cubicBezTo>
                  <a:pt x="536407" y="95099"/>
                  <a:pt x="327378" y="95955"/>
                  <a:pt x="118534" y="101600"/>
                </a:cubicBezTo>
                <a:cubicBezTo>
                  <a:pt x="101601" y="107244"/>
                  <a:pt x="84897" y="113630"/>
                  <a:pt x="67734" y="118533"/>
                </a:cubicBezTo>
                <a:cubicBezTo>
                  <a:pt x="45357" y="124926"/>
                  <a:pt x="16456" y="119010"/>
                  <a:pt x="0" y="135466"/>
                </a:cubicBezTo>
                <a:lnTo>
                  <a:pt x="0" y="186266"/>
                </a:lnTo>
              </a:path>
            </a:pathLst>
          </a:custGeom>
          <a:solidFill>
            <a:srgbClr val="FFFFFF"/>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0" y="408626"/>
            <a:ext cx="2446235" cy="3539431"/>
          </a:xfrm>
          <a:prstGeom prst="rect">
            <a:avLst/>
          </a:prstGeom>
          <a:noFill/>
        </p:spPr>
        <p:txBody>
          <a:bodyPr wrap="square" rtlCol="0">
            <a:spAutoFit/>
          </a:bodyPr>
          <a:lstStyle/>
          <a:p>
            <a:pPr algn="ctr"/>
            <a:r>
              <a:rPr lang="en-US" sz="2800" b="1" dirty="0">
                <a:solidFill>
                  <a:srgbClr val="005CF3"/>
                </a:solidFill>
                <a:effectLst>
                  <a:outerShdw blurRad="50800" dist="38100" dir="2700000" algn="tl" rotWithShape="0">
                    <a:srgbClr val="000000">
                      <a:alpha val="43000"/>
                    </a:srgbClr>
                  </a:outerShdw>
                </a:effectLst>
              </a:rPr>
              <a:t>Organizational modes as a function of shear</a:t>
            </a:r>
          </a:p>
          <a:p>
            <a:pPr algn="ctr"/>
            <a:r>
              <a:rPr lang="en-US" sz="2800" i="1" dirty="0">
                <a:solidFill>
                  <a:srgbClr val="005CF3"/>
                </a:solidFill>
              </a:rPr>
              <a:t>(</a:t>
            </a:r>
            <a:r>
              <a:rPr lang="en-US" sz="2800" i="1" dirty="0" err="1">
                <a:solidFill>
                  <a:srgbClr val="005CF3"/>
                </a:solidFill>
              </a:rPr>
              <a:t>LeMone</a:t>
            </a:r>
            <a:r>
              <a:rPr lang="en-US" sz="2800" i="1" dirty="0">
                <a:solidFill>
                  <a:srgbClr val="005CF3"/>
                </a:solidFill>
              </a:rPr>
              <a:t>, </a:t>
            </a:r>
            <a:r>
              <a:rPr lang="en-US" sz="2800" i="1" dirty="0" err="1">
                <a:solidFill>
                  <a:srgbClr val="005CF3"/>
                </a:solidFill>
              </a:rPr>
              <a:t>Zipser</a:t>
            </a:r>
            <a:r>
              <a:rPr lang="en-US" sz="2800" i="1" dirty="0">
                <a:solidFill>
                  <a:srgbClr val="005CF3"/>
                </a:solidFill>
              </a:rPr>
              <a:t>, Trier 1998)</a:t>
            </a:r>
          </a:p>
          <a:p>
            <a:pPr algn="ctr"/>
            <a:r>
              <a:rPr lang="en-US" sz="2800" dirty="0">
                <a:solidFill>
                  <a:srgbClr val="005CF3"/>
                </a:solidFill>
              </a:rPr>
              <a:t>TOGA COARE</a:t>
            </a:r>
          </a:p>
        </p:txBody>
      </p:sp>
      <p:sp>
        <p:nvSpPr>
          <p:cNvPr id="7" name="Freeform 6"/>
          <p:cNvSpPr/>
          <p:nvPr/>
        </p:nvSpPr>
        <p:spPr>
          <a:xfrm>
            <a:off x="6925676" y="784253"/>
            <a:ext cx="1778000" cy="1100667"/>
          </a:xfrm>
          <a:custGeom>
            <a:avLst/>
            <a:gdLst>
              <a:gd name="connsiteX0" fmla="*/ 0 w 1778000"/>
              <a:gd name="connsiteY0" fmla="*/ 33867 h 1100667"/>
              <a:gd name="connsiteX1" fmla="*/ 16934 w 1778000"/>
              <a:gd name="connsiteY1" fmla="*/ 270934 h 1100667"/>
              <a:gd name="connsiteX2" fmla="*/ 33867 w 1778000"/>
              <a:gd name="connsiteY2" fmla="*/ 338667 h 1100667"/>
              <a:gd name="connsiteX3" fmla="*/ 152400 w 1778000"/>
              <a:gd name="connsiteY3" fmla="*/ 508000 h 1100667"/>
              <a:gd name="connsiteX4" fmla="*/ 203200 w 1778000"/>
              <a:gd name="connsiteY4" fmla="*/ 660400 h 1100667"/>
              <a:gd name="connsiteX5" fmla="*/ 220134 w 1778000"/>
              <a:gd name="connsiteY5" fmla="*/ 711200 h 1100667"/>
              <a:gd name="connsiteX6" fmla="*/ 254000 w 1778000"/>
              <a:gd name="connsiteY6" fmla="*/ 762000 h 1100667"/>
              <a:gd name="connsiteX7" fmla="*/ 304800 w 1778000"/>
              <a:gd name="connsiteY7" fmla="*/ 863600 h 1100667"/>
              <a:gd name="connsiteX8" fmla="*/ 406400 w 1778000"/>
              <a:gd name="connsiteY8" fmla="*/ 931334 h 1100667"/>
              <a:gd name="connsiteX9" fmla="*/ 457200 w 1778000"/>
              <a:gd name="connsiteY9" fmla="*/ 965200 h 1100667"/>
              <a:gd name="connsiteX10" fmla="*/ 508000 w 1778000"/>
              <a:gd name="connsiteY10" fmla="*/ 999067 h 1100667"/>
              <a:gd name="connsiteX11" fmla="*/ 965200 w 1778000"/>
              <a:gd name="connsiteY11" fmla="*/ 1032934 h 1100667"/>
              <a:gd name="connsiteX12" fmla="*/ 1303867 w 1778000"/>
              <a:gd name="connsiteY12" fmla="*/ 1066800 h 1100667"/>
              <a:gd name="connsiteX13" fmla="*/ 1524000 w 1778000"/>
              <a:gd name="connsiteY13" fmla="*/ 1100667 h 1100667"/>
              <a:gd name="connsiteX14" fmla="*/ 1625600 w 1778000"/>
              <a:gd name="connsiteY14" fmla="*/ 1066800 h 1100667"/>
              <a:gd name="connsiteX15" fmla="*/ 1710267 w 1778000"/>
              <a:gd name="connsiteY15" fmla="*/ 965200 h 1100667"/>
              <a:gd name="connsiteX16" fmla="*/ 1778000 w 1778000"/>
              <a:gd name="connsiteY16" fmla="*/ 728134 h 1100667"/>
              <a:gd name="connsiteX17" fmla="*/ 1761067 w 1778000"/>
              <a:gd name="connsiteY17" fmla="*/ 321734 h 1100667"/>
              <a:gd name="connsiteX18" fmla="*/ 1744134 w 1778000"/>
              <a:gd name="connsiteY18" fmla="*/ 270934 h 1100667"/>
              <a:gd name="connsiteX19" fmla="*/ 1727200 w 1778000"/>
              <a:gd name="connsiteY19" fmla="*/ 50800 h 1100667"/>
              <a:gd name="connsiteX20" fmla="*/ 1625600 w 1778000"/>
              <a:gd name="connsiteY20" fmla="*/ 0 h 1100667"/>
              <a:gd name="connsiteX21" fmla="*/ 1219200 w 1778000"/>
              <a:gd name="connsiteY21" fmla="*/ 16934 h 1100667"/>
              <a:gd name="connsiteX22" fmla="*/ 1134534 w 1778000"/>
              <a:gd name="connsiteY22" fmla="*/ 33867 h 1100667"/>
              <a:gd name="connsiteX23" fmla="*/ 778934 w 1778000"/>
              <a:gd name="connsiteY23" fmla="*/ 50800 h 1100667"/>
              <a:gd name="connsiteX24" fmla="*/ 677334 w 1778000"/>
              <a:gd name="connsiteY24" fmla="*/ 67734 h 1100667"/>
              <a:gd name="connsiteX25" fmla="*/ 592667 w 1778000"/>
              <a:gd name="connsiteY25" fmla="*/ 84667 h 1100667"/>
              <a:gd name="connsiteX26" fmla="*/ 389467 w 1778000"/>
              <a:gd name="connsiteY26" fmla="*/ 67734 h 1100667"/>
              <a:gd name="connsiteX27" fmla="*/ 287867 w 1778000"/>
              <a:gd name="connsiteY27" fmla="*/ 33867 h 1100667"/>
              <a:gd name="connsiteX28" fmla="*/ 237067 w 1778000"/>
              <a:gd name="connsiteY28" fmla="*/ 16934 h 1100667"/>
              <a:gd name="connsiteX29" fmla="*/ 16934 w 1778000"/>
              <a:gd name="connsiteY29" fmla="*/ 67734 h 1100667"/>
              <a:gd name="connsiteX30" fmla="*/ 0 w 1778000"/>
              <a:gd name="connsiteY30" fmla="*/ 84667 h 110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78000" h="1100667">
                <a:moveTo>
                  <a:pt x="0" y="33867"/>
                </a:moveTo>
                <a:cubicBezTo>
                  <a:pt x="5645" y="112889"/>
                  <a:pt x="8185" y="192195"/>
                  <a:pt x="16934" y="270934"/>
                </a:cubicBezTo>
                <a:cubicBezTo>
                  <a:pt x="19504" y="294064"/>
                  <a:pt x="23459" y="317851"/>
                  <a:pt x="33867" y="338667"/>
                </a:cubicBezTo>
                <a:cubicBezTo>
                  <a:pt x="72510" y="415952"/>
                  <a:pt x="121767" y="416103"/>
                  <a:pt x="152400" y="508000"/>
                </a:cubicBezTo>
                <a:lnTo>
                  <a:pt x="203200" y="660400"/>
                </a:lnTo>
                <a:cubicBezTo>
                  <a:pt x="208845" y="677333"/>
                  <a:pt x="210233" y="696348"/>
                  <a:pt x="220134" y="711200"/>
                </a:cubicBezTo>
                <a:cubicBezTo>
                  <a:pt x="231423" y="728133"/>
                  <a:pt x="244899" y="743797"/>
                  <a:pt x="254000" y="762000"/>
                </a:cubicBezTo>
                <a:cubicBezTo>
                  <a:pt x="276814" y="807628"/>
                  <a:pt x="261667" y="825858"/>
                  <a:pt x="304800" y="863600"/>
                </a:cubicBezTo>
                <a:cubicBezTo>
                  <a:pt x="335432" y="890403"/>
                  <a:pt x="372533" y="908756"/>
                  <a:pt x="406400" y="931334"/>
                </a:cubicBezTo>
                <a:lnTo>
                  <a:pt x="457200" y="965200"/>
                </a:lnTo>
                <a:cubicBezTo>
                  <a:pt x="474133" y="976489"/>
                  <a:pt x="488693" y="992631"/>
                  <a:pt x="508000" y="999067"/>
                </a:cubicBezTo>
                <a:cubicBezTo>
                  <a:pt x="687427" y="1058875"/>
                  <a:pt x="540966" y="1015257"/>
                  <a:pt x="965200" y="1032934"/>
                </a:cubicBezTo>
                <a:cubicBezTo>
                  <a:pt x="1154387" y="1070770"/>
                  <a:pt x="958314" y="1035386"/>
                  <a:pt x="1303867" y="1066800"/>
                </a:cubicBezTo>
                <a:cubicBezTo>
                  <a:pt x="1351786" y="1071156"/>
                  <a:pt x="1473013" y="1092169"/>
                  <a:pt x="1524000" y="1100667"/>
                </a:cubicBezTo>
                <a:cubicBezTo>
                  <a:pt x="1557867" y="1089378"/>
                  <a:pt x="1594394" y="1084137"/>
                  <a:pt x="1625600" y="1066800"/>
                </a:cubicBezTo>
                <a:cubicBezTo>
                  <a:pt x="1660112" y="1047626"/>
                  <a:pt x="1689188" y="996818"/>
                  <a:pt x="1710267" y="965200"/>
                </a:cubicBezTo>
                <a:cubicBezTo>
                  <a:pt x="1752792" y="795101"/>
                  <a:pt x="1729415" y="873891"/>
                  <a:pt x="1778000" y="728134"/>
                </a:cubicBezTo>
                <a:cubicBezTo>
                  <a:pt x="1772356" y="592667"/>
                  <a:pt x="1771083" y="456948"/>
                  <a:pt x="1761067" y="321734"/>
                </a:cubicBezTo>
                <a:cubicBezTo>
                  <a:pt x="1759748" y="303934"/>
                  <a:pt x="1746348" y="288645"/>
                  <a:pt x="1744134" y="270934"/>
                </a:cubicBezTo>
                <a:cubicBezTo>
                  <a:pt x="1735006" y="197908"/>
                  <a:pt x="1746163" y="121910"/>
                  <a:pt x="1727200" y="50800"/>
                </a:cubicBezTo>
                <a:cubicBezTo>
                  <a:pt x="1720795" y="26783"/>
                  <a:pt x="1643743" y="6048"/>
                  <a:pt x="1625600" y="0"/>
                </a:cubicBezTo>
                <a:cubicBezTo>
                  <a:pt x="1490133" y="5645"/>
                  <a:pt x="1354463" y="7605"/>
                  <a:pt x="1219200" y="16934"/>
                </a:cubicBezTo>
                <a:cubicBezTo>
                  <a:pt x="1190487" y="18914"/>
                  <a:pt x="1163230" y="31660"/>
                  <a:pt x="1134534" y="33867"/>
                </a:cubicBezTo>
                <a:cubicBezTo>
                  <a:pt x="1016216" y="42968"/>
                  <a:pt x="897467" y="45156"/>
                  <a:pt x="778934" y="50800"/>
                </a:cubicBezTo>
                <a:lnTo>
                  <a:pt x="677334" y="67734"/>
                </a:lnTo>
                <a:cubicBezTo>
                  <a:pt x="649017" y="72883"/>
                  <a:pt x="621448" y="84667"/>
                  <a:pt x="592667" y="84667"/>
                </a:cubicBezTo>
                <a:cubicBezTo>
                  <a:pt x="524699" y="84667"/>
                  <a:pt x="457200" y="73378"/>
                  <a:pt x="389467" y="67734"/>
                </a:cubicBezTo>
                <a:lnTo>
                  <a:pt x="287867" y="33867"/>
                </a:lnTo>
                <a:lnTo>
                  <a:pt x="237067" y="16934"/>
                </a:lnTo>
                <a:cubicBezTo>
                  <a:pt x="82498" y="32391"/>
                  <a:pt x="102371" y="3657"/>
                  <a:pt x="16934" y="67734"/>
                </a:cubicBezTo>
                <a:cubicBezTo>
                  <a:pt x="10548" y="72523"/>
                  <a:pt x="5645" y="79023"/>
                  <a:pt x="0" y="84667"/>
                </a:cubicBezTo>
              </a:path>
            </a:pathLst>
          </a:custGeom>
          <a:solidFill>
            <a:srgbClr val="FFFFFF"/>
          </a:solidFill>
          <a:ln>
            <a:solidFill>
              <a:srgbClr val="FFFF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Oval 7"/>
          <p:cNvSpPr/>
          <p:nvPr/>
        </p:nvSpPr>
        <p:spPr>
          <a:xfrm>
            <a:off x="6756399" y="724999"/>
            <a:ext cx="1778000" cy="7820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010403" y="3448110"/>
            <a:ext cx="1778000" cy="1306956"/>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301067" y="3031067"/>
            <a:ext cx="795866" cy="400110"/>
          </a:xfrm>
          <a:prstGeom prst="rect">
            <a:avLst/>
          </a:prstGeom>
          <a:noFill/>
        </p:spPr>
        <p:txBody>
          <a:bodyPr wrap="square" rtlCol="0">
            <a:spAutoFit/>
          </a:bodyPr>
          <a:lstStyle/>
          <a:p>
            <a:r>
              <a:rPr lang="en-US" sz="2000" b="1" dirty="0">
                <a:solidFill>
                  <a:srgbClr val="FF0000"/>
                </a:solidFill>
              </a:rPr>
              <a:t>(2)</a:t>
            </a:r>
          </a:p>
        </p:txBody>
      </p:sp>
      <p:sp>
        <p:nvSpPr>
          <p:cNvPr id="11" name="TextBox 10"/>
          <p:cNvSpPr txBox="1"/>
          <p:nvPr/>
        </p:nvSpPr>
        <p:spPr>
          <a:xfrm>
            <a:off x="4224866" y="5726667"/>
            <a:ext cx="694267" cy="369332"/>
          </a:xfrm>
          <a:prstGeom prst="rect">
            <a:avLst/>
          </a:prstGeom>
          <a:noFill/>
        </p:spPr>
        <p:txBody>
          <a:bodyPr wrap="square" rtlCol="0">
            <a:spAutoFit/>
          </a:bodyPr>
          <a:lstStyle/>
          <a:p>
            <a:r>
              <a:rPr lang="en-US" b="1" dirty="0">
                <a:solidFill>
                  <a:srgbClr val="FF0000"/>
                </a:solidFill>
              </a:rPr>
              <a:t>(5)</a:t>
            </a:r>
          </a:p>
        </p:txBody>
      </p:sp>
      <p:sp>
        <p:nvSpPr>
          <p:cNvPr id="12" name="TextBox 11"/>
          <p:cNvSpPr txBox="1"/>
          <p:nvPr/>
        </p:nvSpPr>
        <p:spPr>
          <a:xfrm>
            <a:off x="7264396" y="5929810"/>
            <a:ext cx="592667" cy="400110"/>
          </a:xfrm>
          <a:prstGeom prst="rect">
            <a:avLst/>
          </a:prstGeom>
          <a:noFill/>
        </p:spPr>
        <p:txBody>
          <a:bodyPr wrap="square" rtlCol="0">
            <a:spAutoFit/>
          </a:bodyPr>
          <a:lstStyle/>
          <a:p>
            <a:r>
              <a:rPr lang="en-US" sz="2000" b="1" dirty="0">
                <a:solidFill>
                  <a:srgbClr val="FF0000"/>
                </a:solidFill>
              </a:rPr>
              <a:t>(1)</a:t>
            </a:r>
          </a:p>
        </p:txBody>
      </p:sp>
      <p:sp>
        <p:nvSpPr>
          <p:cNvPr id="13" name="TextBox 12"/>
          <p:cNvSpPr txBox="1"/>
          <p:nvPr/>
        </p:nvSpPr>
        <p:spPr>
          <a:xfrm>
            <a:off x="6316132" y="4741279"/>
            <a:ext cx="592667" cy="400110"/>
          </a:xfrm>
          <a:prstGeom prst="rect">
            <a:avLst/>
          </a:prstGeom>
          <a:noFill/>
        </p:spPr>
        <p:txBody>
          <a:bodyPr wrap="square" rtlCol="0">
            <a:spAutoFit/>
          </a:bodyPr>
          <a:lstStyle/>
          <a:p>
            <a:r>
              <a:rPr lang="en-US" sz="2000" b="1" dirty="0">
                <a:solidFill>
                  <a:srgbClr val="FF0000"/>
                </a:solidFill>
              </a:rPr>
              <a:t>(4)</a:t>
            </a:r>
          </a:p>
        </p:txBody>
      </p:sp>
      <p:sp>
        <p:nvSpPr>
          <p:cNvPr id="14" name="TextBox 13"/>
          <p:cNvSpPr txBox="1"/>
          <p:nvPr/>
        </p:nvSpPr>
        <p:spPr>
          <a:xfrm>
            <a:off x="7061202" y="3612538"/>
            <a:ext cx="592667" cy="400110"/>
          </a:xfrm>
          <a:prstGeom prst="rect">
            <a:avLst/>
          </a:prstGeom>
          <a:noFill/>
        </p:spPr>
        <p:txBody>
          <a:bodyPr wrap="square" rtlCol="0">
            <a:spAutoFit/>
          </a:bodyPr>
          <a:lstStyle/>
          <a:p>
            <a:r>
              <a:rPr lang="en-US" sz="2000" b="1" dirty="0">
                <a:solidFill>
                  <a:srgbClr val="FF0000"/>
                </a:solidFill>
              </a:rPr>
              <a:t>(3)</a:t>
            </a:r>
          </a:p>
        </p:txBody>
      </p:sp>
      <p:sp>
        <p:nvSpPr>
          <p:cNvPr id="15" name="TextBox 14"/>
          <p:cNvSpPr txBox="1"/>
          <p:nvPr/>
        </p:nvSpPr>
        <p:spPr>
          <a:xfrm>
            <a:off x="8372898" y="680482"/>
            <a:ext cx="592667" cy="400110"/>
          </a:xfrm>
          <a:prstGeom prst="rect">
            <a:avLst/>
          </a:prstGeom>
          <a:noFill/>
        </p:spPr>
        <p:txBody>
          <a:bodyPr wrap="square" rtlCol="0">
            <a:spAutoFit/>
          </a:bodyPr>
          <a:lstStyle/>
          <a:p>
            <a:r>
              <a:rPr lang="en-US" sz="2000" b="1" dirty="0">
                <a:solidFill>
                  <a:srgbClr val="FF0000"/>
                </a:solidFill>
              </a:rPr>
              <a:t>(6)</a:t>
            </a:r>
          </a:p>
        </p:txBody>
      </p:sp>
      <p:sp>
        <p:nvSpPr>
          <p:cNvPr id="16" name="TextBox 15"/>
          <p:cNvSpPr txBox="1"/>
          <p:nvPr/>
        </p:nvSpPr>
        <p:spPr>
          <a:xfrm>
            <a:off x="6460066" y="2831012"/>
            <a:ext cx="592667" cy="400110"/>
          </a:xfrm>
          <a:prstGeom prst="rect">
            <a:avLst/>
          </a:prstGeom>
          <a:noFill/>
        </p:spPr>
        <p:txBody>
          <a:bodyPr wrap="square" rtlCol="0">
            <a:spAutoFit/>
          </a:bodyPr>
          <a:lstStyle/>
          <a:p>
            <a:r>
              <a:rPr lang="en-US" sz="2000" b="1" dirty="0">
                <a:solidFill>
                  <a:srgbClr val="FF0000"/>
                </a:solidFill>
              </a:rPr>
              <a:t>(3)</a:t>
            </a:r>
          </a:p>
        </p:txBody>
      </p:sp>
      <p:sp>
        <p:nvSpPr>
          <p:cNvPr id="17" name="TextBox 16"/>
          <p:cNvSpPr txBox="1"/>
          <p:nvPr/>
        </p:nvSpPr>
        <p:spPr>
          <a:xfrm>
            <a:off x="7272227" y="2507846"/>
            <a:ext cx="1701169" cy="707886"/>
          </a:xfrm>
          <a:prstGeom prst="rect">
            <a:avLst/>
          </a:prstGeom>
          <a:ln w="28575" cmpd="sng">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000" i="1" dirty="0"/>
              <a:t>New SCSMEX modes</a:t>
            </a:r>
          </a:p>
        </p:txBody>
      </p:sp>
      <p:cxnSp>
        <p:nvCxnSpPr>
          <p:cNvPr id="19" name="Straight Arrow Connector 18"/>
          <p:cNvCxnSpPr>
            <a:stCxn id="17" idx="0"/>
          </p:cNvCxnSpPr>
          <p:nvPr/>
        </p:nvCxnSpPr>
        <p:spPr>
          <a:xfrm flipH="1" flipV="1">
            <a:off x="7653869" y="1507067"/>
            <a:ext cx="468943" cy="100077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2"/>
          </p:cNvCxnSpPr>
          <p:nvPr/>
        </p:nvCxnSpPr>
        <p:spPr>
          <a:xfrm flipH="1">
            <a:off x="7992533" y="3215732"/>
            <a:ext cx="130279" cy="2323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477931" y="4012648"/>
            <a:ext cx="1977081" cy="1323439"/>
          </a:xfrm>
          <a:prstGeom prst="rect">
            <a:avLst/>
          </a:prstGeom>
          <a:solidFill>
            <a:srgbClr val="CCFFCC">
              <a:alpha val="87000"/>
            </a:srgbClr>
          </a:solidFill>
          <a:ln w="28575" cmpd="sng">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i="1" dirty="0"/>
              <a:t>Slow movement, training echoes, potential for heavy rain</a:t>
            </a:r>
          </a:p>
        </p:txBody>
      </p:sp>
      <p:cxnSp>
        <p:nvCxnSpPr>
          <p:cNvPr id="20" name="Straight Arrow Connector 19"/>
          <p:cNvCxnSpPr>
            <a:stCxn id="4" idx="3"/>
          </p:cNvCxnSpPr>
          <p:nvPr/>
        </p:nvCxnSpPr>
        <p:spPr>
          <a:xfrm flipV="1">
            <a:off x="5455012" y="4314660"/>
            <a:ext cx="1580745" cy="359708"/>
          </a:xfrm>
          <a:prstGeom prst="straightConnector1">
            <a:avLst/>
          </a:prstGeom>
          <a:ln w="38100" cmpd="sng">
            <a:solidFill>
              <a:srgbClr val="008000"/>
            </a:solidFill>
            <a:tailEnd type="stealth" w="lg" len="lg"/>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127511" y="863368"/>
            <a:ext cx="2864205" cy="353943"/>
          </a:xfrm>
          <a:prstGeom prst="rect">
            <a:avLst/>
          </a:prstGeom>
          <a:noFill/>
        </p:spPr>
        <p:txBody>
          <a:bodyPr wrap="square" rtlCol="0">
            <a:spAutoFit/>
          </a:bodyPr>
          <a:lstStyle/>
          <a:p>
            <a:r>
              <a:rPr lang="en-US" sz="1700" b="1" i="1">
                <a:solidFill>
                  <a:srgbClr val="0070C0"/>
                </a:solidFill>
              </a:rPr>
              <a:t>Weak low- &amp; mid-level shear</a:t>
            </a:r>
            <a:endParaRPr lang="en-US" sz="1700" b="1" i="1" dirty="0">
              <a:solidFill>
                <a:srgbClr val="0070C0"/>
              </a:solidFill>
            </a:endParaRPr>
          </a:p>
        </p:txBody>
      </p:sp>
      <p:sp>
        <p:nvSpPr>
          <p:cNvPr id="23" name="TextBox 22"/>
          <p:cNvSpPr txBox="1"/>
          <p:nvPr/>
        </p:nvSpPr>
        <p:spPr>
          <a:xfrm>
            <a:off x="6349735" y="817706"/>
            <a:ext cx="2531165" cy="615553"/>
          </a:xfrm>
          <a:prstGeom prst="rect">
            <a:avLst/>
          </a:prstGeom>
          <a:noFill/>
        </p:spPr>
        <p:txBody>
          <a:bodyPr wrap="square" rtlCol="0">
            <a:spAutoFit/>
          </a:bodyPr>
          <a:lstStyle/>
          <a:p>
            <a:r>
              <a:rPr lang="en-US" sz="1700" b="1" i="1" dirty="0">
                <a:solidFill>
                  <a:srgbClr val="0070C0"/>
                </a:solidFill>
              </a:rPr>
              <a:t>Strong low-level shear, weak midlevel shear</a:t>
            </a:r>
          </a:p>
        </p:txBody>
      </p:sp>
      <p:sp>
        <p:nvSpPr>
          <p:cNvPr id="24" name="TextBox 23"/>
          <p:cNvSpPr txBox="1"/>
          <p:nvPr/>
        </p:nvSpPr>
        <p:spPr>
          <a:xfrm>
            <a:off x="3529125" y="3545416"/>
            <a:ext cx="2531165" cy="615553"/>
          </a:xfrm>
          <a:prstGeom prst="rect">
            <a:avLst/>
          </a:prstGeom>
          <a:noFill/>
        </p:spPr>
        <p:txBody>
          <a:bodyPr wrap="square" rtlCol="0">
            <a:spAutoFit/>
          </a:bodyPr>
          <a:lstStyle/>
          <a:p>
            <a:r>
              <a:rPr lang="en-US" sz="1700" b="1" i="1" dirty="0">
                <a:solidFill>
                  <a:srgbClr val="0070C0"/>
                </a:solidFill>
              </a:rPr>
              <a:t>Weak low-level shear, strong midlevel shear</a:t>
            </a:r>
          </a:p>
        </p:txBody>
      </p:sp>
      <p:sp>
        <p:nvSpPr>
          <p:cNvPr id="27" name="TextBox 26"/>
          <p:cNvSpPr txBox="1"/>
          <p:nvPr/>
        </p:nvSpPr>
        <p:spPr>
          <a:xfrm>
            <a:off x="6032890" y="3545627"/>
            <a:ext cx="2864205" cy="353943"/>
          </a:xfrm>
          <a:prstGeom prst="rect">
            <a:avLst/>
          </a:prstGeom>
          <a:noFill/>
        </p:spPr>
        <p:txBody>
          <a:bodyPr wrap="square" rtlCol="0">
            <a:spAutoFit/>
          </a:bodyPr>
          <a:lstStyle/>
          <a:p>
            <a:r>
              <a:rPr lang="en-US" sz="1700" b="1" i="1">
                <a:solidFill>
                  <a:srgbClr val="0070C0"/>
                </a:solidFill>
              </a:rPr>
              <a:t>Strong low- &amp; mid-level shear</a:t>
            </a:r>
            <a:endParaRPr lang="en-US" sz="1700" b="1" i="1" dirty="0">
              <a:solidFill>
                <a:srgbClr val="0070C0"/>
              </a:solidFill>
            </a:endParaRPr>
          </a:p>
        </p:txBody>
      </p:sp>
      <p:sp>
        <p:nvSpPr>
          <p:cNvPr id="25" name="TextBox 24">
            <a:extLst>
              <a:ext uri="{FF2B5EF4-FFF2-40B4-BE49-F238E27FC236}">
                <a16:creationId xmlns:a16="http://schemas.microsoft.com/office/drawing/2014/main" id="{0649EF81-3CF2-464B-9969-A77EC0C346E5}"/>
              </a:ext>
            </a:extLst>
          </p:cNvPr>
          <p:cNvSpPr txBox="1"/>
          <p:nvPr/>
        </p:nvSpPr>
        <p:spPr>
          <a:xfrm>
            <a:off x="134706" y="2210655"/>
            <a:ext cx="2133600" cy="249299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b="1" i="1" dirty="0"/>
              <a:t>Updated based on SCSMEX radar observations </a:t>
            </a:r>
            <a:r>
              <a:rPr lang="en-US" sz="2000" i="1" dirty="0"/>
              <a:t>(Johnson, Aves, Ciesielski, Keenan 2005)</a:t>
            </a:r>
            <a:endParaRPr lang="en-US" sz="2400" i="1" dirty="0"/>
          </a:p>
        </p:txBody>
      </p:sp>
    </p:spTree>
    <p:extLst>
      <p:ext uri="{BB962C8B-B14F-4D97-AF65-F5344CB8AC3E}">
        <p14:creationId xmlns:p14="http://schemas.microsoft.com/office/powerpoint/2010/main" val="34867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23"/>
                                        </p:tgtEl>
                                      </p:cBhvr>
                                    </p:animEffect>
                                    <p:set>
                                      <p:cBhvr>
                                        <p:cTn id="30" dur="1" fill="hold">
                                          <p:stCondLst>
                                            <p:cond delay="499"/>
                                          </p:stCondLst>
                                        </p:cTn>
                                        <p:tgtEl>
                                          <p:spTgt spid="23"/>
                                        </p:tgtEl>
                                        <p:attrNameLst>
                                          <p:attrName>style.visibility</p:attrName>
                                        </p:attrNameLst>
                                      </p:cBhvr>
                                      <p:to>
                                        <p:strVal val="hidden"/>
                                      </p:to>
                                    </p:set>
                                  </p:childTnLst>
                                </p:cTn>
                              </p:par>
                              <p:par>
                                <p:cTn id="31" presetID="9" presetClass="exit" presetSubtype="0" fill="hold" grpId="1" nodeType="withEffect">
                                  <p:stCondLst>
                                    <p:cond delay="0"/>
                                  </p:stCondLst>
                                  <p:childTnLst>
                                    <p:animEffect transition="out" filter="dissolv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9" presetClass="exit" presetSubtype="0" fill="hold" grpId="0" nodeType="clickEffect">
                                  <p:stCondLst>
                                    <p:cond delay="0"/>
                                  </p:stCondLst>
                                  <p:childTnLst>
                                    <p:animEffect transition="out" filter="dissolve">
                                      <p:cBhvr>
                                        <p:cTn id="40" dur="500"/>
                                        <p:tgtEl>
                                          <p:spTgt spid="7"/>
                                        </p:tgtEl>
                                      </p:cBhvr>
                                    </p:animEffect>
                                    <p:set>
                                      <p:cBhvr>
                                        <p:cTn id="41" dur="1" fill="hold">
                                          <p:stCondLst>
                                            <p:cond delay="499"/>
                                          </p:stCondLst>
                                        </p:cTn>
                                        <p:tgtEl>
                                          <p:spTgt spid="7"/>
                                        </p:tgtEl>
                                        <p:attrNameLst>
                                          <p:attrName>style.visibility</p:attrName>
                                        </p:attrNameLst>
                                      </p:cBhvr>
                                      <p:to>
                                        <p:strVal val="hidden"/>
                                      </p:to>
                                    </p:set>
                                  </p:childTnLst>
                                </p:cTn>
                              </p:par>
                              <p:par>
                                <p:cTn id="42" presetID="9" presetClass="exit" presetSubtype="0" fill="hold" grpId="0" nodeType="withEffect">
                                  <p:stCondLst>
                                    <p:cond delay="0"/>
                                  </p:stCondLst>
                                  <p:childTnLst>
                                    <p:animEffect transition="out" filter="dissolve">
                                      <p:cBhvr>
                                        <p:cTn id="43" dur="500"/>
                                        <p:tgtEl>
                                          <p:spTgt spid="5"/>
                                        </p:tgtEl>
                                      </p:cBhvr>
                                    </p:animEffect>
                                    <p:set>
                                      <p:cBhvr>
                                        <p:cTn id="44" dur="1" fill="hold">
                                          <p:stCondLst>
                                            <p:cond delay="499"/>
                                          </p:stCondLst>
                                        </p:cTn>
                                        <p:tgtEl>
                                          <p:spTgt spid="5"/>
                                        </p:tgtEl>
                                        <p:attrNameLst>
                                          <p:attrName>style.visibility</p:attrName>
                                        </p:attrNameLst>
                                      </p:cBhvr>
                                      <p:to>
                                        <p:strVal val="hidden"/>
                                      </p:to>
                                    </p:set>
                                  </p:childTnLst>
                                </p:cTn>
                              </p:par>
                              <p:par>
                                <p:cTn id="45" presetID="9"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dissolve">
                                      <p:cBhvr>
                                        <p:cTn id="47" dur="500"/>
                                        <p:tgtEl>
                                          <p:spTgt spid="8"/>
                                        </p:tgtEl>
                                      </p:cBhvr>
                                    </p:animEffect>
                                  </p:childTnLst>
                                </p:cTn>
                              </p:par>
                              <p:par>
                                <p:cTn id="48" presetID="9"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dissolve">
                                      <p:cBhvr>
                                        <p:cTn id="50" dur="500"/>
                                        <p:tgtEl>
                                          <p:spTgt spid="19"/>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dissolve">
                                      <p:cBhvr>
                                        <p:cTn id="53" dur="500"/>
                                        <p:tgtEl>
                                          <p:spTgt spid="15"/>
                                        </p:tgtEl>
                                      </p:cBhvr>
                                    </p:animEffect>
                                  </p:childTnLst>
                                </p:cTn>
                              </p:par>
                              <p:par>
                                <p:cTn id="54" presetID="9"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dissolve">
                                      <p:cBhvr>
                                        <p:cTn id="56" dur="500"/>
                                        <p:tgtEl>
                                          <p:spTgt spid="21"/>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dissolve">
                                      <p:cBhvr>
                                        <p:cTn id="59" dur="500"/>
                                        <p:tgtEl>
                                          <p:spTgt spid="9"/>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dissolve">
                                      <p:cBhvr>
                                        <p:cTn id="62" dur="500"/>
                                        <p:tgtEl>
                                          <p:spTgt spid="1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dissolve">
                                      <p:cBhvr>
                                        <p:cTn id="65" dur="500"/>
                                        <p:tgtEl>
                                          <p:spTgt spid="17"/>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dissolve">
                                      <p:cBhvr>
                                        <p:cTn id="68" dur="500"/>
                                        <p:tgtEl>
                                          <p:spTgt spid="10"/>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dissolve">
                                      <p:cBhvr>
                                        <p:cTn id="71" dur="500"/>
                                        <p:tgtEl>
                                          <p:spTgt spid="16"/>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dissolve">
                                      <p:cBhvr>
                                        <p:cTn id="74" dur="500"/>
                                        <p:tgtEl>
                                          <p:spTgt spid="1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dissolve">
                                      <p:cBhvr>
                                        <p:cTn id="77" dur="500"/>
                                        <p:tgtEl>
                                          <p:spTgt spid="1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dissolve">
                                      <p:cBhvr>
                                        <p:cTn id="80" dur="500"/>
                                        <p:tgtEl>
                                          <p:spTgt spid="12"/>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dissolve">
                                      <p:cBhvr>
                                        <p:cTn id="83" dur="500"/>
                                        <p:tgtEl>
                                          <p:spTgt spid="25"/>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dissolve">
                                      <p:cBhvr>
                                        <p:cTn id="88" dur="500"/>
                                        <p:tgtEl>
                                          <p:spTgt spid="4"/>
                                        </p:tgtEl>
                                      </p:cBhvr>
                                    </p:animEffect>
                                  </p:childTnLst>
                                </p:cTn>
                              </p:par>
                              <p:par>
                                <p:cTn id="89" presetID="9"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dissolve">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P spid="11" grpId="0"/>
      <p:bldP spid="12" grpId="0"/>
      <p:bldP spid="13" grpId="0"/>
      <p:bldP spid="14" grpId="0"/>
      <p:bldP spid="15" grpId="0"/>
      <p:bldP spid="16" grpId="0"/>
      <p:bldP spid="17" grpId="0" animBg="1"/>
      <p:bldP spid="4" grpId="0" animBg="1"/>
      <p:bldP spid="18" grpId="0"/>
      <p:bldP spid="18" grpId="1"/>
      <p:bldP spid="23" grpId="0"/>
      <p:bldP spid="23" grpId="1"/>
      <p:bldP spid="24" grpId="0"/>
      <p:bldP spid="24" grpId="1"/>
      <p:bldP spid="27" grpId="0"/>
      <p:bldP spid="27" grpId="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south east asia topo map">
            <a:extLst>
              <a:ext uri="{FF2B5EF4-FFF2-40B4-BE49-F238E27FC236}">
                <a16:creationId xmlns:a16="http://schemas.microsoft.com/office/drawing/2014/main" id="{ADD15096-043B-C044-894F-D0DA7BB70C32}"/>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1974851" y="581774"/>
            <a:ext cx="5641706" cy="62762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00485" y="17929"/>
            <a:ext cx="3140766" cy="185530"/>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rot="1235015">
            <a:off x="3149251" y="1493306"/>
            <a:ext cx="2644532" cy="4471064"/>
          </a:xfrm>
          <a:prstGeom prst="ellipse">
            <a:avLst/>
          </a:prstGeom>
          <a:solidFill>
            <a:srgbClr val="FF0000">
              <a:alpha val="3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rot="1294926">
            <a:off x="3873686" y="1155044"/>
            <a:ext cx="2117816" cy="4162310"/>
          </a:xfrm>
          <a:prstGeom prst="ellipse">
            <a:avLst/>
          </a:prstGeom>
          <a:solidFill>
            <a:srgbClr val="FFC000">
              <a:alpha val="3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rot="18239879">
            <a:off x="5555695" y="1078300"/>
            <a:ext cx="1577611" cy="1074630"/>
          </a:xfrm>
          <a:prstGeom prst="ellipse">
            <a:avLst/>
          </a:prstGeom>
          <a:solidFill>
            <a:srgbClr val="00B0F0">
              <a:alpha val="3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rot="20470968">
            <a:off x="4414369" y="1144576"/>
            <a:ext cx="1541546" cy="1055489"/>
          </a:xfrm>
          <a:prstGeom prst="ellipse">
            <a:avLst/>
          </a:prstGeom>
          <a:solidFill>
            <a:srgbClr val="00B050">
              <a:alpha val="3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219567" y="2629990"/>
            <a:ext cx="1219200" cy="369332"/>
          </a:xfrm>
          <a:prstGeom prst="rect">
            <a:avLst/>
          </a:prstGeom>
          <a:noFill/>
          <a:effectLst>
            <a:outerShdw blurRad="50800" dist="50800" dir="5400000" algn="ctr" rotWithShape="0">
              <a:schemeClr val="bg1"/>
            </a:outerShdw>
          </a:effectLst>
        </p:spPr>
        <p:txBody>
          <a:bodyPr wrap="square" rtlCol="0">
            <a:spAutoFit/>
          </a:bodyPr>
          <a:lstStyle/>
          <a:p>
            <a:pPr algn="r"/>
            <a:r>
              <a:rPr lang="en-US" b="1" i="1" dirty="0">
                <a:ln>
                  <a:solidFill>
                    <a:schemeClr val="tx1"/>
                  </a:solidFill>
                </a:ln>
                <a:solidFill>
                  <a:srgbClr val="FFC000"/>
                </a:solidFill>
              </a:rPr>
              <a:t>SCSMEX</a:t>
            </a:r>
          </a:p>
        </p:txBody>
      </p:sp>
      <p:sp>
        <p:nvSpPr>
          <p:cNvPr id="10" name="TextBox 9"/>
          <p:cNvSpPr txBox="1"/>
          <p:nvPr/>
        </p:nvSpPr>
        <p:spPr>
          <a:xfrm>
            <a:off x="3113183" y="4354216"/>
            <a:ext cx="1219200" cy="369332"/>
          </a:xfrm>
          <a:prstGeom prst="rect">
            <a:avLst/>
          </a:prstGeom>
          <a:noFill/>
          <a:effectLst>
            <a:outerShdw blurRad="50800" dist="50800" dir="5400000" algn="ctr" rotWithShape="0">
              <a:schemeClr val="bg1"/>
            </a:outerShdw>
          </a:effectLst>
        </p:spPr>
        <p:txBody>
          <a:bodyPr wrap="square" rtlCol="0">
            <a:spAutoFit/>
          </a:bodyPr>
          <a:lstStyle/>
          <a:p>
            <a:pPr algn="r"/>
            <a:r>
              <a:rPr lang="en-US" b="1" i="1" dirty="0">
                <a:ln>
                  <a:solidFill>
                    <a:schemeClr val="tx1"/>
                  </a:solidFill>
                </a:ln>
                <a:solidFill>
                  <a:srgbClr val="FF0000"/>
                </a:solidFill>
              </a:rPr>
              <a:t>WMONEX</a:t>
            </a:r>
          </a:p>
        </p:txBody>
      </p:sp>
      <p:sp>
        <p:nvSpPr>
          <p:cNvPr id="12" name="TextBox 11"/>
          <p:cNvSpPr txBox="1"/>
          <p:nvPr/>
        </p:nvSpPr>
        <p:spPr>
          <a:xfrm rot="20680741">
            <a:off x="4456006" y="1397899"/>
            <a:ext cx="1219200" cy="369332"/>
          </a:xfrm>
          <a:prstGeom prst="rect">
            <a:avLst/>
          </a:prstGeom>
          <a:noFill/>
          <a:effectLst>
            <a:outerShdw blurRad="50800" dist="50800" dir="5400000" algn="ctr" rotWithShape="0">
              <a:schemeClr val="bg1"/>
            </a:outerShdw>
          </a:effectLst>
        </p:spPr>
        <p:txBody>
          <a:bodyPr wrap="square" rtlCol="0">
            <a:spAutoFit/>
          </a:bodyPr>
          <a:lstStyle/>
          <a:p>
            <a:pPr algn="r"/>
            <a:r>
              <a:rPr lang="en-US" b="1" i="1" dirty="0">
                <a:ln>
                  <a:solidFill>
                    <a:schemeClr val="tx1"/>
                  </a:solidFill>
                </a:ln>
                <a:solidFill>
                  <a:srgbClr val="00B050"/>
                </a:solidFill>
              </a:rPr>
              <a:t>SCMREX</a:t>
            </a:r>
          </a:p>
        </p:txBody>
      </p:sp>
      <p:sp>
        <p:nvSpPr>
          <p:cNvPr id="14" name="TextBox 13"/>
          <p:cNvSpPr txBox="1"/>
          <p:nvPr/>
        </p:nvSpPr>
        <p:spPr>
          <a:xfrm>
            <a:off x="282967" y="77956"/>
            <a:ext cx="7121880" cy="523220"/>
          </a:xfrm>
          <a:prstGeom prst="rect">
            <a:avLst/>
          </a:prstGeom>
          <a:noFill/>
        </p:spPr>
        <p:txBody>
          <a:bodyPr wrap="square" rtlCol="0">
            <a:spAutoFit/>
          </a:bodyPr>
          <a:lstStyle/>
          <a:p>
            <a:r>
              <a:rPr lang="en-US" sz="2800" b="1" i="1" dirty="0"/>
              <a:t>SCS area past field campaigns…</a:t>
            </a:r>
          </a:p>
        </p:txBody>
      </p:sp>
      <p:sp>
        <p:nvSpPr>
          <p:cNvPr id="15" name="TextBox 14"/>
          <p:cNvSpPr txBox="1"/>
          <p:nvPr/>
        </p:nvSpPr>
        <p:spPr>
          <a:xfrm>
            <a:off x="3235797" y="4664488"/>
            <a:ext cx="793544"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1978</a:t>
            </a:r>
          </a:p>
        </p:txBody>
      </p:sp>
      <p:sp>
        <p:nvSpPr>
          <p:cNvPr id="16" name="TextBox 15"/>
          <p:cNvSpPr txBox="1"/>
          <p:nvPr/>
        </p:nvSpPr>
        <p:spPr>
          <a:xfrm>
            <a:off x="6053166" y="1324885"/>
            <a:ext cx="1131266"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1987</a:t>
            </a:r>
          </a:p>
        </p:txBody>
      </p:sp>
      <p:sp>
        <p:nvSpPr>
          <p:cNvPr id="17" name="TextBox 16"/>
          <p:cNvSpPr txBox="1"/>
          <p:nvPr/>
        </p:nvSpPr>
        <p:spPr>
          <a:xfrm rot="20642331">
            <a:off x="4642313" y="1566193"/>
            <a:ext cx="1737222"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2013-2018</a:t>
            </a:r>
          </a:p>
        </p:txBody>
      </p:sp>
      <p:sp>
        <p:nvSpPr>
          <p:cNvPr id="18" name="TextBox 17"/>
          <p:cNvSpPr txBox="1"/>
          <p:nvPr/>
        </p:nvSpPr>
        <p:spPr>
          <a:xfrm>
            <a:off x="4603898" y="2915726"/>
            <a:ext cx="793544"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1998</a:t>
            </a:r>
          </a:p>
        </p:txBody>
      </p:sp>
      <p:sp>
        <p:nvSpPr>
          <p:cNvPr id="21" name="Rectangle 20">
            <a:extLst>
              <a:ext uri="{FF2B5EF4-FFF2-40B4-BE49-F238E27FC236}">
                <a16:creationId xmlns:a16="http://schemas.microsoft.com/office/drawing/2014/main" id="{259BDACB-2355-524D-927C-89752685B9FA}"/>
              </a:ext>
            </a:extLst>
          </p:cNvPr>
          <p:cNvSpPr/>
          <p:nvPr/>
        </p:nvSpPr>
        <p:spPr>
          <a:xfrm>
            <a:off x="4572000" y="6608375"/>
            <a:ext cx="3147947" cy="241995"/>
          </a:xfrm>
          <a:prstGeom prst="rect">
            <a:avLst/>
          </a:prstGeom>
          <a:solidFill>
            <a:schemeClr val="bg1"/>
          </a:solidFill>
          <a:ln>
            <a:solidFill>
              <a:schemeClr val="bg1"/>
            </a:solid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042A28F8-6CB5-A945-811E-BFE04C14E4EE}"/>
              </a:ext>
            </a:extLst>
          </p:cNvPr>
          <p:cNvSpPr txBox="1"/>
          <p:nvPr/>
        </p:nvSpPr>
        <p:spPr>
          <a:xfrm>
            <a:off x="6152600" y="1580428"/>
            <a:ext cx="1970785" cy="369332"/>
          </a:xfrm>
          <a:prstGeom prst="rect">
            <a:avLst/>
          </a:prstGeom>
          <a:noFill/>
          <a:effectLst>
            <a:outerShdw blurRad="50800" dist="50800" dir="5400000" algn="ctr" rotWithShape="0">
              <a:schemeClr val="bg1"/>
            </a:outerShdw>
          </a:effectLst>
        </p:spPr>
        <p:txBody>
          <a:bodyPr wrap="square" rtlCol="0">
            <a:spAutoFit/>
          </a:bodyPr>
          <a:lstStyle/>
          <a:p>
            <a:r>
              <a:rPr lang="en-US" b="1" i="1" dirty="0" err="1">
                <a:ln>
                  <a:solidFill>
                    <a:schemeClr val="tx1"/>
                  </a:solidFill>
                </a:ln>
                <a:solidFill>
                  <a:srgbClr val="0070C0"/>
                </a:solidFill>
              </a:rPr>
              <a:t>SoWMEX</a:t>
            </a:r>
            <a:r>
              <a:rPr lang="en-US" b="1" i="1" dirty="0">
                <a:ln>
                  <a:solidFill>
                    <a:schemeClr val="tx1"/>
                  </a:solidFill>
                </a:ln>
                <a:solidFill>
                  <a:srgbClr val="0070C0"/>
                </a:solidFill>
              </a:rPr>
              <a:t>/</a:t>
            </a:r>
            <a:r>
              <a:rPr lang="en-US" b="1" i="1" dirty="0" err="1">
                <a:ln>
                  <a:solidFill>
                    <a:schemeClr val="tx1"/>
                  </a:solidFill>
                </a:ln>
                <a:solidFill>
                  <a:srgbClr val="0070C0"/>
                </a:solidFill>
              </a:rPr>
              <a:t>TiMREX</a:t>
            </a:r>
            <a:endParaRPr lang="en-US" b="1" i="1" dirty="0">
              <a:ln>
                <a:solidFill>
                  <a:schemeClr val="tx1"/>
                </a:solidFill>
              </a:ln>
              <a:solidFill>
                <a:srgbClr val="0070C0"/>
              </a:solidFill>
            </a:endParaRPr>
          </a:p>
        </p:txBody>
      </p:sp>
      <p:sp>
        <p:nvSpPr>
          <p:cNvPr id="29" name="TextBox 28">
            <a:extLst>
              <a:ext uri="{FF2B5EF4-FFF2-40B4-BE49-F238E27FC236}">
                <a16:creationId xmlns:a16="http://schemas.microsoft.com/office/drawing/2014/main" id="{4A96F902-1EC5-1048-8D54-1CAA48F6F8DB}"/>
              </a:ext>
            </a:extLst>
          </p:cNvPr>
          <p:cNvSpPr txBox="1"/>
          <p:nvPr/>
        </p:nvSpPr>
        <p:spPr>
          <a:xfrm>
            <a:off x="5989258" y="1825129"/>
            <a:ext cx="1131266"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2008</a:t>
            </a:r>
          </a:p>
        </p:txBody>
      </p:sp>
      <p:sp>
        <p:nvSpPr>
          <p:cNvPr id="30" name="TextBox 29">
            <a:extLst>
              <a:ext uri="{FF2B5EF4-FFF2-40B4-BE49-F238E27FC236}">
                <a16:creationId xmlns:a16="http://schemas.microsoft.com/office/drawing/2014/main" id="{70333DEC-AC26-AD4D-87F3-D3C3B1F106B7}"/>
              </a:ext>
            </a:extLst>
          </p:cNvPr>
          <p:cNvSpPr txBox="1"/>
          <p:nvPr/>
        </p:nvSpPr>
        <p:spPr>
          <a:xfrm>
            <a:off x="6032029" y="1058596"/>
            <a:ext cx="1970785" cy="369332"/>
          </a:xfrm>
          <a:prstGeom prst="rect">
            <a:avLst/>
          </a:prstGeom>
          <a:noFill/>
          <a:effectLst>
            <a:outerShdw blurRad="50800" dist="50800" dir="5400000" algn="ctr" rotWithShape="0">
              <a:schemeClr val="bg1"/>
            </a:outerShdw>
          </a:effectLst>
        </p:spPr>
        <p:txBody>
          <a:bodyPr wrap="square" rtlCol="0">
            <a:spAutoFit/>
          </a:bodyPr>
          <a:lstStyle/>
          <a:p>
            <a:r>
              <a:rPr lang="en-US" b="1" i="1" dirty="0">
                <a:ln>
                  <a:solidFill>
                    <a:schemeClr val="tx1"/>
                  </a:solidFill>
                </a:ln>
                <a:solidFill>
                  <a:srgbClr val="0070C0"/>
                </a:solidFill>
              </a:rPr>
              <a:t>TAMEX</a:t>
            </a:r>
          </a:p>
        </p:txBody>
      </p:sp>
      <p:sp>
        <p:nvSpPr>
          <p:cNvPr id="31" name="Oval 30">
            <a:extLst>
              <a:ext uri="{FF2B5EF4-FFF2-40B4-BE49-F238E27FC236}">
                <a16:creationId xmlns:a16="http://schemas.microsoft.com/office/drawing/2014/main" id="{AF0D4507-80CB-2D42-B588-83FACEE16BF2}"/>
              </a:ext>
            </a:extLst>
          </p:cNvPr>
          <p:cNvSpPr/>
          <p:nvPr/>
        </p:nvSpPr>
        <p:spPr>
          <a:xfrm rot="18322416">
            <a:off x="4797398" y="2099905"/>
            <a:ext cx="1956449" cy="1235299"/>
          </a:xfrm>
          <a:prstGeom prst="ellipse">
            <a:avLst/>
          </a:prstGeom>
          <a:solidFill>
            <a:srgbClr val="FFFF00">
              <a:alpha val="49000"/>
            </a:srgbClr>
          </a:solidFill>
          <a:ln w="1270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27E48D28-9DD7-BC4A-AC54-20E4A2324B7B}"/>
              </a:ext>
            </a:extLst>
          </p:cNvPr>
          <p:cNvSpPr txBox="1"/>
          <p:nvPr/>
        </p:nvSpPr>
        <p:spPr>
          <a:xfrm>
            <a:off x="5050149" y="2465706"/>
            <a:ext cx="1219200" cy="369332"/>
          </a:xfrm>
          <a:prstGeom prst="rect">
            <a:avLst/>
          </a:prstGeom>
          <a:noFill/>
          <a:effectLst>
            <a:outerShdw blurRad="50800" dist="50800" dir="5400000" algn="ctr" rotWithShape="0">
              <a:schemeClr val="bg1"/>
            </a:outerShdw>
          </a:effectLst>
        </p:spPr>
        <p:txBody>
          <a:bodyPr wrap="square" rtlCol="0">
            <a:spAutoFit/>
          </a:bodyPr>
          <a:lstStyle/>
          <a:p>
            <a:pPr algn="r"/>
            <a:r>
              <a:rPr lang="en-US" b="1" i="1" dirty="0">
                <a:ln>
                  <a:solidFill>
                    <a:schemeClr val="tx1"/>
                  </a:solidFill>
                </a:ln>
                <a:solidFill>
                  <a:srgbClr val="FFFF00"/>
                </a:solidFill>
              </a:rPr>
              <a:t>PISTON</a:t>
            </a:r>
          </a:p>
        </p:txBody>
      </p:sp>
      <p:sp>
        <p:nvSpPr>
          <p:cNvPr id="33" name="TextBox 32">
            <a:extLst>
              <a:ext uri="{FF2B5EF4-FFF2-40B4-BE49-F238E27FC236}">
                <a16:creationId xmlns:a16="http://schemas.microsoft.com/office/drawing/2014/main" id="{4FC825D3-CD09-B248-ADC3-2216FC1D6A3A}"/>
              </a:ext>
            </a:extLst>
          </p:cNvPr>
          <p:cNvSpPr txBox="1"/>
          <p:nvPr/>
        </p:nvSpPr>
        <p:spPr>
          <a:xfrm>
            <a:off x="5474449" y="2696546"/>
            <a:ext cx="793544"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2018</a:t>
            </a:r>
          </a:p>
        </p:txBody>
      </p:sp>
      <p:sp>
        <p:nvSpPr>
          <p:cNvPr id="34" name="Oval 33">
            <a:extLst>
              <a:ext uri="{FF2B5EF4-FFF2-40B4-BE49-F238E27FC236}">
                <a16:creationId xmlns:a16="http://schemas.microsoft.com/office/drawing/2014/main" id="{54CCDA98-F156-0E49-A635-7E4836847D90}"/>
              </a:ext>
            </a:extLst>
          </p:cNvPr>
          <p:cNvSpPr/>
          <p:nvPr/>
        </p:nvSpPr>
        <p:spPr>
          <a:xfrm rot="16200000">
            <a:off x="7145160" y="3193797"/>
            <a:ext cx="1956449" cy="1235299"/>
          </a:xfrm>
          <a:prstGeom prst="ellipse">
            <a:avLst/>
          </a:prstGeom>
          <a:solidFill>
            <a:srgbClr val="FFFF00">
              <a:alpha val="49000"/>
            </a:srgbClr>
          </a:solidFill>
          <a:ln w="1270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006EF87-B0DB-B542-9558-DC93C5A4835F}"/>
              </a:ext>
            </a:extLst>
          </p:cNvPr>
          <p:cNvSpPr txBox="1"/>
          <p:nvPr/>
        </p:nvSpPr>
        <p:spPr>
          <a:xfrm>
            <a:off x="7784243" y="3751732"/>
            <a:ext cx="793544"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2018</a:t>
            </a:r>
          </a:p>
        </p:txBody>
      </p:sp>
      <p:sp>
        <p:nvSpPr>
          <p:cNvPr id="36" name="TextBox 35">
            <a:extLst>
              <a:ext uri="{FF2B5EF4-FFF2-40B4-BE49-F238E27FC236}">
                <a16:creationId xmlns:a16="http://schemas.microsoft.com/office/drawing/2014/main" id="{6DFFEAB6-9BAC-C144-ABB1-FC84AAB16449}"/>
              </a:ext>
            </a:extLst>
          </p:cNvPr>
          <p:cNvSpPr txBox="1"/>
          <p:nvPr/>
        </p:nvSpPr>
        <p:spPr>
          <a:xfrm>
            <a:off x="7359685" y="3535221"/>
            <a:ext cx="1219200" cy="369332"/>
          </a:xfrm>
          <a:prstGeom prst="rect">
            <a:avLst/>
          </a:prstGeom>
          <a:noFill/>
          <a:effectLst>
            <a:outerShdw blurRad="50800" dist="50800" dir="5400000" algn="ctr" rotWithShape="0">
              <a:schemeClr val="bg1"/>
            </a:outerShdw>
          </a:effectLst>
        </p:spPr>
        <p:txBody>
          <a:bodyPr wrap="square" rtlCol="0">
            <a:spAutoFit/>
          </a:bodyPr>
          <a:lstStyle/>
          <a:p>
            <a:pPr algn="r"/>
            <a:r>
              <a:rPr lang="en-US" b="1" i="1" dirty="0">
                <a:ln>
                  <a:solidFill>
                    <a:schemeClr val="tx1"/>
                  </a:solidFill>
                </a:ln>
                <a:solidFill>
                  <a:srgbClr val="FFFF00"/>
                </a:solidFill>
              </a:rPr>
              <a:t>PISTON</a:t>
            </a:r>
          </a:p>
        </p:txBody>
      </p:sp>
      <p:cxnSp>
        <p:nvCxnSpPr>
          <p:cNvPr id="26" name="Straight Arrow Connector 25">
            <a:extLst>
              <a:ext uri="{FF2B5EF4-FFF2-40B4-BE49-F238E27FC236}">
                <a16:creationId xmlns:a16="http://schemas.microsoft.com/office/drawing/2014/main" id="{113A3012-48EA-0E41-940A-BF5DD9D8B9E9}"/>
              </a:ext>
            </a:extLst>
          </p:cNvPr>
          <p:cNvCxnSpPr>
            <a:cxnSpLocks/>
          </p:cNvCxnSpPr>
          <p:nvPr/>
        </p:nvCxnSpPr>
        <p:spPr>
          <a:xfrm>
            <a:off x="6084944" y="2629990"/>
            <a:ext cx="1437508" cy="799010"/>
          </a:xfrm>
          <a:prstGeom prst="straightConnector1">
            <a:avLst/>
          </a:prstGeom>
          <a:ln w="38100">
            <a:solidFill>
              <a:schemeClr val="tx1"/>
            </a:solidFill>
            <a:tailEnd type="stealth" w="lg" len="lg"/>
          </a:ln>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533CCE47-7A0D-F14E-8AE9-88FBAA3FFB3F}"/>
              </a:ext>
            </a:extLst>
          </p:cNvPr>
          <p:cNvSpPr/>
          <p:nvPr/>
        </p:nvSpPr>
        <p:spPr>
          <a:xfrm rot="16365531">
            <a:off x="5881502" y="1890390"/>
            <a:ext cx="2191387" cy="2186954"/>
          </a:xfrm>
          <a:prstGeom prst="ellipse">
            <a:avLst/>
          </a:prstGeom>
          <a:solidFill>
            <a:srgbClr val="DA85F4">
              <a:alpha val="37000"/>
            </a:srgb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C6765917-7C70-D649-A0C4-DEB8CE6D3510}"/>
              </a:ext>
            </a:extLst>
          </p:cNvPr>
          <p:cNvSpPr txBox="1"/>
          <p:nvPr/>
        </p:nvSpPr>
        <p:spPr>
          <a:xfrm>
            <a:off x="6398794" y="2192876"/>
            <a:ext cx="1429817" cy="646331"/>
          </a:xfrm>
          <a:prstGeom prst="rect">
            <a:avLst/>
          </a:prstGeom>
          <a:noFill/>
          <a:effectLst>
            <a:outerShdw blurRad="50800" dist="50800" dir="5400000" algn="ctr" rotWithShape="0">
              <a:schemeClr val="bg1"/>
            </a:outerShdw>
          </a:effectLst>
        </p:spPr>
        <p:txBody>
          <a:bodyPr wrap="square" rtlCol="0">
            <a:spAutoFit/>
          </a:bodyPr>
          <a:lstStyle/>
          <a:p>
            <a:pPr algn="ctr"/>
            <a:r>
              <a:rPr lang="en-US" b="1" i="1" dirty="0">
                <a:ln>
                  <a:solidFill>
                    <a:schemeClr val="tx1"/>
                  </a:solidFill>
                </a:ln>
                <a:solidFill>
                  <a:srgbClr val="A747F4"/>
                </a:solidFill>
              </a:rPr>
              <a:t>PISTON II/ CAMP</a:t>
            </a:r>
            <a:r>
              <a:rPr lang="en-US" b="1" i="1" baseline="30000" dirty="0">
                <a:ln>
                  <a:solidFill>
                    <a:schemeClr val="tx1"/>
                  </a:solidFill>
                </a:ln>
                <a:solidFill>
                  <a:srgbClr val="A747F4"/>
                </a:solidFill>
              </a:rPr>
              <a:t>2</a:t>
            </a:r>
            <a:r>
              <a:rPr lang="en-US" b="1" i="1" dirty="0">
                <a:ln>
                  <a:solidFill>
                    <a:schemeClr val="tx1"/>
                  </a:solidFill>
                </a:ln>
                <a:solidFill>
                  <a:srgbClr val="A747F4"/>
                </a:solidFill>
              </a:rPr>
              <a:t>EX</a:t>
            </a:r>
          </a:p>
        </p:txBody>
      </p:sp>
      <p:sp>
        <p:nvSpPr>
          <p:cNvPr id="38" name="TextBox 37">
            <a:extLst>
              <a:ext uri="{FF2B5EF4-FFF2-40B4-BE49-F238E27FC236}">
                <a16:creationId xmlns:a16="http://schemas.microsoft.com/office/drawing/2014/main" id="{2067D5F2-D24B-D441-A117-9816D8BFDEB4}"/>
              </a:ext>
            </a:extLst>
          </p:cNvPr>
          <p:cNvSpPr txBox="1"/>
          <p:nvPr/>
        </p:nvSpPr>
        <p:spPr>
          <a:xfrm>
            <a:off x="6878906" y="2757379"/>
            <a:ext cx="793544" cy="369332"/>
          </a:xfrm>
          <a:prstGeom prst="rect">
            <a:avLst/>
          </a:prstGeom>
          <a:noFill/>
        </p:spPr>
        <p:txBody>
          <a:bodyPr wrap="square" rtlCol="0">
            <a:spAutoFit/>
          </a:bodyPr>
          <a:lstStyle/>
          <a:p>
            <a:r>
              <a:rPr lang="en-US" i="1" dirty="0">
                <a:solidFill>
                  <a:schemeClr val="bg1"/>
                </a:solidFill>
                <a:effectLst>
                  <a:outerShdw blurRad="50800" dist="50800" dir="5400000" algn="ctr" rotWithShape="0">
                    <a:schemeClr val="tx1"/>
                  </a:outerShdw>
                </a:effectLst>
              </a:rPr>
              <a:t>2019</a:t>
            </a:r>
          </a:p>
        </p:txBody>
      </p:sp>
    </p:spTree>
    <p:extLst>
      <p:ext uri="{BB962C8B-B14F-4D97-AF65-F5344CB8AC3E}">
        <p14:creationId xmlns:p14="http://schemas.microsoft.com/office/powerpoint/2010/main" val="298691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dissolve">
                                      <p:cBhvr>
                                        <p:cTn id="21" dur="500"/>
                                        <p:tgtEl>
                                          <p:spTgt spid="3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dissolve">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dissolv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ssolve">
                                      <p:cBhvr>
                                        <p:cTn id="59" dur="500"/>
                                        <p:tgtEl>
                                          <p:spTgt spid="3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dissolve">
                                      <p:cBhvr>
                                        <p:cTn id="62" dur="500"/>
                                        <p:tgtEl>
                                          <p:spTgt spid="32"/>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dissolve">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9"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dissolve">
                                      <p:cBhvr>
                                        <p:cTn id="70" dur="500"/>
                                        <p:tgtEl>
                                          <p:spTgt spid="34"/>
                                        </p:tgtEl>
                                      </p:cBhvr>
                                    </p:animEffect>
                                  </p:childTnLst>
                                </p:cTn>
                              </p:par>
                              <p:par>
                                <p:cTn id="71" presetID="9" presetClass="exit" presetSubtype="0" fill="hold" grpId="1" nodeType="withEffect">
                                  <p:stCondLst>
                                    <p:cond delay="0"/>
                                  </p:stCondLst>
                                  <p:childTnLst>
                                    <p:animEffect transition="out" filter="dissolv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par>
                                <p:cTn id="74" presetID="9" presetClass="exit" presetSubtype="0" fill="hold" grpId="1" nodeType="withEffect">
                                  <p:stCondLst>
                                    <p:cond delay="0"/>
                                  </p:stCondLst>
                                  <p:childTnLst>
                                    <p:animEffect transition="out" filter="dissolve">
                                      <p:cBhvr>
                                        <p:cTn id="75" dur="500"/>
                                        <p:tgtEl>
                                          <p:spTgt spid="32"/>
                                        </p:tgtEl>
                                      </p:cBhvr>
                                    </p:animEffect>
                                    <p:set>
                                      <p:cBhvr>
                                        <p:cTn id="76" dur="1" fill="hold">
                                          <p:stCondLst>
                                            <p:cond delay="499"/>
                                          </p:stCondLst>
                                        </p:cTn>
                                        <p:tgtEl>
                                          <p:spTgt spid="32"/>
                                        </p:tgtEl>
                                        <p:attrNameLst>
                                          <p:attrName>style.visibility</p:attrName>
                                        </p:attrNameLst>
                                      </p:cBhvr>
                                      <p:to>
                                        <p:strVal val="hidden"/>
                                      </p:to>
                                    </p:set>
                                  </p:childTnLst>
                                </p:cTn>
                              </p:par>
                              <p:par>
                                <p:cTn id="77" presetID="9" presetClass="exit" presetSubtype="0" fill="hold" grpId="1" nodeType="withEffect">
                                  <p:stCondLst>
                                    <p:cond delay="0"/>
                                  </p:stCondLst>
                                  <p:childTnLst>
                                    <p:animEffect transition="out" filter="dissolve">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cTn>
                              </p:par>
                              <p:par>
                                <p:cTn id="80" presetID="9"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dissolve">
                                      <p:cBhvr>
                                        <p:cTn id="82" dur="500"/>
                                        <p:tgtEl>
                                          <p:spTgt spid="35"/>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dissolve">
                                      <p:cBhvr>
                                        <p:cTn id="85" dur="500"/>
                                        <p:tgtEl>
                                          <p:spTgt spid="36"/>
                                        </p:tgtEl>
                                      </p:cBhvr>
                                    </p:animEffect>
                                  </p:childTnLst>
                                </p:cTn>
                              </p:par>
                              <p:par>
                                <p:cTn id="86" presetID="9" presetClass="entr" presetSubtype="0" fill="hold"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dissolve">
                                      <p:cBhvr>
                                        <p:cTn id="88" dur="500"/>
                                        <p:tgtEl>
                                          <p:spTgt spid="26"/>
                                        </p:tgtEl>
                                      </p:cBhvr>
                                    </p:animEffect>
                                  </p:childTnLst>
                                </p:cTn>
                              </p:par>
                            </p:childTnLst>
                          </p:cTn>
                        </p:par>
                      </p:childTnLst>
                    </p:cTn>
                  </p:par>
                  <p:par>
                    <p:cTn id="89" fill="hold">
                      <p:stCondLst>
                        <p:cond delay="indefinite"/>
                      </p:stCondLst>
                      <p:childTnLst>
                        <p:par>
                          <p:cTn id="90" fill="hold">
                            <p:stCondLst>
                              <p:cond delay="0"/>
                            </p:stCondLst>
                            <p:childTnLst>
                              <p:par>
                                <p:cTn id="91" presetID="9" presetClass="entr" presetSubtype="0" fill="hold" grpId="1" nodeType="clickEffect">
                                  <p:stCondLst>
                                    <p:cond delay="0"/>
                                  </p:stCondLst>
                                  <p:childTnLst>
                                    <p:set>
                                      <p:cBhvr>
                                        <p:cTn id="92" dur="1" fill="hold">
                                          <p:stCondLst>
                                            <p:cond delay="0"/>
                                          </p:stCondLst>
                                        </p:cTn>
                                        <p:tgtEl>
                                          <p:spTgt spid="2"/>
                                        </p:tgtEl>
                                        <p:attrNameLst>
                                          <p:attrName>style.visibility</p:attrName>
                                        </p:attrNameLst>
                                      </p:cBhvr>
                                      <p:to>
                                        <p:strVal val="visible"/>
                                      </p:to>
                                    </p:set>
                                    <p:animEffect transition="in" filter="dissolve">
                                      <p:cBhvr>
                                        <p:cTn id="93" dur="500"/>
                                        <p:tgtEl>
                                          <p:spTgt spid="2"/>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10"/>
                                        <p:tgtEl>
                                          <p:spTgt spid="37"/>
                                        </p:tgtEl>
                                      </p:cBhvr>
                                    </p:animEffect>
                                  </p:childTnLst>
                                </p:cTn>
                              </p:par>
                              <p:par>
                                <p:cTn id="98" presetID="9" presetClass="entr" presetSubtype="0" fill="hold" grpId="0"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dissolve">
                                      <p:cBhvr>
                                        <p:cTn id="10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p:bldP spid="10" grpId="0"/>
      <p:bldP spid="12" grpId="0"/>
      <p:bldP spid="15" grpId="0"/>
      <p:bldP spid="16" grpId="0"/>
      <p:bldP spid="17" grpId="0"/>
      <p:bldP spid="18" grpId="0"/>
      <p:bldP spid="28" grpId="0"/>
      <p:bldP spid="29" grpId="0"/>
      <p:bldP spid="30" grpId="0"/>
      <p:bldP spid="31" grpId="0" animBg="1"/>
      <p:bldP spid="31" grpId="1" animBg="1"/>
      <p:bldP spid="32" grpId="0"/>
      <p:bldP spid="32" grpId="1"/>
      <p:bldP spid="33" grpId="0"/>
      <p:bldP spid="33" grpId="1"/>
      <p:bldP spid="34" grpId="0" animBg="1"/>
      <p:bldP spid="35" grpId="0"/>
      <p:bldP spid="36" grpId="0"/>
      <p:bldP spid="2" grpId="1" animBg="1"/>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Investigating Extreme Rainfall</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38" name="TextBox 37"/>
          <p:cNvSpPr txBox="1"/>
          <p:nvPr/>
        </p:nvSpPr>
        <p:spPr>
          <a:xfrm rot="17950038">
            <a:off x="4588763" y="3650851"/>
            <a:ext cx="34971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endPar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23" name="TextBox 22"/>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Tree>
    <p:extLst>
      <p:ext uri="{BB962C8B-B14F-4D97-AF65-F5344CB8AC3E}">
        <p14:creationId xmlns:p14="http://schemas.microsoft.com/office/powerpoint/2010/main" val="320312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52400"/>
            <a:ext cx="9144000" cy="1205802"/>
          </a:xfrm>
          <a:prstGeom prst="rect">
            <a:avLst/>
          </a:prstGeom>
        </p:spPr>
      </p:pic>
      <p:sp>
        <p:nvSpPr>
          <p:cNvPr id="10" name="TextBox 9"/>
          <p:cNvSpPr txBox="1"/>
          <p:nvPr/>
        </p:nvSpPr>
        <p:spPr>
          <a:xfrm>
            <a:off x="6594763" y="243012"/>
            <a:ext cx="2521527" cy="830997"/>
          </a:xfrm>
          <a:prstGeom prst="rect">
            <a:avLst/>
          </a:prstGeom>
          <a:noFill/>
        </p:spPr>
        <p:txBody>
          <a:bodyPr wrap="square" rtlCol="0">
            <a:spAutoFit/>
          </a:bodyPr>
          <a:lstStyle/>
          <a:p>
            <a:pPr algn="ctr"/>
            <a:r>
              <a:rPr lang="en-US" sz="2400" i="1" dirty="0"/>
              <a:t>15 May –  30 June     2008</a:t>
            </a:r>
          </a:p>
        </p:txBody>
      </p:sp>
      <p:pic>
        <p:nvPicPr>
          <p:cNvPr id="5" name="Picture 4" descr="A close up of a map&#13;&#10;&#13;&#10;Description automatically generated">
            <a:extLst>
              <a:ext uri="{FF2B5EF4-FFF2-40B4-BE49-F238E27FC236}">
                <a16:creationId xmlns:a16="http://schemas.microsoft.com/office/drawing/2014/main" id="{C6F6A7A5-0500-A149-935D-BB95CF5120DD}"/>
              </a:ext>
            </a:extLst>
          </p:cNvPr>
          <p:cNvPicPr>
            <a:picLocks noChangeAspect="1"/>
          </p:cNvPicPr>
          <p:nvPr/>
        </p:nvPicPr>
        <p:blipFill>
          <a:blip r:embed="rId3"/>
          <a:stretch>
            <a:fillRect/>
          </a:stretch>
        </p:blipFill>
        <p:spPr>
          <a:xfrm>
            <a:off x="3742978" y="1555473"/>
            <a:ext cx="5365000" cy="4665218"/>
          </a:xfrm>
          <a:prstGeom prst="rect">
            <a:avLst/>
          </a:prstGeom>
        </p:spPr>
      </p:pic>
      <p:sp>
        <p:nvSpPr>
          <p:cNvPr id="6" name="TextBox 5">
            <a:extLst>
              <a:ext uri="{FF2B5EF4-FFF2-40B4-BE49-F238E27FC236}">
                <a16:creationId xmlns:a16="http://schemas.microsoft.com/office/drawing/2014/main" id="{571F9625-7263-2249-8DB1-A371A185D32E}"/>
              </a:ext>
            </a:extLst>
          </p:cNvPr>
          <p:cNvSpPr txBox="1"/>
          <p:nvPr/>
        </p:nvSpPr>
        <p:spPr>
          <a:xfrm>
            <a:off x="290945" y="1704504"/>
            <a:ext cx="3297382" cy="400110"/>
          </a:xfrm>
          <a:prstGeom prst="rect">
            <a:avLst/>
          </a:prstGeom>
          <a:noFill/>
        </p:spPr>
        <p:txBody>
          <a:bodyPr wrap="square" rtlCol="0">
            <a:spAutoFit/>
          </a:bodyPr>
          <a:lstStyle/>
          <a:p>
            <a:r>
              <a:rPr lang="en-US" sz="2000" b="1" dirty="0"/>
              <a:t>Scientific Objectives</a:t>
            </a:r>
          </a:p>
        </p:txBody>
      </p:sp>
      <p:sp>
        <p:nvSpPr>
          <p:cNvPr id="7" name="TextBox 6">
            <a:extLst>
              <a:ext uri="{FF2B5EF4-FFF2-40B4-BE49-F238E27FC236}">
                <a16:creationId xmlns:a16="http://schemas.microsoft.com/office/drawing/2014/main" id="{BDF27049-D048-1248-BCD4-3BF8494A7BDB}"/>
              </a:ext>
            </a:extLst>
          </p:cNvPr>
          <p:cNvSpPr txBox="1"/>
          <p:nvPr/>
        </p:nvSpPr>
        <p:spPr>
          <a:xfrm>
            <a:off x="290945" y="2104614"/>
            <a:ext cx="3892435" cy="2862322"/>
          </a:xfrm>
          <a:prstGeom prst="rect">
            <a:avLst/>
          </a:prstGeom>
          <a:noFill/>
        </p:spPr>
        <p:txBody>
          <a:bodyPr wrap="square" rtlCol="0">
            <a:spAutoFit/>
          </a:bodyPr>
          <a:lstStyle/>
          <a:p>
            <a:pPr marL="285750" indent="-285750">
              <a:buFont typeface="Wingdings" pitchFamily="2" charset="2"/>
              <a:buChar char="Ø"/>
            </a:pPr>
            <a:r>
              <a:rPr lang="en-US" sz="2000" i="1" dirty="0"/>
              <a:t>Terrain effect on the flow and MCSs</a:t>
            </a:r>
          </a:p>
          <a:p>
            <a:pPr marL="285750" indent="-285750">
              <a:buFont typeface="Wingdings" pitchFamily="2" charset="2"/>
              <a:buChar char="Ø"/>
            </a:pPr>
            <a:r>
              <a:rPr lang="en-US" sz="2000" i="1" dirty="0"/>
              <a:t>MCS dynamics, microphysics, and predictability</a:t>
            </a:r>
          </a:p>
          <a:p>
            <a:pPr marL="285750" indent="-285750">
              <a:buFont typeface="Wingdings" pitchFamily="2" charset="2"/>
              <a:buChar char="Ø"/>
            </a:pPr>
            <a:r>
              <a:rPr lang="en-US" sz="2000" i="1" dirty="0"/>
              <a:t>Mesoscale data assimilation/ QPF</a:t>
            </a:r>
          </a:p>
          <a:p>
            <a:pPr marL="285750" indent="-285750">
              <a:buFont typeface="Wingdings" pitchFamily="2" charset="2"/>
              <a:buChar char="Ø"/>
            </a:pPr>
            <a:r>
              <a:rPr lang="en-US" sz="2000" i="1" dirty="0"/>
              <a:t>Convective initiation/diurnal cycle/boundary layer processes</a:t>
            </a:r>
          </a:p>
          <a:p>
            <a:pPr marL="285750" indent="-285750">
              <a:buFont typeface="Wingdings" pitchFamily="2" charset="2"/>
              <a:buChar char="Ø"/>
            </a:pPr>
            <a:endParaRPr lang="en-US" sz="2000" i="1" dirty="0"/>
          </a:p>
        </p:txBody>
      </p:sp>
      <p:sp>
        <p:nvSpPr>
          <p:cNvPr id="11" name="TextBox 10">
            <a:extLst>
              <a:ext uri="{FF2B5EF4-FFF2-40B4-BE49-F238E27FC236}">
                <a16:creationId xmlns:a16="http://schemas.microsoft.com/office/drawing/2014/main" id="{F24983C7-9659-9E4B-9C30-3C10E7D7A95C}"/>
              </a:ext>
            </a:extLst>
          </p:cNvPr>
          <p:cNvSpPr txBox="1"/>
          <p:nvPr/>
        </p:nvSpPr>
        <p:spPr>
          <a:xfrm>
            <a:off x="290945" y="4671144"/>
            <a:ext cx="2590800" cy="400110"/>
          </a:xfrm>
          <a:prstGeom prst="rect">
            <a:avLst/>
          </a:prstGeom>
          <a:noFill/>
        </p:spPr>
        <p:txBody>
          <a:bodyPr wrap="square" rtlCol="0">
            <a:spAutoFit/>
          </a:bodyPr>
          <a:lstStyle/>
          <a:p>
            <a:r>
              <a:rPr lang="en-US" sz="2000" b="1" dirty="0"/>
              <a:t>Participants</a:t>
            </a:r>
          </a:p>
        </p:txBody>
      </p:sp>
      <p:sp>
        <p:nvSpPr>
          <p:cNvPr id="12" name="TextBox 11">
            <a:extLst>
              <a:ext uri="{FF2B5EF4-FFF2-40B4-BE49-F238E27FC236}">
                <a16:creationId xmlns:a16="http://schemas.microsoft.com/office/drawing/2014/main" id="{D0EFEA58-2671-D841-9F24-76B30BDA96DC}"/>
              </a:ext>
            </a:extLst>
          </p:cNvPr>
          <p:cNvSpPr txBox="1"/>
          <p:nvPr/>
        </p:nvSpPr>
        <p:spPr>
          <a:xfrm>
            <a:off x="297873" y="5067310"/>
            <a:ext cx="3290454" cy="1323439"/>
          </a:xfrm>
          <a:prstGeom prst="rect">
            <a:avLst/>
          </a:prstGeom>
          <a:noFill/>
        </p:spPr>
        <p:txBody>
          <a:bodyPr wrap="square" rtlCol="0">
            <a:spAutoFit/>
          </a:bodyPr>
          <a:lstStyle/>
          <a:p>
            <a:pPr marL="285750" indent="-285750">
              <a:buFont typeface="Wingdings" pitchFamily="2" charset="2"/>
              <a:buChar char="Ø"/>
            </a:pPr>
            <a:r>
              <a:rPr lang="en-US" sz="2000" i="1" dirty="0"/>
              <a:t>Field phase: US-Taiwan</a:t>
            </a:r>
          </a:p>
          <a:p>
            <a:pPr marL="285750" indent="-285750">
              <a:buFont typeface="Wingdings" pitchFamily="2" charset="2"/>
              <a:buChar char="Ø"/>
            </a:pPr>
            <a:r>
              <a:rPr lang="en-US" sz="2000" i="1" dirty="0"/>
              <a:t>Post-field phase activities/ workshops: Korea, Japan, Viet Nam, PRC</a:t>
            </a:r>
          </a:p>
        </p:txBody>
      </p:sp>
      <p:cxnSp>
        <p:nvCxnSpPr>
          <p:cNvPr id="15" name="Straight Arrow Connector 14">
            <a:extLst>
              <a:ext uri="{FF2B5EF4-FFF2-40B4-BE49-F238E27FC236}">
                <a16:creationId xmlns:a16="http://schemas.microsoft.com/office/drawing/2014/main" id="{04A2BB09-C8F5-AF4D-B83B-5527522CC59A}"/>
              </a:ext>
            </a:extLst>
          </p:cNvPr>
          <p:cNvCxnSpPr/>
          <p:nvPr/>
        </p:nvCxnSpPr>
        <p:spPr>
          <a:xfrm flipH="1" flipV="1">
            <a:off x="7578436" y="3269673"/>
            <a:ext cx="595746" cy="7620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027DA0A-F574-0943-9F4F-E7A2E62B79BB}"/>
              </a:ext>
            </a:extLst>
          </p:cNvPr>
          <p:cNvSpPr txBox="1"/>
          <p:nvPr/>
        </p:nvSpPr>
        <p:spPr>
          <a:xfrm>
            <a:off x="7716982" y="4087091"/>
            <a:ext cx="128847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NCAR S-Pol</a:t>
            </a:r>
          </a:p>
        </p:txBody>
      </p:sp>
      <p:sp>
        <p:nvSpPr>
          <p:cNvPr id="17" name="TextBox 16">
            <a:extLst>
              <a:ext uri="{FF2B5EF4-FFF2-40B4-BE49-F238E27FC236}">
                <a16:creationId xmlns:a16="http://schemas.microsoft.com/office/drawing/2014/main" id="{421958D8-B740-8840-8575-EE627985401A}"/>
              </a:ext>
            </a:extLst>
          </p:cNvPr>
          <p:cNvSpPr txBox="1"/>
          <p:nvPr/>
        </p:nvSpPr>
        <p:spPr>
          <a:xfrm>
            <a:off x="5393313" y="3264203"/>
            <a:ext cx="1201450"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1600" i="1" dirty="0"/>
              <a:t>Dropsonde missions</a:t>
            </a:r>
          </a:p>
        </p:txBody>
      </p:sp>
      <p:cxnSp>
        <p:nvCxnSpPr>
          <p:cNvPr id="19" name="Straight Arrow Connector 18">
            <a:extLst>
              <a:ext uri="{FF2B5EF4-FFF2-40B4-BE49-F238E27FC236}">
                <a16:creationId xmlns:a16="http://schemas.microsoft.com/office/drawing/2014/main" id="{94C38FCA-A31F-D443-8D3C-736E710604F8}"/>
              </a:ext>
            </a:extLst>
          </p:cNvPr>
          <p:cNvCxnSpPr>
            <a:stCxn id="17" idx="3"/>
          </p:cNvCxnSpPr>
          <p:nvPr/>
        </p:nvCxnSpPr>
        <p:spPr>
          <a:xfrm flipV="1">
            <a:off x="6594763" y="3269673"/>
            <a:ext cx="415637" cy="286918"/>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5105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igure">
            <a:extLst>
              <a:ext uri="{FF2B5EF4-FFF2-40B4-BE49-F238E27FC236}">
                <a16:creationId xmlns:a16="http://schemas.microsoft.com/office/drawing/2014/main" id="{6724C8BE-8892-2043-BC09-7D6DB26688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4635" y="734290"/>
            <a:ext cx="4802909" cy="48029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D04AAB-8B98-6A4E-AA12-F9FB7F795B7F}"/>
              </a:ext>
            </a:extLst>
          </p:cNvPr>
          <p:cNvSpPr txBox="1"/>
          <p:nvPr/>
        </p:nvSpPr>
        <p:spPr>
          <a:xfrm>
            <a:off x="6248402" y="5084618"/>
            <a:ext cx="2175162" cy="369332"/>
          </a:xfrm>
          <a:prstGeom prst="rect">
            <a:avLst/>
          </a:prstGeom>
          <a:noFill/>
        </p:spPr>
        <p:txBody>
          <a:bodyPr wrap="square" rtlCol="0">
            <a:spAutoFit/>
          </a:bodyPr>
          <a:lstStyle/>
          <a:p>
            <a:r>
              <a:rPr lang="en-US" b="1" i="1" dirty="0"/>
              <a:t>(Davis et al. 2012)</a:t>
            </a:r>
          </a:p>
        </p:txBody>
      </p:sp>
      <p:sp>
        <p:nvSpPr>
          <p:cNvPr id="3" name="TextBox 2">
            <a:extLst>
              <a:ext uri="{FF2B5EF4-FFF2-40B4-BE49-F238E27FC236}">
                <a16:creationId xmlns:a16="http://schemas.microsoft.com/office/drawing/2014/main" id="{424D7819-C7C8-8C4F-90D4-6B5164D66928}"/>
              </a:ext>
            </a:extLst>
          </p:cNvPr>
          <p:cNvSpPr txBox="1"/>
          <p:nvPr/>
        </p:nvSpPr>
        <p:spPr>
          <a:xfrm>
            <a:off x="4244107" y="364958"/>
            <a:ext cx="4003963" cy="369332"/>
          </a:xfrm>
          <a:prstGeom prst="rect">
            <a:avLst/>
          </a:prstGeom>
          <a:noFill/>
        </p:spPr>
        <p:txBody>
          <a:bodyPr wrap="square" rtlCol="0">
            <a:spAutoFit/>
          </a:bodyPr>
          <a:lstStyle/>
          <a:p>
            <a:r>
              <a:rPr lang="en-US" b="1" i="1" dirty="0"/>
              <a:t>990 </a:t>
            </a:r>
            <a:r>
              <a:rPr lang="en-US" b="1" i="1" dirty="0" err="1"/>
              <a:t>hPa</a:t>
            </a:r>
            <a:r>
              <a:rPr lang="en-US" b="1" i="1" dirty="0"/>
              <a:t> wind, T</a:t>
            </a:r>
            <a:r>
              <a:rPr lang="en-US" b="1" i="1" baseline="-25000" dirty="0"/>
              <a:t>v</a:t>
            </a:r>
            <a:r>
              <a:rPr lang="en-US" b="1" i="1" dirty="0"/>
              <a:t> at 06Z on 5 June 2008</a:t>
            </a:r>
          </a:p>
        </p:txBody>
      </p:sp>
      <p:sp>
        <p:nvSpPr>
          <p:cNvPr id="4" name="TextBox 3">
            <a:extLst>
              <a:ext uri="{FF2B5EF4-FFF2-40B4-BE49-F238E27FC236}">
                <a16:creationId xmlns:a16="http://schemas.microsoft.com/office/drawing/2014/main" id="{3F83E7C7-D3C9-BB49-B2FF-DAA8C896B839}"/>
              </a:ext>
            </a:extLst>
          </p:cNvPr>
          <p:cNvSpPr txBox="1"/>
          <p:nvPr/>
        </p:nvSpPr>
        <p:spPr>
          <a:xfrm>
            <a:off x="635001" y="1178618"/>
            <a:ext cx="3209634" cy="1323439"/>
          </a:xfrm>
          <a:prstGeom prst="rect">
            <a:avLst/>
          </a:prstGeom>
          <a:noFill/>
        </p:spPr>
        <p:txBody>
          <a:bodyPr wrap="square" rtlCol="0">
            <a:spAutoFit/>
          </a:bodyPr>
          <a:lstStyle/>
          <a:p>
            <a:r>
              <a:rPr lang="en-US" sz="2800" b="1" i="1" dirty="0"/>
              <a:t>Observations of shallow fronts</a:t>
            </a:r>
          </a:p>
          <a:p>
            <a:r>
              <a:rPr lang="en-US" sz="2400" b="1" i="1" dirty="0"/>
              <a:t>(Davis et al. 2012)</a:t>
            </a:r>
          </a:p>
        </p:txBody>
      </p:sp>
      <p:sp>
        <p:nvSpPr>
          <p:cNvPr id="5" name="TextBox 4">
            <a:extLst>
              <a:ext uri="{FF2B5EF4-FFF2-40B4-BE49-F238E27FC236}">
                <a16:creationId xmlns:a16="http://schemas.microsoft.com/office/drawing/2014/main" id="{BF954945-94C6-4C44-9DD5-5571976EB005}"/>
              </a:ext>
            </a:extLst>
          </p:cNvPr>
          <p:cNvSpPr txBox="1"/>
          <p:nvPr/>
        </p:nvSpPr>
        <p:spPr>
          <a:xfrm>
            <a:off x="443348" y="2509283"/>
            <a:ext cx="3348179" cy="3170099"/>
          </a:xfrm>
          <a:prstGeom prst="rect">
            <a:avLst/>
          </a:prstGeom>
          <a:noFill/>
        </p:spPr>
        <p:txBody>
          <a:bodyPr wrap="square" rtlCol="0">
            <a:spAutoFit/>
          </a:bodyPr>
          <a:lstStyle/>
          <a:p>
            <a:pPr marL="342900" indent="-342900">
              <a:buFont typeface="Wingdings" pitchFamily="2" charset="2"/>
              <a:buChar char="Ø"/>
            </a:pPr>
            <a:r>
              <a:rPr lang="en-US" sz="2000" i="1" dirty="0"/>
              <a:t>Despite shallowness and weak T gradient, impact on convection is significant due to moist, unstable conditions</a:t>
            </a:r>
          </a:p>
          <a:p>
            <a:pPr marL="342900" indent="-342900">
              <a:buFont typeface="Wingdings" pitchFamily="2" charset="2"/>
              <a:buChar char="Ø"/>
            </a:pPr>
            <a:r>
              <a:rPr lang="en-US" sz="2000" i="1" dirty="0"/>
              <a:t>T contrast reinforced by cool downdrafts over land</a:t>
            </a:r>
          </a:p>
          <a:p>
            <a:pPr marL="342900" indent="-342900">
              <a:buFont typeface="Wingdings" pitchFamily="2" charset="2"/>
              <a:buChar char="Ø"/>
            </a:pPr>
            <a:r>
              <a:rPr lang="en-US" sz="2000" i="1" dirty="0"/>
              <a:t>Analogous to coastal fronts at higher latitudes</a:t>
            </a:r>
          </a:p>
          <a:p>
            <a:pPr marL="342900" indent="-342900">
              <a:buFont typeface="Wingdings" pitchFamily="2" charset="2"/>
              <a:buChar char="Ø"/>
            </a:pPr>
            <a:endParaRPr lang="en-US" sz="2000" i="1" dirty="0"/>
          </a:p>
        </p:txBody>
      </p:sp>
      <p:pic>
        <p:nvPicPr>
          <p:cNvPr id="7" name="Picture 6">
            <a:extLst>
              <a:ext uri="{FF2B5EF4-FFF2-40B4-BE49-F238E27FC236}">
                <a16:creationId xmlns:a16="http://schemas.microsoft.com/office/drawing/2014/main" id="{1833CDE0-74B0-9B49-977C-886F47E89112}"/>
              </a:ext>
            </a:extLst>
          </p:cNvPr>
          <p:cNvPicPr>
            <a:picLocks noChangeAspect="1"/>
          </p:cNvPicPr>
          <p:nvPr/>
        </p:nvPicPr>
        <p:blipFill>
          <a:blip r:embed="rId3"/>
          <a:stretch>
            <a:fillRect/>
          </a:stretch>
        </p:blipFill>
        <p:spPr>
          <a:xfrm>
            <a:off x="147782" y="123464"/>
            <a:ext cx="1574222" cy="1055154"/>
          </a:xfrm>
          <a:prstGeom prst="rect">
            <a:avLst/>
          </a:prstGeom>
          <a:ln>
            <a:solidFill>
              <a:schemeClr val="tx1"/>
            </a:solidFill>
          </a:ln>
        </p:spPr>
      </p:pic>
      <p:sp>
        <p:nvSpPr>
          <p:cNvPr id="6" name="TextBox 5">
            <a:extLst>
              <a:ext uri="{FF2B5EF4-FFF2-40B4-BE49-F238E27FC236}">
                <a16:creationId xmlns:a16="http://schemas.microsoft.com/office/drawing/2014/main" id="{CED9743D-7C4E-4F47-8DFD-E058483250CC}"/>
              </a:ext>
            </a:extLst>
          </p:cNvPr>
          <p:cNvSpPr txBox="1"/>
          <p:nvPr/>
        </p:nvSpPr>
        <p:spPr>
          <a:xfrm>
            <a:off x="7135091" y="1787236"/>
            <a:ext cx="1112979" cy="369332"/>
          </a:xfrm>
          <a:prstGeom prst="rect">
            <a:avLst/>
          </a:prstGeom>
          <a:noFill/>
        </p:spPr>
        <p:txBody>
          <a:bodyPr wrap="square" rtlCol="0">
            <a:spAutoFit/>
          </a:bodyPr>
          <a:lstStyle/>
          <a:p>
            <a:r>
              <a:rPr lang="en-US" b="1" i="1" dirty="0"/>
              <a:t>TAIWAN</a:t>
            </a:r>
          </a:p>
        </p:txBody>
      </p:sp>
      <p:cxnSp>
        <p:nvCxnSpPr>
          <p:cNvPr id="10" name="Straight Arrow Connector 9">
            <a:extLst>
              <a:ext uri="{FF2B5EF4-FFF2-40B4-BE49-F238E27FC236}">
                <a16:creationId xmlns:a16="http://schemas.microsoft.com/office/drawing/2014/main" id="{0C70A82A-DBB0-B14A-80A0-D403E194A38E}"/>
              </a:ext>
            </a:extLst>
          </p:cNvPr>
          <p:cNvCxnSpPr/>
          <p:nvPr/>
        </p:nvCxnSpPr>
        <p:spPr>
          <a:xfrm>
            <a:off x="5181600" y="2692014"/>
            <a:ext cx="401782" cy="605368"/>
          </a:xfrm>
          <a:prstGeom prst="straightConnector1">
            <a:avLst/>
          </a:prstGeom>
          <a:ln>
            <a:solidFill>
              <a:srgbClr val="F468EE"/>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964E211-6697-C141-9DA5-EF08009B62DA}"/>
              </a:ext>
            </a:extLst>
          </p:cNvPr>
          <p:cNvSpPr txBox="1"/>
          <p:nvPr/>
        </p:nvSpPr>
        <p:spPr>
          <a:xfrm>
            <a:off x="4582103" y="2114958"/>
            <a:ext cx="1588657" cy="646331"/>
          </a:xfrm>
          <a:prstGeom prst="rect">
            <a:avLst/>
          </a:prstGeom>
          <a:noFill/>
        </p:spPr>
        <p:txBody>
          <a:bodyPr wrap="square" rtlCol="0">
            <a:spAutoFit/>
          </a:bodyPr>
          <a:lstStyle/>
          <a:p>
            <a:r>
              <a:rPr lang="en-US" b="1" i="1" dirty="0">
                <a:solidFill>
                  <a:srgbClr val="F468EE"/>
                </a:solidFill>
                <a:effectLst>
                  <a:glow rad="127000">
                    <a:schemeClr val="bg1"/>
                  </a:glow>
                </a:effectLst>
              </a:rPr>
              <a:t>Virtual temperature</a:t>
            </a:r>
          </a:p>
        </p:txBody>
      </p:sp>
    </p:spTree>
    <p:extLst>
      <p:ext uri="{BB962C8B-B14F-4D97-AF65-F5344CB8AC3E}">
        <p14:creationId xmlns:p14="http://schemas.microsoft.com/office/powerpoint/2010/main" val="4253735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a:extLst>
              <a:ext uri="{FF2B5EF4-FFF2-40B4-BE49-F238E27FC236}">
                <a16:creationId xmlns:a16="http://schemas.microsoft.com/office/drawing/2014/main" id="{A17491E1-92FA-5649-A11F-83E61A547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4298" y="1039090"/>
            <a:ext cx="5327320" cy="41979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C2DC52-257C-824E-B85B-C4308C1B64A3}"/>
              </a:ext>
            </a:extLst>
          </p:cNvPr>
          <p:cNvSpPr txBox="1"/>
          <p:nvPr/>
        </p:nvSpPr>
        <p:spPr>
          <a:xfrm>
            <a:off x="4572000" y="5250871"/>
            <a:ext cx="3366655" cy="369332"/>
          </a:xfrm>
          <a:prstGeom prst="rect">
            <a:avLst/>
          </a:prstGeom>
          <a:noFill/>
        </p:spPr>
        <p:txBody>
          <a:bodyPr wrap="square" rtlCol="0">
            <a:spAutoFit/>
          </a:bodyPr>
          <a:lstStyle/>
          <a:p>
            <a:pPr algn="ctr"/>
            <a:r>
              <a:rPr lang="en-US" i="1" dirty="0"/>
              <a:t>(Xu et al. 2012)</a:t>
            </a:r>
          </a:p>
        </p:txBody>
      </p:sp>
      <p:pic>
        <p:nvPicPr>
          <p:cNvPr id="4" name="Picture 3">
            <a:extLst>
              <a:ext uri="{FF2B5EF4-FFF2-40B4-BE49-F238E27FC236}">
                <a16:creationId xmlns:a16="http://schemas.microsoft.com/office/drawing/2014/main" id="{76310E2F-A2A7-674A-88E9-48F4D0F30A26}"/>
              </a:ext>
            </a:extLst>
          </p:cNvPr>
          <p:cNvPicPr>
            <a:picLocks noChangeAspect="1"/>
          </p:cNvPicPr>
          <p:nvPr/>
        </p:nvPicPr>
        <p:blipFill>
          <a:blip r:embed="rId3"/>
          <a:stretch>
            <a:fillRect/>
          </a:stretch>
        </p:blipFill>
        <p:spPr>
          <a:xfrm>
            <a:off x="147782" y="123464"/>
            <a:ext cx="1574222" cy="1055154"/>
          </a:xfrm>
          <a:prstGeom prst="rect">
            <a:avLst/>
          </a:prstGeom>
          <a:solidFill>
            <a:schemeClr val="bg1">
              <a:lumMod val="85000"/>
            </a:schemeClr>
          </a:solidFill>
          <a:ln>
            <a:solidFill>
              <a:schemeClr val="tx1"/>
            </a:solidFill>
          </a:ln>
        </p:spPr>
      </p:pic>
      <p:sp>
        <p:nvSpPr>
          <p:cNvPr id="5" name="TextBox 4">
            <a:extLst>
              <a:ext uri="{FF2B5EF4-FFF2-40B4-BE49-F238E27FC236}">
                <a16:creationId xmlns:a16="http://schemas.microsoft.com/office/drawing/2014/main" id="{5DC5800E-8932-8E48-8A27-9F3ED673D776}"/>
              </a:ext>
            </a:extLst>
          </p:cNvPr>
          <p:cNvSpPr txBox="1"/>
          <p:nvPr/>
        </p:nvSpPr>
        <p:spPr>
          <a:xfrm>
            <a:off x="274774" y="1275603"/>
            <a:ext cx="3209634" cy="1323439"/>
          </a:xfrm>
          <a:prstGeom prst="rect">
            <a:avLst/>
          </a:prstGeom>
          <a:solidFill>
            <a:schemeClr val="bg1">
              <a:lumMod val="85000"/>
            </a:schemeClr>
          </a:solidFill>
          <a:ln>
            <a:solidFill>
              <a:schemeClr val="tx1"/>
            </a:solidFill>
          </a:ln>
        </p:spPr>
        <p:txBody>
          <a:bodyPr wrap="square" rtlCol="0">
            <a:spAutoFit/>
          </a:bodyPr>
          <a:lstStyle/>
          <a:p>
            <a:pPr algn="ctr"/>
            <a:r>
              <a:rPr lang="en-US" sz="2800" b="1" i="1" dirty="0"/>
              <a:t>Extreme rainfall   14-16 June 2008</a:t>
            </a:r>
          </a:p>
          <a:p>
            <a:pPr algn="ctr"/>
            <a:r>
              <a:rPr lang="en-US" sz="2400" b="1" i="1" dirty="0"/>
              <a:t>(Xu et al. 2012)</a:t>
            </a:r>
          </a:p>
        </p:txBody>
      </p:sp>
      <p:sp>
        <p:nvSpPr>
          <p:cNvPr id="6" name="TextBox 5">
            <a:extLst>
              <a:ext uri="{FF2B5EF4-FFF2-40B4-BE49-F238E27FC236}">
                <a16:creationId xmlns:a16="http://schemas.microsoft.com/office/drawing/2014/main" id="{853B24AE-147A-B548-BB0C-9EE7511CDAFF}"/>
              </a:ext>
            </a:extLst>
          </p:cNvPr>
          <p:cNvSpPr txBox="1"/>
          <p:nvPr/>
        </p:nvSpPr>
        <p:spPr>
          <a:xfrm>
            <a:off x="233217" y="2692014"/>
            <a:ext cx="3348179" cy="3170099"/>
          </a:xfrm>
          <a:prstGeom prst="rect">
            <a:avLst/>
          </a:prstGeom>
          <a:noFill/>
        </p:spPr>
        <p:txBody>
          <a:bodyPr wrap="square" rtlCol="0">
            <a:spAutoFit/>
          </a:bodyPr>
          <a:lstStyle/>
          <a:p>
            <a:pPr marL="342900" indent="-342900">
              <a:buFont typeface="Wingdings" pitchFamily="2" charset="2"/>
              <a:buChar char="Ø"/>
            </a:pPr>
            <a:r>
              <a:rPr lang="en-US" sz="2000" i="1" dirty="0"/>
              <a:t>Convective cell triggering by low-level jet impinging on shallow cold pool</a:t>
            </a:r>
          </a:p>
          <a:p>
            <a:pPr marL="342900" indent="-342900">
              <a:buFont typeface="Wingdings" pitchFamily="2" charset="2"/>
              <a:buChar char="Ø"/>
            </a:pPr>
            <a:r>
              <a:rPr lang="en-US" sz="2000" i="1" dirty="0"/>
              <a:t>Cold pool reinforced by continuous precipitation</a:t>
            </a:r>
          </a:p>
          <a:p>
            <a:pPr marL="342900" indent="-342900">
              <a:buFont typeface="Wingdings" pitchFamily="2" charset="2"/>
              <a:buChar char="Ø"/>
            </a:pPr>
            <a:r>
              <a:rPr lang="en-US" sz="2000" i="1" dirty="0"/>
              <a:t>Cold pool trapped by terrain</a:t>
            </a:r>
          </a:p>
          <a:p>
            <a:pPr marL="342900" indent="-342900">
              <a:buFont typeface="Wingdings" pitchFamily="2" charset="2"/>
              <a:buChar char="Ø"/>
            </a:pPr>
            <a:r>
              <a:rPr lang="en-US" sz="2000" i="1" dirty="0"/>
              <a:t>Virtual extension of island barrier to the southwest</a:t>
            </a:r>
          </a:p>
          <a:p>
            <a:pPr marL="342900" indent="-342900">
              <a:buFont typeface="Wingdings" pitchFamily="2" charset="2"/>
              <a:buChar char="Ø"/>
            </a:pPr>
            <a:endParaRPr lang="en-US" sz="2000" i="1" dirty="0"/>
          </a:p>
        </p:txBody>
      </p:sp>
      <p:sp>
        <p:nvSpPr>
          <p:cNvPr id="3" name="TextBox 2">
            <a:extLst>
              <a:ext uri="{FF2B5EF4-FFF2-40B4-BE49-F238E27FC236}">
                <a16:creationId xmlns:a16="http://schemas.microsoft.com/office/drawing/2014/main" id="{9B7B1B4E-38A6-404C-A104-908E1E95394F}"/>
              </a:ext>
            </a:extLst>
          </p:cNvPr>
          <p:cNvSpPr txBox="1"/>
          <p:nvPr/>
        </p:nvSpPr>
        <p:spPr>
          <a:xfrm>
            <a:off x="8530543" y="4456252"/>
            <a:ext cx="548950" cy="369332"/>
          </a:xfrm>
          <a:prstGeom prst="rect">
            <a:avLst/>
          </a:prstGeom>
          <a:noFill/>
        </p:spPr>
        <p:txBody>
          <a:bodyPr wrap="square" rtlCol="0">
            <a:spAutoFit/>
          </a:bodyPr>
          <a:lstStyle/>
          <a:p>
            <a:r>
              <a:rPr lang="en-US" b="1" dirty="0"/>
              <a:t>NE</a:t>
            </a:r>
          </a:p>
        </p:txBody>
      </p:sp>
      <p:sp>
        <p:nvSpPr>
          <p:cNvPr id="7" name="TextBox 6">
            <a:extLst>
              <a:ext uri="{FF2B5EF4-FFF2-40B4-BE49-F238E27FC236}">
                <a16:creationId xmlns:a16="http://schemas.microsoft.com/office/drawing/2014/main" id="{92DC2201-58B2-E344-A224-B8BB12FA76C9}"/>
              </a:ext>
            </a:extLst>
          </p:cNvPr>
          <p:cNvSpPr txBox="1"/>
          <p:nvPr/>
        </p:nvSpPr>
        <p:spPr>
          <a:xfrm>
            <a:off x="3694298" y="4456252"/>
            <a:ext cx="727231" cy="369332"/>
          </a:xfrm>
          <a:prstGeom prst="rect">
            <a:avLst/>
          </a:prstGeom>
          <a:noFill/>
        </p:spPr>
        <p:txBody>
          <a:bodyPr wrap="square" rtlCol="0">
            <a:spAutoFit/>
          </a:bodyPr>
          <a:lstStyle/>
          <a:p>
            <a:r>
              <a:rPr lang="en-US" b="1" dirty="0"/>
              <a:t>SW</a:t>
            </a:r>
          </a:p>
        </p:txBody>
      </p:sp>
    </p:spTree>
    <p:extLst>
      <p:ext uri="{BB962C8B-B14F-4D97-AF65-F5344CB8AC3E}">
        <p14:creationId xmlns:p14="http://schemas.microsoft.com/office/powerpoint/2010/main" val="1681040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60400"/>
            <a:ext cx="9144000" cy="5532420"/>
          </a:xfrm>
          <a:prstGeom prst="rect">
            <a:avLst/>
          </a:prstGeom>
        </p:spPr>
      </p:pic>
      <p:sp>
        <p:nvSpPr>
          <p:cNvPr id="5" name="Freeform 4"/>
          <p:cNvSpPr/>
          <p:nvPr/>
        </p:nvSpPr>
        <p:spPr>
          <a:xfrm>
            <a:off x="3991609" y="181450"/>
            <a:ext cx="5146206" cy="6416746"/>
          </a:xfrm>
          <a:custGeom>
            <a:avLst/>
            <a:gdLst>
              <a:gd name="connsiteX0" fmla="*/ 676264 w 5146206"/>
              <a:gd name="connsiteY0" fmla="*/ 329910 h 6416746"/>
              <a:gd name="connsiteX1" fmla="*/ 643275 w 5146206"/>
              <a:gd name="connsiteY1" fmla="*/ 412388 h 6416746"/>
              <a:gd name="connsiteX2" fmla="*/ 643275 w 5146206"/>
              <a:gd name="connsiteY2" fmla="*/ 940243 h 6416746"/>
              <a:gd name="connsiteX3" fmla="*/ 676264 w 5146206"/>
              <a:gd name="connsiteY3" fmla="*/ 1039216 h 6416746"/>
              <a:gd name="connsiteX4" fmla="*/ 725747 w 5146206"/>
              <a:gd name="connsiteY4" fmla="*/ 1138189 h 6416746"/>
              <a:gd name="connsiteX5" fmla="*/ 725747 w 5146206"/>
              <a:gd name="connsiteY5" fmla="*/ 1336135 h 6416746"/>
              <a:gd name="connsiteX6" fmla="*/ 676264 w 5146206"/>
              <a:gd name="connsiteY6" fmla="*/ 1748522 h 6416746"/>
              <a:gd name="connsiteX7" fmla="*/ 659770 w 5146206"/>
              <a:gd name="connsiteY7" fmla="*/ 1798009 h 6416746"/>
              <a:gd name="connsiteX8" fmla="*/ 626781 w 5146206"/>
              <a:gd name="connsiteY8" fmla="*/ 1946468 h 6416746"/>
              <a:gd name="connsiteX9" fmla="*/ 610287 w 5146206"/>
              <a:gd name="connsiteY9" fmla="*/ 2094928 h 6416746"/>
              <a:gd name="connsiteX10" fmla="*/ 593793 w 5146206"/>
              <a:gd name="connsiteY10" fmla="*/ 2144414 h 6416746"/>
              <a:gd name="connsiteX11" fmla="*/ 577298 w 5146206"/>
              <a:gd name="connsiteY11" fmla="*/ 2243387 h 6416746"/>
              <a:gd name="connsiteX12" fmla="*/ 593793 w 5146206"/>
              <a:gd name="connsiteY12" fmla="*/ 2688765 h 6416746"/>
              <a:gd name="connsiteX13" fmla="*/ 610287 w 5146206"/>
              <a:gd name="connsiteY13" fmla="*/ 2738252 h 6416746"/>
              <a:gd name="connsiteX14" fmla="*/ 659770 w 5146206"/>
              <a:gd name="connsiteY14" fmla="*/ 2952693 h 6416746"/>
              <a:gd name="connsiteX15" fmla="*/ 692758 w 5146206"/>
              <a:gd name="connsiteY15" fmla="*/ 3546531 h 6416746"/>
              <a:gd name="connsiteX16" fmla="*/ 709252 w 5146206"/>
              <a:gd name="connsiteY16" fmla="*/ 3596017 h 6416746"/>
              <a:gd name="connsiteX17" fmla="*/ 742241 w 5146206"/>
              <a:gd name="connsiteY17" fmla="*/ 3678495 h 6416746"/>
              <a:gd name="connsiteX18" fmla="*/ 775229 w 5146206"/>
              <a:gd name="connsiteY18" fmla="*/ 3777468 h 6416746"/>
              <a:gd name="connsiteX19" fmla="*/ 758735 w 5146206"/>
              <a:gd name="connsiteY19" fmla="*/ 4024900 h 6416746"/>
              <a:gd name="connsiteX20" fmla="*/ 709252 w 5146206"/>
              <a:gd name="connsiteY20" fmla="*/ 4090882 h 6416746"/>
              <a:gd name="connsiteX21" fmla="*/ 626781 w 5146206"/>
              <a:gd name="connsiteY21" fmla="*/ 4206350 h 6416746"/>
              <a:gd name="connsiteX22" fmla="*/ 593793 w 5146206"/>
              <a:gd name="connsiteY22" fmla="*/ 4338314 h 6416746"/>
              <a:gd name="connsiteX23" fmla="*/ 560804 w 5146206"/>
              <a:gd name="connsiteY23" fmla="*/ 4453783 h 6416746"/>
              <a:gd name="connsiteX24" fmla="*/ 593793 w 5146206"/>
              <a:gd name="connsiteY24" fmla="*/ 4618738 h 6416746"/>
              <a:gd name="connsiteX25" fmla="*/ 610287 w 5146206"/>
              <a:gd name="connsiteY25" fmla="*/ 4684720 h 6416746"/>
              <a:gd name="connsiteX26" fmla="*/ 626781 w 5146206"/>
              <a:gd name="connsiteY26" fmla="*/ 4899161 h 6416746"/>
              <a:gd name="connsiteX27" fmla="*/ 593793 w 5146206"/>
              <a:gd name="connsiteY27" fmla="*/ 5014629 h 6416746"/>
              <a:gd name="connsiteX28" fmla="*/ 461839 w 5146206"/>
              <a:gd name="connsiteY28" fmla="*/ 5130098 h 6416746"/>
              <a:gd name="connsiteX29" fmla="*/ 313390 w 5146206"/>
              <a:gd name="connsiteY29" fmla="*/ 5146593 h 6416746"/>
              <a:gd name="connsiteX30" fmla="*/ 214425 w 5146206"/>
              <a:gd name="connsiteY30" fmla="*/ 5163089 h 6416746"/>
              <a:gd name="connsiteX31" fmla="*/ 115459 w 5146206"/>
              <a:gd name="connsiteY31" fmla="*/ 5196080 h 6416746"/>
              <a:gd name="connsiteX32" fmla="*/ 82471 w 5146206"/>
              <a:gd name="connsiteY32" fmla="*/ 5245566 h 6416746"/>
              <a:gd name="connsiteX33" fmla="*/ 32988 w 5146206"/>
              <a:gd name="connsiteY33" fmla="*/ 5295053 h 6416746"/>
              <a:gd name="connsiteX34" fmla="*/ 0 w 5146206"/>
              <a:gd name="connsiteY34" fmla="*/ 5394026 h 6416746"/>
              <a:gd name="connsiteX35" fmla="*/ 16494 w 5146206"/>
              <a:gd name="connsiteY35" fmla="*/ 5657953 h 6416746"/>
              <a:gd name="connsiteX36" fmla="*/ 49482 w 5146206"/>
              <a:gd name="connsiteY36" fmla="*/ 5756926 h 6416746"/>
              <a:gd name="connsiteX37" fmla="*/ 98965 w 5146206"/>
              <a:gd name="connsiteY37" fmla="*/ 5773422 h 6416746"/>
              <a:gd name="connsiteX38" fmla="*/ 181436 w 5146206"/>
              <a:gd name="connsiteY38" fmla="*/ 5872395 h 6416746"/>
              <a:gd name="connsiteX39" fmla="*/ 247413 w 5146206"/>
              <a:gd name="connsiteY39" fmla="*/ 5905386 h 6416746"/>
              <a:gd name="connsiteX40" fmla="*/ 362873 w 5146206"/>
              <a:gd name="connsiteY40" fmla="*/ 5971368 h 6416746"/>
              <a:gd name="connsiteX41" fmla="*/ 445344 w 5146206"/>
              <a:gd name="connsiteY41" fmla="*/ 6053845 h 6416746"/>
              <a:gd name="connsiteX42" fmla="*/ 494827 w 5146206"/>
              <a:gd name="connsiteY42" fmla="*/ 6103332 h 6416746"/>
              <a:gd name="connsiteX43" fmla="*/ 692758 w 5146206"/>
              <a:gd name="connsiteY43" fmla="*/ 6152818 h 6416746"/>
              <a:gd name="connsiteX44" fmla="*/ 940172 w 5146206"/>
              <a:gd name="connsiteY44" fmla="*/ 6235296 h 6416746"/>
              <a:gd name="connsiteX45" fmla="*/ 1336034 w 5146206"/>
              <a:gd name="connsiteY45" fmla="*/ 6334269 h 6416746"/>
              <a:gd name="connsiteX46" fmla="*/ 1500976 w 5146206"/>
              <a:gd name="connsiteY46" fmla="*/ 6383755 h 6416746"/>
              <a:gd name="connsiteX47" fmla="*/ 1715402 w 5146206"/>
              <a:gd name="connsiteY47" fmla="*/ 6400251 h 6416746"/>
              <a:gd name="connsiteX48" fmla="*/ 1863850 w 5146206"/>
              <a:gd name="connsiteY48" fmla="*/ 6416746 h 6416746"/>
              <a:gd name="connsiteX49" fmla="*/ 2325689 w 5146206"/>
              <a:gd name="connsiteY49" fmla="*/ 6400251 h 6416746"/>
              <a:gd name="connsiteX50" fmla="*/ 2540114 w 5146206"/>
              <a:gd name="connsiteY50" fmla="*/ 6383755 h 6416746"/>
              <a:gd name="connsiteX51" fmla="*/ 2589597 w 5146206"/>
              <a:gd name="connsiteY51" fmla="*/ 6334269 h 6416746"/>
              <a:gd name="connsiteX52" fmla="*/ 2705057 w 5146206"/>
              <a:gd name="connsiteY52" fmla="*/ 6251791 h 6416746"/>
              <a:gd name="connsiteX53" fmla="*/ 2787528 w 5146206"/>
              <a:gd name="connsiteY53" fmla="*/ 6202305 h 6416746"/>
              <a:gd name="connsiteX54" fmla="*/ 2837011 w 5146206"/>
              <a:gd name="connsiteY54" fmla="*/ 6185809 h 6416746"/>
              <a:gd name="connsiteX55" fmla="*/ 3166896 w 5146206"/>
              <a:gd name="connsiteY55" fmla="*/ 6152818 h 6416746"/>
              <a:gd name="connsiteX56" fmla="*/ 3282355 w 5146206"/>
              <a:gd name="connsiteY56" fmla="*/ 6136323 h 6416746"/>
              <a:gd name="connsiteX57" fmla="*/ 3348332 w 5146206"/>
              <a:gd name="connsiteY57" fmla="*/ 6119827 h 6416746"/>
              <a:gd name="connsiteX58" fmla="*/ 3480286 w 5146206"/>
              <a:gd name="connsiteY58" fmla="*/ 6037350 h 6416746"/>
              <a:gd name="connsiteX59" fmla="*/ 3529769 w 5146206"/>
              <a:gd name="connsiteY59" fmla="*/ 6020854 h 6416746"/>
              <a:gd name="connsiteX60" fmla="*/ 3612240 w 5146206"/>
              <a:gd name="connsiteY60" fmla="*/ 6004359 h 6416746"/>
              <a:gd name="connsiteX61" fmla="*/ 3711206 w 5146206"/>
              <a:gd name="connsiteY61" fmla="*/ 5938377 h 6416746"/>
              <a:gd name="connsiteX62" fmla="*/ 3760689 w 5146206"/>
              <a:gd name="connsiteY62" fmla="*/ 5905386 h 6416746"/>
              <a:gd name="connsiteX63" fmla="*/ 3826666 w 5146206"/>
              <a:gd name="connsiteY63" fmla="*/ 5888890 h 6416746"/>
              <a:gd name="connsiteX64" fmla="*/ 3991608 w 5146206"/>
              <a:gd name="connsiteY64" fmla="*/ 5839404 h 6416746"/>
              <a:gd name="connsiteX65" fmla="*/ 4239022 w 5146206"/>
              <a:gd name="connsiteY65" fmla="*/ 5806413 h 6416746"/>
              <a:gd name="connsiteX66" fmla="*/ 4436953 w 5146206"/>
              <a:gd name="connsiteY66" fmla="*/ 5674449 h 6416746"/>
              <a:gd name="connsiteX67" fmla="*/ 4486436 w 5146206"/>
              <a:gd name="connsiteY67" fmla="*/ 5624963 h 6416746"/>
              <a:gd name="connsiteX68" fmla="*/ 4502930 w 5146206"/>
              <a:gd name="connsiteY68" fmla="*/ 5575476 h 6416746"/>
              <a:gd name="connsiteX69" fmla="*/ 4601895 w 5146206"/>
              <a:gd name="connsiteY69" fmla="*/ 5492999 h 6416746"/>
              <a:gd name="connsiteX70" fmla="*/ 4700861 w 5146206"/>
              <a:gd name="connsiteY70" fmla="*/ 5427017 h 6416746"/>
              <a:gd name="connsiteX71" fmla="*/ 4816321 w 5146206"/>
              <a:gd name="connsiteY71" fmla="*/ 5344539 h 6416746"/>
              <a:gd name="connsiteX72" fmla="*/ 4981263 w 5146206"/>
              <a:gd name="connsiteY72" fmla="*/ 5229071 h 6416746"/>
              <a:gd name="connsiteX73" fmla="*/ 5030746 w 5146206"/>
              <a:gd name="connsiteY73" fmla="*/ 5179584 h 6416746"/>
              <a:gd name="connsiteX74" fmla="*/ 5080229 w 5146206"/>
              <a:gd name="connsiteY74" fmla="*/ 5080611 h 6416746"/>
              <a:gd name="connsiteX75" fmla="*/ 5096723 w 5146206"/>
              <a:gd name="connsiteY75" fmla="*/ 5031125 h 6416746"/>
              <a:gd name="connsiteX76" fmla="*/ 5146206 w 5146206"/>
              <a:gd name="connsiteY76" fmla="*/ 4932152 h 6416746"/>
              <a:gd name="connsiteX77" fmla="*/ 5129711 w 5146206"/>
              <a:gd name="connsiteY77" fmla="*/ 4420792 h 6416746"/>
              <a:gd name="connsiteX78" fmla="*/ 5113217 w 5146206"/>
              <a:gd name="connsiteY78" fmla="*/ 4305323 h 6416746"/>
              <a:gd name="connsiteX79" fmla="*/ 5146206 w 5146206"/>
              <a:gd name="connsiteY79" fmla="*/ 3760972 h 6416746"/>
              <a:gd name="connsiteX80" fmla="*/ 5113217 w 5146206"/>
              <a:gd name="connsiteY80" fmla="*/ 2243387 h 6416746"/>
              <a:gd name="connsiteX81" fmla="*/ 5063734 w 5146206"/>
              <a:gd name="connsiteY81" fmla="*/ 2144414 h 6416746"/>
              <a:gd name="connsiteX82" fmla="*/ 5047240 w 5146206"/>
              <a:gd name="connsiteY82" fmla="*/ 2078432 h 6416746"/>
              <a:gd name="connsiteX83" fmla="*/ 4981263 w 5146206"/>
              <a:gd name="connsiteY83" fmla="*/ 1946468 h 6416746"/>
              <a:gd name="connsiteX84" fmla="*/ 4964769 w 5146206"/>
              <a:gd name="connsiteY84" fmla="*/ 1715531 h 6416746"/>
              <a:gd name="connsiteX85" fmla="*/ 4948275 w 5146206"/>
              <a:gd name="connsiteY85" fmla="*/ 1402117 h 6416746"/>
              <a:gd name="connsiteX86" fmla="*/ 4898792 w 5146206"/>
              <a:gd name="connsiteY86" fmla="*/ 1237162 h 6416746"/>
              <a:gd name="connsiteX87" fmla="*/ 4766838 w 5146206"/>
              <a:gd name="connsiteY87" fmla="*/ 1105198 h 6416746"/>
              <a:gd name="connsiteX88" fmla="*/ 4717355 w 5146206"/>
              <a:gd name="connsiteY88" fmla="*/ 1072207 h 6416746"/>
              <a:gd name="connsiteX89" fmla="*/ 4552413 w 5146206"/>
              <a:gd name="connsiteY89" fmla="*/ 1039216 h 6416746"/>
              <a:gd name="connsiteX90" fmla="*/ 4486436 w 5146206"/>
              <a:gd name="connsiteY90" fmla="*/ 890757 h 6416746"/>
              <a:gd name="connsiteX91" fmla="*/ 4453447 w 5146206"/>
              <a:gd name="connsiteY91" fmla="*/ 824775 h 6416746"/>
              <a:gd name="connsiteX92" fmla="*/ 4387470 w 5146206"/>
              <a:gd name="connsiteY92" fmla="*/ 676315 h 6416746"/>
              <a:gd name="connsiteX93" fmla="*/ 4370976 w 5146206"/>
              <a:gd name="connsiteY93" fmla="*/ 610334 h 6416746"/>
              <a:gd name="connsiteX94" fmla="*/ 4272010 w 5146206"/>
              <a:gd name="connsiteY94" fmla="*/ 494865 h 6416746"/>
              <a:gd name="connsiteX95" fmla="*/ 4239022 w 5146206"/>
              <a:gd name="connsiteY95" fmla="*/ 428883 h 6416746"/>
              <a:gd name="connsiteX96" fmla="*/ 4140056 w 5146206"/>
              <a:gd name="connsiteY96" fmla="*/ 346406 h 6416746"/>
              <a:gd name="connsiteX97" fmla="*/ 3991608 w 5146206"/>
              <a:gd name="connsiteY97" fmla="*/ 313415 h 6416746"/>
              <a:gd name="connsiteX98" fmla="*/ 3628735 w 5146206"/>
              <a:gd name="connsiteY98" fmla="*/ 296919 h 6416746"/>
              <a:gd name="connsiteX99" fmla="*/ 3463792 w 5146206"/>
              <a:gd name="connsiteY99" fmla="*/ 230937 h 6416746"/>
              <a:gd name="connsiteX100" fmla="*/ 3331838 w 5146206"/>
              <a:gd name="connsiteY100" fmla="*/ 214442 h 6416746"/>
              <a:gd name="connsiteX101" fmla="*/ 3249367 w 5146206"/>
              <a:gd name="connsiteY101" fmla="*/ 181451 h 6416746"/>
              <a:gd name="connsiteX102" fmla="*/ 3067930 w 5146206"/>
              <a:gd name="connsiteY102" fmla="*/ 148460 h 6416746"/>
              <a:gd name="connsiteX103" fmla="*/ 2787528 w 5146206"/>
              <a:gd name="connsiteY103" fmla="*/ 49487 h 6416746"/>
              <a:gd name="connsiteX104" fmla="*/ 2606091 w 5146206"/>
              <a:gd name="connsiteY104" fmla="*/ 32991 h 6416746"/>
              <a:gd name="connsiteX105" fmla="*/ 2523620 w 5146206"/>
              <a:gd name="connsiteY105" fmla="*/ 16496 h 6416746"/>
              <a:gd name="connsiteX106" fmla="*/ 2457643 w 5146206"/>
              <a:gd name="connsiteY106" fmla="*/ 0 h 6416746"/>
              <a:gd name="connsiteX107" fmla="*/ 1715402 w 5146206"/>
              <a:gd name="connsiteY107" fmla="*/ 16496 h 6416746"/>
              <a:gd name="connsiteX108" fmla="*/ 1566953 w 5146206"/>
              <a:gd name="connsiteY108" fmla="*/ 49487 h 6416746"/>
              <a:gd name="connsiteX109" fmla="*/ 1418505 w 5146206"/>
              <a:gd name="connsiteY109" fmla="*/ 82478 h 6416746"/>
              <a:gd name="connsiteX110" fmla="*/ 1336034 w 5146206"/>
              <a:gd name="connsiteY110" fmla="*/ 115469 h 6416746"/>
              <a:gd name="connsiteX111" fmla="*/ 1270057 w 5146206"/>
              <a:gd name="connsiteY111" fmla="*/ 148460 h 6416746"/>
              <a:gd name="connsiteX112" fmla="*/ 1171091 w 5146206"/>
              <a:gd name="connsiteY112" fmla="*/ 181451 h 6416746"/>
              <a:gd name="connsiteX113" fmla="*/ 1039137 w 5146206"/>
              <a:gd name="connsiteY113" fmla="*/ 247433 h 6416746"/>
              <a:gd name="connsiteX114" fmla="*/ 775229 w 5146206"/>
              <a:gd name="connsiteY114" fmla="*/ 263928 h 6416746"/>
              <a:gd name="connsiteX115" fmla="*/ 725747 w 5146206"/>
              <a:gd name="connsiteY115" fmla="*/ 280424 h 6416746"/>
              <a:gd name="connsiteX116" fmla="*/ 676264 w 5146206"/>
              <a:gd name="connsiteY116" fmla="*/ 329910 h 6416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146206" h="6416746">
                <a:moveTo>
                  <a:pt x="676264" y="329910"/>
                </a:moveTo>
                <a:cubicBezTo>
                  <a:pt x="662519" y="351904"/>
                  <a:pt x="652638" y="384297"/>
                  <a:pt x="643275" y="412388"/>
                </a:cubicBezTo>
                <a:cubicBezTo>
                  <a:pt x="588624" y="576355"/>
                  <a:pt x="631385" y="805486"/>
                  <a:pt x="643275" y="940243"/>
                </a:cubicBezTo>
                <a:cubicBezTo>
                  <a:pt x="646331" y="974884"/>
                  <a:pt x="665268" y="1006225"/>
                  <a:pt x="676264" y="1039216"/>
                </a:cubicBezTo>
                <a:cubicBezTo>
                  <a:pt x="699028" y="1107512"/>
                  <a:pt x="683112" y="1074233"/>
                  <a:pt x="725747" y="1138189"/>
                </a:cubicBezTo>
                <a:cubicBezTo>
                  <a:pt x="756629" y="1261728"/>
                  <a:pt x="737940" y="1153223"/>
                  <a:pt x="725747" y="1336135"/>
                </a:cubicBezTo>
                <a:cubicBezTo>
                  <a:pt x="699333" y="1732369"/>
                  <a:pt x="777894" y="1596064"/>
                  <a:pt x="676264" y="1748522"/>
                </a:cubicBezTo>
                <a:cubicBezTo>
                  <a:pt x="670766" y="1765018"/>
                  <a:pt x="663542" y="1781035"/>
                  <a:pt x="659770" y="1798009"/>
                </a:cubicBezTo>
                <a:cubicBezTo>
                  <a:pt x="621065" y="1972192"/>
                  <a:pt x="663911" y="1835069"/>
                  <a:pt x="626781" y="1946468"/>
                </a:cubicBezTo>
                <a:cubicBezTo>
                  <a:pt x="621283" y="1995955"/>
                  <a:pt x="618472" y="2045814"/>
                  <a:pt x="610287" y="2094928"/>
                </a:cubicBezTo>
                <a:cubicBezTo>
                  <a:pt x="607429" y="2112079"/>
                  <a:pt x="597565" y="2127441"/>
                  <a:pt x="593793" y="2144414"/>
                </a:cubicBezTo>
                <a:cubicBezTo>
                  <a:pt x="586538" y="2177064"/>
                  <a:pt x="582796" y="2210396"/>
                  <a:pt x="577298" y="2243387"/>
                </a:cubicBezTo>
                <a:cubicBezTo>
                  <a:pt x="582796" y="2391846"/>
                  <a:pt x="583911" y="2540533"/>
                  <a:pt x="593793" y="2688765"/>
                </a:cubicBezTo>
                <a:cubicBezTo>
                  <a:pt x="594950" y="2706114"/>
                  <a:pt x="606378" y="2721309"/>
                  <a:pt x="610287" y="2738252"/>
                </a:cubicBezTo>
                <a:cubicBezTo>
                  <a:pt x="664880" y="2974845"/>
                  <a:pt x="619901" y="2833084"/>
                  <a:pt x="659770" y="2952693"/>
                </a:cubicBezTo>
                <a:cubicBezTo>
                  <a:pt x="670766" y="3150639"/>
                  <a:pt x="677554" y="3348864"/>
                  <a:pt x="692758" y="3546531"/>
                </a:cubicBezTo>
                <a:cubicBezTo>
                  <a:pt x="694091" y="3563867"/>
                  <a:pt x="703147" y="3579736"/>
                  <a:pt x="709252" y="3596017"/>
                </a:cubicBezTo>
                <a:cubicBezTo>
                  <a:pt x="719648" y="3623742"/>
                  <a:pt x="732123" y="3650667"/>
                  <a:pt x="742241" y="3678495"/>
                </a:cubicBezTo>
                <a:cubicBezTo>
                  <a:pt x="754124" y="3711177"/>
                  <a:pt x="775229" y="3777468"/>
                  <a:pt x="775229" y="3777468"/>
                </a:cubicBezTo>
                <a:cubicBezTo>
                  <a:pt x="769731" y="3859945"/>
                  <a:pt x="775763" y="3944012"/>
                  <a:pt x="758735" y="4024900"/>
                </a:cubicBezTo>
                <a:cubicBezTo>
                  <a:pt x="753072" y="4051802"/>
                  <a:pt x="723822" y="4067568"/>
                  <a:pt x="709252" y="4090882"/>
                </a:cubicBezTo>
                <a:cubicBezTo>
                  <a:pt x="636885" y="4206678"/>
                  <a:pt x="721112" y="4112013"/>
                  <a:pt x="626781" y="4206350"/>
                </a:cubicBezTo>
                <a:cubicBezTo>
                  <a:pt x="589076" y="4319477"/>
                  <a:pt x="633604" y="4179060"/>
                  <a:pt x="593793" y="4338314"/>
                </a:cubicBezTo>
                <a:cubicBezTo>
                  <a:pt x="584085" y="4377149"/>
                  <a:pt x="571800" y="4415293"/>
                  <a:pt x="560804" y="4453783"/>
                </a:cubicBezTo>
                <a:cubicBezTo>
                  <a:pt x="571800" y="4508768"/>
                  <a:pt x="582045" y="4563909"/>
                  <a:pt x="593793" y="4618738"/>
                </a:cubicBezTo>
                <a:cubicBezTo>
                  <a:pt x="598543" y="4640906"/>
                  <a:pt x="607638" y="4662204"/>
                  <a:pt x="610287" y="4684720"/>
                </a:cubicBezTo>
                <a:cubicBezTo>
                  <a:pt x="618663" y="4755921"/>
                  <a:pt x="621283" y="4827681"/>
                  <a:pt x="626781" y="4899161"/>
                </a:cubicBezTo>
                <a:cubicBezTo>
                  <a:pt x="622899" y="4914691"/>
                  <a:pt x="604549" y="4995267"/>
                  <a:pt x="593793" y="5014629"/>
                </a:cubicBezTo>
                <a:cubicBezTo>
                  <a:pt x="540228" y="5111053"/>
                  <a:pt x="551995" y="5116227"/>
                  <a:pt x="461839" y="5130098"/>
                </a:cubicBezTo>
                <a:cubicBezTo>
                  <a:pt x="412630" y="5137669"/>
                  <a:pt x="362741" y="5140012"/>
                  <a:pt x="313390" y="5146593"/>
                </a:cubicBezTo>
                <a:cubicBezTo>
                  <a:pt x="280240" y="5151013"/>
                  <a:pt x="246870" y="5154977"/>
                  <a:pt x="214425" y="5163089"/>
                </a:cubicBezTo>
                <a:cubicBezTo>
                  <a:pt x="180690" y="5171523"/>
                  <a:pt x="115459" y="5196080"/>
                  <a:pt x="115459" y="5196080"/>
                </a:cubicBezTo>
                <a:cubicBezTo>
                  <a:pt x="104463" y="5212575"/>
                  <a:pt x="95162" y="5230336"/>
                  <a:pt x="82471" y="5245566"/>
                </a:cubicBezTo>
                <a:cubicBezTo>
                  <a:pt x="67538" y="5263487"/>
                  <a:pt x="44316" y="5274661"/>
                  <a:pt x="32988" y="5295053"/>
                </a:cubicBezTo>
                <a:cubicBezTo>
                  <a:pt x="16101" y="5325453"/>
                  <a:pt x="0" y="5394026"/>
                  <a:pt x="0" y="5394026"/>
                </a:cubicBezTo>
                <a:cubicBezTo>
                  <a:pt x="5498" y="5482002"/>
                  <a:pt x="4585" y="5570614"/>
                  <a:pt x="16494" y="5657953"/>
                </a:cubicBezTo>
                <a:cubicBezTo>
                  <a:pt x="21192" y="5692409"/>
                  <a:pt x="16492" y="5745928"/>
                  <a:pt x="49482" y="5756926"/>
                </a:cubicBezTo>
                <a:lnTo>
                  <a:pt x="98965" y="5773422"/>
                </a:lnTo>
                <a:cubicBezTo>
                  <a:pt x="125267" y="5812877"/>
                  <a:pt x="141030" y="5843531"/>
                  <a:pt x="181436" y="5872395"/>
                </a:cubicBezTo>
                <a:cubicBezTo>
                  <a:pt x="201444" y="5886688"/>
                  <a:pt x="226562" y="5892353"/>
                  <a:pt x="247413" y="5905386"/>
                </a:cubicBezTo>
                <a:cubicBezTo>
                  <a:pt x="361536" y="5976718"/>
                  <a:pt x="265657" y="5938959"/>
                  <a:pt x="362873" y="5971368"/>
                </a:cubicBezTo>
                <a:cubicBezTo>
                  <a:pt x="423354" y="6062094"/>
                  <a:pt x="362872" y="5985112"/>
                  <a:pt x="445344" y="6053845"/>
                </a:cubicBezTo>
                <a:cubicBezTo>
                  <a:pt x="463264" y="6068780"/>
                  <a:pt x="473168" y="6094668"/>
                  <a:pt x="494827" y="6103332"/>
                </a:cubicBezTo>
                <a:cubicBezTo>
                  <a:pt x="557970" y="6128591"/>
                  <a:pt x="628241" y="6131310"/>
                  <a:pt x="692758" y="6152818"/>
                </a:cubicBezTo>
                <a:cubicBezTo>
                  <a:pt x="775229" y="6180311"/>
                  <a:pt x="856504" y="6211695"/>
                  <a:pt x="940172" y="6235296"/>
                </a:cubicBezTo>
                <a:cubicBezTo>
                  <a:pt x="1071079" y="6272222"/>
                  <a:pt x="1205755" y="6295183"/>
                  <a:pt x="1336034" y="6334269"/>
                </a:cubicBezTo>
                <a:cubicBezTo>
                  <a:pt x="1391015" y="6350764"/>
                  <a:pt x="1444423" y="6373919"/>
                  <a:pt x="1500976" y="6383755"/>
                </a:cubicBezTo>
                <a:cubicBezTo>
                  <a:pt x="1571602" y="6396039"/>
                  <a:pt x="1644010" y="6393760"/>
                  <a:pt x="1715402" y="6400251"/>
                </a:cubicBezTo>
                <a:cubicBezTo>
                  <a:pt x="1764985" y="6404759"/>
                  <a:pt x="1814367" y="6411248"/>
                  <a:pt x="1863850" y="6416746"/>
                </a:cubicBezTo>
                <a:lnTo>
                  <a:pt x="2325689" y="6400251"/>
                </a:lnTo>
                <a:cubicBezTo>
                  <a:pt x="2397290" y="6396758"/>
                  <a:pt x="2470568" y="6401143"/>
                  <a:pt x="2540114" y="6383755"/>
                </a:cubicBezTo>
                <a:cubicBezTo>
                  <a:pt x="2562745" y="6378097"/>
                  <a:pt x="2571886" y="6349451"/>
                  <a:pt x="2589597" y="6334269"/>
                </a:cubicBezTo>
                <a:cubicBezTo>
                  <a:pt x="2615656" y="6311931"/>
                  <a:pt x="2672921" y="6271877"/>
                  <a:pt x="2705057" y="6251791"/>
                </a:cubicBezTo>
                <a:cubicBezTo>
                  <a:pt x="2732243" y="6234799"/>
                  <a:pt x="2758854" y="6216643"/>
                  <a:pt x="2787528" y="6202305"/>
                </a:cubicBezTo>
                <a:cubicBezTo>
                  <a:pt x="2803079" y="6194529"/>
                  <a:pt x="2820143" y="6190026"/>
                  <a:pt x="2837011" y="6185809"/>
                </a:cubicBezTo>
                <a:cubicBezTo>
                  <a:pt x="2955929" y="6156077"/>
                  <a:pt x="3023008" y="6162412"/>
                  <a:pt x="3166896" y="6152818"/>
                </a:cubicBezTo>
                <a:cubicBezTo>
                  <a:pt x="3205382" y="6147320"/>
                  <a:pt x="3244105" y="6143278"/>
                  <a:pt x="3282355" y="6136323"/>
                </a:cubicBezTo>
                <a:cubicBezTo>
                  <a:pt x="3304659" y="6132267"/>
                  <a:pt x="3330917" y="6134340"/>
                  <a:pt x="3348332" y="6119827"/>
                </a:cubicBezTo>
                <a:cubicBezTo>
                  <a:pt x="3480177" y="6009948"/>
                  <a:pt x="3242957" y="6076907"/>
                  <a:pt x="3480286" y="6037350"/>
                </a:cubicBezTo>
                <a:cubicBezTo>
                  <a:pt x="3496780" y="6031851"/>
                  <a:pt x="3512901" y="6025071"/>
                  <a:pt x="3529769" y="6020854"/>
                </a:cubicBezTo>
                <a:cubicBezTo>
                  <a:pt x="3556967" y="6014054"/>
                  <a:pt x="3586718" y="6015961"/>
                  <a:pt x="3612240" y="6004359"/>
                </a:cubicBezTo>
                <a:cubicBezTo>
                  <a:pt x="3648334" y="5987951"/>
                  <a:pt x="3678217" y="5960371"/>
                  <a:pt x="3711206" y="5938377"/>
                </a:cubicBezTo>
                <a:cubicBezTo>
                  <a:pt x="3727700" y="5927380"/>
                  <a:pt x="3741457" y="5910195"/>
                  <a:pt x="3760689" y="5905386"/>
                </a:cubicBezTo>
                <a:cubicBezTo>
                  <a:pt x="3782681" y="5899887"/>
                  <a:pt x="3804953" y="5895405"/>
                  <a:pt x="3826666" y="5888890"/>
                </a:cubicBezTo>
                <a:cubicBezTo>
                  <a:pt x="3910828" y="5863639"/>
                  <a:pt x="3915567" y="5854613"/>
                  <a:pt x="3991608" y="5839404"/>
                </a:cubicBezTo>
                <a:cubicBezTo>
                  <a:pt x="4084165" y="5820891"/>
                  <a:pt x="4139985" y="5817418"/>
                  <a:pt x="4239022" y="5806413"/>
                </a:cubicBezTo>
                <a:cubicBezTo>
                  <a:pt x="4382248" y="5758667"/>
                  <a:pt x="4313399" y="5798011"/>
                  <a:pt x="4436953" y="5674449"/>
                </a:cubicBezTo>
                <a:lnTo>
                  <a:pt x="4486436" y="5624963"/>
                </a:lnTo>
                <a:cubicBezTo>
                  <a:pt x="4491934" y="5608467"/>
                  <a:pt x="4493285" y="5589944"/>
                  <a:pt x="4502930" y="5575476"/>
                </a:cubicBezTo>
                <a:cubicBezTo>
                  <a:pt x="4539069" y="5521263"/>
                  <a:pt x="4556256" y="5531035"/>
                  <a:pt x="4601895" y="5492999"/>
                </a:cubicBezTo>
                <a:cubicBezTo>
                  <a:pt x="4684263" y="5424353"/>
                  <a:pt x="4613901" y="5456005"/>
                  <a:pt x="4700861" y="5427017"/>
                </a:cubicBezTo>
                <a:cubicBezTo>
                  <a:pt x="4788327" y="5339544"/>
                  <a:pt x="4707769" y="5409675"/>
                  <a:pt x="4816321" y="5344539"/>
                </a:cubicBezTo>
                <a:cubicBezTo>
                  <a:pt x="4847860" y="5325614"/>
                  <a:pt x="4946180" y="5259144"/>
                  <a:pt x="4981263" y="5229071"/>
                </a:cubicBezTo>
                <a:cubicBezTo>
                  <a:pt x="4998974" y="5213889"/>
                  <a:pt x="5014252" y="5196080"/>
                  <a:pt x="5030746" y="5179584"/>
                </a:cubicBezTo>
                <a:cubicBezTo>
                  <a:pt x="5072204" y="5055200"/>
                  <a:pt x="5016280" y="5208519"/>
                  <a:pt x="5080229" y="5080611"/>
                </a:cubicBezTo>
                <a:cubicBezTo>
                  <a:pt x="5088004" y="5065059"/>
                  <a:pt x="5088948" y="5046677"/>
                  <a:pt x="5096723" y="5031125"/>
                </a:cubicBezTo>
                <a:cubicBezTo>
                  <a:pt x="5160675" y="4903209"/>
                  <a:pt x="5104743" y="5056544"/>
                  <a:pt x="5146206" y="4932152"/>
                </a:cubicBezTo>
                <a:cubicBezTo>
                  <a:pt x="5140708" y="4761699"/>
                  <a:pt x="5138674" y="4591098"/>
                  <a:pt x="5129711" y="4420792"/>
                </a:cubicBezTo>
                <a:cubicBezTo>
                  <a:pt x="5127668" y="4381965"/>
                  <a:pt x="5113217" y="4344203"/>
                  <a:pt x="5113217" y="4305323"/>
                </a:cubicBezTo>
                <a:cubicBezTo>
                  <a:pt x="5113217" y="4093526"/>
                  <a:pt x="5128404" y="3956803"/>
                  <a:pt x="5146206" y="3760972"/>
                </a:cubicBezTo>
                <a:cubicBezTo>
                  <a:pt x="5144413" y="3646203"/>
                  <a:pt x="5134783" y="2577683"/>
                  <a:pt x="5113217" y="2243387"/>
                </a:cubicBezTo>
                <a:cubicBezTo>
                  <a:pt x="5110778" y="2205581"/>
                  <a:pt x="5083194" y="2173607"/>
                  <a:pt x="5063734" y="2144414"/>
                </a:cubicBezTo>
                <a:cubicBezTo>
                  <a:pt x="5058236" y="2122420"/>
                  <a:pt x="5056447" y="2099149"/>
                  <a:pt x="5047240" y="2078432"/>
                </a:cubicBezTo>
                <a:cubicBezTo>
                  <a:pt x="4943371" y="1844710"/>
                  <a:pt x="5032539" y="2100310"/>
                  <a:pt x="4981263" y="1946468"/>
                </a:cubicBezTo>
                <a:cubicBezTo>
                  <a:pt x="4975765" y="1869489"/>
                  <a:pt x="4969437" y="1792565"/>
                  <a:pt x="4964769" y="1715531"/>
                </a:cubicBezTo>
                <a:cubicBezTo>
                  <a:pt x="4958441" y="1611107"/>
                  <a:pt x="4957337" y="1506340"/>
                  <a:pt x="4948275" y="1402117"/>
                </a:cubicBezTo>
                <a:cubicBezTo>
                  <a:pt x="4945970" y="1375610"/>
                  <a:pt x="4904245" y="1245342"/>
                  <a:pt x="4898792" y="1237162"/>
                </a:cubicBezTo>
                <a:cubicBezTo>
                  <a:pt x="4806594" y="1098855"/>
                  <a:pt x="4876081" y="1167627"/>
                  <a:pt x="4766838" y="1105198"/>
                </a:cubicBezTo>
                <a:cubicBezTo>
                  <a:pt x="4749626" y="1095362"/>
                  <a:pt x="4736302" y="1078037"/>
                  <a:pt x="4717355" y="1072207"/>
                </a:cubicBezTo>
                <a:cubicBezTo>
                  <a:pt x="4663765" y="1055717"/>
                  <a:pt x="4552413" y="1039216"/>
                  <a:pt x="4552413" y="1039216"/>
                </a:cubicBezTo>
                <a:cubicBezTo>
                  <a:pt x="4530421" y="989730"/>
                  <a:pt x="4509128" y="939926"/>
                  <a:pt x="4486436" y="890757"/>
                </a:cubicBezTo>
                <a:cubicBezTo>
                  <a:pt x="4476132" y="868430"/>
                  <a:pt x="4463433" y="847246"/>
                  <a:pt x="4453447" y="824775"/>
                </a:cubicBezTo>
                <a:cubicBezTo>
                  <a:pt x="4369206" y="635219"/>
                  <a:pt x="4468680" y="838744"/>
                  <a:pt x="4387470" y="676315"/>
                </a:cubicBezTo>
                <a:cubicBezTo>
                  <a:pt x="4381972" y="654321"/>
                  <a:pt x="4381114" y="630611"/>
                  <a:pt x="4370976" y="610334"/>
                </a:cubicBezTo>
                <a:cubicBezTo>
                  <a:pt x="4349817" y="568013"/>
                  <a:pt x="4305023" y="527880"/>
                  <a:pt x="4272010" y="494865"/>
                </a:cubicBezTo>
                <a:cubicBezTo>
                  <a:pt x="4261014" y="472871"/>
                  <a:pt x="4253314" y="448893"/>
                  <a:pt x="4239022" y="428883"/>
                </a:cubicBezTo>
                <a:cubicBezTo>
                  <a:pt x="4218757" y="400509"/>
                  <a:pt x="4172206" y="362482"/>
                  <a:pt x="4140056" y="346406"/>
                </a:cubicBezTo>
                <a:cubicBezTo>
                  <a:pt x="4103840" y="328296"/>
                  <a:pt x="4021178" y="315527"/>
                  <a:pt x="3991608" y="313415"/>
                </a:cubicBezTo>
                <a:cubicBezTo>
                  <a:pt x="3870833" y="304788"/>
                  <a:pt x="3749693" y="302418"/>
                  <a:pt x="3628735" y="296919"/>
                </a:cubicBezTo>
                <a:cubicBezTo>
                  <a:pt x="3579697" y="272398"/>
                  <a:pt x="3518144" y="237731"/>
                  <a:pt x="3463792" y="230937"/>
                </a:cubicBezTo>
                <a:lnTo>
                  <a:pt x="3331838" y="214442"/>
                </a:lnTo>
                <a:cubicBezTo>
                  <a:pt x="3304348" y="203445"/>
                  <a:pt x="3277726" y="189960"/>
                  <a:pt x="3249367" y="181451"/>
                </a:cubicBezTo>
                <a:cubicBezTo>
                  <a:pt x="3220542" y="172803"/>
                  <a:pt x="3091432" y="152377"/>
                  <a:pt x="3067930" y="148460"/>
                </a:cubicBezTo>
                <a:cubicBezTo>
                  <a:pt x="2996357" y="119829"/>
                  <a:pt x="2836278" y="53919"/>
                  <a:pt x="2787528" y="49487"/>
                </a:cubicBezTo>
                <a:lnTo>
                  <a:pt x="2606091" y="32991"/>
                </a:lnTo>
                <a:cubicBezTo>
                  <a:pt x="2578601" y="27493"/>
                  <a:pt x="2550987" y="22578"/>
                  <a:pt x="2523620" y="16496"/>
                </a:cubicBezTo>
                <a:cubicBezTo>
                  <a:pt x="2501491" y="11578"/>
                  <a:pt x="2480312" y="0"/>
                  <a:pt x="2457643" y="0"/>
                </a:cubicBezTo>
                <a:cubicBezTo>
                  <a:pt x="2210168" y="0"/>
                  <a:pt x="1962816" y="10997"/>
                  <a:pt x="1715402" y="16496"/>
                </a:cubicBezTo>
                <a:cubicBezTo>
                  <a:pt x="1466680" y="66242"/>
                  <a:pt x="1776583" y="2899"/>
                  <a:pt x="1566953" y="49487"/>
                </a:cubicBezTo>
                <a:cubicBezTo>
                  <a:pt x="1527722" y="58206"/>
                  <a:pt x="1458740" y="69065"/>
                  <a:pt x="1418505" y="82478"/>
                </a:cubicBezTo>
                <a:cubicBezTo>
                  <a:pt x="1390416" y="91842"/>
                  <a:pt x="1363090" y="103443"/>
                  <a:pt x="1336034" y="115469"/>
                </a:cubicBezTo>
                <a:cubicBezTo>
                  <a:pt x="1313565" y="125456"/>
                  <a:pt x="1292887" y="139327"/>
                  <a:pt x="1270057" y="148460"/>
                </a:cubicBezTo>
                <a:cubicBezTo>
                  <a:pt x="1237771" y="161375"/>
                  <a:pt x="1202193" y="165899"/>
                  <a:pt x="1171091" y="181451"/>
                </a:cubicBezTo>
                <a:cubicBezTo>
                  <a:pt x="1127106" y="203445"/>
                  <a:pt x="1088218" y="244365"/>
                  <a:pt x="1039137" y="247433"/>
                </a:cubicBezTo>
                <a:lnTo>
                  <a:pt x="775229" y="263928"/>
                </a:lnTo>
                <a:cubicBezTo>
                  <a:pt x="758735" y="269427"/>
                  <a:pt x="740213" y="270779"/>
                  <a:pt x="725747" y="280424"/>
                </a:cubicBezTo>
                <a:cubicBezTo>
                  <a:pt x="725737" y="280431"/>
                  <a:pt x="690009" y="307916"/>
                  <a:pt x="676264" y="329910"/>
                </a:cubicBezTo>
                <a:close/>
              </a:path>
            </a:pathLst>
          </a:cu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92759" y="6143335"/>
            <a:ext cx="3959482" cy="707886"/>
          </a:xfrm>
          <a:prstGeom prst="rect">
            <a:avLst/>
          </a:prstGeom>
          <a:noFill/>
        </p:spPr>
        <p:txBody>
          <a:bodyPr wrap="square" rtlCol="0">
            <a:spAutoFit/>
          </a:bodyPr>
          <a:lstStyle/>
          <a:p>
            <a:pPr marL="285750" indent="-285750">
              <a:buFont typeface="Wingdings" charset="2"/>
              <a:buChar char="Ø"/>
            </a:pPr>
            <a:r>
              <a:rPr lang="en-US" sz="2000" i="1" dirty="0"/>
              <a:t>Morning rainfall offshore, after-noon maxima on coastal plain</a:t>
            </a:r>
          </a:p>
        </p:txBody>
      </p:sp>
      <p:sp>
        <p:nvSpPr>
          <p:cNvPr id="7" name="TextBox 6"/>
          <p:cNvSpPr txBox="1"/>
          <p:nvPr/>
        </p:nvSpPr>
        <p:spPr>
          <a:xfrm>
            <a:off x="5084181" y="6143335"/>
            <a:ext cx="4053634" cy="707886"/>
          </a:xfrm>
          <a:prstGeom prst="rect">
            <a:avLst/>
          </a:prstGeom>
          <a:noFill/>
        </p:spPr>
        <p:txBody>
          <a:bodyPr wrap="square" rtlCol="0">
            <a:spAutoFit/>
          </a:bodyPr>
          <a:lstStyle/>
          <a:p>
            <a:pPr marL="285750" indent="-285750">
              <a:buFont typeface="Wingdings" charset="2"/>
              <a:buChar char="Ø"/>
            </a:pPr>
            <a:r>
              <a:rPr lang="en-US" sz="2000" i="1" dirty="0"/>
              <a:t>Dominant rainfall on at higher elevations over CMR in afternoon</a:t>
            </a:r>
          </a:p>
        </p:txBody>
      </p:sp>
      <p:sp>
        <p:nvSpPr>
          <p:cNvPr id="2" name="TextBox 1">
            <a:extLst>
              <a:ext uri="{FF2B5EF4-FFF2-40B4-BE49-F238E27FC236}">
                <a16:creationId xmlns:a16="http://schemas.microsoft.com/office/drawing/2014/main" id="{D412E3A1-7E9F-4E45-88B4-0E2EF602AED0}"/>
              </a:ext>
            </a:extLst>
          </p:cNvPr>
          <p:cNvSpPr txBox="1"/>
          <p:nvPr/>
        </p:nvSpPr>
        <p:spPr>
          <a:xfrm>
            <a:off x="1385457" y="63335"/>
            <a:ext cx="6497782" cy="523220"/>
          </a:xfrm>
          <a:prstGeom prst="rect">
            <a:avLst/>
          </a:prstGeom>
          <a:solidFill>
            <a:schemeClr val="bg1">
              <a:lumMod val="85000"/>
            </a:schemeClr>
          </a:solidFill>
          <a:ln>
            <a:solidFill>
              <a:schemeClr val="bg1">
                <a:lumMod val="85000"/>
              </a:schemeClr>
            </a:solidFill>
          </a:ln>
          <a:scene3d>
            <a:camera prst="orthographicFront"/>
            <a:lightRig rig="threePt" dir="t"/>
          </a:scene3d>
          <a:sp3d>
            <a:bevelT w="31750"/>
          </a:sp3d>
        </p:spPr>
        <p:txBody>
          <a:bodyPr wrap="square" rtlCol="0">
            <a:spAutoFit/>
          </a:bodyPr>
          <a:lstStyle/>
          <a:p>
            <a:r>
              <a:rPr lang="en-US" sz="2800" b="1" i="1" dirty="0"/>
              <a:t>Diurnal Cycle of Convection during </a:t>
            </a:r>
            <a:r>
              <a:rPr lang="en-US" sz="2800" b="1" i="1" dirty="0" err="1"/>
              <a:t>TiMREX</a:t>
            </a:r>
            <a:endParaRPr lang="en-US" sz="2800" b="1" i="1" dirty="0"/>
          </a:p>
        </p:txBody>
      </p:sp>
      <p:sp>
        <p:nvSpPr>
          <p:cNvPr id="3" name="TextBox 2">
            <a:extLst>
              <a:ext uri="{FF2B5EF4-FFF2-40B4-BE49-F238E27FC236}">
                <a16:creationId xmlns:a16="http://schemas.microsoft.com/office/drawing/2014/main" id="{FA6E620E-31CA-E546-B98A-4C9ADFCD7EF2}"/>
              </a:ext>
            </a:extLst>
          </p:cNvPr>
          <p:cNvSpPr txBox="1"/>
          <p:nvPr/>
        </p:nvSpPr>
        <p:spPr>
          <a:xfrm>
            <a:off x="2760960" y="3231737"/>
            <a:ext cx="2216154" cy="707886"/>
          </a:xfrm>
          <a:prstGeom prst="rect">
            <a:avLst/>
          </a:prstGeom>
          <a:noFill/>
        </p:spPr>
        <p:txBody>
          <a:bodyPr wrap="square" rtlCol="0">
            <a:spAutoFit/>
          </a:bodyPr>
          <a:lstStyle/>
          <a:p>
            <a:r>
              <a:rPr lang="en-US" sz="2000" b="1" i="1" dirty="0">
                <a:solidFill>
                  <a:srgbClr val="FF0000"/>
                </a:solidFill>
              </a:rPr>
              <a:t>(</a:t>
            </a:r>
            <a:r>
              <a:rPr lang="en-US" sz="2000" b="1" i="1" dirty="0" err="1">
                <a:solidFill>
                  <a:srgbClr val="FF0000"/>
                </a:solidFill>
              </a:rPr>
              <a:t>Ruppert</a:t>
            </a:r>
            <a:r>
              <a:rPr lang="en-US" sz="2000" b="1" i="1" dirty="0">
                <a:solidFill>
                  <a:srgbClr val="FF0000"/>
                </a:solidFill>
              </a:rPr>
              <a:t>, Johnson &amp; Rowe 2013)</a:t>
            </a:r>
          </a:p>
        </p:txBody>
      </p:sp>
    </p:spTree>
    <p:extLst>
      <p:ext uri="{BB962C8B-B14F-4D97-AF65-F5344CB8AC3E}">
        <p14:creationId xmlns:p14="http://schemas.microsoft.com/office/powerpoint/2010/main" val="251204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28972" y="838200"/>
            <a:ext cx="5991313" cy="5991313"/>
          </a:xfrm>
          <a:prstGeom prst="rect">
            <a:avLst/>
          </a:prstGeom>
        </p:spPr>
      </p:pic>
      <p:sp>
        <p:nvSpPr>
          <p:cNvPr id="6" name="TextBox 5"/>
          <p:cNvSpPr txBox="1"/>
          <p:nvPr/>
        </p:nvSpPr>
        <p:spPr>
          <a:xfrm>
            <a:off x="659127" y="218338"/>
            <a:ext cx="7872126" cy="523220"/>
          </a:xfrm>
          <a:prstGeom prst="rect">
            <a:avLst/>
          </a:prstGeom>
          <a:noFill/>
        </p:spPr>
        <p:txBody>
          <a:bodyPr wrap="square" rtlCol="0">
            <a:spAutoFit/>
          </a:bodyPr>
          <a:lstStyle/>
          <a:p>
            <a:pPr algn="ctr"/>
            <a:r>
              <a:rPr lang="en-US" sz="2800" b="1" i="1" dirty="0"/>
              <a:t>Heavy Rainfall South, Floods in Central Taiwan</a:t>
            </a:r>
          </a:p>
        </p:txBody>
      </p:sp>
      <p:sp>
        <p:nvSpPr>
          <p:cNvPr id="4" name="Oval 3"/>
          <p:cNvSpPr/>
          <p:nvPr/>
        </p:nvSpPr>
        <p:spPr>
          <a:xfrm>
            <a:off x="1849852" y="3313377"/>
            <a:ext cx="2443462" cy="1242516"/>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62291" y="1794746"/>
            <a:ext cx="2954242"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800" i="1" dirty="0" err="1"/>
              <a:t>SoWMEX/TiMREX</a:t>
            </a:r>
            <a:endParaRPr lang="en-US" sz="2800" i="1" dirty="0"/>
          </a:p>
          <a:p>
            <a:pPr algn="ctr"/>
            <a:r>
              <a:rPr lang="en-US" sz="2800" i="1" dirty="0"/>
              <a:t>2 June 2008</a:t>
            </a:r>
          </a:p>
        </p:txBody>
      </p:sp>
      <p:sp>
        <p:nvSpPr>
          <p:cNvPr id="8" name="TextBox 7"/>
          <p:cNvSpPr txBox="1"/>
          <p:nvPr/>
        </p:nvSpPr>
        <p:spPr>
          <a:xfrm>
            <a:off x="1132001" y="3082544"/>
            <a:ext cx="1559950" cy="461665"/>
          </a:xfrm>
          <a:prstGeom prst="rect">
            <a:avLst/>
          </a:prstGeom>
          <a:solidFill>
            <a:schemeClr val="tx1"/>
          </a:solidFill>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i="1" dirty="0">
                <a:solidFill>
                  <a:schemeClr val="bg1"/>
                </a:solidFill>
              </a:rPr>
              <a:t>&gt; 300 mm</a:t>
            </a:r>
          </a:p>
        </p:txBody>
      </p:sp>
      <p:pic>
        <p:nvPicPr>
          <p:cNvPr id="2" name="Picture 1"/>
          <p:cNvPicPr>
            <a:picLocks noChangeAspect="1"/>
          </p:cNvPicPr>
          <p:nvPr/>
        </p:nvPicPr>
        <p:blipFill>
          <a:blip r:embed="rId3"/>
          <a:stretch>
            <a:fillRect/>
          </a:stretch>
        </p:blipFill>
        <p:spPr>
          <a:xfrm>
            <a:off x="369725" y="5320483"/>
            <a:ext cx="1905000" cy="1333500"/>
          </a:xfrm>
          <a:prstGeom prst="rect">
            <a:avLst/>
          </a:prstGeom>
        </p:spPr>
      </p:pic>
    </p:spTree>
    <p:extLst>
      <p:ext uri="{BB962C8B-B14F-4D97-AF65-F5344CB8AC3E}">
        <p14:creationId xmlns:p14="http://schemas.microsoft.com/office/powerpoint/2010/main" val="13669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171004025208-d03e880588.[gif-2-mp4.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858000"/>
          </a:xfrm>
          <a:prstGeom prst="rect">
            <a:avLst/>
          </a:prstGeom>
        </p:spPr>
      </p:pic>
      <p:sp>
        <p:nvSpPr>
          <p:cNvPr id="3" name="Oval 2"/>
          <p:cNvSpPr/>
          <p:nvPr/>
        </p:nvSpPr>
        <p:spPr>
          <a:xfrm>
            <a:off x="2457265" y="1780941"/>
            <a:ext cx="2443462" cy="1242516"/>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rot="16200000" flipH="1">
            <a:off x="3202693" y="1518650"/>
            <a:ext cx="1132070" cy="552194"/>
          </a:xfrm>
          <a:prstGeom prst="straightConnector1">
            <a:avLst/>
          </a:prstGeom>
          <a:ln w="38100" cap="flat" cmpd="sng" algn="ctr">
            <a:solidFill>
              <a:srgbClr val="CCFFCC"/>
            </a:solidFill>
            <a:prstDash val="solid"/>
            <a:round/>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2691951" y="759318"/>
            <a:ext cx="155995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i="1" dirty="0"/>
              <a:t>&gt; 300 mm</a:t>
            </a:r>
          </a:p>
        </p:txBody>
      </p:sp>
      <p:sp>
        <p:nvSpPr>
          <p:cNvPr id="2" name="TextBox 1">
            <a:extLst>
              <a:ext uri="{FF2B5EF4-FFF2-40B4-BE49-F238E27FC236}">
                <a16:creationId xmlns:a16="http://schemas.microsoft.com/office/drawing/2014/main" id="{B4534E61-B7A6-4D41-B3B1-3A8202E61F84}"/>
              </a:ext>
            </a:extLst>
          </p:cNvPr>
          <p:cNvSpPr txBox="1"/>
          <p:nvPr/>
        </p:nvSpPr>
        <p:spPr>
          <a:xfrm>
            <a:off x="428263" y="1780941"/>
            <a:ext cx="1898248" cy="707886"/>
          </a:xfrm>
          <a:prstGeom prst="rect">
            <a:avLst/>
          </a:prstGeom>
          <a:noFill/>
        </p:spPr>
        <p:txBody>
          <a:bodyPr wrap="square" rtlCol="0">
            <a:spAutoFit/>
          </a:bodyPr>
          <a:lstStyle/>
          <a:p>
            <a:r>
              <a:rPr lang="en-US" sz="2000" b="1" i="1" dirty="0"/>
              <a:t>Back-building, training echoes</a:t>
            </a:r>
          </a:p>
        </p:txBody>
      </p:sp>
    </p:spTree>
    <p:extLst>
      <p:ext uri="{BB962C8B-B14F-4D97-AF65-F5344CB8AC3E}">
        <p14:creationId xmlns:p14="http://schemas.microsoft.com/office/powerpoint/2010/main" val="1712239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remove"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4300" y="0"/>
            <a:ext cx="6365718" cy="6858000"/>
          </a:xfrm>
          <a:prstGeom prst="rect">
            <a:avLst/>
          </a:prstGeom>
        </p:spPr>
      </p:pic>
      <p:sp>
        <p:nvSpPr>
          <p:cNvPr id="3" name="Freeform 2"/>
          <p:cNvSpPr/>
          <p:nvPr/>
        </p:nvSpPr>
        <p:spPr>
          <a:xfrm>
            <a:off x="4945531" y="3054088"/>
            <a:ext cx="904641" cy="128383"/>
          </a:xfrm>
          <a:custGeom>
            <a:avLst/>
            <a:gdLst>
              <a:gd name="connsiteX0" fmla="*/ 0 w 904641"/>
              <a:gd name="connsiteY0" fmla="*/ 128383 h 128383"/>
              <a:gd name="connsiteX1" fmla="*/ 866588 w 904641"/>
              <a:gd name="connsiteY1" fmla="*/ 8854 h 128383"/>
              <a:gd name="connsiteX2" fmla="*/ 762000 w 904641"/>
              <a:gd name="connsiteY2" fmla="*/ 8854 h 128383"/>
              <a:gd name="connsiteX3" fmla="*/ 806823 w 904641"/>
              <a:gd name="connsiteY3" fmla="*/ 8854 h 128383"/>
            </a:gdLst>
            <a:ahLst/>
            <a:cxnLst>
              <a:cxn ang="0">
                <a:pos x="connsiteX0" y="connsiteY0"/>
              </a:cxn>
              <a:cxn ang="0">
                <a:pos x="connsiteX1" y="connsiteY1"/>
              </a:cxn>
              <a:cxn ang="0">
                <a:pos x="connsiteX2" y="connsiteY2"/>
              </a:cxn>
              <a:cxn ang="0">
                <a:pos x="connsiteX3" y="connsiteY3"/>
              </a:cxn>
            </a:cxnLst>
            <a:rect l="l" t="t" r="r" b="b"/>
            <a:pathLst>
              <a:path w="904641" h="128383">
                <a:moveTo>
                  <a:pt x="0" y="128383"/>
                </a:moveTo>
                <a:lnTo>
                  <a:pt x="866588" y="8854"/>
                </a:lnTo>
                <a:cubicBezTo>
                  <a:pt x="993588" y="-11068"/>
                  <a:pt x="762000" y="8854"/>
                  <a:pt x="762000" y="8854"/>
                </a:cubicBezTo>
                <a:lnTo>
                  <a:pt x="806823" y="8854"/>
                </a:lnTo>
              </a:path>
            </a:pathLst>
          </a:custGeom>
          <a:ln>
            <a:solidFill>
              <a:srgbClr val="000090"/>
            </a:solidFill>
            <a:prstDash val="lg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71CEFC72-5C1D-DF48-9A81-10B4E823A46B}"/>
              </a:ext>
            </a:extLst>
          </p:cNvPr>
          <p:cNvSpPr txBox="1"/>
          <p:nvPr/>
        </p:nvSpPr>
        <p:spPr>
          <a:xfrm rot="21028287">
            <a:off x="4648984" y="2795210"/>
            <a:ext cx="1651465" cy="338554"/>
          </a:xfrm>
          <a:prstGeom prst="rect">
            <a:avLst/>
          </a:prstGeom>
          <a:noFill/>
        </p:spPr>
        <p:txBody>
          <a:bodyPr wrap="square" rtlCol="0">
            <a:spAutoFit/>
          </a:bodyPr>
          <a:lstStyle/>
          <a:p>
            <a:r>
              <a:rPr lang="en-US" sz="1600" b="1" i="1" dirty="0" err="1">
                <a:solidFill>
                  <a:srgbClr val="0070C0"/>
                </a:solidFill>
                <a:effectLst>
                  <a:outerShdw blurRad="50800" dist="50800" dir="5400000" algn="ctr" rotWithShape="0">
                    <a:schemeClr val="bg1"/>
                  </a:outerShdw>
                </a:effectLst>
              </a:rPr>
              <a:t>Meiyu</a:t>
            </a:r>
            <a:r>
              <a:rPr lang="en-US" sz="1600" b="1" i="1" dirty="0">
                <a:solidFill>
                  <a:srgbClr val="0070C0"/>
                </a:solidFill>
                <a:effectLst>
                  <a:outerShdw blurRad="50800" dist="50800" dir="5400000" algn="ctr" rotWithShape="0">
                    <a:schemeClr val="bg1"/>
                  </a:outerShdw>
                </a:effectLst>
              </a:rPr>
              <a:t> front</a:t>
            </a:r>
          </a:p>
        </p:txBody>
      </p:sp>
    </p:spTree>
    <p:extLst>
      <p:ext uri="{BB962C8B-B14F-4D97-AF65-F5344CB8AC3E}">
        <p14:creationId xmlns:p14="http://schemas.microsoft.com/office/powerpoint/2010/main" val="1758864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3-17 at 9.35.5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708" y="2268276"/>
            <a:ext cx="6439427" cy="2999049"/>
          </a:xfrm>
          <a:prstGeom prst="rect">
            <a:avLst/>
          </a:prstGeom>
        </p:spPr>
      </p:pic>
      <p:graphicFrame>
        <p:nvGraphicFramePr>
          <p:cNvPr id="45058" name="Object 2"/>
          <p:cNvGraphicFramePr>
            <a:graphicFrameLocks noChangeAspect="1"/>
          </p:cNvGraphicFramePr>
          <p:nvPr/>
        </p:nvGraphicFramePr>
        <p:xfrm>
          <a:off x="5038725" y="1898650"/>
          <a:ext cx="1757363" cy="663575"/>
        </p:xfrm>
        <a:graphic>
          <a:graphicData uri="http://schemas.openxmlformats.org/presentationml/2006/ole">
            <mc:AlternateContent xmlns:mc="http://schemas.openxmlformats.org/markup-compatibility/2006">
              <mc:Choice xmlns:v="urn:schemas-microsoft-com:vml" Requires="v">
                <p:oleObj spid="_x0000_s1040" name="Equation" r:id="rId4" imgW="1041400" imgH="393700" progId="Equation.3">
                  <p:embed/>
                </p:oleObj>
              </mc:Choice>
              <mc:Fallback>
                <p:oleObj name="Equation" r:id="rId4" imgW="1041400" imgH="393700" progId="Equation.3">
                  <p:embed/>
                  <p:pic>
                    <p:nvPicPr>
                      <p:cNvPr id="450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8725" y="1898650"/>
                        <a:ext cx="1757363" cy="663575"/>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45060" name="TextBox 3"/>
          <p:cNvSpPr txBox="1">
            <a:spLocks noChangeArrowheads="1"/>
          </p:cNvSpPr>
          <p:nvPr/>
        </p:nvSpPr>
        <p:spPr bwMode="auto">
          <a:xfrm>
            <a:off x="5608111" y="3244850"/>
            <a:ext cx="717550" cy="460375"/>
          </a:xfrm>
          <a:prstGeom prst="rect">
            <a:avLst/>
          </a:prstGeom>
          <a:noFill/>
          <a:ln w="9525">
            <a:noFill/>
            <a:miter lim="800000"/>
            <a:headEnd/>
            <a:tailEnd/>
          </a:ln>
        </p:spPr>
        <p:txBody>
          <a:bodyPr>
            <a:prstTxWarp prst="textNoShape">
              <a:avLst/>
            </a:prstTxWarp>
            <a:spAutoFit/>
          </a:bodyPr>
          <a:lstStyle/>
          <a:p>
            <a:r>
              <a:rPr lang="en-US" sz="2400" b="1" i="1" dirty="0">
                <a:solidFill>
                  <a:srgbClr val="FF0000"/>
                </a:solidFill>
                <a:latin typeface="Calibri" pitchFamily="29" charset="0"/>
              </a:rPr>
              <a:t>+P</a:t>
            </a:r>
          </a:p>
        </p:txBody>
      </p:sp>
      <p:sp>
        <p:nvSpPr>
          <p:cNvPr id="45061" name="TextBox 4"/>
          <p:cNvSpPr txBox="1">
            <a:spLocks noChangeArrowheads="1"/>
          </p:cNvSpPr>
          <p:nvPr/>
        </p:nvSpPr>
        <p:spPr bwMode="auto">
          <a:xfrm>
            <a:off x="1090613" y="461695"/>
            <a:ext cx="7040562" cy="1077218"/>
          </a:xfrm>
          <a:prstGeom prst="rect">
            <a:avLst/>
          </a:prstGeom>
          <a:noFill/>
          <a:ln w="9525">
            <a:noFill/>
            <a:miter lim="800000"/>
            <a:headEnd/>
            <a:tailEnd/>
          </a:ln>
        </p:spPr>
        <p:txBody>
          <a:bodyPr>
            <a:prstTxWarp prst="textNoShape">
              <a:avLst/>
            </a:prstTxWarp>
            <a:spAutoFit/>
          </a:bodyPr>
          <a:lstStyle/>
          <a:p>
            <a:pPr algn="ctr"/>
            <a:r>
              <a:rPr lang="en-US" sz="3200" b="1" i="1" dirty="0">
                <a:solidFill>
                  <a:srgbClr val="0000FF"/>
                </a:solidFill>
                <a:latin typeface="Calibri" pitchFamily="29" charset="0"/>
              </a:rPr>
              <a:t>Dynamic Lifting on </a:t>
            </a:r>
            <a:r>
              <a:rPr lang="en-US" sz="3200" b="1" i="1" dirty="0" err="1">
                <a:solidFill>
                  <a:srgbClr val="0000FF"/>
                </a:solidFill>
                <a:latin typeface="Calibri" pitchFamily="29" charset="0"/>
              </a:rPr>
              <a:t>Downshear</a:t>
            </a:r>
            <a:r>
              <a:rPr lang="en-US" sz="3200" b="1" i="1" dirty="0">
                <a:solidFill>
                  <a:srgbClr val="0000FF"/>
                </a:solidFill>
                <a:latin typeface="Calibri" pitchFamily="29" charset="0"/>
              </a:rPr>
              <a:t> Side of Positive Potential </a:t>
            </a:r>
            <a:r>
              <a:rPr lang="en-US" sz="3200" b="1" i="1" dirty="0" err="1">
                <a:solidFill>
                  <a:srgbClr val="0000FF"/>
                </a:solidFill>
                <a:latin typeface="Calibri" pitchFamily="29" charset="0"/>
              </a:rPr>
              <a:t>Vorticity</a:t>
            </a:r>
            <a:r>
              <a:rPr lang="en-US" sz="3200" b="1" i="1" dirty="0">
                <a:solidFill>
                  <a:srgbClr val="0000FF"/>
                </a:solidFill>
                <a:latin typeface="Calibri" pitchFamily="29" charset="0"/>
              </a:rPr>
              <a:t> Anomaly</a:t>
            </a:r>
          </a:p>
        </p:txBody>
      </p:sp>
      <p:sp>
        <p:nvSpPr>
          <p:cNvPr id="6" name="Rectangle 5"/>
          <p:cNvSpPr/>
          <p:nvPr/>
        </p:nvSpPr>
        <p:spPr>
          <a:xfrm>
            <a:off x="1090613" y="4127500"/>
            <a:ext cx="911225" cy="66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063" name="TextBox 6"/>
          <p:cNvSpPr txBox="1">
            <a:spLocks noChangeArrowheads="1"/>
          </p:cNvSpPr>
          <p:nvPr/>
        </p:nvSpPr>
        <p:spPr bwMode="auto">
          <a:xfrm>
            <a:off x="1273708" y="5296717"/>
            <a:ext cx="5278087" cy="400110"/>
          </a:xfrm>
          <a:prstGeom prst="rect">
            <a:avLst/>
          </a:prstGeom>
          <a:noFill/>
          <a:ln w="9525">
            <a:noFill/>
            <a:miter lim="800000"/>
            <a:headEnd/>
            <a:tailEnd/>
          </a:ln>
        </p:spPr>
        <p:txBody>
          <a:bodyPr wrap="square">
            <a:prstTxWarp prst="textNoShape">
              <a:avLst/>
            </a:prstTxWarp>
            <a:spAutoFit/>
          </a:bodyPr>
          <a:lstStyle/>
          <a:p>
            <a:r>
              <a:rPr lang="en-US" sz="2000" i="1" dirty="0">
                <a:latin typeface="Calibri" pitchFamily="29" charset="0"/>
              </a:rPr>
              <a:t>(figure from Trier, Davis, and Tuttle 2000, MWR)</a:t>
            </a:r>
          </a:p>
        </p:txBody>
      </p:sp>
      <p:sp>
        <p:nvSpPr>
          <p:cNvPr id="3" name="TextBox 2"/>
          <p:cNvSpPr txBox="1"/>
          <p:nvPr/>
        </p:nvSpPr>
        <p:spPr>
          <a:xfrm>
            <a:off x="6942667" y="4791075"/>
            <a:ext cx="2065866" cy="1938992"/>
          </a:xfrm>
          <a:prstGeom prst="rect">
            <a:avLst/>
          </a:prstGeom>
          <a:ln>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i="1" dirty="0">
                <a:latin typeface="Wingdings"/>
                <a:ea typeface="Wingdings"/>
                <a:cs typeface="Wingdings"/>
                <a:sym typeface="Wingdings"/>
              </a:rPr>
              <a:t></a:t>
            </a:r>
            <a:r>
              <a:rPr lang="en-US" sz="2400" i="1" dirty="0"/>
              <a:t>Isentropic </a:t>
            </a:r>
            <a:r>
              <a:rPr lang="en-US" sz="2400" i="1" dirty="0" err="1"/>
              <a:t>upglide</a:t>
            </a:r>
            <a:endParaRPr lang="en-US" sz="2400" i="1" dirty="0"/>
          </a:p>
          <a:p>
            <a:r>
              <a:rPr lang="en-US" sz="2400" i="1" dirty="0">
                <a:latin typeface="Wingdings"/>
                <a:ea typeface="Wingdings"/>
                <a:cs typeface="Wingdings"/>
                <a:sym typeface="Wingdings"/>
              </a:rPr>
              <a:t></a:t>
            </a:r>
            <a:r>
              <a:rPr lang="en-US" sz="2400" i="1" dirty="0"/>
              <a:t>Heavy rain on </a:t>
            </a:r>
            <a:r>
              <a:rPr lang="en-US" sz="2400" i="1" dirty="0" err="1"/>
              <a:t>downshear</a:t>
            </a:r>
            <a:r>
              <a:rPr lang="en-US" sz="2400" i="1" dirty="0"/>
              <a:t> side</a:t>
            </a:r>
          </a:p>
        </p:txBody>
      </p:sp>
      <p:cxnSp>
        <p:nvCxnSpPr>
          <p:cNvPr id="5" name="Straight Arrow Connector 4"/>
          <p:cNvCxnSpPr>
            <a:stCxn id="3" idx="0"/>
          </p:cNvCxnSpPr>
          <p:nvPr/>
        </p:nvCxnSpPr>
        <p:spPr>
          <a:xfrm flipH="1" flipV="1">
            <a:off x="7475387" y="4127500"/>
            <a:ext cx="500213" cy="663575"/>
          </a:xfrm>
          <a:prstGeom prst="straightConnector1">
            <a:avLst/>
          </a:prstGeom>
          <a:ln w="38100" cmpd="sng">
            <a:solidFill>
              <a:srgbClr val="008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001838" y="3403600"/>
            <a:ext cx="1401762" cy="0"/>
          </a:xfrm>
          <a:prstGeom prst="straightConnector1">
            <a:avLst/>
          </a:prstGeom>
          <a:ln w="5715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917173" y="2963333"/>
            <a:ext cx="1547760" cy="369332"/>
          </a:xfrm>
          <a:prstGeom prst="rect">
            <a:avLst/>
          </a:prstGeom>
          <a:noFill/>
        </p:spPr>
        <p:txBody>
          <a:bodyPr wrap="none" rtlCol="0">
            <a:spAutoFit/>
          </a:bodyPr>
          <a:lstStyle/>
          <a:p>
            <a:r>
              <a:rPr lang="en-US" i="1" dirty="0">
                <a:solidFill>
                  <a:srgbClr val="FF0000"/>
                </a:solidFill>
              </a:rPr>
              <a:t>Shear vector</a:t>
            </a:r>
          </a:p>
        </p:txBody>
      </p:sp>
      <p:sp>
        <p:nvSpPr>
          <p:cNvPr id="10" name="TextBox 9"/>
          <p:cNvSpPr txBox="1"/>
          <p:nvPr/>
        </p:nvSpPr>
        <p:spPr>
          <a:xfrm>
            <a:off x="1727197" y="4452415"/>
            <a:ext cx="2302933" cy="646331"/>
          </a:xfrm>
          <a:prstGeom prst="rect">
            <a:avLst/>
          </a:prstGeom>
          <a:solidFill>
            <a:schemeClr val="bg1"/>
          </a:solidFill>
          <a:ln>
            <a:solidFill>
              <a:schemeClr val="bg1"/>
            </a:solidFill>
          </a:ln>
        </p:spPr>
        <p:txBody>
          <a:bodyPr wrap="square" rtlCol="0">
            <a:spAutoFit/>
          </a:bodyPr>
          <a:lstStyle/>
          <a:p>
            <a:pPr algn="ctr"/>
            <a:r>
              <a:rPr lang="en-US" b="1" i="1" dirty="0"/>
              <a:t>Background PV-relative flow</a:t>
            </a:r>
          </a:p>
        </p:txBody>
      </p:sp>
    </p:spTree>
    <p:extLst>
      <p:ext uri="{BB962C8B-B14F-4D97-AF65-F5344CB8AC3E}">
        <p14:creationId xmlns:p14="http://schemas.microsoft.com/office/powerpoint/2010/main" val="67907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dissolve">
                                      <p:cBhvr>
                                        <p:cTn id="18" dur="500"/>
                                        <p:tgtEl>
                                          <p:spTgt spid="3">
                                            <p:txEl>
                                              <p:pRg st="1" end="1"/>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6556" y="1183284"/>
            <a:ext cx="5339211" cy="5339211"/>
          </a:xfrm>
          <a:prstGeom prst="rect">
            <a:avLst/>
          </a:prstGeom>
          <a:ln w="38100" cmpd="sng">
            <a:solidFill>
              <a:srgbClr val="000000"/>
            </a:solidFill>
          </a:ln>
        </p:spPr>
      </p:pic>
      <p:sp>
        <p:nvSpPr>
          <p:cNvPr id="3" name="TextBox 2"/>
          <p:cNvSpPr txBox="1"/>
          <p:nvPr/>
        </p:nvSpPr>
        <p:spPr>
          <a:xfrm>
            <a:off x="115450" y="707085"/>
            <a:ext cx="3821450" cy="1200328"/>
          </a:xfrm>
          <a:prstGeom prst="rect">
            <a:avLst/>
          </a:prstGeom>
          <a:noFill/>
        </p:spPr>
        <p:txBody>
          <a:bodyPr wrap="square" rtlCol="0">
            <a:spAutoFit/>
          </a:bodyPr>
          <a:lstStyle/>
          <a:p>
            <a:pPr algn="ctr"/>
            <a:r>
              <a:rPr lang="en-US" sz="2400" b="1" u="sng" dirty="0">
                <a:solidFill>
                  <a:srgbClr val="000090"/>
                </a:solidFill>
              </a:rPr>
              <a:t>4-5 June 2008 Heavy Rainfall</a:t>
            </a:r>
          </a:p>
          <a:p>
            <a:pPr algn="ctr"/>
            <a:r>
              <a:rPr lang="en-US" sz="2400" b="1" u="sng" dirty="0" err="1">
                <a:solidFill>
                  <a:srgbClr val="000090"/>
                </a:solidFill>
              </a:rPr>
              <a:t>TiMREX</a:t>
            </a:r>
            <a:r>
              <a:rPr lang="en-US" sz="2400" b="1" u="sng" dirty="0">
                <a:solidFill>
                  <a:srgbClr val="000090"/>
                </a:solidFill>
              </a:rPr>
              <a:t>/</a:t>
            </a:r>
            <a:r>
              <a:rPr lang="en-US" sz="2400" b="1" u="sng" dirty="0" err="1">
                <a:solidFill>
                  <a:srgbClr val="000090"/>
                </a:solidFill>
              </a:rPr>
              <a:t>SoWMEX</a:t>
            </a:r>
            <a:endParaRPr lang="en-US" sz="2400" b="1" u="sng" dirty="0">
              <a:solidFill>
                <a:srgbClr val="000090"/>
              </a:solidFill>
            </a:endParaRPr>
          </a:p>
          <a:p>
            <a:pPr algn="ctr"/>
            <a:endParaRPr lang="en-US" sz="2400" b="1" u="sng" dirty="0">
              <a:solidFill>
                <a:srgbClr val="000090"/>
              </a:solidFill>
            </a:endParaRPr>
          </a:p>
        </p:txBody>
      </p:sp>
      <p:sp>
        <p:nvSpPr>
          <p:cNvPr id="4" name="TextBox 3"/>
          <p:cNvSpPr txBox="1"/>
          <p:nvPr/>
        </p:nvSpPr>
        <p:spPr>
          <a:xfrm>
            <a:off x="158747" y="1852934"/>
            <a:ext cx="3766556" cy="400110"/>
          </a:xfrm>
          <a:prstGeom prst="rect">
            <a:avLst/>
          </a:prstGeom>
          <a:noFill/>
        </p:spPr>
        <p:txBody>
          <a:bodyPr wrap="square" rtlCol="0">
            <a:spAutoFit/>
          </a:bodyPr>
          <a:lstStyle/>
          <a:p>
            <a:r>
              <a:rPr lang="en-US" sz="2000" b="1" i="1" dirty="0"/>
              <a:t>(Lai, Davis, and </a:t>
            </a:r>
            <a:r>
              <a:rPr lang="en-US" sz="2000" b="1" i="1" dirty="0" err="1"/>
              <a:t>Jou</a:t>
            </a:r>
            <a:r>
              <a:rPr lang="en-US" sz="2000" b="1" i="1" dirty="0"/>
              <a:t> 2011, MWR) </a:t>
            </a:r>
          </a:p>
        </p:txBody>
      </p:sp>
      <p:sp>
        <p:nvSpPr>
          <p:cNvPr id="5" name="TextBox 4"/>
          <p:cNvSpPr txBox="1"/>
          <p:nvPr/>
        </p:nvSpPr>
        <p:spPr>
          <a:xfrm>
            <a:off x="620544" y="53995"/>
            <a:ext cx="8081499" cy="523220"/>
          </a:xfrm>
          <a:prstGeom prst="rect">
            <a:avLst/>
          </a:prstGeom>
          <a:noFill/>
        </p:spPr>
        <p:txBody>
          <a:bodyPr wrap="square" rtlCol="0">
            <a:spAutoFit/>
          </a:bodyPr>
          <a:lstStyle/>
          <a:p>
            <a:r>
              <a:rPr lang="en-US" sz="2800" b="1" i="1" dirty="0" err="1">
                <a:solidFill>
                  <a:srgbClr val="FF0000"/>
                </a:solidFill>
                <a:effectLst>
                  <a:outerShdw blurRad="50800" dist="38100" dir="2700000" algn="tl" rotWithShape="0">
                    <a:srgbClr val="000000">
                      <a:alpha val="43000"/>
                    </a:srgbClr>
                  </a:outerShdw>
                </a:effectLst>
              </a:rPr>
              <a:t>Mesoscale</a:t>
            </a:r>
            <a:r>
              <a:rPr lang="en-US" sz="2800" b="1" i="1" dirty="0">
                <a:solidFill>
                  <a:srgbClr val="FF0000"/>
                </a:solidFill>
                <a:effectLst>
                  <a:outerShdw blurRad="50800" dist="38100" dir="2700000" algn="tl" rotWithShape="0">
                    <a:srgbClr val="000000">
                      <a:alpha val="43000"/>
                    </a:srgbClr>
                  </a:outerShdw>
                </a:effectLst>
              </a:rPr>
              <a:t> Convective Vortex (MCV) during </a:t>
            </a:r>
            <a:r>
              <a:rPr lang="en-US" sz="2800" b="1" i="1" dirty="0" err="1">
                <a:solidFill>
                  <a:srgbClr val="FF0000"/>
                </a:solidFill>
                <a:effectLst>
                  <a:outerShdw blurRad="50800" dist="38100" dir="2700000" algn="tl" rotWithShape="0">
                    <a:srgbClr val="000000">
                      <a:alpha val="43000"/>
                    </a:srgbClr>
                  </a:outerShdw>
                </a:effectLst>
              </a:rPr>
              <a:t>TiMREX</a:t>
            </a:r>
            <a:endParaRPr lang="en-US" sz="2800" b="1" i="1" dirty="0">
              <a:solidFill>
                <a:srgbClr val="FF0000"/>
              </a:solidFill>
              <a:effectLst>
                <a:outerShdw blurRad="50800" dist="38100" dir="2700000" algn="tl" rotWithShape="0">
                  <a:srgbClr val="000000">
                    <a:alpha val="43000"/>
                  </a:srgbClr>
                </a:outerShdw>
              </a:effectLst>
            </a:endParaRPr>
          </a:p>
        </p:txBody>
      </p:sp>
      <p:cxnSp>
        <p:nvCxnSpPr>
          <p:cNvPr id="8" name="Straight Arrow Connector 7"/>
          <p:cNvCxnSpPr/>
          <p:nvPr/>
        </p:nvCxnSpPr>
        <p:spPr>
          <a:xfrm>
            <a:off x="5729206" y="3409027"/>
            <a:ext cx="1486418" cy="216455"/>
          </a:xfrm>
          <a:prstGeom prst="straightConnector1">
            <a:avLst/>
          </a:prstGeom>
          <a:ln w="57150" cmpd="sng">
            <a:solidFill>
              <a:srgbClr val="FFFF00"/>
            </a:solidFill>
            <a:tailEnd type="stealth" w="lg" len="lg"/>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0662" y="2857199"/>
            <a:ext cx="3044994" cy="1938992"/>
          </a:xfrm>
          <a:prstGeom prst="rect">
            <a:avLst/>
          </a:prstGeom>
          <a:ln w="28575" cmpd="sng">
            <a:solidFill>
              <a:schemeClr val="tx1"/>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400" i="1" dirty="0"/>
              <a:t>Heavy rain over southern Taiwan </a:t>
            </a:r>
            <a:r>
              <a:rPr lang="en-US" sz="2400" i="1" dirty="0" err="1"/>
              <a:t>downshear</a:t>
            </a:r>
            <a:r>
              <a:rPr lang="en-US" sz="2400" i="1" dirty="0"/>
              <a:t> of vortex center, aided by moist southwesterly flow</a:t>
            </a:r>
          </a:p>
        </p:txBody>
      </p:sp>
      <p:sp>
        <p:nvSpPr>
          <p:cNvPr id="11" name="TextBox 10"/>
          <p:cNvSpPr txBox="1"/>
          <p:nvPr/>
        </p:nvSpPr>
        <p:spPr>
          <a:xfrm rot="417511">
            <a:off x="5107786" y="3510137"/>
            <a:ext cx="2644468" cy="369332"/>
          </a:xfrm>
          <a:prstGeom prst="rect">
            <a:avLst/>
          </a:prstGeom>
          <a:noFill/>
        </p:spPr>
        <p:txBody>
          <a:bodyPr wrap="square" rtlCol="0">
            <a:spAutoFit/>
          </a:bodyPr>
          <a:lstStyle/>
          <a:p>
            <a:r>
              <a:rPr lang="en-US" i="1" dirty="0" err="1">
                <a:solidFill>
                  <a:srgbClr val="FFFF00"/>
                </a:solidFill>
                <a:effectLst>
                  <a:outerShdw blurRad="50800" dist="38100" dir="2700000" algn="tl" rotWithShape="0">
                    <a:srgbClr val="000000">
                      <a:alpha val="43000"/>
                    </a:srgbClr>
                  </a:outerShdw>
                </a:effectLst>
              </a:rPr>
              <a:t>Sfc</a:t>
            </a:r>
            <a:r>
              <a:rPr lang="en-US" i="1" dirty="0">
                <a:solidFill>
                  <a:srgbClr val="FFFF00"/>
                </a:solidFill>
                <a:effectLst>
                  <a:outerShdw blurRad="50800" dist="38100" dir="2700000" algn="tl" rotWithShape="0">
                    <a:srgbClr val="000000">
                      <a:alpha val="43000"/>
                    </a:srgbClr>
                  </a:outerShdw>
                </a:effectLst>
              </a:rPr>
              <a:t> to 700 </a:t>
            </a:r>
            <a:r>
              <a:rPr lang="en-US" i="1" dirty="0" err="1">
                <a:solidFill>
                  <a:srgbClr val="FFFF00"/>
                </a:solidFill>
                <a:effectLst>
                  <a:outerShdw blurRad="50800" dist="38100" dir="2700000" algn="tl" rotWithShape="0">
                    <a:srgbClr val="000000">
                      <a:alpha val="43000"/>
                    </a:srgbClr>
                  </a:outerShdw>
                </a:effectLst>
              </a:rPr>
              <a:t>hPa</a:t>
            </a:r>
            <a:r>
              <a:rPr lang="en-US" i="1" dirty="0">
                <a:solidFill>
                  <a:srgbClr val="FFFF00"/>
                </a:solidFill>
                <a:effectLst>
                  <a:outerShdw blurRad="50800" dist="38100" dir="2700000" algn="tl" rotWithShape="0">
                    <a:srgbClr val="000000">
                      <a:alpha val="43000"/>
                    </a:srgbClr>
                  </a:outerShdw>
                </a:effectLst>
              </a:rPr>
              <a:t> shear</a:t>
            </a:r>
          </a:p>
        </p:txBody>
      </p:sp>
      <p:sp>
        <p:nvSpPr>
          <p:cNvPr id="12" name="TextBox 11"/>
          <p:cNvSpPr txBox="1"/>
          <p:nvPr/>
        </p:nvSpPr>
        <p:spPr>
          <a:xfrm>
            <a:off x="7331072" y="3224361"/>
            <a:ext cx="1457557" cy="400110"/>
          </a:xfrm>
          <a:prstGeom prst="rect">
            <a:avLst/>
          </a:prstGeom>
          <a:noFill/>
        </p:spPr>
        <p:txBody>
          <a:bodyPr wrap="square" rtlCol="0">
            <a:spAutoFit/>
          </a:bodyPr>
          <a:lstStyle/>
          <a:p>
            <a:r>
              <a:rPr lang="en-US" sz="2000" b="1" i="1" dirty="0">
                <a:solidFill>
                  <a:srgbClr val="CCFFCC"/>
                </a:solidFill>
                <a:effectLst>
                  <a:outerShdw blurRad="50800" dist="38100" dir="2700000" algn="tl" rotWithShape="0">
                    <a:srgbClr val="000000">
                      <a:alpha val="43000"/>
                    </a:srgbClr>
                  </a:outerShdw>
                </a:effectLst>
              </a:rPr>
              <a:t>* &gt; 250 mm </a:t>
            </a:r>
          </a:p>
        </p:txBody>
      </p:sp>
      <p:sp>
        <p:nvSpPr>
          <p:cNvPr id="13" name="TextBox 12"/>
          <p:cNvSpPr txBox="1"/>
          <p:nvPr/>
        </p:nvSpPr>
        <p:spPr>
          <a:xfrm>
            <a:off x="5528089" y="1962622"/>
            <a:ext cx="2294523" cy="461665"/>
          </a:xfrm>
          <a:prstGeom prst="rect">
            <a:avLst/>
          </a:prstGeom>
          <a:noFill/>
        </p:spPr>
        <p:txBody>
          <a:bodyPr wrap="square" rtlCol="0">
            <a:spAutoFit/>
          </a:bodyPr>
          <a:lstStyle/>
          <a:p>
            <a:r>
              <a:rPr lang="en-US" sz="2400" b="1" i="1" dirty="0">
                <a:solidFill>
                  <a:schemeClr val="tx2">
                    <a:lumMod val="20000"/>
                    <a:lumOff val="80000"/>
                  </a:schemeClr>
                </a:solidFill>
                <a:effectLst>
                  <a:outerShdw blurRad="50800" dist="38100" dir="2700000" algn="tl" rotWithShape="0">
                    <a:srgbClr val="000000">
                      <a:alpha val="43000"/>
                    </a:srgbClr>
                  </a:outerShdw>
                </a:effectLst>
              </a:rPr>
              <a:t>MCV center</a:t>
            </a:r>
          </a:p>
        </p:txBody>
      </p:sp>
      <p:cxnSp>
        <p:nvCxnSpPr>
          <p:cNvPr id="15" name="Straight Arrow Connector 14"/>
          <p:cNvCxnSpPr/>
          <p:nvPr/>
        </p:nvCxnSpPr>
        <p:spPr>
          <a:xfrm flipH="1">
            <a:off x="5600244" y="2438721"/>
            <a:ext cx="388724" cy="822527"/>
          </a:xfrm>
          <a:prstGeom prst="straightConnector1">
            <a:avLst/>
          </a:prstGeom>
          <a:ln w="38100" cmpd="sng">
            <a:solidFill>
              <a:schemeClr val="tx2">
                <a:lumMod val="20000"/>
                <a:lumOff val="80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6935495" y="5884844"/>
            <a:ext cx="2194994" cy="369332"/>
          </a:xfrm>
          <a:prstGeom prst="rect">
            <a:avLst/>
          </a:prstGeom>
        </p:spPr>
        <p:txBody>
          <a:bodyPr wrap="none">
            <a:spAutoFit/>
          </a:bodyPr>
          <a:lstStyle/>
          <a:p>
            <a:r>
              <a:rPr lang="en-US" i="1" dirty="0">
                <a:solidFill>
                  <a:schemeClr val="bg1"/>
                </a:solidFill>
              </a:rPr>
              <a:t>2257 UTC 4 Jun 2008</a:t>
            </a:r>
          </a:p>
        </p:txBody>
      </p:sp>
      <p:pic>
        <p:nvPicPr>
          <p:cNvPr id="18" name="Picture 17"/>
          <p:cNvPicPr>
            <a:picLocks noChangeAspect="1"/>
          </p:cNvPicPr>
          <p:nvPr/>
        </p:nvPicPr>
        <p:blipFill>
          <a:blip r:embed="rId3"/>
          <a:stretch>
            <a:fillRect/>
          </a:stretch>
        </p:blipFill>
        <p:spPr>
          <a:xfrm rot="2681709" flipH="1">
            <a:off x="5724089" y="3698511"/>
            <a:ext cx="529755" cy="1768274"/>
          </a:xfrm>
          <a:prstGeom prst="rect">
            <a:avLst/>
          </a:prstGeom>
          <a:noFill/>
          <a:ln>
            <a:noFill/>
          </a:ln>
        </p:spPr>
      </p:pic>
      <p:sp>
        <p:nvSpPr>
          <p:cNvPr id="19" name="TextBox 18"/>
          <p:cNvSpPr txBox="1"/>
          <p:nvPr/>
        </p:nvSpPr>
        <p:spPr>
          <a:xfrm rot="19463735">
            <a:off x="5920607" y="4295071"/>
            <a:ext cx="1607804" cy="369332"/>
          </a:xfrm>
          <a:prstGeom prst="rect">
            <a:avLst/>
          </a:prstGeom>
          <a:noFill/>
        </p:spPr>
        <p:txBody>
          <a:bodyPr wrap="square" rtlCol="0">
            <a:spAutoFit/>
          </a:bodyPr>
          <a:lstStyle/>
          <a:p>
            <a:r>
              <a:rPr lang="en-US" b="1" i="1" dirty="0">
                <a:solidFill>
                  <a:srgbClr val="FF0000"/>
                </a:solidFill>
                <a:effectLst>
                  <a:outerShdw blurRad="50800" dist="38100" dir="2700000" algn="tl" rotWithShape="0">
                    <a:schemeClr val="bg1">
                      <a:alpha val="43000"/>
                    </a:schemeClr>
                  </a:outerShdw>
                </a:effectLst>
              </a:rPr>
              <a:t>MOIST</a:t>
            </a:r>
          </a:p>
        </p:txBody>
      </p:sp>
    </p:spTree>
    <p:extLst>
      <p:ext uri="{BB962C8B-B14F-4D97-AF65-F5344CB8AC3E}">
        <p14:creationId xmlns:p14="http://schemas.microsoft.com/office/powerpoint/2010/main" val="953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par>
                                <p:cTn id="30" presetID="9"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SCS Area Investigating Monsoon Weather and Climate</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162185" y="3747915"/>
            <a:ext cx="310630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 (1978)</a:t>
            </a:r>
          </a:p>
        </p:txBody>
      </p:sp>
    </p:spTree>
    <p:extLst>
      <p:ext uri="{BB962C8B-B14F-4D97-AF65-F5344CB8AC3E}">
        <p14:creationId xmlns:p14="http://schemas.microsoft.com/office/powerpoint/2010/main" val="4017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dissolv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t_sop-1.png"/>
          <p:cNvPicPr>
            <a:picLocks noChangeAspect="1"/>
          </p:cNvPicPr>
          <p:nvPr/>
        </p:nvPicPr>
        <p:blipFill>
          <a:blip r:embed="rId2"/>
          <a:stretch>
            <a:fillRect/>
          </a:stretch>
        </p:blipFill>
        <p:spPr>
          <a:xfrm>
            <a:off x="383698" y="430755"/>
            <a:ext cx="8376603" cy="6165729"/>
          </a:xfrm>
          <a:prstGeom prst="rect">
            <a:avLst/>
          </a:prstGeom>
        </p:spPr>
      </p:pic>
      <p:sp>
        <p:nvSpPr>
          <p:cNvPr id="3" name="TextBox 2"/>
          <p:cNvSpPr txBox="1"/>
          <p:nvPr/>
        </p:nvSpPr>
        <p:spPr>
          <a:xfrm>
            <a:off x="1098738" y="901328"/>
            <a:ext cx="3839508" cy="193899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buFont typeface="Arial"/>
              <a:buChar char="•"/>
            </a:pPr>
            <a:r>
              <a:rPr lang="en-US" sz="2400" i="1" dirty="0"/>
              <a:t>  Warm air flowing over cool water</a:t>
            </a:r>
          </a:p>
          <a:p>
            <a:pPr>
              <a:buFont typeface="Arial"/>
              <a:buChar char="•"/>
            </a:pPr>
            <a:r>
              <a:rPr lang="en-US" sz="2400" i="1" dirty="0"/>
              <a:t>  Leads to weak surface fluxes, stable boundary layer, low-level convergence</a:t>
            </a:r>
          </a:p>
        </p:txBody>
      </p:sp>
      <p:sp>
        <p:nvSpPr>
          <p:cNvPr id="4" name="TextBox 3"/>
          <p:cNvSpPr txBox="1"/>
          <p:nvPr/>
        </p:nvSpPr>
        <p:spPr>
          <a:xfrm>
            <a:off x="7127464" y="404310"/>
            <a:ext cx="1993676" cy="369332"/>
          </a:xfrm>
          <a:prstGeom prst="rect">
            <a:avLst/>
          </a:prstGeom>
          <a:noFill/>
        </p:spPr>
        <p:txBody>
          <a:bodyPr wrap="square" rtlCol="0">
            <a:spAutoFit/>
          </a:bodyPr>
          <a:lstStyle/>
          <a:p>
            <a:r>
              <a:rPr lang="en-US" b="1" i="1" dirty="0"/>
              <a:t>(15 May-26 June)</a:t>
            </a:r>
          </a:p>
        </p:txBody>
      </p:sp>
      <p:sp>
        <p:nvSpPr>
          <p:cNvPr id="5" name="TextBox 4">
            <a:extLst>
              <a:ext uri="{FF2B5EF4-FFF2-40B4-BE49-F238E27FC236}">
                <a16:creationId xmlns:a16="http://schemas.microsoft.com/office/drawing/2014/main" id="{D7960BD3-3B98-7D41-83B9-497EEE9C7DAE}"/>
              </a:ext>
            </a:extLst>
          </p:cNvPr>
          <p:cNvSpPr txBox="1"/>
          <p:nvPr/>
        </p:nvSpPr>
        <p:spPr>
          <a:xfrm>
            <a:off x="884892" y="4201834"/>
            <a:ext cx="4507723"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i="1" dirty="0"/>
              <a:t>SST-gradient-driven convergence enhanced rainfall along southwest coast of Taiwan by ~20% during    13-18 June (Toy and Johnson 2014)</a:t>
            </a:r>
          </a:p>
        </p:txBody>
      </p:sp>
      <p:cxnSp>
        <p:nvCxnSpPr>
          <p:cNvPr id="7" name="Straight Arrow Connector 6">
            <a:extLst>
              <a:ext uri="{FF2B5EF4-FFF2-40B4-BE49-F238E27FC236}">
                <a16:creationId xmlns:a16="http://schemas.microsoft.com/office/drawing/2014/main" id="{4537716B-F403-6A49-8B5A-8B02BCE4E3CC}"/>
              </a:ext>
            </a:extLst>
          </p:cNvPr>
          <p:cNvCxnSpPr>
            <a:cxnSpLocks/>
            <a:stCxn id="5" idx="0"/>
          </p:cNvCxnSpPr>
          <p:nvPr/>
        </p:nvCxnSpPr>
        <p:spPr>
          <a:xfrm flipV="1">
            <a:off x="3138754" y="3255818"/>
            <a:ext cx="2028991" cy="946016"/>
          </a:xfrm>
          <a:prstGeom prst="straightConnector1">
            <a:avLst/>
          </a:prstGeom>
          <a:ln w="28575">
            <a:solidFill>
              <a:srgbClr val="0070C0"/>
            </a:solidFill>
            <a:tailEnd type="stealth" w="lg" len="lg"/>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97C6561-4F9E-7E4F-A235-E1229FFD42A6}"/>
              </a:ext>
            </a:extLst>
          </p:cNvPr>
          <p:cNvSpPr/>
          <p:nvPr/>
        </p:nvSpPr>
        <p:spPr>
          <a:xfrm>
            <a:off x="1098738" y="430755"/>
            <a:ext cx="7839522" cy="34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A357F6-166C-8947-BC96-40000556A4CE}"/>
              </a:ext>
            </a:extLst>
          </p:cNvPr>
          <p:cNvSpPr txBox="1"/>
          <p:nvPr/>
        </p:nvSpPr>
        <p:spPr>
          <a:xfrm>
            <a:off x="899644" y="163646"/>
            <a:ext cx="7272805" cy="461665"/>
          </a:xfrm>
          <a:prstGeom prst="rect">
            <a:avLst/>
          </a:prstGeom>
          <a:noFill/>
        </p:spPr>
        <p:txBody>
          <a:bodyPr wrap="square" rtlCol="0">
            <a:spAutoFit/>
          </a:bodyPr>
          <a:lstStyle/>
          <a:p>
            <a:r>
              <a:rPr lang="en-US" sz="2400" b="1" i="1" dirty="0"/>
              <a:t>Surface flow and SST during </a:t>
            </a:r>
            <a:r>
              <a:rPr lang="en-US" sz="2400" b="1" i="1" dirty="0" err="1"/>
              <a:t>TiMREX</a:t>
            </a:r>
            <a:r>
              <a:rPr lang="en-US" sz="2400" b="1" i="1" dirty="0"/>
              <a:t> (15 May – 26 June)</a:t>
            </a:r>
          </a:p>
        </p:txBody>
      </p:sp>
    </p:spTree>
    <p:extLst>
      <p:ext uri="{BB962C8B-B14F-4D97-AF65-F5344CB8AC3E}">
        <p14:creationId xmlns:p14="http://schemas.microsoft.com/office/powerpoint/2010/main" val="245838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Investigating Extreme Rainfall</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38" name="TextBox 37"/>
          <p:cNvSpPr txBox="1"/>
          <p:nvPr/>
        </p:nvSpPr>
        <p:spPr>
          <a:xfrm rot="17950038">
            <a:off x="4588763" y="3650851"/>
            <a:ext cx="34971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endPar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9" name="TextBox 38"/>
          <p:cNvSpPr txBox="1"/>
          <p:nvPr/>
        </p:nvSpPr>
        <p:spPr>
          <a:xfrm rot="17950038">
            <a:off x="6216724" y="4270293"/>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a:t>
            </a:r>
          </a:p>
        </p:txBody>
      </p:sp>
    </p:spTree>
    <p:extLst>
      <p:ext uri="{BB962C8B-B14F-4D97-AF65-F5344CB8AC3E}">
        <p14:creationId xmlns:p14="http://schemas.microsoft.com/office/powerpoint/2010/main" val="342212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148045" y="0"/>
            <a:ext cx="4641310" cy="6858000"/>
          </a:xfrm>
          <a:prstGeom prst="rect">
            <a:avLst/>
          </a:prstGeom>
        </p:spPr>
      </p:pic>
      <p:sp>
        <p:nvSpPr>
          <p:cNvPr id="10" name="TextBox 9"/>
          <p:cNvSpPr txBox="1"/>
          <p:nvPr/>
        </p:nvSpPr>
        <p:spPr>
          <a:xfrm>
            <a:off x="355600" y="372533"/>
            <a:ext cx="3504581" cy="2062103"/>
          </a:xfrm>
          <a:prstGeom prst="rect">
            <a:avLst/>
          </a:prstGeom>
          <a:solidFill>
            <a:schemeClr val="bg1">
              <a:lumMod val="85000"/>
            </a:schemeClr>
          </a:solidFill>
          <a:scene3d>
            <a:camera prst="orthographicFront"/>
            <a:lightRig rig="threePt" dir="t"/>
          </a:scene3d>
          <a:sp3d>
            <a:bevelT w="38100"/>
          </a:sp3d>
        </p:spPr>
        <p:txBody>
          <a:bodyPr wrap="square" rtlCol="0">
            <a:spAutoFit/>
          </a:bodyPr>
          <a:lstStyle/>
          <a:p>
            <a:pPr algn="ctr"/>
            <a:r>
              <a:rPr lang="en-US" sz="3200" b="1" i="1" dirty="0"/>
              <a:t>South China Monsoon Rainfall Experiment (SCMREX, 2013-18)</a:t>
            </a:r>
          </a:p>
        </p:txBody>
      </p:sp>
      <p:sp>
        <p:nvSpPr>
          <p:cNvPr id="11" name="TextBox 10"/>
          <p:cNvSpPr txBox="1"/>
          <p:nvPr/>
        </p:nvSpPr>
        <p:spPr>
          <a:xfrm>
            <a:off x="880226" y="4546725"/>
            <a:ext cx="2624667" cy="400110"/>
          </a:xfrm>
          <a:prstGeom prst="rect">
            <a:avLst/>
          </a:prstGeom>
          <a:noFill/>
        </p:spPr>
        <p:txBody>
          <a:bodyPr wrap="square" rtlCol="0">
            <a:spAutoFit/>
          </a:bodyPr>
          <a:lstStyle/>
          <a:p>
            <a:pPr algn="ctr"/>
            <a:r>
              <a:rPr lang="en-US" sz="2000" i="1" dirty="0" err="1">
                <a:solidFill>
                  <a:srgbClr val="FF0000"/>
                </a:solidFill>
              </a:rPr>
              <a:t>Luo</a:t>
            </a:r>
            <a:r>
              <a:rPr lang="en-US" sz="2000" i="1" dirty="0">
                <a:solidFill>
                  <a:srgbClr val="FF0000"/>
                </a:solidFill>
              </a:rPr>
              <a:t> et al. (2016, BAMS)</a:t>
            </a:r>
          </a:p>
        </p:txBody>
      </p:sp>
      <p:sp>
        <p:nvSpPr>
          <p:cNvPr id="12" name="TextBox 11"/>
          <p:cNvSpPr txBox="1"/>
          <p:nvPr/>
        </p:nvSpPr>
        <p:spPr>
          <a:xfrm>
            <a:off x="524937" y="2607733"/>
            <a:ext cx="3335247" cy="1938992"/>
          </a:xfrm>
          <a:prstGeom prst="rect">
            <a:avLst/>
          </a:prstGeom>
          <a:noFill/>
        </p:spPr>
        <p:txBody>
          <a:bodyPr wrap="square" rtlCol="0">
            <a:spAutoFit/>
          </a:bodyPr>
          <a:lstStyle/>
          <a:p>
            <a:pPr algn="ctr"/>
            <a:r>
              <a:rPr lang="en-US" sz="2400" i="1" dirty="0"/>
              <a:t>A program for improving heavy rainfall forecasts over southern China during the </a:t>
            </a:r>
            <a:r>
              <a:rPr lang="en-US" sz="2400" i="1" dirty="0" err="1"/>
              <a:t>presummer</a:t>
            </a:r>
            <a:r>
              <a:rPr lang="en-US" sz="2400" i="1" dirty="0"/>
              <a:t> rainy season </a:t>
            </a:r>
          </a:p>
        </p:txBody>
      </p:sp>
      <p:sp>
        <p:nvSpPr>
          <p:cNvPr id="2" name="TextBox 1">
            <a:extLst>
              <a:ext uri="{FF2B5EF4-FFF2-40B4-BE49-F238E27FC236}">
                <a16:creationId xmlns:a16="http://schemas.microsoft.com/office/drawing/2014/main" id="{AED210FB-0932-2840-A185-4C1286C89271}"/>
              </a:ext>
            </a:extLst>
          </p:cNvPr>
          <p:cNvSpPr txBox="1"/>
          <p:nvPr/>
        </p:nvSpPr>
        <p:spPr>
          <a:xfrm>
            <a:off x="621922" y="5389418"/>
            <a:ext cx="3146518" cy="646331"/>
          </a:xfrm>
          <a:prstGeom prst="rect">
            <a:avLst/>
          </a:prstGeom>
          <a:noFill/>
        </p:spPr>
        <p:txBody>
          <a:bodyPr wrap="square" rtlCol="0">
            <a:spAutoFit/>
          </a:bodyPr>
          <a:lstStyle/>
          <a:p>
            <a:r>
              <a:rPr lang="en-US" b="1" i="1" dirty="0"/>
              <a:t>Collaborators: PRC, USA, UK, Taiwan</a:t>
            </a:r>
          </a:p>
        </p:txBody>
      </p:sp>
    </p:spTree>
    <p:extLst>
      <p:ext uri="{BB962C8B-B14F-4D97-AF65-F5344CB8AC3E}">
        <p14:creationId xmlns:p14="http://schemas.microsoft.com/office/powerpoint/2010/main" val="1557612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3-29 at 7.28.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0829" y="793127"/>
            <a:ext cx="5643171" cy="5489139"/>
          </a:xfrm>
          <a:prstGeom prst="rect">
            <a:avLst/>
          </a:prstGeom>
        </p:spPr>
      </p:pic>
      <p:sp>
        <p:nvSpPr>
          <p:cNvPr id="3" name="TextBox 2"/>
          <p:cNvSpPr txBox="1"/>
          <p:nvPr/>
        </p:nvSpPr>
        <p:spPr>
          <a:xfrm>
            <a:off x="77309" y="251360"/>
            <a:ext cx="4274559" cy="2154436"/>
          </a:xfrm>
          <a:prstGeom prst="rect">
            <a:avLst/>
          </a:prstGeom>
          <a:noFill/>
        </p:spPr>
        <p:txBody>
          <a:bodyPr wrap="square" rtlCol="0">
            <a:spAutoFit/>
          </a:bodyPr>
          <a:lstStyle/>
          <a:p>
            <a:pPr algn="ctr"/>
            <a:r>
              <a:rPr lang="en-US" sz="2800" b="1" i="1" dirty="0">
                <a:solidFill>
                  <a:srgbClr val="000090"/>
                </a:solidFill>
              </a:rPr>
              <a:t>Conceptual Model of Extreme-Rain-Producing MCS during SCMREX </a:t>
            </a:r>
          </a:p>
          <a:p>
            <a:pPr algn="ctr"/>
            <a:endParaRPr lang="en-US" sz="2800" b="1" i="1" dirty="0">
              <a:solidFill>
                <a:srgbClr val="000090"/>
              </a:solidFill>
            </a:endParaRPr>
          </a:p>
          <a:p>
            <a:pPr algn="ctr"/>
            <a:r>
              <a:rPr lang="en-US" sz="2200" i="1" dirty="0"/>
              <a:t>(Wang, </a:t>
            </a:r>
            <a:r>
              <a:rPr lang="en-US" sz="2200" i="1" dirty="0" err="1"/>
              <a:t>Luo</a:t>
            </a:r>
            <a:r>
              <a:rPr lang="en-US" sz="2200" i="1" dirty="0"/>
              <a:t>, &amp; </a:t>
            </a:r>
            <a:r>
              <a:rPr lang="en-US" sz="2200" i="1" dirty="0" err="1"/>
              <a:t>Jou</a:t>
            </a:r>
            <a:r>
              <a:rPr lang="en-US" sz="2200" i="1" dirty="0"/>
              <a:t> 2014, JGR)</a:t>
            </a:r>
            <a:r>
              <a:rPr lang="en-US" sz="2100" i="1" dirty="0"/>
              <a:t> </a:t>
            </a:r>
          </a:p>
        </p:txBody>
      </p:sp>
      <p:sp>
        <p:nvSpPr>
          <p:cNvPr id="5" name="Rectangle 4"/>
          <p:cNvSpPr/>
          <p:nvPr/>
        </p:nvSpPr>
        <p:spPr>
          <a:xfrm>
            <a:off x="4131740" y="609600"/>
            <a:ext cx="457200" cy="34882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622800" y="572999"/>
            <a:ext cx="2455334" cy="584776"/>
          </a:xfrm>
          <a:prstGeom prst="rect">
            <a:avLst/>
          </a:prstGeom>
          <a:solidFill>
            <a:srgbClr val="FFFFFF"/>
          </a:solidFill>
          <a:ln w="28575" cmpd="sng">
            <a:solidFill>
              <a:schemeClr val="tx1"/>
            </a:solidFill>
          </a:ln>
        </p:spPr>
        <p:txBody>
          <a:bodyPr wrap="square" rtlCol="0">
            <a:spAutoFit/>
          </a:bodyPr>
          <a:lstStyle/>
          <a:p>
            <a:r>
              <a:rPr lang="en-US" sz="1600" b="1" i="1" dirty="0"/>
              <a:t>EARLY DEVELOPMENT STAGE</a:t>
            </a:r>
          </a:p>
        </p:txBody>
      </p:sp>
      <p:sp>
        <p:nvSpPr>
          <p:cNvPr id="4" name="TextBox 3"/>
          <p:cNvSpPr txBox="1"/>
          <p:nvPr/>
        </p:nvSpPr>
        <p:spPr>
          <a:xfrm>
            <a:off x="7416798" y="556066"/>
            <a:ext cx="1744133" cy="1200329"/>
          </a:xfrm>
          <a:prstGeom prst="rect">
            <a:avLst/>
          </a:prstGeom>
          <a:noFill/>
        </p:spPr>
        <p:txBody>
          <a:bodyPr wrap="square" rtlCol="0">
            <a:spAutoFit/>
          </a:bodyPr>
          <a:lstStyle/>
          <a:p>
            <a:r>
              <a:rPr lang="en-US" b="1" i="1" dirty="0">
                <a:solidFill>
                  <a:srgbClr val="FF0000"/>
                </a:solidFill>
                <a:latin typeface="Wingdings"/>
                <a:ea typeface="Wingdings"/>
                <a:cs typeface="Wingdings"/>
                <a:sym typeface="Wingdings"/>
              </a:rPr>
              <a:t></a:t>
            </a:r>
            <a:r>
              <a:rPr lang="en-US" b="1" i="1" dirty="0">
                <a:solidFill>
                  <a:srgbClr val="FF0000"/>
                </a:solidFill>
                <a:sym typeface="Wingdings"/>
              </a:rPr>
              <a:t> 10 May 2013</a:t>
            </a:r>
            <a:endParaRPr lang="en-US" b="1" i="1" dirty="0">
              <a:solidFill>
                <a:srgbClr val="FF0000"/>
              </a:solidFill>
            </a:endParaRPr>
          </a:p>
          <a:p>
            <a:r>
              <a:rPr lang="en-US" b="1" i="1" dirty="0">
                <a:solidFill>
                  <a:srgbClr val="FF0000"/>
                </a:solidFill>
                <a:latin typeface="Wingdings"/>
                <a:ea typeface="Wingdings"/>
                <a:cs typeface="Wingdings"/>
                <a:sym typeface="Wingdings"/>
              </a:rPr>
              <a:t></a:t>
            </a:r>
            <a:r>
              <a:rPr lang="en-US" b="1" i="1" dirty="0">
                <a:solidFill>
                  <a:srgbClr val="FF0000"/>
                </a:solidFill>
                <a:sym typeface="Wingdings"/>
              </a:rPr>
              <a:t> 451 mm, </a:t>
            </a:r>
            <a:r>
              <a:rPr lang="en-US" b="1" i="1" dirty="0" err="1">
                <a:solidFill>
                  <a:srgbClr val="FF0000"/>
                </a:solidFill>
                <a:sym typeface="Wingdings"/>
              </a:rPr>
              <a:t>Yangjiang</a:t>
            </a:r>
            <a:r>
              <a:rPr lang="en-US" b="1" i="1" dirty="0">
                <a:solidFill>
                  <a:srgbClr val="FF0000"/>
                </a:solidFill>
                <a:sym typeface="Wingdings"/>
              </a:rPr>
              <a:t> City </a:t>
            </a:r>
            <a:endParaRPr lang="en-US" b="1" i="1" dirty="0">
              <a:solidFill>
                <a:srgbClr val="FF0000"/>
              </a:solidFill>
            </a:endParaRPr>
          </a:p>
        </p:txBody>
      </p:sp>
      <p:sp>
        <p:nvSpPr>
          <p:cNvPr id="7" name="TextBox 6"/>
          <p:cNvSpPr txBox="1"/>
          <p:nvPr/>
        </p:nvSpPr>
        <p:spPr>
          <a:xfrm>
            <a:off x="4622800" y="3214601"/>
            <a:ext cx="1811868" cy="338554"/>
          </a:xfrm>
          <a:prstGeom prst="rect">
            <a:avLst/>
          </a:prstGeom>
          <a:solidFill>
            <a:srgbClr val="FFFFFF"/>
          </a:solidFill>
          <a:ln w="28575" cmpd="sng">
            <a:solidFill>
              <a:schemeClr val="tx1"/>
            </a:solidFill>
          </a:ln>
        </p:spPr>
        <p:txBody>
          <a:bodyPr wrap="square" rtlCol="0">
            <a:spAutoFit/>
          </a:bodyPr>
          <a:lstStyle/>
          <a:p>
            <a:r>
              <a:rPr lang="en-US" sz="1600" b="1" i="1" dirty="0"/>
              <a:t>MATURE STAGE</a:t>
            </a:r>
          </a:p>
        </p:txBody>
      </p:sp>
      <p:sp>
        <p:nvSpPr>
          <p:cNvPr id="8" name="TextBox 7"/>
          <p:cNvSpPr txBox="1"/>
          <p:nvPr/>
        </p:nvSpPr>
        <p:spPr>
          <a:xfrm>
            <a:off x="161424" y="2763723"/>
            <a:ext cx="4106328" cy="3108544"/>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b="1" i="1" dirty="0"/>
              <a:t>Two stages:</a:t>
            </a:r>
          </a:p>
          <a:p>
            <a:pPr marL="342900" indent="-342900">
              <a:buAutoNum type="arabicParenBoth"/>
            </a:pPr>
            <a:r>
              <a:rPr lang="en-US" sz="2400" i="1" dirty="0"/>
              <a:t> Development: orographic lifting, back-building and training cells</a:t>
            </a:r>
          </a:p>
          <a:p>
            <a:pPr marL="342900" indent="-342900">
              <a:buAutoNum type="arabicParenBoth"/>
            </a:pPr>
            <a:r>
              <a:rPr lang="en-US" sz="2400" i="1" dirty="0"/>
              <a:t> Mature: two scales of organization – training cells, eastward movement of </a:t>
            </a:r>
            <a:r>
              <a:rPr lang="en-US" sz="2400" i="1" dirty="0" err="1"/>
              <a:t>rainbands</a:t>
            </a:r>
            <a:endParaRPr lang="en-US" sz="2400" i="1" dirty="0"/>
          </a:p>
        </p:txBody>
      </p:sp>
    </p:spTree>
    <p:extLst>
      <p:ext uri="{BB962C8B-B14F-4D97-AF65-F5344CB8AC3E}">
        <p14:creationId xmlns:p14="http://schemas.microsoft.com/office/powerpoint/2010/main" val="35723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Area Investigating Extreme Rainfall</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38" name="TextBox 37"/>
          <p:cNvSpPr txBox="1"/>
          <p:nvPr/>
        </p:nvSpPr>
        <p:spPr>
          <a:xfrm rot="17950038">
            <a:off x="4588763" y="3650851"/>
            <a:ext cx="34971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endPar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9" name="TextBox 38"/>
          <p:cNvSpPr txBox="1"/>
          <p:nvPr/>
        </p:nvSpPr>
        <p:spPr>
          <a:xfrm rot="17950038">
            <a:off x="6216724" y="4270293"/>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a:t>
            </a:r>
          </a:p>
        </p:txBody>
      </p:sp>
      <p:sp>
        <p:nvSpPr>
          <p:cNvPr id="23" name="TextBox 22">
            <a:extLst>
              <a:ext uri="{FF2B5EF4-FFF2-40B4-BE49-F238E27FC236}">
                <a16:creationId xmlns:a16="http://schemas.microsoft.com/office/drawing/2014/main" id="{D069D0B7-7684-3943-AEBE-A37D7347A76B}"/>
              </a:ext>
            </a:extLst>
          </p:cNvPr>
          <p:cNvSpPr txBox="1"/>
          <p:nvPr/>
        </p:nvSpPr>
        <p:spPr>
          <a:xfrm rot="17950038">
            <a:off x="6806448" y="4329929"/>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-PISTON</a:t>
            </a:r>
          </a:p>
        </p:txBody>
      </p:sp>
    </p:spTree>
    <p:extLst>
      <p:ext uri="{BB962C8B-B14F-4D97-AF65-F5344CB8AC3E}">
        <p14:creationId xmlns:p14="http://schemas.microsoft.com/office/powerpoint/2010/main" val="402881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ston_map-1.png">
            <a:extLst>
              <a:ext uri="{FF2B5EF4-FFF2-40B4-BE49-F238E27FC236}">
                <a16:creationId xmlns:a16="http://schemas.microsoft.com/office/drawing/2014/main" id="{083D7C5E-6119-6940-9164-9F71C564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728" y="618477"/>
            <a:ext cx="5531600" cy="5914031"/>
          </a:xfrm>
          <a:prstGeom prst="rect">
            <a:avLst/>
          </a:prstGeom>
          <a:ln>
            <a:solidFill>
              <a:schemeClr val="tx1"/>
            </a:solidFill>
          </a:ln>
        </p:spPr>
      </p:pic>
      <p:sp>
        <p:nvSpPr>
          <p:cNvPr id="3" name="TextBox 2">
            <a:extLst>
              <a:ext uri="{FF2B5EF4-FFF2-40B4-BE49-F238E27FC236}">
                <a16:creationId xmlns:a16="http://schemas.microsoft.com/office/drawing/2014/main" id="{7AAF2957-246F-1440-B51F-BD5EDD5B451F}"/>
              </a:ext>
            </a:extLst>
          </p:cNvPr>
          <p:cNvSpPr txBox="1"/>
          <p:nvPr/>
        </p:nvSpPr>
        <p:spPr>
          <a:xfrm>
            <a:off x="116552" y="596874"/>
            <a:ext cx="3124893" cy="954107"/>
          </a:xfrm>
          <a:prstGeom prst="rect">
            <a:avLst/>
          </a:prstGeom>
          <a:noFill/>
        </p:spPr>
        <p:txBody>
          <a:bodyPr wrap="square" rtlCol="0">
            <a:spAutoFit/>
          </a:bodyPr>
          <a:lstStyle/>
          <a:p>
            <a:pPr algn="ctr"/>
            <a:r>
              <a:rPr lang="en-US" sz="2800" b="1" i="1" dirty="0">
                <a:ln>
                  <a:solidFill>
                    <a:schemeClr val="tx1"/>
                  </a:solidFill>
                </a:ln>
                <a:solidFill>
                  <a:srgbClr val="FF0000"/>
                </a:solidFill>
              </a:rPr>
              <a:t>PISTON Science Objectives</a:t>
            </a:r>
          </a:p>
        </p:txBody>
      </p:sp>
      <p:sp>
        <p:nvSpPr>
          <p:cNvPr id="4" name="TextBox 3">
            <a:extLst>
              <a:ext uri="{FF2B5EF4-FFF2-40B4-BE49-F238E27FC236}">
                <a16:creationId xmlns:a16="http://schemas.microsoft.com/office/drawing/2014/main" id="{6645D315-ECB6-E842-9F51-4DCADC92EBB3}"/>
              </a:ext>
            </a:extLst>
          </p:cNvPr>
          <p:cNvSpPr txBox="1"/>
          <p:nvPr/>
        </p:nvSpPr>
        <p:spPr>
          <a:xfrm>
            <a:off x="376672" y="1592830"/>
            <a:ext cx="2604655" cy="34778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itchFamily="2" charset="2"/>
              <a:buChar char="Ø"/>
            </a:pPr>
            <a:r>
              <a:rPr lang="en-US" sz="2000" i="1" dirty="0"/>
              <a:t>How does the BSISO influence the atmosphere (convection, diurnal cycle) and upper ocean over SCS</a:t>
            </a:r>
          </a:p>
          <a:p>
            <a:pPr marL="285750" indent="-285750">
              <a:buFont typeface="Wingdings" pitchFamily="2" charset="2"/>
              <a:buChar char="Ø"/>
            </a:pPr>
            <a:r>
              <a:rPr lang="en-US" sz="2000" i="1" dirty="0"/>
              <a:t>How does convection/diurnal cycle/upper ocean feed back to influence the BSISO</a:t>
            </a:r>
          </a:p>
        </p:txBody>
      </p:sp>
      <p:sp>
        <p:nvSpPr>
          <p:cNvPr id="5" name="TextBox 4">
            <a:extLst>
              <a:ext uri="{FF2B5EF4-FFF2-40B4-BE49-F238E27FC236}">
                <a16:creationId xmlns:a16="http://schemas.microsoft.com/office/drawing/2014/main" id="{9EEF5412-6EC6-F34C-8D13-E8B92ECA637F}"/>
              </a:ext>
            </a:extLst>
          </p:cNvPr>
          <p:cNvSpPr txBox="1"/>
          <p:nvPr/>
        </p:nvSpPr>
        <p:spPr>
          <a:xfrm>
            <a:off x="4627412" y="156812"/>
            <a:ext cx="2378018" cy="461665"/>
          </a:xfrm>
          <a:prstGeom prst="rect">
            <a:avLst/>
          </a:prstGeom>
          <a:noFill/>
        </p:spPr>
        <p:txBody>
          <a:bodyPr wrap="square" rtlCol="0">
            <a:spAutoFit/>
          </a:bodyPr>
          <a:lstStyle/>
          <a:p>
            <a:pPr algn="ctr"/>
            <a:r>
              <a:rPr lang="en-US" sz="2400" b="1" i="1" dirty="0">
                <a:solidFill>
                  <a:srgbClr val="002060"/>
                </a:solidFill>
              </a:rPr>
              <a:t>PISTON 2018</a:t>
            </a:r>
          </a:p>
        </p:txBody>
      </p:sp>
      <p:cxnSp>
        <p:nvCxnSpPr>
          <p:cNvPr id="7" name="Straight Arrow Connector 6">
            <a:extLst>
              <a:ext uri="{FF2B5EF4-FFF2-40B4-BE49-F238E27FC236}">
                <a16:creationId xmlns:a16="http://schemas.microsoft.com/office/drawing/2014/main" id="{FD90EA8B-597B-8C49-8629-4B23262C7EDE}"/>
              </a:ext>
            </a:extLst>
          </p:cNvPr>
          <p:cNvCxnSpPr/>
          <p:nvPr/>
        </p:nvCxnSpPr>
        <p:spPr>
          <a:xfrm>
            <a:off x="5777345" y="2313708"/>
            <a:ext cx="484909" cy="360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86F9D55-A480-8E45-BB65-51111D2D6D5C}"/>
              </a:ext>
            </a:extLst>
          </p:cNvPr>
          <p:cNvSpPr txBox="1"/>
          <p:nvPr/>
        </p:nvSpPr>
        <p:spPr>
          <a:xfrm>
            <a:off x="4627412" y="1981205"/>
            <a:ext cx="2161309" cy="369332"/>
          </a:xfrm>
          <a:prstGeom prst="rect">
            <a:avLst/>
          </a:prstGeom>
          <a:noFill/>
        </p:spPr>
        <p:txBody>
          <a:bodyPr wrap="square" rtlCol="0">
            <a:spAutoFit/>
          </a:bodyPr>
          <a:lstStyle/>
          <a:p>
            <a:r>
              <a:rPr lang="en-US" b="1" i="1" dirty="0">
                <a:solidFill>
                  <a:srgbClr val="FF0000"/>
                </a:solidFill>
              </a:rPr>
              <a:t>R/V Thompson</a:t>
            </a:r>
          </a:p>
        </p:txBody>
      </p:sp>
      <p:sp>
        <p:nvSpPr>
          <p:cNvPr id="10" name="TextBox 9">
            <a:extLst>
              <a:ext uri="{FF2B5EF4-FFF2-40B4-BE49-F238E27FC236}">
                <a16:creationId xmlns:a16="http://schemas.microsoft.com/office/drawing/2014/main" id="{9BF2A79D-15AD-9945-87D0-4E26682014F1}"/>
              </a:ext>
            </a:extLst>
          </p:cNvPr>
          <p:cNvSpPr txBox="1"/>
          <p:nvPr/>
        </p:nvSpPr>
        <p:spPr>
          <a:xfrm rot="19964249">
            <a:off x="1368680" y="2331068"/>
            <a:ext cx="7840470" cy="1107996"/>
          </a:xfrm>
          <a:prstGeom prst="rect">
            <a:avLst/>
          </a:prstGeom>
          <a:noFill/>
        </p:spPr>
        <p:txBody>
          <a:bodyPr wrap="square" rtlCol="0">
            <a:spAutoFit/>
          </a:bodyPr>
          <a:lstStyle/>
          <a:p>
            <a:r>
              <a:rPr lang="en-US" sz="6600" dirty="0">
                <a:solidFill>
                  <a:schemeClr val="bg1">
                    <a:lumMod val="50000"/>
                  </a:schemeClr>
                </a:solidFill>
              </a:rPr>
              <a:t>ORIGINAL DESIGN</a:t>
            </a:r>
          </a:p>
        </p:txBody>
      </p:sp>
      <p:sp>
        <p:nvSpPr>
          <p:cNvPr id="9" name="TextBox 8">
            <a:extLst>
              <a:ext uri="{FF2B5EF4-FFF2-40B4-BE49-F238E27FC236}">
                <a16:creationId xmlns:a16="http://schemas.microsoft.com/office/drawing/2014/main" id="{24B342CF-BD31-F54C-ADB7-CC0B1E3196D6}"/>
              </a:ext>
            </a:extLst>
          </p:cNvPr>
          <p:cNvSpPr txBox="1"/>
          <p:nvPr/>
        </p:nvSpPr>
        <p:spPr>
          <a:xfrm>
            <a:off x="1854966" y="2231934"/>
            <a:ext cx="6548254" cy="584775"/>
          </a:xfrm>
          <a:prstGeom prst="rect">
            <a:avLst/>
          </a:prstGeom>
          <a:solidFill>
            <a:schemeClr val="bg1"/>
          </a:solidFill>
          <a:ln w="28575">
            <a:solidFill>
              <a:schemeClr val="tx1"/>
            </a:solidFill>
          </a:ln>
        </p:spPr>
        <p:txBody>
          <a:bodyPr wrap="square" rtlCol="0">
            <a:spAutoFit/>
          </a:bodyPr>
          <a:lstStyle/>
          <a:p>
            <a:pPr algn="ctr"/>
            <a:r>
              <a:rPr lang="en-US" sz="3200" i="1" dirty="0"/>
              <a:t>Operations moved to Philippine Sea</a:t>
            </a:r>
          </a:p>
        </p:txBody>
      </p:sp>
    </p:spTree>
    <p:extLst>
      <p:ext uri="{BB962C8B-B14F-4D97-AF65-F5344CB8AC3E}">
        <p14:creationId xmlns:p14="http://schemas.microsoft.com/office/powerpoint/2010/main" val="277704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ge result for monsoon clouds">
            <a:extLst>
              <a:ext uri="{FF2B5EF4-FFF2-40B4-BE49-F238E27FC236}">
                <a16:creationId xmlns:a16="http://schemas.microsoft.com/office/drawing/2014/main" id="{F5684E14-90CC-8345-AA57-332C6E9C4772}"/>
              </a:ext>
            </a:extLst>
          </p:cNvPr>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0C9E64F-CAFB-7744-8A9C-1F8CD4834BB0}"/>
              </a:ext>
            </a:extLst>
          </p:cNvPr>
          <p:cNvSpPr/>
          <p:nvPr/>
        </p:nvSpPr>
        <p:spPr>
          <a:xfrm>
            <a:off x="13851" y="128916"/>
            <a:ext cx="9143999" cy="830997"/>
          </a:xfrm>
          <a:prstGeom prst="rect">
            <a:avLst/>
          </a:prstGeom>
        </p:spPr>
        <p:txBody>
          <a:bodyPr wrap="square">
            <a:spAutoFit/>
          </a:bodyPr>
          <a:lstStyle/>
          <a:p>
            <a:pPr algn="ctr"/>
            <a:r>
              <a:rPr lang="en-US" sz="2400" b="1" i="1" cap="all" dirty="0">
                <a:solidFill>
                  <a:srgbClr val="000000"/>
                </a:solidFill>
              </a:rPr>
              <a:t>Propagation of Intra-Seasonal Tropical </a:t>
            </a:r>
            <a:r>
              <a:rPr lang="en-US" sz="2400" b="1" i="1" cap="all" dirty="0" err="1">
                <a:solidFill>
                  <a:srgbClr val="000000"/>
                </a:solidFill>
              </a:rPr>
              <a:t>OscillatioNs</a:t>
            </a:r>
            <a:r>
              <a:rPr lang="en-US" sz="2400" b="1" i="1" cap="all" dirty="0">
                <a:solidFill>
                  <a:srgbClr val="000000"/>
                </a:solidFill>
              </a:rPr>
              <a:t> </a:t>
            </a:r>
            <a:r>
              <a:rPr lang="en-US" sz="2400" b="1" i="1" cap="all" dirty="0">
                <a:solidFill>
                  <a:srgbClr val="FF0000"/>
                </a:solidFill>
              </a:rPr>
              <a:t>(PISTON)</a:t>
            </a:r>
            <a:r>
              <a:rPr lang="en-US" sz="2400" b="1" i="1" cap="all" dirty="0">
                <a:solidFill>
                  <a:srgbClr val="000000"/>
                </a:solidFill>
              </a:rPr>
              <a:t> </a:t>
            </a:r>
            <a:r>
              <a:rPr lang="en-US" sz="2400" i="1" cap="all" dirty="0">
                <a:solidFill>
                  <a:srgbClr val="000000"/>
                </a:solidFill>
              </a:rPr>
              <a:t>(Aug-Oct 2018)</a:t>
            </a:r>
            <a:endParaRPr lang="en-US" sz="2400" i="1" dirty="0"/>
          </a:p>
        </p:txBody>
      </p:sp>
      <p:pic>
        <p:nvPicPr>
          <p:cNvPr id="6" name="Picture 5">
            <a:extLst>
              <a:ext uri="{FF2B5EF4-FFF2-40B4-BE49-F238E27FC236}">
                <a16:creationId xmlns:a16="http://schemas.microsoft.com/office/drawing/2014/main" id="{0F953748-C4CA-D245-82BA-CEF0217BD917}"/>
              </a:ext>
            </a:extLst>
          </p:cNvPr>
          <p:cNvPicPr/>
          <p:nvPr/>
        </p:nvPicPr>
        <p:blipFill>
          <a:blip r:embed="rId3">
            <a:extLst>
              <a:ext uri="{28A0092B-C50C-407E-A947-70E740481C1C}">
                <a14:useLocalDpi xmlns:a14="http://schemas.microsoft.com/office/drawing/2010/main" val="0"/>
              </a:ext>
            </a:extLst>
          </a:blip>
          <a:stretch>
            <a:fillRect/>
          </a:stretch>
        </p:blipFill>
        <p:spPr>
          <a:xfrm>
            <a:off x="4377026" y="2965174"/>
            <a:ext cx="4263390" cy="3017520"/>
          </a:xfrm>
          <a:prstGeom prst="rect">
            <a:avLst/>
          </a:prstGeom>
          <a:ln>
            <a:solidFill>
              <a:schemeClr val="tx1"/>
            </a:solidFill>
          </a:ln>
        </p:spPr>
      </p:pic>
      <p:pic>
        <p:nvPicPr>
          <p:cNvPr id="4" name="Picture 3">
            <a:extLst>
              <a:ext uri="{FF2B5EF4-FFF2-40B4-BE49-F238E27FC236}">
                <a16:creationId xmlns:a16="http://schemas.microsoft.com/office/drawing/2014/main" id="{292CEC04-4204-BE41-84C1-F7B0E0B5F86C}"/>
              </a:ext>
            </a:extLst>
          </p:cNvPr>
          <p:cNvPicPr/>
          <p:nvPr/>
        </p:nvPicPr>
        <p:blipFill>
          <a:blip r:embed="rId4">
            <a:extLst>
              <a:ext uri="{28A0092B-C50C-407E-A947-70E740481C1C}">
                <a14:useLocalDpi xmlns:a14="http://schemas.microsoft.com/office/drawing/2010/main" val="0"/>
              </a:ext>
            </a:extLst>
          </a:blip>
          <a:stretch>
            <a:fillRect/>
          </a:stretch>
        </p:blipFill>
        <p:spPr>
          <a:xfrm>
            <a:off x="2879532" y="1002526"/>
            <a:ext cx="4263390" cy="1716184"/>
          </a:xfrm>
          <a:prstGeom prst="rect">
            <a:avLst/>
          </a:prstGeom>
          <a:ln>
            <a:solidFill>
              <a:schemeClr val="tx1"/>
            </a:solidFill>
          </a:ln>
        </p:spPr>
      </p:pic>
      <p:pic>
        <p:nvPicPr>
          <p:cNvPr id="8" name="Picture 7" descr="A picture containing colorful, photo&#13;&#10;&#13;&#10;Description automatically generated">
            <a:extLst>
              <a:ext uri="{FF2B5EF4-FFF2-40B4-BE49-F238E27FC236}">
                <a16:creationId xmlns:a16="http://schemas.microsoft.com/office/drawing/2014/main" id="{66C3755D-71B4-0744-9461-F25019F500B0}"/>
              </a:ext>
            </a:extLst>
          </p:cNvPr>
          <p:cNvPicPr>
            <a:picLocks noChangeAspect="1"/>
          </p:cNvPicPr>
          <p:nvPr/>
        </p:nvPicPr>
        <p:blipFill>
          <a:blip r:embed="rId5"/>
          <a:stretch>
            <a:fillRect/>
          </a:stretch>
        </p:blipFill>
        <p:spPr>
          <a:xfrm>
            <a:off x="17542" y="3996988"/>
            <a:ext cx="4263390" cy="2013114"/>
          </a:xfrm>
          <a:prstGeom prst="rect">
            <a:avLst/>
          </a:prstGeom>
          <a:ln>
            <a:solidFill>
              <a:schemeClr val="tx1"/>
            </a:solidFill>
          </a:ln>
        </p:spPr>
      </p:pic>
      <p:pic>
        <p:nvPicPr>
          <p:cNvPr id="2052" name="Picture 4" descr="http://www.atmos.colostate.edu/images/11.14.18_PISTON_balloon.jpg">
            <a:extLst>
              <a:ext uri="{FF2B5EF4-FFF2-40B4-BE49-F238E27FC236}">
                <a16:creationId xmlns:a16="http://schemas.microsoft.com/office/drawing/2014/main" id="{49E42043-4CA2-F449-B29E-AE6BC53BAB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5239" y="914158"/>
            <a:ext cx="2537628" cy="16851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R/V Thomas G. Thompson">
            <a:extLst>
              <a:ext uri="{FF2B5EF4-FFF2-40B4-BE49-F238E27FC236}">
                <a16:creationId xmlns:a16="http://schemas.microsoft.com/office/drawing/2014/main" id="{C12D52D6-AFD0-7046-B731-F0751FE07A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174" y="914158"/>
            <a:ext cx="3524742" cy="269311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164C5B-7C1A-7C43-BAA9-1397A2EA6166}"/>
              </a:ext>
            </a:extLst>
          </p:cNvPr>
          <p:cNvSpPr txBox="1"/>
          <p:nvPr/>
        </p:nvSpPr>
        <p:spPr>
          <a:xfrm>
            <a:off x="768625" y="6162261"/>
            <a:ext cx="6374297" cy="369332"/>
          </a:xfrm>
          <a:prstGeom prst="rect">
            <a:avLst/>
          </a:prstGeom>
          <a:noFill/>
        </p:spPr>
        <p:txBody>
          <a:bodyPr wrap="square" rtlCol="0">
            <a:spAutoFit/>
          </a:bodyPr>
          <a:lstStyle/>
          <a:p>
            <a:r>
              <a:rPr lang="en-US" i="1" dirty="0"/>
              <a:t>Participating countries: US, Taiwan (SCSTIMEX), Philippines, Japan</a:t>
            </a:r>
          </a:p>
        </p:txBody>
      </p:sp>
      <p:sp>
        <p:nvSpPr>
          <p:cNvPr id="2" name="TextBox 1">
            <a:extLst>
              <a:ext uri="{FF2B5EF4-FFF2-40B4-BE49-F238E27FC236}">
                <a16:creationId xmlns:a16="http://schemas.microsoft.com/office/drawing/2014/main" id="{A17D0879-7B0B-9F4A-9C51-891911EF7E20}"/>
              </a:ext>
            </a:extLst>
          </p:cNvPr>
          <p:cNvSpPr txBox="1"/>
          <p:nvPr/>
        </p:nvSpPr>
        <p:spPr>
          <a:xfrm>
            <a:off x="2341600" y="3079064"/>
            <a:ext cx="3255636" cy="1200329"/>
          </a:xfrm>
          <a:prstGeom prst="rect">
            <a:avLst/>
          </a:prstGeom>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Science highlights</a:t>
            </a:r>
          </a:p>
          <a:p>
            <a:pPr marL="742950" lvl="1" indent="-285750">
              <a:buFont typeface="Wingdings" pitchFamily="2" charset="2"/>
              <a:buChar char="Ø"/>
            </a:pPr>
            <a:r>
              <a:rPr lang="en-US" i="1" dirty="0"/>
              <a:t>Tropical cyclone “tails”</a:t>
            </a:r>
          </a:p>
          <a:p>
            <a:pPr marL="742950" lvl="1" indent="-285750">
              <a:buFont typeface="Wingdings" pitchFamily="2" charset="2"/>
              <a:buChar char="Ø"/>
            </a:pPr>
            <a:r>
              <a:rPr lang="en-US" i="1" dirty="0"/>
              <a:t>Upper-ocean response to TC passage</a:t>
            </a:r>
          </a:p>
        </p:txBody>
      </p:sp>
      <p:cxnSp>
        <p:nvCxnSpPr>
          <p:cNvPr id="7" name="Straight Arrow Connector 6">
            <a:extLst>
              <a:ext uri="{FF2B5EF4-FFF2-40B4-BE49-F238E27FC236}">
                <a16:creationId xmlns:a16="http://schemas.microsoft.com/office/drawing/2014/main" id="{5416DA80-DA74-2543-941B-818B5354D866}"/>
              </a:ext>
            </a:extLst>
          </p:cNvPr>
          <p:cNvCxnSpPr>
            <a:cxnSpLocks/>
            <a:stCxn id="2" idx="2"/>
          </p:cNvCxnSpPr>
          <p:nvPr/>
        </p:nvCxnSpPr>
        <p:spPr>
          <a:xfrm flipH="1">
            <a:off x="2149240" y="4279393"/>
            <a:ext cx="1820178" cy="1053356"/>
          </a:xfrm>
          <a:prstGeom prst="straightConnector1">
            <a:avLst/>
          </a:prstGeom>
          <a:ln w="38100">
            <a:solidFill>
              <a:srgbClr val="FF0000"/>
            </a:solidFill>
            <a:tailEnd type="triangle"/>
          </a:ln>
          <a:effectLst>
            <a:glow rad="127000">
              <a:schemeClr val="bg1"/>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540B85B-9FA9-194A-9F9C-02CD70224373}"/>
              </a:ext>
            </a:extLst>
          </p:cNvPr>
          <p:cNvSpPr txBox="1"/>
          <p:nvPr/>
        </p:nvSpPr>
        <p:spPr>
          <a:xfrm>
            <a:off x="4377026" y="1080653"/>
            <a:ext cx="2198213" cy="369332"/>
          </a:xfrm>
          <a:prstGeom prst="rect">
            <a:avLst/>
          </a:prstGeom>
          <a:noFill/>
        </p:spPr>
        <p:txBody>
          <a:bodyPr wrap="square" rtlCol="0">
            <a:spAutoFit/>
          </a:bodyPr>
          <a:lstStyle/>
          <a:p>
            <a:pPr algn="ctr"/>
            <a:r>
              <a:rPr lang="en-US" i="1" dirty="0">
                <a:solidFill>
                  <a:schemeClr val="bg1"/>
                </a:solidFill>
              </a:rPr>
              <a:t>SEA-POL radar</a:t>
            </a:r>
          </a:p>
        </p:txBody>
      </p:sp>
      <p:sp>
        <p:nvSpPr>
          <p:cNvPr id="10" name="TextBox 9">
            <a:extLst>
              <a:ext uri="{FF2B5EF4-FFF2-40B4-BE49-F238E27FC236}">
                <a16:creationId xmlns:a16="http://schemas.microsoft.com/office/drawing/2014/main" id="{9A902E1C-41E5-BF42-9E84-834210FE4FA2}"/>
              </a:ext>
            </a:extLst>
          </p:cNvPr>
          <p:cNvSpPr txBox="1"/>
          <p:nvPr/>
        </p:nvSpPr>
        <p:spPr>
          <a:xfrm>
            <a:off x="768625" y="2448987"/>
            <a:ext cx="1773382" cy="369332"/>
          </a:xfrm>
          <a:prstGeom prst="rect">
            <a:avLst/>
          </a:prstGeom>
          <a:noFill/>
        </p:spPr>
        <p:txBody>
          <a:bodyPr wrap="square" rtlCol="0">
            <a:spAutoFit/>
          </a:bodyPr>
          <a:lstStyle/>
          <a:p>
            <a:r>
              <a:rPr lang="en-US" i="1" dirty="0">
                <a:solidFill>
                  <a:schemeClr val="bg1"/>
                </a:solidFill>
              </a:rPr>
              <a:t>R/V Thompson</a:t>
            </a:r>
          </a:p>
        </p:txBody>
      </p:sp>
      <p:sp>
        <p:nvSpPr>
          <p:cNvPr id="14" name="TextBox 13">
            <a:extLst>
              <a:ext uri="{FF2B5EF4-FFF2-40B4-BE49-F238E27FC236}">
                <a16:creationId xmlns:a16="http://schemas.microsoft.com/office/drawing/2014/main" id="{F25ED3DA-5DE7-9449-9396-13A93237871C}"/>
              </a:ext>
            </a:extLst>
          </p:cNvPr>
          <p:cNvSpPr txBox="1"/>
          <p:nvPr/>
        </p:nvSpPr>
        <p:spPr>
          <a:xfrm>
            <a:off x="6975203" y="898479"/>
            <a:ext cx="2198213" cy="369332"/>
          </a:xfrm>
          <a:prstGeom prst="rect">
            <a:avLst/>
          </a:prstGeom>
          <a:noFill/>
        </p:spPr>
        <p:txBody>
          <a:bodyPr wrap="square" rtlCol="0">
            <a:spAutoFit/>
          </a:bodyPr>
          <a:lstStyle/>
          <a:p>
            <a:pPr algn="ctr"/>
            <a:r>
              <a:rPr lang="en-US" i="1" dirty="0">
                <a:solidFill>
                  <a:schemeClr val="bg1"/>
                </a:solidFill>
              </a:rPr>
              <a:t>Soundings</a:t>
            </a:r>
          </a:p>
        </p:txBody>
      </p:sp>
    </p:spTree>
    <p:extLst>
      <p:ext uri="{BB962C8B-B14F-4D97-AF65-F5344CB8AC3E}">
        <p14:creationId xmlns:p14="http://schemas.microsoft.com/office/powerpoint/2010/main" val="274194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Area Investigating Extreme Rainfall</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38" name="TextBox 37"/>
          <p:cNvSpPr txBox="1"/>
          <p:nvPr/>
        </p:nvSpPr>
        <p:spPr>
          <a:xfrm rot="17950038">
            <a:off x="4588763" y="3650851"/>
            <a:ext cx="34971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endPar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9" name="TextBox 38"/>
          <p:cNvSpPr txBox="1"/>
          <p:nvPr/>
        </p:nvSpPr>
        <p:spPr>
          <a:xfrm rot="17950038">
            <a:off x="6216724" y="4270293"/>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a:t>
            </a:r>
          </a:p>
        </p:txBody>
      </p:sp>
      <p:sp>
        <p:nvSpPr>
          <p:cNvPr id="23" name="TextBox 22">
            <a:extLst>
              <a:ext uri="{FF2B5EF4-FFF2-40B4-BE49-F238E27FC236}">
                <a16:creationId xmlns:a16="http://schemas.microsoft.com/office/drawing/2014/main" id="{D069D0B7-7684-3943-AEBE-A37D7347A76B}"/>
              </a:ext>
            </a:extLst>
          </p:cNvPr>
          <p:cNvSpPr txBox="1"/>
          <p:nvPr/>
        </p:nvSpPr>
        <p:spPr>
          <a:xfrm rot="17950038">
            <a:off x="6792593" y="4329929"/>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-PISTON</a:t>
            </a:r>
          </a:p>
        </p:txBody>
      </p:sp>
      <p:sp>
        <p:nvSpPr>
          <p:cNvPr id="24" name="TextBox 23">
            <a:extLst>
              <a:ext uri="{FF2B5EF4-FFF2-40B4-BE49-F238E27FC236}">
                <a16:creationId xmlns:a16="http://schemas.microsoft.com/office/drawing/2014/main" id="{91093BCA-D5C4-2441-BC83-7598F2C9D369}"/>
              </a:ext>
            </a:extLst>
          </p:cNvPr>
          <p:cNvSpPr txBox="1"/>
          <p:nvPr/>
        </p:nvSpPr>
        <p:spPr>
          <a:xfrm rot="17950038">
            <a:off x="6732058" y="3786287"/>
            <a:ext cx="2998932" cy="461665"/>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-PISTON II/CAMP</a:t>
            </a:r>
            <a:r>
              <a:rPr lang="en-US" sz="2400" b="1" i="1" baseline="30000"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a:t>
            </a: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EX</a:t>
            </a:r>
          </a:p>
        </p:txBody>
      </p:sp>
    </p:spTree>
    <p:extLst>
      <p:ext uri="{BB962C8B-B14F-4D97-AF65-F5344CB8AC3E}">
        <p14:creationId xmlns:p14="http://schemas.microsoft.com/office/powerpoint/2010/main" val="104856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ston_map-1.png">
            <a:extLst>
              <a:ext uri="{FF2B5EF4-FFF2-40B4-BE49-F238E27FC236}">
                <a16:creationId xmlns:a16="http://schemas.microsoft.com/office/drawing/2014/main" id="{083D7C5E-6119-6940-9164-9F71C564E5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728" y="618477"/>
            <a:ext cx="5531600" cy="5914031"/>
          </a:xfrm>
          <a:prstGeom prst="rect">
            <a:avLst/>
          </a:prstGeom>
          <a:ln>
            <a:solidFill>
              <a:schemeClr val="tx1"/>
            </a:solidFill>
          </a:ln>
        </p:spPr>
      </p:pic>
      <p:sp>
        <p:nvSpPr>
          <p:cNvPr id="3" name="TextBox 2">
            <a:extLst>
              <a:ext uri="{FF2B5EF4-FFF2-40B4-BE49-F238E27FC236}">
                <a16:creationId xmlns:a16="http://schemas.microsoft.com/office/drawing/2014/main" id="{7AAF2957-246F-1440-B51F-BD5EDD5B451F}"/>
              </a:ext>
            </a:extLst>
          </p:cNvPr>
          <p:cNvSpPr txBox="1"/>
          <p:nvPr/>
        </p:nvSpPr>
        <p:spPr>
          <a:xfrm>
            <a:off x="116552" y="596874"/>
            <a:ext cx="3124893" cy="954107"/>
          </a:xfrm>
          <a:prstGeom prst="rect">
            <a:avLst/>
          </a:prstGeom>
          <a:noFill/>
        </p:spPr>
        <p:txBody>
          <a:bodyPr wrap="square" rtlCol="0">
            <a:spAutoFit/>
          </a:bodyPr>
          <a:lstStyle/>
          <a:p>
            <a:pPr algn="ctr"/>
            <a:r>
              <a:rPr lang="en-US" sz="2800" b="1" i="1" dirty="0">
                <a:ln>
                  <a:solidFill>
                    <a:schemeClr val="tx1"/>
                  </a:solidFill>
                </a:ln>
                <a:solidFill>
                  <a:srgbClr val="FF0000"/>
                </a:solidFill>
              </a:rPr>
              <a:t>PISTON II Science Objectives</a:t>
            </a:r>
          </a:p>
        </p:txBody>
      </p:sp>
      <p:sp>
        <p:nvSpPr>
          <p:cNvPr id="4" name="TextBox 3">
            <a:extLst>
              <a:ext uri="{FF2B5EF4-FFF2-40B4-BE49-F238E27FC236}">
                <a16:creationId xmlns:a16="http://schemas.microsoft.com/office/drawing/2014/main" id="{6645D315-ECB6-E842-9F51-4DCADC92EBB3}"/>
              </a:ext>
            </a:extLst>
          </p:cNvPr>
          <p:cNvSpPr txBox="1"/>
          <p:nvPr/>
        </p:nvSpPr>
        <p:spPr>
          <a:xfrm>
            <a:off x="376672" y="1592830"/>
            <a:ext cx="2604655" cy="34778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Wingdings" pitchFamily="2" charset="2"/>
              <a:buChar char="Ø"/>
            </a:pPr>
            <a:r>
              <a:rPr lang="en-US" sz="2000" i="1" dirty="0"/>
              <a:t>How does the BSISO influence the atmosphere (convection, diurnal cycle) and upper ocean over SCS</a:t>
            </a:r>
          </a:p>
          <a:p>
            <a:pPr marL="285750" indent="-285750">
              <a:buFont typeface="Wingdings" pitchFamily="2" charset="2"/>
              <a:buChar char="Ø"/>
            </a:pPr>
            <a:r>
              <a:rPr lang="en-US" sz="2000" i="1" dirty="0"/>
              <a:t>How does convection/diurnal cycle/upper ocean feed back to influence the BSISO</a:t>
            </a:r>
          </a:p>
        </p:txBody>
      </p:sp>
      <p:sp>
        <p:nvSpPr>
          <p:cNvPr id="5" name="TextBox 4">
            <a:extLst>
              <a:ext uri="{FF2B5EF4-FFF2-40B4-BE49-F238E27FC236}">
                <a16:creationId xmlns:a16="http://schemas.microsoft.com/office/drawing/2014/main" id="{9EEF5412-6EC6-F34C-8D13-E8B92ECA637F}"/>
              </a:ext>
            </a:extLst>
          </p:cNvPr>
          <p:cNvSpPr txBox="1"/>
          <p:nvPr/>
        </p:nvSpPr>
        <p:spPr>
          <a:xfrm>
            <a:off x="4069081" y="94659"/>
            <a:ext cx="4229100" cy="461665"/>
          </a:xfrm>
          <a:prstGeom prst="rect">
            <a:avLst/>
          </a:prstGeom>
          <a:noFill/>
        </p:spPr>
        <p:txBody>
          <a:bodyPr wrap="square" rtlCol="0">
            <a:spAutoFit/>
          </a:bodyPr>
          <a:lstStyle/>
          <a:p>
            <a:r>
              <a:rPr lang="en-US" sz="2400" b="1" i="1" dirty="0">
                <a:solidFill>
                  <a:srgbClr val="002060"/>
                </a:solidFill>
              </a:rPr>
              <a:t>PISTON II September 2019</a:t>
            </a:r>
          </a:p>
        </p:txBody>
      </p:sp>
      <p:cxnSp>
        <p:nvCxnSpPr>
          <p:cNvPr id="7" name="Straight Arrow Connector 6">
            <a:extLst>
              <a:ext uri="{FF2B5EF4-FFF2-40B4-BE49-F238E27FC236}">
                <a16:creationId xmlns:a16="http://schemas.microsoft.com/office/drawing/2014/main" id="{FD90EA8B-597B-8C49-8629-4B23262C7EDE}"/>
              </a:ext>
            </a:extLst>
          </p:cNvPr>
          <p:cNvCxnSpPr/>
          <p:nvPr/>
        </p:nvCxnSpPr>
        <p:spPr>
          <a:xfrm>
            <a:off x="5777345" y="2313708"/>
            <a:ext cx="484909" cy="36021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186F9D55-A480-8E45-BB65-51111D2D6D5C}"/>
              </a:ext>
            </a:extLst>
          </p:cNvPr>
          <p:cNvSpPr txBox="1"/>
          <p:nvPr/>
        </p:nvSpPr>
        <p:spPr>
          <a:xfrm>
            <a:off x="4627412" y="1981205"/>
            <a:ext cx="2161309" cy="369332"/>
          </a:xfrm>
          <a:prstGeom prst="rect">
            <a:avLst/>
          </a:prstGeom>
          <a:noFill/>
        </p:spPr>
        <p:txBody>
          <a:bodyPr wrap="square" rtlCol="0">
            <a:spAutoFit/>
          </a:bodyPr>
          <a:lstStyle/>
          <a:p>
            <a:r>
              <a:rPr lang="en-US" b="1" i="1" dirty="0">
                <a:solidFill>
                  <a:srgbClr val="FF0000"/>
                </a:solidFill>
              </a:rPr>
              <a:t>R/V Thompson</a:t>
            </a:r>
          </a:p>
        </p:txBody>
      </p:sp>
      <p:sp>
        <p:nvSpPr>
          <p:cNvPr id="10" name="TextBox 9">
            <a:extLst>
              <a:ext uri="{FF2B5EF4-FFF2-40B4-BE49-F238E27FC236}">
                <a16:creationId xmlns:a16="http://schemas.microsoft.com/office/drawing/2014/main" id="{9BF2A79D-15AD-9945-87D0-4E26682014F1}"/>
              </a:ext>
            </a:extLst>
          </p:cNvPr>
          <p:cNvSpPr txBox="1"/>
          <p:nvPr/>
        </p:nvSpPr>
        <p:spPr>
          <a:xfrm rot="19964249">
            <a:off x="1368680" y="2331068"/>
            <a:ext cx="7840470" cy="1107996"/>
          </a:xfrm>
          <a:prstGeom prst="rect">
            <a:avLst/>
          </a:prstGeom>
          <a:noFill/>
        </p:spPr>
        <p:txBody>
          <a:bodyPr wrap="square" rtlCol="0">
            <a:spAutoFit/>
          </a:bodyPr>
          <a:lstStyle/>
          <a:p>
            <a:r>
              <a:rPr lang="en-US" sz="6600" dirty="0">
                <a:solidFill>
                  <a:schemeClr val="bg1">
                    <a:lumMod val="50000"/>
                  </a:schemeClr>
                </a:solidFill>
              </a:rPr>
              <a:t>ORIGINAL DESIGN</a:t>
            </a:r>
          </a:p>
        </p:txBody>
      </p:sp>
      <p:pic>
        <p:nvPicPr>
          <p:cNvPr id="12" name="Picture 11">
            <a:extLst>
              <a:ext uri="{FF2B5EF4-FFF2-40B4-BE49-F238E27FC236}">
                <a16:creationId xmlns:a16="http://schemas.microsoft.com/office/drawing/2014/main" id="{2ACC8C30-3809-1443-A502-209603A89DC9}"/>
              </a:ext>
            </a:extLst>
          </p:cNvPr>
          <p:cNvPicPr>
            <a:picLocks noChangeAspect="1"/>
          </p:cNvPicPr>
          <p:nvPr/>
        </p:nvPicPr>
        <p:blipFill>
          <a:blip r:embed="rId3"/>
          <a:stretch>
            <a:fillRect/>
          </a:stretch>
        </p:blipFill>
        <p:spPr>
          <a:xfrm>
            <a:off x="330365" y="834933"/>
            <a:ext cx="6878809" cy="5589032"/>
          </a:xfrm>
          <a:prstGeom prst="rect">
            <a:avLst/>
          </a:prstGeom>
          <a:ln w="28575">
            <a:solidFill>
              <a:schemeClr val="tx1"/>
            </a:solidFill>
          </a:ln>
        </p:spPr>
      </p:pic>
      <p:sp>
        <p:nvSpPr>
          <p:cNvPr id="9" name="TextBox 8">
            <a:extLst>
              <a:ext uri="{FF2B5EF4-FFF2-40B4-BE49-F238E27FC236}">
                <a16:creationId xmlns:a16="http://schemas.microsoft.com/office/drawing/2014/main" id="{24B342CF-BD31-F54C-ADB7-CC0B1E3196D6}"/>
              </a:ext>
            </a:extLst>
          </p:cNvPr>
          <p:cNvSpPr txBox="1"/>
          <p:nvPr/>
        </p:nvSpPr>
        <p:spPr>
          <a:xfrm>
            <a:off x="881022" y="495557"/>
            <a:ext cx="5795717" cy="461665"/>
          </a:xfrm>
          <a:prstGeom prst="rect">
            <a:avLst/>
          </a:prstGeom>
          <a:solidFill>
            <a:schemeClr val="bg1"/>
          </a:solidFill>
          <a:ln w="28575">
            <a:solidFill>
              <a:schemeClr val="tx1"/>
            </a:solidFill>
          </a:ln>
        </p:spPr>
        <p:txBody>
          <a:bodyPr wrap="square" rtlCol="0">
            <a:spAutoFit/>
          </a:bodyPr>
          <a:lstStyle/>
          <a:p>
            <a:pPr algn="ctr"/>
            <a:r>
              <a:rPr lang="en-US" sz="2400" i="1" dirty="0"/>
              <a:t>Operations again moved to Philippine Sea</a:t>
            </a:r>
          </a:p>
        </p:txBody>
      </p:sp>
      <p:pic>
        <p:nvPicPr>
          <p:cNvPr id="13" name="Picture 12">
            <a:extLst>
              <a:ext uri="{FF2B5EF4-FFF2-40B4-BE49-F238E27FC236}">
                <a16:creationId xmlns:a16="http://schemas.microsoft.com/office/drawing/2014/main" id="{6EB7D68B-C90F-CC45-AADA-EB85D48BD285}"/>
              </a:ext>
            </a:extLst>
          </p:cNvPr>
          <p:cNvPicPr>
            <a:picLocks noChangeAspect="1"/>
          </p:cNvPicPr>
          <p:nvPr/>
        </p:nvPicPr>
        <p:blipFill>
          <a:blip r:embed="rId4"/>
          <a:stretch>
            <a:fillRect/>
          </a:stretch>
        </p:blipFill>
        <p:spPr>
          <a:xfrm>
            <a:off x="5613804" y="3025190"/>
            <a:ext cx="3448266" cy="2364525"/>
          </a:xfrm>
          <a:prstGeom prst="rect">
            <a:avLst/>
          </a:prstGeom>
          <a:ln w="38100">
            <a:solidFill>
              <a:schemeClr val="bg1"/>
            </a:solidFill>
          </a:ln>
        </p:spPr>
      </p:pic>
      <p:sp>
        <p:nvSpPr>
          <p:cNvPr id="14" name="TextBox 13">
            <a:extLst>
              <a:ext uri="{FF2B5EF4-FFF2-40B4-BE49-F238E27FC236}">
                <a16:creationId xmlns:a16="http://schemas.microsoft.com/office/drawing/2014/main" id="{1D9C34EE-1A1E-124B-934B-3B7ADAEB9535}"/>
              </a:ext>
            </a:extLst>
          </p:cNvPr>
          <p:cNvSpPr txBox="1"/>
          <p:nvPr/>
        </p:nvSpPr>
        <p:spPr>
          <a:xfrm>
            <a:off x="5827921" y="3147101"/>
            <a:ext cx="2087416" cy="369332"/>
          </a:xfrm>
          <a:prstGeom prst="rect">
            <a:avLst/>
          </a:prstGeom>
          <a:noFill/>
        </p:spPr>
        <p:txBody>
          <a:bodyPr wrap="square" rtlCol="0">
            <a:spAutoFit/>
          </a:bodyPr>
          <a:lstStyle/>
          <a:p>
            <a:r>
              <a:rPr lang="en-US" b="1" i="1" dirty="0">
                <a:solidFill>
                  <a:schemeClr val="bg1"/>
                </a:solidFill>
              </a:rPr>
              <a:t>CAMP</a:t>
            </a:r>
            <a:r>
              <a:rPr lang="en-US" b="1" i="1" baseline="30000" dirty="0">
                <a:solidFill>
                  <a:schemeClr val="bg1"/>
                </a:solidFill>
              </a:rPr>
              <a:t>2</a:t>
            </a:r>
            <a:r>
              <a:rPr lang="en-US" b="1" i="1" dirty="0">
                <a:solidFill>
                  <a:schemeClr val="bg1"/>
                </a:solidFill>
              </a:rPr>
              <a:t>EX NASA P-3</a:t>
            </a:r>
          </a:p>
        </p:txBody>
      </p:sp>
      <p:sp>
        <p:nvSpPr>
          <p:cNvPr id="15" name="TextBox 14">
            <a:extLst>
              <a:ext uri="{FF2B5EF4-FFF2-40B4-BE49-F238E27FC236}">
                <a16:creationId xmlns:a16="http://schemas.microsoft.com/office/drawing/2014/main" id="{3F633BED-5152-D74A-869E-3977A12CBF7D}"/>
              </a:ext>
            </a:extLst>
          </p:cNvPr>
          <p:cNvSpPr txBox="1"/>
          <p:nvPr/>
        </p:nvSpPr>
        <p:spPr>
          <a:xfrm>
            <a:off x="1008464" y="3862451"/>
            <a:ext cx="4038339" cy="2031325"/>
          </a:xfrm>
          <a:prstGeom prst="rect">
            <a:avLst/>
          </a:prstGeom>
          <a:solidFill>
            <a:schemeClr val="bg1"/>
          </a:solidFill>
          <a:ln w="28575">
            <a:solidFill>
              <a:schemeClr val="tx1"/>
            </a:solidFill>
          </a:ln>
        </p:spPr>
        <p:txBody>
          <a:bodyPr wrap="square" rtlCol="0">
            <a:spAutoFit/>
          </a:bodyPr>
          <a:lstStyle/>
          <a:p>
            <a:pPr marL="285750" indent="-285750">
              <a:buFont typeface="Arial" panose="020B0604020202020204" pitchFamily="34" charset="0"/>
              <a:buChar char="•"/>
            </a:pPr>
            <a:r>
              <a:rPr lang="en-US" i="1" dirty="0"/>
              <a:t>Air-sea interaction</a:t>
            </a:r>
          </a:p>
          <a:p>
            <a:pPr marL="285750" indent="-285750">
              <a:buFont typeface="Arial" panose="020B0604020202020204" pitchFamily="34" charset="0"/>
              <a:buChar char="•"/>
            </a:pPr>
            <a:r>
              <a:rPr lang="en-US" i="1" dirty="0"/>
              <a:t>Ocean processes – response to TC forcing, diurnal cycle</a:t>
            </a:r>
          </a:p>
          <a:p>
            <a:pPr marL="285750" indent="-285750">
              <a:buFont typeface="Arial" panose="020B0604020202020204" pitchFamily="34" charset="0"/>
              <a:buChar char="•"/>
            </a:pPr>
            <a:r>
              <a:rPr lang="en-US" i="1" dirty="0"/>
              <a:t>SST variability (P-3 missions)</a:t>
            </a:r>
          </a:p>
          <a:p>
            <a:pPr marL="285750" indent="-285750">
              <a:buFont typeface="Arial" panose="020B0604020202020204" pitchFamily="34" charset="0"/>
              <a:buChar char="•"/>
            </a:pPr>
            <a:r>
              <a:rPr lang="en-US" i="1" dirty="0"/>
              <a:t>Shallow cumulus, MCSs, cold pools</a:t>
            </a:r>
          </a:p>
          <a:p>
            <a:pPr marL="285750" indent="-285750">
              <a:buFont typeface="Arial" panose="020B0604020202020204" pitchFamily="34" charset="0"/>
              <a:buChar char="•"/>
            </a:pPr>
            <a:r>
              <a:rPr lang="en-US" i="1" dirty="0"/>
              <a:t>Aerosol and cloud microphysics (NASA mission)</a:t>
            </a:r>
          </a:p>
        </p:txBody>
      </p:sp>
      <p:sp>
        <p:nvSpPr>
          <p:cNvPr id="6" name="TextBox 5">
            <a:extLst>
              <a:ext uri="{FF2B5EF4-FFF2-40B4-BE49-F238E27FC236}">
                <a16:creationId xmlns:a16="http://schemas.microsoft.com/office/drawing/2014/main" id="{CC2C61C7-A098-F047-BE06-AFB7087D742C}"/>
              </a:ext>
            </a:extLst>
          </p:cNvPr>
          <p:cNvSpPr txBox="1"/>
          <p:nvPr/>
        </p:nvSpPr>
        <p:spPr>
          <a:xfrm>
            <a:off x="1563928" y="1738136"/>
            <a:ext cx="959353" cy="369332"/>
          </a:xfrm>
          <a:prstGeom prst="rect">
            <a:avLst/>
          </a:prstGeom>
          <a:noFill/>
        </p:spPr>
        <p:txBody>
          <a:bodyPr wrap="square" rtlCol="0">
            <a:spAutoFit/>
          </a:bodyPr>
          <a:lstStyle/>
          <a:p>
            <a:r>
              <a:rPr lang="en-US" b="1" i="1" dirty="0"/>
              <a:t>Salinity</a:t>
            </a:r>
          </a:p>
        </p:txBody>
      </p:sp>
      <p:sp>
        <p:nvSpPr>
          <p:cNvPr id="11" name="TextBox 10">
            <a:extLst>
              <a:ext uri="{FF2B5EF4-FFF2-40B4-BE49-F238E27FC236}">
                <a16:creationId xmlns:a16="http://schemas.microsoft.com/office/drawing/2014/main" id="{EC2B35DF-792F-864A-A562-507F939E8E14}"/>
              </a:ext>
            </a:extLst>
          </p:cNvPr>
          <p:cNvSpPr txBox="1"/>
          <p:nvPr/>
        </p:nvSpPr>
        <p:spPr>
          <a:xfrm>
            <a:off x="4942390" y="1684741"/>
            <a:ext cx="578734" cy="369332"/>
          </a:xfrm>
          <a:prstGeom prst="rect">
            <a:avLst/>
          </a:prstGeom>
          <a:noFill/>
        </p:spPr>
        <p:txBody>
          <a:bodyPr wrap="square" rtlCol="0">
            <a:spAutoFit/>
          </a:bodyPr>
          <a:lstStyle/>
          <a:p>
            <a:r>
              <a:rPr lang="en-US" b="1" i="1" dirty="0"/>
              <a:t>SST</a:t>
            </a:r>
          </a:p>
        </p:txBody>
      </p:sp>
      <p:sp>
        <p:nvSpPr>
          <p:cNvPr id="16" name="TextBox 15">
            <a:extLst>
              <a:ext uri="{FF2B5EF4-FFF2-40B4-BE49-F238E27FC236}">
                <a16:creationId xmlns:a16="http://schemas.microsoft.com/office/drawing/2014/main" id="{B0F0F44F-96FC-9A4B-9703-18DB4426B6D0}"/>
              </a:ext>
            </a:extLst>
          </p:cNvPr>
          <p:cNvSpPr txBox="1"/>
          <p:nvPr/>
        </p:nvSpPr>
        <p:spPr>
          <a:xfrm>
            <a:off x="2640617" y="2866259"/>
            <a:ext cx="1053297" cy="584775"/>
          </a:xfrm>
          <a:prstGeom prst="rect">
            <a:avLst/>
          </a:prstGeom>
          <a:noFill/>
        </p:spPr>
        <p:txBody>
          <a:bodyPr wrap="square" rtlCol="0">
            <a:spAutoFit/>
          </a:bodyPr>
          <a:lstStyle/>
          <a:p>
            <a:r>
              <a:rPr lang="en-US" sz="1600" dirty="0"/>
              <a:t>R/V </a:t>
            </a:r>
            <a:r>
              <a:rPr lang="en-US" sz="1600" i="1" dirty="0"/>
              <a:t>Sally Ride</a:t>
            </a:r>
          </a:p>
        </p:txBody>
      </p:sp>
      <p:cxnSp>
        <p:nvCxnSpPr>
          <p:cNvPr id="18" name="Straight Arrow Connector 17">
            <a:extLst>
              <a:ext uri="{FF2B5EF4-FFF2-40B4-BE49-F238E27FC236}">
                <a16:creationId xmlns:a16="http://schemas.microsoft.com/office/drawing/2014/main" id="{5BB0B68F-0E20-2C42-ACCD-9A8894093E48}"/>
              </a:ext>
            </a:extLst>
          </p:cNvPr>
          <p:cNvCxnSpPr>
            <a:cxnSpLocks/>
          </p:cNvCxnSpPr>
          <p:nvPr/>
        </p:nvCxnSpPr>
        <p:spPr>
          <a:xfrm flipH="1" flipV="1">
            <a:off x="2640618" y="2509191"/>
            <a:ext cx="224756" cy="41876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337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par>
                                <p:cTn id="20" presetID="9"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dissolv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dissolve">
                                      <p:cBhvr>
                                        <p:cTn id="32" dur="500"/>
                                        <p:tgtEl>
                                          <p:spTgt spid="1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dissolv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15" grpId="0" animBg="1"/>
      <p:bldP spid="6" grpId="0"/>
      <p:bldP spid="11" grpId="0"/>
      <p:bldP spid="1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1200329"/>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Area Investigating Extreme Rainfall</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67590" y="4194720"/>
            <a:ext cx="2209867"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a:t>
            </a:r>
          </a:p>
        </p:txBody>
      </p:sp>
      <p:sp>
        <p:nvSpPr>
          <p:cNvPr id="36" name="TextBox 35"/>
          <p:cNvSpPr txBox="1"/>
          <p:nvPr/>
        </p:nvSpPr>
        <p:spPr>
          <a:xfrm rot="17950038">
            <a:off x="1496688" y="4360503"/>
            <a:ext cx="192744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a:t>
            </a:r>
          </a:p>
        </p:txBody>
      </p:sp>
      <p:sp>
        <p:nvSpPr>
          <p:cNvPr id="37" name="TextBox 36"/>
          <p:cNvSpPr txBox="1"/>
          <p:nvPr/>
        </p:nvSpPr>
        <p:spPr>
          <a:xfrm rot="17950038">
            <a:off x="3518639" y="4309963"/>
            <a:ext cx="1559399"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a:t>
            </a:r>
          </a:p>
        </p:txBody>
      </p:sp>
      <p:sp>
        <p:nvSpPr>
          <p:cNvPr id="38" name="TextBox 37"/>
          <p:cNvSpPr txBox="1"/>
          <p:nvPr/>
        </p:nvSpPr>
        <p:spPr>
          <a:xfrm rot="17950038">
            <a:off x="4588763" y="3650851"/>
            <a:ext cx="34971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endPar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9" name="TextBox 38"/>
          <p:cNvSpPr txBox="1"/>
          <p:nvPr/>
        </p:nvSpPr>
        <p:spPr>
          <a:xfrm rot="17950038">
            <a:off x="6216724" y="4270293"/>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a:t>
            </a:r>
          </a:p>
        </p:txBody>
      </p:sp>
      <p:sp>
        <p:nvSpPr>
          <p:cNvPr id="23" name="TextBox 22">
            <a:extLst>
              <a:ext uri="{FF2B5EF4-FFF2-40B4-BE49-F238E27FC236}">
                <a16:creationId xmlns:a16="http://schemas.microsoft.com/office/drawing/2014/main" id="{D069D0B7-7684-3943-AEBE-A37D7347A76B}"/>
              </a:ext>
            </a:extLst>
          </p:cNvPr>
          <p:cNvSpPr txBox="1"/>
          <p:nvPr/>
        </p:nvSpPr>
        <p:spPr>
          <a:xfrm rot="17950038">
            <a:off x="6792593" y="4329929"/>
            <a:ext cx="1642533"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-PISTON</a:t>
            </a:r>
          </a:p>
        </p:txBody>
      </p:sp>
      <p:sp>
        <p:nvSpPr>
          <p:cNvPr id="24" name="TextBox 23">
            <a:extLst>
              <a:ext uri="{FF2B5EF4-FFF2-40B4-BE49-F238E27FC236}">
                <a16:creationId xmlns:a16="http://schemas.microsoft.com/office/drawing/2014/main" id="{91093BCA-D5C4-2441-BC83-7598F2C9D369}"/>
              </a:ext>
            </a:extLst>
          </p:cNvPr>
          <p:cNvSpPr txBox="1"/>
          <p:nvPr/>
        </p:nvSpPr>
        <p:spPr>
          <a:xfrm rot="17950038">
            <a:off x="6720483" y="3797862"/>
            <a:ext cx="2998932" cy="461665"/>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-PISTON II/CAMP</a:t>
            </a:r>
            <a:r>
              <a:rPr lang="en-US" sz="2400" b="1" i="1" baseline="30000"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2</a:t>
            </a: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EX</a:t>
            </a:r>
          </a:p>
        </p:txBody>
      </p:sp>
      <p:sp>
        <p:nvSpPr>
          <p:cNvPr id="25" name="TextBox 24">
            <a:extLst>
              <a:ext uri="{FF2B5EF4-FFF2-40B4-BE49-F238E27FC236}">
                <a16:creationId xmlns:a16="http://schemas.microsoft.com/office/drawing/2014/main" id="{E0AA6333-06B0-0346-8002-A77A9F128DD5}"/>
              </a:ext>
            </a:extLst>
          </p:cNvPr>
          <p:cNvSpPr txBox="1"/>
          <p:nvPr/>
        </p:nvSpPr>
        <p:spPr>
          <a:xfrm rot="17950038">
            <a:off x="7369176" y="3845814"/>
            <a:ext cx="2494807" cy="830997"/>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-PRECIP/TAHOPE/ T-PARCII</a:t>
            </a:r>
          </a:p>
        </p:txBody>
      </p:sp>
    </p:spTree>
    <p:extLst>
      <p:ext uri="{BB962C8B-B14F-4D97-AF65-F5344CB8AC3E}">
        <p14:creationId xmlns:p14="http://schemas.microsoft.com/office/powerpoint/2010/main" val="228932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F6F629-60C9-6542-8E32-872D40748B0E}"/>
              </a:ext>
            </a:extLst>
          </p:cNvPr>
          <p:cNvSpPr txBox="1"/>
          <p:nvPr/>
        </p:nvSpPr>
        <p:spPr>
          <a:xfrm>
            <a:off x="5323759" y="3411022"/>
            <a:ext cx="3535293" cy="1477328"/>
          </a:xfrm>
          <a:prstGeom prst="rect">
            <a:avLst/>
          </a:prstGeom>
          <a:solidFill>
            <a:schemeClr val="bg1">
              <a:lumMod val="95000"/>
            </a:schemeClr>
          </a:solidFill>
          <a:ln w="28575">
            <a:solidFill>
              <a:schemeClr val="tx1"/>
            </a:solidFill>
          </a:ln>
        </p:spPr>
        <p:txBody>
          <a:bodyPr wrap="square" rtlCol="0">
            <a:spAutoFit/>
          </a:bodyPr>
          <a:lstStyle/>
          <a:p>
            <a:pPr algn="ctr"/>
            <a:r>
              <a:rPr lang="en-US" i="1" dirty="0"/>
              <a:t>Participating countries: Malaysia, Indonesia, Thailand, Philippines, Hong Kong, Japan, Singapore, Australia, People’s Republic of China, U.S.S.R., U.S.A. </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8" name="Right Arrow 7"/>
          <p:cNvSpPr/>
          <p:nvPr/>
        </p:nvSpPr>
        <p:spPr>
          <a:xfrm rot="2174913">
            <a:off x="2066910" y="3391699"/>
            <a:ext cx="1412815"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7724" y="1664498"/>
            <a:ext cx="846576" cy="1077218"/>
          </a:xfrm>
          <a:prstGeom prst="rect">
            <a:avLst/>
          </a:prstGeom>
          <a:solidFill>
            <a:srgbClr val="3366FF"/>
          </a:solidFill>
          <a:ln>
            <a:solidFill>
              <a:schemeClr val="tx1"/>
            </a:solidFill>
          </a:ln>
        </p:spPr>
        <p:txBody>
          <a:bodyPr wrap="square" rtlCol="0">
            <a:spAutoFit/>
          </a:bodyPr>
          <a:lstStyle/>
          <a:p>
            <a:r>
              <a:rPr lang="en-US" sz="1600" b="1" i="1" dirty="0">
                <a:solidFill>
                  <a:schemeClr val="bg1"/>
                </a:solidFill>
                <a:effectLst>
                  <a:outerShdw blurRad="50800" dist="38100" dir="2700000" algn="tl" rotWithShape="0">
                    <a:schemeClr val="bg1">
                      <a:alpha val="43000"/>
                    </a:schemeClr>
                  </a:outerShdw>
                </a:effectLst>
              </a:rPr>
              <a:t>Ops Center</a:t>
            </a:r>
          </a:p>
          <a:p>
            <a:r>
              <a:rPr lang="en-US" sz="1600" b="1" i="1" dirty="0">
                <a:solidFill>
                  <a:schemeClr val="bg1"/>
                </a:solidFill>
                <a:effectLst>
                  <a:outerShdw blurRad="50800" dist="38100" dir="2700000" algn="tl" rotWithShape="0">
                    <a:schemeClr val="bg1">
                      <a:alpha val="43000"/>
                    </a:schemeClr>
                  </a:outerShdw>
                </a:effectLst>
              </a:rPr>
              <a:t>Kuala Lumpur</a:t>
            </a:r>
          </a:p>
        </p:txBody>
      </p:sp>
      <p:cxnSp>
        <p:nvCxnSpPr>
          <p:cNvPr id="12" name="Straight Arrow Connector 11"/>
          <p:cNvCxnSpPr/>
          <p:nvPr/>
        </p:nvCxnSpPr>
        <p:spPr>
          <a:xfrm>
            <a:off x="538730" y="2733954"/>
            <a:ext cx="519492" cy="400110"/>
          </a:xfrm>
          <a:prstGeom prst="straightConnector1">
            <a:avLst/>
          </a:prstGeom>
          <a:ln w="38100" cmpd="sng">
            <a:solidFill>
              <a:srgbClr val="3366FF"/>
            </a:solidFill>
            <a:tailEnd type="stealth" w="lg" len="lg"/>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212637" y="2306890"/>
            <a:ext cx="1172419" cy="369332"/>
          </a:xfrm>
          <a:prstGeom prst="rect">
            <a:avLst/>
          </a:prstGeom>
          <a:solidFill>
            <a:srgbClr val="FF0000"/>
          </a:solidFill>
          <a:ln w="19050" cmpd="sng">
            <a:solidFill>
              <a:srgbClr val="000000"/>
            </a:solidFill>
          </a:ln>
        </p:spPr>
        <p:txBody>
          <a:bodyPr wrap="square" rtlCol="0">
            <a:spAutoFit/>
          </a:bodyPr>
          <a:lstStyle/>
          <a:p>
            <a:r>
              <a:rPr lang="en-US" i="1" dirty="0">
                <a:solidFill>
                  <a:srgbClr val="FFFFFF"/>
                </a:solidFill>
              </a:rPr>
              <a:t>MIT radar</a:t>
            </a:r>
          </a:p>
        </p:txBody>
      </p:sp>
      <p:cxnSp>
        <p:nvCxnSpPr>
          <p:cNvPr id="17" name="Straight Arrow Connector 16"/>
          <p:cNvCxnSpPr/>
          <p:nvPr/>
        </p:nvCxnSpPr>
        <p:spPr>
          <a:xfrm flipH="1">
            <a:off x="2130894" y="2676222"/>
            <a:ext cx="606649" cy="535643"/>
          </a:xfrm>
          <a:prstGeom prst="straightConnector1">
            <a:avLst/>
          </a:prstGeom>
          <a:ln w="38100" cmpd="sng">
            <a:solidFill>
              <a:srgbClr val="FF0000"/>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18696" y="1212355"/>
            <a:ext cx="3925304" cy="1323439"/>
          </a:xfrm>
          <a:prstGeom prst="rect">
            <a:avLst/>
          </a:prstGeom>
          <a:noFill/>
        </p:spPr>
        <p:txBody>
          <a:bodyPr wrap="square" rtlCol="0">
            <a:spAutoFit/>
          </a:bodyPr>
          <a:lstStyle/>
          <a:p>
            <a:pPr marL="285750" indent="-285750">
              <a:buFont typeface="Wingdings" charset="2"/>
              <a:buChar char="Ø"/>
            </a:pPr>
            <a:r>
              <a:rPr lang="en-US" sz="2000" i="1" dirty="0"/>
              <a:t>Cold surges, Hadley/Walker circulations, </a:t>
            </a:r>
            <a:r>
              <a:rPr lang="en-US" sz="2000" i="1" dirty="0" err="1"/>
              <a:t>interhemispheric</a:t>
            </a:r>
            <a:r>
              <a:rPr lang="en-US" sz="2000" i="1" dirty="0"/>
              <a:t> exchanges, near-equatorial depressions, heat sources/sinks</a:t>
            </a:r>
          </a:p>
        </p:txBody>
      </p: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sp>
        <p:nvSpPr>
          <p:cNvPr id="28" name="Right Arrow 7">
            <a:extLst>
              <a:ext uri="{FF2B5EF4-FFF2-40B4-BE49-F238E27FC236}">
                <a16:creationId xmlns:a16="http://schemas.microsoft.com/office/drawing/2014/main" id="{CD7CD909-189F-9243-868A-6764C6E9B573}"/>
              </a:ext>
            </a:extLst>
          </p:cNvPr>
          <p:cNvSpPr/>
          <p:nvPr/>
        </p:nvSpPr>
        <p:spPr>
          <a:xfrm rot="2174913">
            <a:off x="2047034" y="3371823"/>
            <a:ext cx="1412815"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3006F16-C40C-954E-8DEF-A7FDA4920721}"/>
              </a:ext>
            </a:extLst>
          </p:cNvPr>
          <p:cNvPicPr>
            <a:picLocks noChangeAspect="1"/>
          </p:cNvPicPr>
          <p:nvPr/>
        </p:nvPicPr>
        <p:blipFill>
          <a:blip r:embed="rId4"/>
          <a:stretch>
            <a:fillRect/>
          </a:stretch>
        </p:blipFill>
        <p:spPr>
          <a:xfrm>
            <a:off x="186641" y="229291"/>
            <a:ext cx="1252907" cy="1252907"/>
          </a:xfrm>
          <a:prstGeom prst="rect">
            <a:avLst/>
          </a:prstGeom>
          <a:ln w="15875">
            <a:solidFill>
              <a:schemeClr val="tx1"/>
            </a:solidFill>
          </a:ln>
        </p:spPr>
      </p:pic>
      <p:sp>
        <p:nvSpPr>
          <p:cNvPr id="5" name="Oval 4">
            <a:extLst>
              <a:ext uri="{FF2B5EF4-FFF2-40B4-BE49-F238E27FC236}">
                <a16:creationId xmlns:a16="http://schemas.microsoft.com/office/drawing/2014/main" id="{F8B81E2F-47F4-D949-A603-68FF8B5B7C9D}"/>
              </a:ext>
            </a:extLst>
          </p:cNvPr>
          <p:cNvSpPr/>
          <p:nvPr/>
        </p:nvSpPr>
        <p:spPr>
          <a:xfrm>
            <a:off x="1607126" y="2690077"/>
            <a:ext cx="577801" cy="535643"/>
          </a:xfrm>
          <a:prstGeom prst="ellipse">
            <a:avLst/>
          </a:prstGeom>
          <a:solidFill>
            <a:srgbClr val="7030A0">
              <a:alpha val="15000"/>
            </a:srgbClr>
          </a:solidFill>
          <a:ln w="28575">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5D13509-4F22-B743-9881-D70D1F195BC5}"/>
              </a:ext>
            </a:extLst>
          </p:cNvPr>
          <p:cNvCxnSpPr/>
          <p:nvPr/>
        </p:nvCxnSpPr>
        <p:spPr>
          <a:xfrm flipV="1">
            <a:off x="821634" y="3211865"/>
            <a:ext cx="979457" cy="2468499"/>
          </a:xfrm>
          <a:prstGeom prst="straightConnector1">
            <a:avLst/>
          </a:prstGeom>
          <a:ln w="381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124A082-3704-5E49-9955-DBD6B1B5F175}"/>
              </a:ext>
            </a:extLst>
          </p:cNvPr>
          <p:cNvSpPr txBox="1"/>
          <p:nvPr/>
        </p:nvSpPr>
        <p:spPr>
          <a:xfrm>
            <a:off x="119335" y="5632503"/>
            <a:ext cx="1646197" cy="369332"/>
          </a:xfrm>
          <a:prstGeom prst="rect">
            <a:avLst/>
          </a:prstGeom>
          <a:solidFill>
            <a:srgbClr val="7030A0"/>
          </a:solidFill>
          <a:ln>
            <a:solidFill>
              <a:schemeClr val="tx1"/>
            </a:solidFill>
          </a:ln>
        </p:spPr>
        <p:txBody>
          <a:bodyPr wrap="square" rtlCol="0">
            <a:spAutoFit/>
          </a:bodyPr>
          <a:lstStyle/>
          <a:p>
            <a:r>
              <a:rPr lang="en-US" i="1" dirty="0">
                <a:solidFill>
                  <a:schemeClr val="bg1"/>
                </a:solidFill>
              </a:rPr>
              <a:t>Ship soundings</a:t>
            </a:r>
          </a:p>
        </p:txBody>
      </p:sp>
      <p:sp>
        <p:nvSpPr>
          <p:cNvPr id="16" name="TextBox 15">
            <a:extLst>
              <a:ext uri="{FF2B5EF4-FFF2-40B4-BE49-F238E27FC236}">
                <a16:creationId xmlns:a16="http://schemas.microsoft.com/office/drawing/2014/main" id="{4EAA898D-7A02-4946-9DE8-962BF0C632B5}"/>
              </a:ext>
            </a:extLst>
          </p:cNvPr>
          <p:cNvSpPr txBox="1"/>
          <p:nvPr/>
        </p:nvSpPr>
        <p:spPr>
          <a:xfrm>
            <a:off x="895366" y="3158252"/>
            <a:ext cx="979457" cy="523220"/>
          </a:xfrm>
          <a:prstGeom prst="rect">
            <a:avLst/>
          </a:prstGeom>
          <a:solidFill>
            <a:srgbClr val="00B050"/>
          </a:solidFill>
          <a:ln>
            <a:solidFill>
              <a:schemeClr val="tx1"/>
            </a:solidFill>
          </a:ln>
        </p:spPr>
        <p:txBody>
          <a:bodyPr wrap="square" rtlCol="0">
            <a:spAutoFit/>
          </a:bodyPr>
          <a:lstStyle/>
          <a:p>
            <a:pPr algn="ctr"/>
            <a:r>
              <a:rPr lang="en-US" sz="1400" i="1" dirty="0">
                <a:solidFill>
                  <a:schemeClr val="bg1"/>
                </a:solidFill>
              </a:rPr>
              <a:t>NOAA P-3, Electra</a:t>
            </a:r>
          </a:p>
        </p:txBody>
      </p:sp>
      <p:pic>
        <p:nvPicPr>
          <p:cNvPr id="27" name="Picture 7" descr="rhj2">
            <a:extLst>
              <a:ext uri="{FF2B5EF4-FFF2-40B4-BE49-F238E27FC236}">
                <a16:creationId xmlns:a16="http://schemas.microsoft.com/office/drawing/2014/main" id="{5D3EF5F4-B36B-8B4C-AD3C-5EAC79C22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1880" y="1337079"/>
            <a:ext cx="5146571" cy="5187397"/>
          </a:xfrm>
          <a:prstGeom prst="rect">
            <a:avLst/>
          </a:prstGeom>
          <a:noFill/>
          <a:ln w="3810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E4E2210-1313-E04F-8948-8C3F8E8BC580}"/>
              </a:ext>
            </a:extLst>
          </p:cNvPr>
          <p:cNvSpPr txBox="1"/>
          <p:nvPr/>
        </p:nvSpPr>
        <p:spPr>
          <a:xfrm>
            <a:off x="5985166" y="1371358"/>
            <a:ext cx="2562404" cy="33855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i="1" dirty="0"/>
              <a:t>Diurnal Cycle of Convection</a:t>
            </a:r>
          </a:p>
        </p:txBody>
      </p:sp>
      <p:sp>
        <p:nvSpPr>
          <p:cNvPr id="29" name="TextBox 28">
            <a:extLst>
              <a:ext uri="{FF2B5EF4-FFF2-40B4-BE49-F238E27FC236}">
                <a16:creationId xmlns:a16="http://schemas.microsoft.com/office/drawing/2014/main" id="{E5DC2ECF-A752-7C4C-96A1-7D8C3AB7195C}"/>
              </a:ext>
            </a:extLst>
          </p:cNvPr>
          <p:cNvSpPr txBox="1"/>
          <p:nvPr/>
        </p:nvSpPr>
        <p:spPr>
          <a:xfrm>
            <a:off x="6321166" y="2941398"/>
            <a:ext cx="2001200" cy="369332"/>
          </a:xfrm>
          <a:prstGeom prst="rect">
            <a:avLst/>
          </a:prstGeom>
          <a:solidFill>
            <a:srgbClr val="0070C0"/>
          </a:solidFill>
          <a:ln>
            <a:solidFill>
              <a:schemeClr val="tx1"/>
            </a:solidFill>
          </a:ln>
        </p:spPr>
        <p:txBody>
          <a:bodyPr wrap="square" rtlCol="0">
            <a:spAutoFit/>
          </a:bodyPr>
          <a:lstStyle/>
          <a:p>
            <a:r>
              <a:rPr lang="en-US" i="1" dirty="0" err="1">
                <a:solidFill>
                  <a:schemeClr val="bg1"/>
                </a:solidFill>
              </a:rPr>
              <a:t>Houze</a:t>
            </a:r>
            <a:r>
              <a:rPr lang="en-US" i="1" dirty="0">
                <a:solidFill>
                  <a:schemeClr val="bg1"/>
                </a:solidFill>
              </a:rPr>
              <a:t> et al. (1981)</a:t>
            </a:r>
          </a:p>
        </p:txBody>
      </p:sp>
      <p:sp>
        <p:nvSpPr>
          <p:cNvPr id="7" name="TextBox 6">
            <a:extLst>
              <a:ext uri="{FF2B5EF4-FFF2-40B4-BE49-F238E27FC236}">
                <a16:creationId xmlns:a16="http://schemas.microsoft.com/office/drawing/2014/main" id="{19D6EDB2-BF3D-A84A-8745-D7F998D23E52}"/>
              </a:ext>
            </a:extLst>
          </p:cNvPr>
          <p:cNvSpPr txBox="1"/>
          <p:nvPr/>
        </p:nvSpPr>
        <p:spPr>
          <a:xfrm>
            <a:off x="6165273" y="3990109"/>
            <a:ext cx="2859392"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Repeatable diurnal cycle of convection developing off north coast of Borneo at night, moving offshore, and growing into expansive MCS, then decaying anvil</a:t>
            </a:r>
          </a:p>
        </p:txBody>
      </p:sp>
      <p:sp>
        <p:nvSpPr>
          <p:cNvPr id="18" name="TextBox 17">
            <a:extLst>
              <a:ext uri="{FF2B5EF4-FFF2-40B4-BE49-F238E27FC236}">
                <a16:creationId xmlns:a16="http://schemas.microsoft.com/office/drawing/2014/main" id="{587D6E7B-5DC3-B946-9BC6-571A3F2C581E}"/>
              </a:ext>
            </a:extLst>
          </p:cNvPr>
          <p:cNvSpPr txBox="1"/>
          <p:nvPr/>
        </p:nvSpPr>
        <p:spPr>
          <a:xfrm>
            <a:off x="3876630" y="1884624"/>
            <a:ext cx="1059710" cy="307777"/>
          </a:xfrm>
          <a:prstGeom prst="rect">
            <a:avLst/>
          </a:prstGeom>
          <a:noFill/>
        </p:spPr>
        <p:txBody>
          <a:bodyPr wrap="square" rtlCol="0">
            <a:spAutoFit/>
          </a:bodyPr>
          <a:lstStyle/>
          <a:p>
            <a:r>
              <a:rPr lang="en-US" sz="1400" b="1" i="1" dirty="0">
                <a:solidFill>
                  <a:srgbClr val="FF0000"/>
                </a:solidFill>
              </a:rPr>
              <a:t>MIDNIGHT</a:t>
            </a:r>
          </a:p>
        </p:txBody>
      </p:sp>
      <p:sp>
        <p:nvSpPr>
          <p:cNvPr id="24" name="TextBox 23">
            <a:extLst>
              <a:ext uri="{FF2B5EF4-FFF2-40B4-BE49-F238E27FC236}">
                <a16:creationId xmlns:a16="http://schemas.microsoft.com/office/drawing/2014/main" id="{F7A617BE-1373-2A41-86DC-9E0ABEEB1B75}"/>
              </a:ext>
            </a:extLst>
          </p:cNvPr>
          <p:cNvSpPr txBox="1"/>
          <p:nvPr/>
        </p:nvSpPr>
        <p:spPr>
          <a:xfrm>
            <a:off x="3847155" y="3653778"/>
            <a:ext cx="902825" cy="307777"/>
          </a:xfrm>
          <a:prstGeom prst="rect">
            <a:avLst/>
          </a:prstGeom>
          <a:noFill/>
        </p:spPr>
        <p:txBody>
          <a:bodyPr wrap="square" rtlCol="0">
            <a:spAutoFit/>
          </a:bodyPr>
          <a:lstStyle/>
          <a:p>
            <a:r>
              <a:rPr lang="en-US" sz="1400" b="1" i="1" dirty="0">
                <a:solidFill>
                  <a:srgbClr val="FF0000"/>
                </a:solidFill>
              </a:rPr>
              <a:t>8am</a:t>
            </a:r>
          </a:p>
        </p:txBody>
      </p:sp>
      <p:sp>
        <p:nvSpPr>
          <p:cNvPr id="30" name="TextBox 29">
            <a:extLst>
              <a:ext uri="{FF2B5EF4-FFF2-40B4-BE49-F238E27FC236}">
                <a16:creationId xmlns:a16="http://schemas.microsoft.com/office/drawing/2014/main" id="{45E8AD03-2798-E941-AF7C-DC14B1920896}"/>
              </a:ext>
            </a:extLst>
          </p:cNvPr>
          <p:cNvSpPr txBox="1"/>
          <p:nvPr/>
        </p:nvSpPr>
        <p:spPr>
          <a:xfrm>
            <a:off x="3847232" y="5494003"/>
            <a:ext cx="902825" cy="307777"/>
          </a:xfrm>
          <a:prstGeom prst="rect">
            <a:avLst/>
          </a:prstGeom>
          <a:noFill/>
        </p:spPr>
        <p:txBody>
          <a:bodyPr wrap="square" rtlCol="0">
            <a:spAutoFit/>
          </a:bodyPr>
          <a:lstStyle/>
          <a:p>
            <a:r>
              <a:rPr lang="en-US" sz="1400" b="1" i="1" dirty="0">
                <a:solidFill>
                  <a:srgbClr val="FF0000"/>
                </a:solidFill>
              </a:rPr>
              <a:t>NOON</a:t>
            </a:r>
          </a:p>
        </p:txBody>
      </p:sp>
    </p:spTree>
    <p:extLst>
      <p:ext uri="{BB962C8B-B14F-4D97-AF65-F5344CB8AC3E}">
        <p14:creationId xmlns:p14="http://schemas.microsoft.com/office/powerpoint/2010/main" val="140111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500"/>
                                        <p:tgtEl>
                                          <p:spTgt spid="9"/>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ssolv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500"/>
                                        <p:tgtEl>
                                          <p:spTgt spid="8"/>
                                        </p:tgtEl>
                                      </p:cBhvr>
                                    </p:animEffect>
                                  </p:childTnLst>
                                </p:cTn>
                              </p:par>
                              <p:par>
                                <p:cTn id="40" presetID="9"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dissolve">
                                      <p:cBhvr>
                                        <p:cTn id="42" dur="500"/>
                                        <p:tgtEl>
                                          <p:spTgt spid="27"/>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ssolve">
                                      <p:cBhvr>
                                        <p:cTn id="45" dur="500"/>
                                        <p:tgtEl>
                                          <p:spTgt spid="1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dissolve">
                                      <p:cBhvr>
                                        <p:cTn id="48" dur="500"/>
                                        <p:tgtEl>
                                          <p:spTgt spid="24"/>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dissolve">
                                      <p:cBhvr>
                                        <p:cTn id="54" dur="500"/>
                                        <p:tgtEl>
                                          <p:spTgt spid="28"/>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dissolve">
                                      <p:cBhvr>
                                        <p:cTn id="57" dur="500"/>
                                        <p:tgtEl>
                                          <p:spTgt spid="29"/>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dissolv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dissolve">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28" grpId="0" animBg="1"/>
      <p:bldP spid="5" grpId="0" animBg="1"/>
      <p:bldP spid="13" grpId="0" animBg="1"/>
      <p:bldP spid="16" grpId="0" animBg="1"/>
      <p:bldP spid="2" grpId="0" animBg="1"/>
      <p:bldP spid="29" grpId="0" animBg="1"/>
      <p:bldP spid="7" grpId="0" animBg="1"/>
      <p:bldP spid="18" grpId="0"/>
      <p:bldP spid="24"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22"/>
            <a:ext cx="8229600" cy="1143000"/>
          </a:xfrm>
        </p:spPr>
        <p:txBody>
          <a:bodyPr/>
          <a:lstStyle/>
          <a:p>
            <a:r>
              <a:rPr lang="en-US" b="1" i="1" dirty="0">
                <a:effectLst>
                  <a:outerShdw blurRad="50800" dist="38100" dir="2700000" algn="tl" rotWithShape="0">
                    <a:srgbClr val="000000">
                      <a:alpha val="43000"/>
                    </a:srgbClr>
                  </a:outerShdw>
                </a:effectLst>
              </a:rPr>
              <a:t>Summary</a:t>
            </a:r>
          </a:p>
        </p:txBody>
      </p:sp>
      <p:sp>
        <p:nvSpPr>
          <p:cNvPr id="3" name="TextBox 2"/>
          <p:cNvSpPr txBox="1"/>
          <p:nvPr/>
        </p:nvSpPr>
        <p:spPr>
          <a:xfrm>
            <a:off x="457200" y="1188974"/>
            <a:ext cx="8500005" cy="4832092"/>
          </a:xfrm>
          <a:prstGeom prst="rect">
            <a:avLst/>
          </a:prstGeom>
          <a:noFill/>
        </p:spPr>
        <p:txBody>
          <a:bodyPr wrap="square" rtlCol="0">
            <a:spAutoFit/>
          </a:bodyPr>
          <a:lstStyle/>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Forty years of international field campaigns over SCS: </a:t>
            </a:r>
            <a:r>
              <a:rPr lang="en-US" sz="2800" i="1" dirty="0">
                <a:effectLst>
                  <a:outerShdw blurRad="50800" dist="38100" dir="2700000" algn="tl" rotWithShape="0">
                    <a:srgbClr val="000000">
                      <a:alpha val="43000"/>
                    </a:srgbClr>
                  </a:outerShdw>
                </a:effectLst>
              </a:rPr>
              <a:t>monsoon dynamics, investigations of mechanisms contributing to heavy rainfall </a:t>
            </a:r>
          </a:p>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Observing systems: </a:t>
            </a:r>
            <a:r>
              <a:rPr lang="en-US" sz="2800" i="1" dirty="0">
                <a:effectLst>
                  <a:outerShdw blurRad="50800" dist="38100" dir="2700000" algn="tl" rotWithShape="0">
                    <a:srgbClr val="000000">
                      <a:alpha val="43000"/>
                    </a:srgbClr>
                  </a:outerShdw>
                </a:effectLst>
              </a:rPr>
              <a:t>increasing sophistication and density, yielding new insights into a wide range of phenomena </a:t>
            </a:r>
          </a:p>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Extreme rainfall mechanisms, new understanding:</a:t>
            </a:r>
            <a:r>
              <a:rPr lang="en-US" sz="2800" i="1" dirty="0">
                <a:effectLst>
                  <a:outerShdw blurRad="50800" dist="38100" dir="2700000" algn="tl" rotWithShape="0">
                    <a:srgbClr val="000000">
                      <a:alpha val="43000"/>
                    </a:srgbClr>
                  </a:outerShdw>
                </a:effectLst>
              </a:rPr>
              <a:t> </a:t>
            </a:r>
            <a:r>
              <a:rPr lang="en-US" sz="2800" i="1" dirty="0" err="1">
                <a:effectLst>
                  <a:outerShdw blurRad="50800" dist="38100" dir="2700000" algn="tl" rotWithShape="0">
                    <a:srgbClr val="000000">
                      <a:alpha val="43000"/>
                    </a:srgbClr>
                  </a:outerShdw>
                </a:effectLst>
              </a:rPr>
              <a:t>Meiyu</a:t>
            </a:r>
            <a:r>
              <a:rPr lang="en-US" sz="2800" i="1" dirty="0">
                <a:effectLst>
                  <a:outerShdw blurRad="50800" dist="38100" dir="2700000" algn="tl" rotWithShape="0">
                    <a:srgbClr val="000000">
                      <a:alpha val="43000"/>
                    </a:srgbClr>
                  </a:outerShdw>
                </a:effectLst>
              </a:rPr>
              <a:t> front, MCS organization, orographic effects, MCVs, cold pools, diurnal cycle, SST effects</a:t>
            </a:r>
          </a:p>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Campaign results:</a:t>
            </a:r>
            <a:r>
              <a:rPr lang="en-US" sz="2800" i="1" dirty="0">
                <a:effectLst>
                  <a:outerShdw blurRad="50800" dist="38100" dir="2700000" algn="tl" rotWithShape="0">
                    <a:srgbClr val="000000">
                      <a:alpha val="43000"/>
                    </a:srgbClr>
                  </a:outerShdw>
                </a:effectLst>
              </a:rPr>
              <a:t> have contributed to improvements in modeling, physical parameterizations, prediction</a:t>
            </a:r>
          </a:p>
        </p:txBody>
      </p:sp>
    </p:spTree>
    <p:extLst>
      <p:ext uri="{BB962C8B-B14F-4D97-AF65-F5344CB8AC3E}">
        <p14:creationId xmlns:p14="http://schemas.microsoft.com/office/powerpoint/2010/main" val="37674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22"/>
            <a:ext cx="8229600" cy="1143000"/>
          </a:xfrm>
        </p:spPr>
        <p:txBody>
          <a:bodyPr/>
          <a:lstStyle/>
          <a:p>
            <a:r>
              <a:rPr lang="en-US" b="1" i="1" dirty="0">
                <a:effectLst>
                  <a:outerShdw blurRad="50800" dist="38100" dir="2700000" algn="tl" rotWithShape="0">
                    <a:srgbClr val="000000">
                      <a:alpha val="43000"/>
                    </a:srgbClr>
                  </a:outerShdw>
                </a:effectLst>
              </a:rPr>
              <a:t>Lessons</a:t>
            </a:r>
          </a:p>
        </p:txBody>
      </p:sp>
      <p:sp>
        <p:nvSpPr>
          <p:cNvPr id="5" name="Title 1">
            <a:extLst>
              <a:ext uri="{FF2B5EF4-FFF2-40B4-BE49-F238E27FC236}">
                <a16:creationId xmlns:a16="http://schemas.microsoft.com/office/drawing/2014/main" id="{C8007398-B157-4A46-80A5-29F79BD2F8FF}"/>
              </a:ext>
            </a:extLst>
          </p:cNvPr>
          <p:cNvSpPr txBox="1">
            <a:spLocks/>
          </p:cNvSpPr>
          <p:nvPr/>
        </p:nvSpPr>
        <p:spPr>
          <a:xfrm>
            <a:off x="457200" y="5500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i="1" dirty="0">
                <a:effectLst>
                  <a:outerShdw blurRad="50800" dist="38100" dir="2700000" algn="tl" rotWithShape="0">
                    <a:srgbClr val="000000">
                      <a:alpha val="43000"/>
                    </a:srgbClr>
                  </a:outerShdw>
                </a:effectLst>
              </a:rPr>
              <a:t>Science</a:t>
            </a:r>
          </a:p>
        </p:txBody>
      </p:sp>
      <p:sp>
        <p:nvSpPr>
          <p:cNvPr id="6" name="TextBox 5">
            <a:extLst>
              <a:ext uri="{FF2B5EF4-FFF2-40B4-BE49-F238E27FC236}">
                <a16:creationId xmlns:a16="http://schemas.microsoft.com/office/drawing/2014/main" id="{7042F3F9-FB8A-9B4A-9787-61220A030025}"/>
              </a:ext>
            </a:extLst>
          </p:cNvPr>
          <p:cNvSpPr txBox="1"/>
          <p:nvPr/>
        </p:nvSpPr>
        <p:spPr>
          <a:xfrm>
            <a:off x="544882" y="1485251"/>
            <a:ext cx="8500005" cy="4832092"/>
          </a:xfrm>
          <a:prstGeom prst="rect">
            <a:avLst/>
          </a:prstGeom>
          <a:noFill/>
        </p:spPr>
        <p:txBody>
          <a:bodyPr wrap="square" rtlCol="0">
            <a:spAutoFit/>
          </a:bodyPr>
          <a:lstStyle/>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Moist, unstable conditions and weak CIN over northern SCS during onset of summer monsoon: </a:t>
            </a:r>
            <a:r>
              <a:rPr lang="en-US" sz="2800" i="1" dirty="0">
                <a:effectLst>
                  <a:outerShdw blurRad="50800" dist="38100" dir="2700000" algn="tl" rotWithShape="0">
                    <a:srgbClr val="000000">
                      <a:alpha val="43000"/>
                    </a:srgbClr>
                  </a:outerShdw>
                </a:effectLst>
              </a:rPr>
              <a:t>convection is readily initiated by </a:t>
            </a:r>
            <a:r>
              <a:rPr lang="en-US" sz="2800" i="1" dirty="0" err="1">
                <a:effectLst>
                  <a:outerShdw blurRad="50800" dist="38100" dir="2700000" algn="tl" rotWithShape="0">
                    <a:srgbClr val="000000">
                      <a:alpha val="43000"/>
                    </a:srgbClr>
                  </a:outerShdw>
                </a:effectLst>
              </a:rPr>
              <a:t>Meiyu</a:t>
            </a:r>
            <a:r>
              <a:rPr lang="en-US" sz="2800" i="1" dirty="0">
                <a:effectLst>
                  <a:outerShdw blurRad="50800" dist="38100" dir="2700000" algn="tl" rotWithShape="0">
                    <a:srgbClr val="000000">
                      <a:alpha val="43000"/>
                    </a:srgbClr>
                  </a:outerShdw>
                </a:effectLst>
              </a:rPr>
              <a:t> front, cold pools, orography, flow blocking, SST gradients</a:t>
            </a:r>
          </a:p>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Extreme rainfall is often a result of a complex interplay among above processes </a:t>
            </a:r>
            <a:r>
              <a:rPr lang="en-US" sz="2800" i="1" dirty="0">
                <a:effectLst>
                  <a:outerShdw blurRad="50800" dist="38100" dir="2700000" algn="tl" rotWithShape="0">
                    <a:srgbClr val="000000">
                      <a:alpha val="43000"/>
                    </a:srgbClr>
                  </a:outerShdw>
                </a:effectLst>
              </a:rPr>
              <a:t>(TCs not target in past)</a:t>
            </a:r>
          </a:p>
          <a:p>
            <a:pPr marL="457200" indent="-457200">
              <a:buClr>
                <a:schemeClr val="tx1"/>
              </a:buClr>
              <a:buFont typeface="Wingdings" charset="2"/>
              <a:buChar char="Ø"/>
            </a:pPr>
            <a:r>
              <a:rPr lang="en-US" sz="2800" i="1" dirty="0">
                <a:solidFill>
                  <a:srgbClr val="FF0000"/>
                </a:solidFill>
                <a:effectLst>
                  <a:outerShdw blurRad="50800" dist="38100" dir="2700000" algn="tl" rotWithShape="0">
                    <a:srgbClr val="000000">
                      <a:alpha val="43000"/>
                    </a:srgbClr>
                  </a:outerShdw>
                </a:effectLst>
              </a:rPr>
              <a:t>MCS organization leading to extreme rainfall: </a:t>
            </a:r>
            <a:r>
              <a:rPr lang="en-US" sz="2800" i="1" dirty="0">
                <a:effectLst>
                  <a:outerShdw blurRad="50800" dist="38100" dir="2700000" algn="tl" rotWithShape="0">
                    <a:srgbClr val="000000">
                      <a:alpha val="43000"/>
                    </a:srgbClr>
                  </a:outerShdw>
                </a:effectLst>
              </a:rPr>
              <a:t>many aspects similar to that observed elsewhere in the tropics and in the midlatitudes</a:t>
            </a: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Scientific results: </a:t>
            </a:r>
            <a:r>
              <a:rPr lang="en-US" sz="2800" i="1" dirty="0">
                <a:solidFill>
                  <a:srgbClr val="FF0000"/>
                </a:solidFill>
                <a:effectLst>
                  <a:outerShdw blurRad="50800" dist="38100" dir="2700000" algn="tl" rotWithShape="0">
                    <a:srgbClr val="000000">
                      <a:alpha val="43000"/>
                    </a:srgbClr>
                  </a:outerShdw>
                </a:effectLst>
              </a:rPr>
              <a:t>unexpected findings are the norm</a:t>
            </a:r>
          </a:p>
          <a:p>
            <a:endParaRPr lang="en-US" sz="2800" dirty="0">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247508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dissolv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dissolv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22"/>
            <a:ext cx="8229600" cy="1143000"/>
          </a:xfrm>
        </p:spPr>
        <p:txBody>
          <a:bodyPr/>
          <a:lstStyle/>
          <a:p>
            <a:r>
              <a:rPr lang="en-US" b="1" i="1" dirty="0">
                <a:effectLst>
                  <a:outerShdw blurRad="50800" dist="38100" dir="2700000" algn="tl" rotWithShape="0">
                    <a:srgbClr val="000000">
                      <a:alpha val="43000"/>
                    </a:srgbClr>
                  </a:outerShdw>
                </a:effectLst>
              </a:rPr>
              <a:t>Lessons</a:t>
            </a:r>
          </a:p>
        </p:txBody>
      </p:sp>
      <p:sp>
        <p:nvSpPr>
          <p:cNvPr id="3" name="TextBox 2"/>
          <p:cNvSpPr txBox="1"/>
          <p:nvPr/>
        </p:nvSpPr>
        <p:spPr>
          <a:xfrm>
            <a:off x="457200" y="1693089"/>
            <a:ext cx="8500005" cy="5262979"/>
          </a:xfrm>
          <a:prstGeom prst="rect">
            <a:avLst/>
          </a:prstGeom>
          <a:noFill/>
        </p:spPr>
        <p:txBody>
          <a:bodyPr wrap="square" rtlCol="0">
            <a:spAutoFit/>
          </a:bodyPr>
          <a:lstStyle/>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Field planning: </a:t>
            </a:r>
            <a:r>
              <a:rPr lang="en-US" sz="2800" i="1" dirty="0">
                <a:solidFill>
                  <a:srgbClr val="FF0000"/>
                </a:solidFill>
                <a:effectLst>
                  <a:outerShdw blurRad="50800" dist="38100" dir="2700000" algn="tl" rotWithShape="0">
                    <a:srgbClr val="000000">
                      <a:alpha val="43000"/>
                    </a:srgbClr>
                  </a:outerShdw>
                </a:effectLst>
              </a:rPr>
              <a:t>be prepared to adjust for last-minute changes</a:t>
            </a:r>
            <a:endParaRPr lang="en-US" sz="2800" i="1" dirty="0">
              <a:effectLst>
                <a:outerShdw blurRad="50800" dist="38100" dir="2700000" algn="tl" rotWithShape="0">
                  <a:srgbClr val="000000">
                    <a:alpha val="43000"/>
                  </a:srgbClr>
                </a:outerShdw>
              </a:effectLst>
            </a:endParaRP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Execution of field phase: </a:t>
            </a:r>
            <a:r>
              <a:rPr lang="en-US" sz="2800" i="1" dirty="0">
                <a:solidFill>
                  <a:srgbClr val="FF0000"/>
                </a:solidFill>
                <a:effectLst>
                  <a:outerShdw blurRad="50800" dist="38100" dir="2700000" algn="tl" rotWithShape="0">
                    <a:srgbClr val="000000">
                      <a:alpha val="43000"/>
                    </a:srgbClr>
                  </a:outerShdw>
                </a:effectLst>
              </a:rPr>
              <a:t>doesn’t always go as planned</a:t>
            </a:r>
            <a:endParaRPr lang="en-US" sz="2800" i="1" dirty="0">
              <a:effectLst>
                <a:outerShdw blurRad="50800" dist="38100" dir="2700000" algn="tl" rotWithShape="0">
                  <a:srgbClr val="000000">
                    <a:alpha val="43000"/>
                  </a:srgbClr>
                </a:outerShdw>
              </a:effectLst>
            </a:endParaRP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Weather:</a:t>
            </a:r>
            <a:r>
              <a:rPr lang="en-US" sz="2800" i="1" dirty="0">
                <a:solidFill>
                  <a:srgbClr val="FF0000"/>
                </a:solidFill>
                <a:effectLst>
                  <a:outerShdw blurRad="50800" dist="38100" dir="2700000" algn="tl" rotWithShape="0">
                    <a:srgbClr val="000000">
                      <a:alpha val="43000"/>
                    </a:srgbClr>
                  </a:outerShdw>
                </a:effectLst>
              </a:rPr>
              <a:t> doesn’t always cooperate, be flexible</a:t>
            </a:r>
            <a:endParaRPr lang="en-US" sz="2800" i="1" dirty="0">
              <a:effectLst>
                <a:outerShdw blurRad="50800" dist="38100" dir="2700000" algn="tl" rotWithShape="0">
                  <a:srgbClr val="000000">
                    <a:alpha val="43000"/>
                  </a:srgbClr>
                </a:outerShdw>
              </a:effectLst>
            </a:endParaRP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Observations, modeling, data assimilation: </a:t>
            </a:r>
            <a:r>
              <a:rPr lang="en-US" sz="2800" i="1" dirty="0">
                <a:solidFill>
                  <a:srgbClr val="FF0000"/>
                </a:solidFill>
                <a:effectLst>
                  <a:outerShdw blurRad="50800" dist="38100" dir="2700000" algn="tl" rotWithShape="0">
                    <a:srgbClr val="000000">
                      <a:alpha val="43000"/>
                    </a:srgbClr>
                  </a:outerShdw>
                </a:effectLst>
              </a:rPr>
              <a:t>keep closely coupled during all phases</a:t>
            </a: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rPr>
              <a:t>Collaborations:</a:t>
            </a:r>
            <a:r>
              <a:rPr lang="en-US" sz="2800" i="1" dirty="0">
                <a:solidFill>
                  <a:srgbClr val="FF0000"/>
                </a:solidFill>
                <a:effectLst>
                  <a:outerShdw blurRad="50800" dist="38100" dir="2700000" algn="tl" rotWithShape="0">
                    <a:srgbClr val="000000">
                      <a:alpha val="43000"/>
                    </a:srgbClr>
                  </a:outerShdw>
                </a:effectLst>
              </a:rPr>
              <a:t> Maximize international partnerships</a:t>
            </a:r>
          </a:p>
          <a:p>
            <a:pPr marL="457200" indent="-457200">
              <a:buClr>
                <a:schemeClr val="tx1"/>
              </a:buClr>
              <a:buFont typeface="Wingdings" charset="2"/>
              <a:buChar char="Ø"/>
            </a:pPr>
            <a:r>
              <a:rPr lang="en-US" sz="2800" i="1">
                <a:effectLst>
                  <a:outerShdw blurRad="50800" dist="38100" dir="2700000" algn="tl" rotWithShape="0">
                    <a:srgbClr val="000000">
                      <a:alpha val="43000"/>
                    </a:srgbClr>
                  </a:outerShdw>
                </a:effectLst>
              </a:rPr>
              <a:t>Encourage </a:t>
            </a:r>
            <a:r>
              <a:rPr lang="en-US" sz="2800" i="1" dirty="0">
                <a:effectLst>
                  <a:outerShdw blurRad="50800" dist="38100" dir="2700000" algn="tl" rotWithShape="0">
                    <a:srgbClr val="000000">
                      <a:alpha val="43000"/>
                    </a:srgbClr>
                  </a:outerShdw>
                </a:effectLst>
              </a:rPr>
              <a:t>program managers to come to field</a:t>
            </a:r>
          </a:p>
          <a:p>
            <a:pPr marL="457200" indent="-457200">
              <a:buClr>
                <a:schemeClr val="tx1"/>
              </a:buClr>
              <a:buFont typeface="Wingdings" charset="2"/>
              <a:buChar char="Ø"/>
            </a:pPr>
            <a:r>
              <a:rPr lang="en-US" sz="2800" i="1" dirty="0">
                <a:effectLst>
                  <a:outerShdw blurRad="50800" dist="38100" dir="2700000" algn="tl" rotWithShape="0">
                    <a:srgbClr val="000000">
                      <a:alpha val="43000"/>
                    </a:srgbClr>
                  </a:outerShdw>
                </a:effectLst>
                <a:ea typeface="Arial" pitchFamily="29" charset="0"/>
                <a:cs typeface="Arial" pitchFamily="29" charset="0"/>
              </a:rPr>
              <a:t>Students and young scientists: </a:t>
            </a:r>
            <a:r>
              <a:rPr lang="en-US" sz="2800" i="1" dirty="0">
                <a:solidFill>
                  <a:srgbClr val="FF0000"/>
                </a:solidFill>
                <a:effectLst>
                  <a:outerShdw blurRad="50800" dist="38100" dir="2700000" algn="tl" rotWithShape="0">
                    <a:srgbClr val="000000">
                      <a:alpha val="43000"/>
                    </a:srgbClr>
                  </a:outerShdw>
                </a:effectLst>
                <a:ea typeface="Arial" pitchFamily="29" charset="0"/>
                <a:cs typeface="Arial" pitchFamily="29" charset="0"/>
              </a:rPr>
              <a:t>involve in field activities!</a:t>
            </a:r>
          </a:p>
          <a:p>
            <a:pPr>
              <a:buClr>
                <a:schemeClr val="tx1"/>
              </a:buClr>
            </a:pPr>
            <a:endParaRPr lang="en-US" sz="2800" i="1" dirty="0">
              <a:solidFill>
                <a:srgbClr val="FF0000"/>
              </a:solidFill>
              <a:effectLst>
                <a:outerShdw blurRad="50800" dist="38100" dir="2700000" algn="tl" rotWithShape="0">
                  <a:srgbClr val="000000">
                    <a:alpha val="43000"/>
                  </a:srgbClr>
                </a:outerShdw>
              </a:effectLst>
              <a:ea typeface="Arial" pitchFamily="29" charset="0"/>
              <a:cs typeface="Arial" pitchFamily="29" charset="0"/>
            </a:endParaRPr>
          </a:p>
          <a:p>
            <a:pPr marL="342900" indent="-342900">
              <a:buFont typeface="Wingdings" charset="2"/>
              <a:buChar char="Ø"/>
            </a:pPr>
            <a:endParaRPr lang="en-US" sz="2800" dirty="0">
              <a:effectLst>
                <a:outerShdw blurRad="50800" dist="38100" dir="2700000" algn="tl" rotWithShape="0">
                  <a:srgbClr val="000000">
                    <a:alpha val="43000"/>
                  </a:srgbClr>
                </a:outerShdw>
              </a:effectLst>
            </a:endParaRPr>
          </a:p>
        </p:txBody>
      </p:sp>
      <p:sp>
        <p:nvSpPr>
          <p:cNvPr id="5" name="Title 1">
            <a:extLst>
              <a:ext uri="{FF2B5EF4-FFF2-40B4-BE49-F238E27FC236}">
                <a16:creationId xmlns:a16="http://schemas.microsoft.com/office/drawing/2014/main" id="{C8007398-B157-4A46-80A5-29F79BD2F8FF}"/>
              </a:ext>
            </a:extLst>
          </p:cNvPr>
          <p:cNvSpPr txBox="1">
            <a:spLocks/>
          </p:cNvSpPr>
          <p:nvPr/>
        </p:nvSpPr>
        <p:spPr>
          <a:xfrm>
            <a:off x="457200" y="550089"/>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i="1" dirty="0">
                <a:effectLst>
                  <a:outerShdw blurRad="50800" dist="38100" dir="2700000" algn="tl" rotWithShape="0">
                    <a:srgbClr val="000000">
                      <a:alpha val="43000"/>
                    </a:srgbClr>
                  </a:outerShdw>
                </a:effectLst>
              </a:rPr>
              <a:t>Logistics</a:t>
            </a:r>
          </a:p>
        </p:txBody>
      </p:sp>
    </p:spTree>
    <p:extLst>
      <p:ext uri="{BB962C8B-B14F-4D97-AF65-F5344CB8AC3E}">
        <p14:creationId xmlns:p14="http://schemas.microsoft.com/office/powerpoint/2010/main" val="12625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08400" y="2527300"/>
            <a:ext cx="3708400" cy="769441"/>
          </a:xfrm>
          <a:prstGeom prst="rect">
            <a:avLst/>
          </a:prstGeom>
          <a:noFill/>
        </p:spPr>
        <p:txBody>
          <a:bodyPr wrap="square" rtlCol="0">
            <a:spAutoFit/>
          </a:bodyPr>
          <a:lstStyle/>
          <a:p>
            <a:r>
              <a:rPr lang="en-US" sz="4400" b="1" i="1"/>
              <a:t>END</a:t>
            </a:r>
          </a:p>
        </p:txBody>
      </p:sp>
    </p:spTree>
    <p:extLst>
      <p:ext uri="{BB962C8B-B14F-4D97-AF65-F5344CB8AC3E}">
        <p14:creationId xmlns:p14="http://schemas.microsoft.com/office/powerpoint/2010/main" val="42791236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46CEED7-13E7-8C48-8A27-465C6670D370}"/>
              </a:ext>
            </a:extLst>
          </p:cNvPr>
          <p:cNvSpPr>
            <a:spLocks noGrp="1" noChangeArrowheads="1"/>
          </p:cNvSpPr>
          <p:nvPr>
            <p:ph type="title"/>
          </p:nvPr>
        </p:nvSpPr>
        <p:spPr>
          <a:xfrm>
            <a:off x="152400" y="304800"/>
            <a:ext cx="5105400" cy="808038"/>
          </a:xfrm>
        </p:spPr>
        <p:txBody>
          <a:bodyPr>
            <a:normAutofit fontScale="90000"/>
          </a:bodyPr>
          <a:lstStyle/>
          <a:p>
            <a:pPr eaLnBrk="1" hangingPunct="1"/>
            <a:r>
              <a:rPr lang="en-US" altLang="en-US" sz="4000" i="1">
                <a:ea typeface="ＭＳ Ｐゴシック" panose="020B0600070205080204" pitchFamily="34" charset="-128"/>
              </a:rPr>
              <a:t>Winter/Summer MONEX</a:t>
            </a:r>
            <a:r>
              <a:rPr lang="en-US" altLang="en-US" sz="4000">
                <a:ea typeface="ＭＳ Ｐゴシック" panose="020B0600070205080204" pitchFamily="34" charset="-128"/>
              </a:rPr>
              <a:t> </a:t>
            </a:r>
            <a:r>
              <a:rPr lang="en-US" altLang="en-US" sz="3600">
                <a:solidFill>
                  <a:srgbClr val="FF0000"/>
                </a:solidFill>
                <a:ea typeface="ＭＳ Ｐゴシック" panose="020B0600070205080204" pitchFamily="34" charset="-128"/>
              </a:rPr>
              <a:t>(1978/79)</a:t>
            </a:r>
          </a:p>
        </p:txBody>
      </p:sp>
      <p:pic>
        <p:nvPicPr>
          <p:cNvPr id="100355" name="Picture 6" descr="kuettner">
            <a:extLst>
              <a:ext uri="{FF2B5EF4-FFF2-40B4-BE49-F238E27FC236}">
                <a16:creationId xmlns:a16="http://schemas.microsoft.com/office/drawing/2014/main" id="{C3FDBDE1-6B57-7B41-98EE-3C0363840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020" y="1371600"/>
            <a:ext cx="2724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7">
            <a:extLst>
              <a:ext uri="{FF2B5EF4-FFF2-40B4-BE49-F238E27FC236}">
                <a16:creationId xmlns:a16="http://schemas.microsoft.com/office/drawing/2014/main" id="{CBC3C9C5-633A-1D40-AA3A-77266002ADCD}"/>
              </a:ext>
            </a:extLst>
          </p:cNvPr>
          <p:cNvSpPr txBox="1">
            <a:spLocks noChangeArrowheads="1"/>
          </p:cNvSpPr>
          <p:nvPr/>
        </p:nvSpPr>
        <p:spPr bwMode="auto">
          <a:xfrm>
            <a:off x="381000" y="3429000"/>
            <a:ext cx="2590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800" b="1" i="1"/>
              <a:t>Joach Kuettner</a:t>
            </a:r>
          </a:p>
        </p:txBody>
      </p:sp>
      <p:pic>
        <p:nvPicPr>
          <p:cNvPr id="100357" name="Picture 9">
            <a:extLst>
              <a:ext uri="{FF2B5EF4-FFF2-40B4-BE49-F238E27FC236}">
                <a16:creationId xmlns:a16="http://schemas.microsoft.com/office/drawing/2014/main" id="{473BE54F-9D18-7543-A56B-10E191F63B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5550" y="0"/>
            <a:ext cx="4108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11" descr="fig_10aug0001">
            <a:extLst>
              <a:ext uri="{FF2B5EF4-FFF2-40B4-BE49-F238E27FC236}">
                <a16:creationId xmlns:a16="http://schemas.microsoft.com/office/drawing/2014/main" id="{703765A5-E493-654C-8284-8B926C077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9313" y="2667000"/>
            <a:ext cx="43322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19">
            <a:extLst>
              <a:ext uri="{FF2B5EF4-FFF2-40B4-BE49-F238E27FC236}">
                <a16:creationId xmlns:a16="http://schemas.microsoft.com/office/drawing/2014/main" id="{823EC623-E72F-934D-98F5-0FB2B0B1D3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425" y="4191000"/>
            <a:ext cx="4117975" cy="230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TextBox 7">
            <a:extLst>
              <a:ext uri="{FF2B5EF4-FFF2-40B4-BE49-F238E27FC236}">
                <a16:creationId xmlns:a16="http://schemas.microsoft.com/office/drawing/2014/main" id="{E2116E9F-8BC6-D348-AFFA-988E6D92AEEA}"/>
              </a:ext>
            </a:extLst>
          </p:cNvPr>
          <p:cNvSpPr txBox="1">
            <a:spLocks noChangeArrowheads="1"/>
          </p:cNvSpPr>
          <p:nvPr/>
        </p:nvSpPr>
        <p:spPr bwMode="auto">
          <a:xfrm>
            <a:off x="3048000" y="2133600"/>
            <a:ext cx="586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000" i="1">
                <a:solidFill>
                  <a:srgbClr val="0000FF"/>
                </a:solidFill>
              </a:rPr>
              <a:t>(part of FGGE – First GARP Global Experiment)</a:t>
            </a:r>
          </a:p>
        </p:txBody>
      </p:sp>
      <p:sp>
        <p:nvSpPr>
          <p:cNvPr id="2" name="TextBox 1">
            <a:extLst>
              <a:ext uri="{FF2B5EF4-FFF2-40B4-BE49-F238E27FC236}">
                <a16:creationId xmlns:a16="http://schemas.microsoft.com/office/drawing/2014/main" id="{30F294DC-1584-2244-A790-0903E610019E}"/>
              </a:ext>
            </a:extLst>
          </p:cNvPr>
          <p:cNvSpPr txBox="1"/>
          <p:nvPr/>
        </p:nvSpPr>
        <p:spPr>
          <a:xfrm>
            <a:off x="5527964" y="2424546"/>
            <a:ext cx="2729345" cy="369332"/>
          </a:xfrm>
          <a:prstGeom prst="rect">
            <a:avLst/>
          </a:prstGeom>
          <a:noFill/>
        </p:spPr>
        <p:txBody>
          <a:bodyPr wrap="square" rtlCol="0">
            <a:spAutoFit/>
          </a:bodyPr>
          <a:lstStyle/>
          <a:p>
            <a:pPr algn="ctr"/>
            <a:r>
              <a:rPr lang="en-US" b="1" i="1" dirty="0"/>
              <a:t>December 1978</a:t>
            </a:r>
          </a:p>
        </p:txBody>
      </p:sp>
      <p:sp>
        <p:nvSpPr>
          <p:cNvPr id="3" name="TextBox 2">
            <a:extLst>
              <a:ext uri="{FF2B5EF4-FFF2-40B4-BE49-F238E27FC236}">
                <a16:creationId xmlns:a16="http://schemas.microsoft.com/office/drawing/2014/main" id="{1898DA9B-69A0-F846-8B98-4649E9FDC3EA}"/>
              </a:ext>
            </a:extLst>
          </p:cNvPr>
          <p:cNvSpPr txBox="1"/>
          <p:nvPr/>
        </p:nvSpPr>
        <p:spPr>
          <a:xfrm>
            <a:off x="775843" y="3955475"/>
            <a:ext cx="2770909" cy="369332"/>
          </a:xfrm>
          <a:prstGeom prst="rect">
            <a:avLst/>
          </a:prstGeom>
          <a:noFill/>
        </p:spPr>
        <p:txBody>
          <a:bodyPr wrap="square" rtlCol="0">
            <a:spAutoFit/>
          </a:bodyPr>
          <a:lstStyle/>
          <a:p>
            <a:pPr algn="ctr"/>
            <a:r>
              <a:rPr lang="en-US" b="1" i="1" dirty="0"/>
              <a:t>Summer 1979</a:t>
            </a:r>
          </a:p>
        </p:txBody>
      </p:sp>
    </p:spTree>
    <p:extLst>
      <p:ext uri="{BB962C8B-B14F-4D97-AF65-F5344CB8AC3E}">
        <p14:creationId xmlns:p14="http://schemas.microsoft.com/office/powerpoint/2010/main" val="6531984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D2F4994-F8AA-3641-9C8B-2F074986CD67}"/>
              </a:ext>
            </a:extLst>
          </p:cNvPr>
          <p:cNvSpPr/>
          <p:nvPr/>
        </p:nvSpPr>
        <p:spPr>
          <a:xfrm>
            <a:off x="0" y="0"/>
            <a:ext cx="9144000" cy="6858000"/>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 close up of a map&#13;&#10;&#13;&#10;Description automatically generated">
            <a:extLst>
              <a:ext uri="{FF2B5EF4-FFF2-40B4-BE49-F238E27FC236}">
                <a16:creationId xmlns:a16="http://schemas.microsoft.com/office/drawing/2014/main" id="{42EDEE31-FFC4-EC40-AD6C-B6843E9A765F}"/>
              </a:ext>
            </a:extLst>
          </p:cNvPr>
          <p:cNvPicPr>
            <a:picLocks noChangeAspect="1"/>
          </p:cNvPicPr>
          <p:nvPr/>
        </p:nvPicPr>
        <p:blipFill>
          <a:blip r:embed="rId2"/>
          <a:stretch>
            <a:fillRect/>
          </a:stretch>
        </p:blipFill>
        <p:spPr>
          <a:xfrm>
            <a:off x="4026213" y="1434207"/>
            <a:ext cx="5117787" cy="4164617"/>
          </a:xfrm>
          <a:prstGeom prst="rect">
            <a:avLst/>
          </a:prstGeom>
          <a:ln w="28575">
            <a:solidFill>
              <a:schemeClr val="tx1"/>
            </a:solidFill>
          </a:ln>
        </p:spPr>
      </p:pic>
      <p:pic>
        <p:nvPicPr>
          <p:cNvPr id="5" name="Picture 2" descr="nesa_color_map2">
            <a:extLst>
              <a:ext uri="{FF2B5EF4-FFF2-40B4-BE49-F238E27FC236}">
                <a16:creationId xmlns:a16="http://schemas.microsoft.com/office/drawing/2014/main" id="{C2804282-EC1E-B048-A90D-FCA67B5B5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86" y="4114807"/>
            <a:ext cx="3990709" cy="2413300"/>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87EB601-7281-E644-A3F7-A94058EB3A6C}"/>
              </a:ext>
            </a:extLst>
          </p:cNvPr>
          <p:cNvSpPr txBox="1"/>
          <p:nvPr/>
        </p:nvSpPr>
        <p:spPr>
          <a:xfrm>
            <a:off x="386769" y="329893"/>
            <a:ext cx="3491345" cy="31085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457200" indent="-457200">
              <a:buFont typeface="Wingdings" pitchFamily="2" charset="2"/>
              <a:buChar char="Ø"/>
            </a:pPr>
            <a:r>
              <a:rPr lang="en-US" sz="2800" i="1" dirty="0">
                <a:solidFill>
                  <a:schemeClr val="tx1"/>
                </a:solidFill>
              </a:rPr>
              <a:t>SCSMEX sounding-derived fields used as a basis for TRMM/GPM latent heating algorithms (Tao et al., Shige et al.) </a:t>
            </a:r>
          </a:p>
        </p:txBody>
      </p:sp>
      <p:sp>
        <p:nvSpPr>
          <p:cNvPr id="3" name="TextBox 2">
            <a:extLst>
              <a:ext uri="{FF2B5EF4-FFF2-40B4-BE49-F238E27FC236}">
                <a16:creationId xmlns:a16="http://schemas.microsoft.com/office/drawing/2014/main" id="{D40C1D6E-5E53-3D41-AA8D-FB0D22CFD459}"/>
              </a:ext>
            </a:extLst>
          </p:cNvPr>
          <p:cNvSpPr txBox="1"/>
          <p:nvPr/>
        </p:nvSpPr>
        <p:spPr>
          <a:xfrm>
            <a:off x="4876801" y="2036611"/>
            <a:ext cx="1302328" cy="369332"/>
          </a:xfrm>
          <a:prstGeom prst="rect">
            <a:avLst/>
          </a:prstGeom>
          <a:noFill/>
        </p:spPr>
        <p:txBody>
          <a:bodyPr wrap="square" rtlCol="0">
            <a:spAutoFit/>
          </a:bodyPr>
          <a:lstStyle/>
          <a:p>
            <a:r>
              <a:rPr lang="en-US" b="1" i="1" dirty="0">
                <a:solidFill>
                  <a:srgbClr val="FF0000"/>
                </a:solidFill>
              </a:rPr>
              <a:t>DIV</a:t>
            </a:r>
          </a:p>
        </p:txBody>
      </p:sp>
      <p:sp>
        <p:nvSpPr>
          <p:cNvPr id="7" name="TextBox 6">
            <a:extLst>
              <a:ext uri="{FF2B5EF4-FFF2-40B4-BE49-F238E27FC236}">
                <a16:creationId xmlns:a16="http://schemas.microsoft.com/office/drawing/2014/main" id="{B76F08A8-EC19-B843-B18F-CB6C39B0F2DF}"/>
              </a:ext>
            </a:extLst>
          </p:cNvPr>
          <p:cNvSpPr txBox="1"/>
          <p:nvPr/>
        </p:nvSpPr>
        <p:spPr>
          <a:xfrm>
            <a:off x="6456219" y="2221277"/>
            <a:ext cx="1302328" cy="369332"/>
          </a:xfrm>
          <a:prstGeom prst="rect">
            <a:avLst/>
          </a:prstGeom>
          <a:noFill/>
        </p:spPr>
        <p:txBody>
          <a:bodyPr wrap="square" rtlCol="0">
            <a:spAutoFit/>
          </a:bodyPr>
          <a:lstStyle/>
          <a:p>
            <a:r>
              <a:rPr lang="en-US" b="1" i="1" dirty="0">
                <a:solidFill>
                  <a:srgbClr val="FF0000"/>
                </a:solidFill>
              </a:rPr>
              <a:t>OMEGA</a:t>
            </a:r>
          </a:p>
        </p:txBody>
      </p:sp>
      <p:sp>
        <p:nvSpPr>
          <p:cNvPr id="8" name="Notched Right Arrow 7">
            <a:extLst>
              <a:ext uri="{FF2B5EF4-FFF2-40B4-BE49-F238E27FC236}">
                <a16:creationId xmlns:a16="http://schemas.microsoft.com/office/drawing/2014/main" id="{C1BB0EC2-B7ED-C64F-9754-66427D86A27D}"/>
              </a:ext>
            </a:extLst>
          </p:cNvPr>
          <p:cNvSpPr/>
          <p:nvPr/>
        </p:nvSpPr>
        <p:spPr>
          <a:xfrm rot="16200000">
            <a:off x="6361336" y="2889786"/>
            <a:ext cx="425294" cy="235527"/>
          </a:xfrm>
          <a:prstGeom prst="notch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C90C062-0B86-B446-BB53-F834314D3834}"/>
              </a:ext>
            </a:extLst>
          </p:cNvPr>
          <p:cNvSpPr txBox="1"/>
          <p:nvPr/>
        </p:nvSpPr>
        <p:spPr>
          <a:xfrm>
            <a:off x="4894275" y="872840"/>
            <a:ext cx="3862956" cy="461665"/>
          </a:xfrm>
          <a:prstGeom prst="rect">
            <a:avLst/>
          </a:prstGeom>
          <a:noFill/>
        </p:spPr>
        <p:txBody>
          <a:bodyPr wrap="square" rtlCol="0">
            <a:spAutoFit/>
          </a:bodyPr>
          <a:lstStyle/>
          <a:p>
            <a:r>
              <a:rPr lang="en-US" sz="2400" i="1" dirty="0">
                <a:solidFill>
                  <a:schemeClr val="bg1"/>
                </a:solidFill>
              </a:rPr>
              <a:t>Divergence, omega, Q</a:t>
            </a:r>
            <a:r>
              <a:rPr lang="en-US" sz="2400" i="1" baseline="-25000" dirty="0">
                <a:solidFill>
                  <a:schemeClr val="bg1"/>
                </a:solidFill>
              </a:rPr>
              <a:t>1</a:t>
            </a:r>
            <a:r>
              <a:rPr lang="en-US" sz="2400" i="1" dirty="0">
                <a:solidFill>
                  <a:schemeClr val="bg1"/>
                </a:solidFill>
              </a:rPr>
              <a:t>, Q</a:t>
            </a:r>
            <a:r>
              <a:rPr lang="en-US" sz="2400" i="1" baseline="-25000" dirty="0">
                <a:solidFill>
                  <a:schemeClr val="bg1"/>
                </a:solidFill>
              </a:rPr>
              <a:t>2</a:t>
            </a:r>
            <a:endParaRPr lang="en-US" sz="2400" i="1" dirty="0">
              <a:solidFill>
                <a:schemeClr val="bg1"/>
              </a:solidFill>
            </a:endParaRPr>
          </a:p>
        </p:txBody>
      </p:sp>
      <p:sp>
        <p:nvSpPr>
          <p:cNvPr id="10" name="TextBox 9">
            <a:extLst>
              <a:ext uri="{FF2B5EF4-FFF2-40B4-BE49-F238E27FC236}">
                <a16:creationId xmlns:a16="http://schemas.microsoft.com/office/drawing/2014/main" id="{693C4919-5326-E046-B922-55909639F6C5}"/>
              </a:ext>
            </a:extLst>
          </p:cNvPr>
          <p:cNvSpPr txBox="1"/>
          <p:nvPr/>
        </p:nvSpPr>
        <p:spPr>
          <a:xfrm>
            <a:off x="5389416" y="5306292"/>
            <a:ext cx="3104576" cy="338554"/>
          </a:xfrm>
          <a:prstGeom prst="rect">
            <a:avLst/>
          </a:prstGeom>
          <a:noFill/>
        </p:spPr>
        <p:txBody>
          <a:bodyPr wrap="square" rtlCol="0">
            <a:spAutoFit/>
          </a:bodyPr>
          <a:lstStyle/>
          <a:p>
            <a:r>
              <a:rPr lang="en-US" sz="1600" i="1" dirty="0"/>
              <a:t>(Johnson and Ciesielski 2002)</a:t>
            </a:r>
          </a:p>
        </p:txBody>
      </p:sp>
    </p:spTree>
    <p:extLst>
      <p:ext uri="{BB962C8B-B14F-4D97-AF65-F5344CB8AC3E}">
        <p14:creationId xmlns:p14="http://schemas.microsoft.com/office/powerpoint/2010/main" val="1918664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332" y="867583"/>
            <a:ext cx="8444243" cy="1022309"/>
          </a:xfrm>
        </p:spPr>
        <p:txBody>
          <a:bodyPr>
            <a:normAutofit/>
          </a:bodyPr>
          <a:lstStyle/>
          <a:p>
            <a:pPr algn="ctr"/>
            <a:r>
              <a:rPr lang="en-US" sz="2800" b="1" i="1" dirty="0">
                <a:latin typeface="Helvetica" charset="0"/>
                <a:ea typeface="Helvetica" charset="0"/>
                <a:cs typeface="Helvetica" charset="0"/>
              </a:rPr>
              <a:t>Prediction of Rainfall Extremes </a:t>
            </a:r>
            <a:br>
              <a:rPr lang="en-US" sz="2800" b="1" i="1" dirty="0">
                <a:latin typeface="Helvetica" charset="0"/>
                <a:ea typeface="Helvetica" charset="0"/>
                <a:cs typeface="Helvetica" charset="0"/>
              </a:rPr>
            </a:br>
            <a:r>
              <a:rPr lang="en-US" sz="2800" b="1" i="1" dirty="0">
                <a:latin typeface="Helvetica" charset="0"/>
                <a:ea typeface="Helvetica" charset="0"/>
                <a:cs typeface="Helvetica" charset="0"/>
              </a:rPr>
              <a:t>Campaign In the Pacific (PRECIP) 2020</a:t>
            </a:r>
            <a:endParaRPr lang="en-US" sz="2800" dirty="0">
              <a:latin typeface="Helvetica" charset="0"/>
              <a:ea typeface="Helvetica" charset="0"/>
              <a:cs typeface="Helvetica" charset="0"/>
            </a:endParaRPr>
          </a:p>
        </p:txBody>
      </p:sp>
      <p:sp>
        <p:nvSpPr>
          <p:cNvPr id="13" name="Title 1">
            <a:extLst>
              <a:ext uri="{FF2B5EF4-FFF2-40B4-BE49-F238E27FC236}">
                <a16:creationId xmlns:a16="http://schemas.microsoft.com/office/drawing/2014/main" id="{BE0EE9E6-6572-534D-BEDC-B9425C401381}"/>
              </a:ext>
            </a:extLst>
          </p:cNvPr>
          <p:cNvSpPr txBox="1">
            <a:spLocks/>
          </p:cNvSpPr>
          <p:nvPr/>
        </p:nvSpPr>
        <p:spPr>
          <a:xfrm>
            <a:off x="465413" y="4035595"/>
            <a:ext cx="8404161" cy="195482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700" dirty="0">
              <a:latin typeface="Helvetica" charset="0"/>
              <a:ea typeface="Helvetica" charset="0"/>
              <a:cs typeface="Helvetica" charset="0"/>
            </a:endParaRPr>
          </a:p>
        </p:txBody>
      </p:sp>
      <p:pic>
        <p:nvPicPr>
          <p:cNvPr id="7" name="Picture 6">
            <a:extLst>
              <a:ext uri="{FF2B5EF4-FFF2-40B4-BE49-F238E27FC236}">
                <a16:creationId xmlns:a16="http://schemas.microsoft.com/office/drawing/2014/main" id="{B242D666-6A87-3649-9DC9-C38A53B54EEE}"/>
              </a:ext>
            </a:extLst>
          </p:cNvPr>
          <p:cNvPicPr>
            <a:picLocks noChangeAspect="1"/>
          </p:cNvPicPr>
          <p:nvPr/>
        </p:nvPicPr>
        <p:blipFill>
          <a:blip r:embed="rId3"/>
          <a:stretch>
            <a:fillRect/>
          </a:stretch>
        </p:blipFill>
        <p:spPr>
          <a:xfrm>
            <a:off x="274426" y="3052786"/>
            <a:ext cx="3211293" cy="2721434"/>
          </a:xfrm>
          <a:prstGeom prst="rect">
            <a:avLst/>
          </a:prstGeom>
        </p:spPr>
      </p:pic>
      <p:pic>
        <p:nvPicPr>
          <p:cNvPr id="11" name="Picture 10">
            <a:extLst>
              <a:ext uri="{FF2B5EF4-FFF2-40B4-BE49-F238E27FC236}">
                <a16:creationId xmlns:a16="http://schemas.microsoft.com/office/drawing/2014/main" id="{B10D709C-FA30-F145-AFD3-5BD78C6513EA}"/>
              </a:ext>
            </a:extLst>
          </p:cNvPr>
          <p:cNvPicPr>
            <a:picLocks noChangeAspect="1"/>
          </p:cNvPicPr>
          <p:nvPr/>
        </p:nvPicPr>
        <p:blipFill>
          <a:blip r:embed="rId4"/>
          <a:stretch>
            <a:fillRect/>
          </a:stretch>
        </p:blipFill>
        <p:spPr>
          <a:xfrm>
            <a:off x="4040116" y="1900870"/>
            <a:ext cx="5060329" cy="1602437"/>
          </a:xfrm>
          <a:prstGeom prst="rect">
            <a:avLst/>
          </a:prstGeom>
        </p:spPr>
      </p:pic>
      <p:pic>
        <p:nvPicPr>
          <p:cNvPr id="5" name="Picture 4">
            <a:extLst>
              <a:ext uri="{FF2B5EF4-FFF2-40B4-BE49-F238E27FC236}">
                <a16:creationId xmlns:a16="http://schemas.microsoft.com/office/drawing/2014/main" id="{2FB06469-864E-4F45-9DD7-9DDC7F518702}"/>
              </a:ext>
            </a:extLst>
          </p:cNvPr>
          <p:cNvPicPr>
            <a:picLocks noChangeAspect="1"/>
          </p:cNvPicPr>
          <p:nvPr/>
        </p:nvPicPr>
        <p:blipFill>
          <a:blip r:embed="rId5"/>
          <a:stretch>
            <a:fillRect/>
          </a:stretch>
        </p:blipFill>
        <p:spPr>
          <a:xfrm>
            <a:off x="425332" y="2453993"/>
            <a:ext cx="2933700" cy="447675"/>
          </a:xfrm>
          <a:prstGeom prst="rect">
            <a:avLst/>
          </a:prstGeom>
        </p:spPr>
      </p:pic>
      <p:sp>
        <p:nvSpPr>
          <p:cNvPr id="14" name="Rectangle 13">
            <a:extLst>
              <a:ext uri="{FF2B5EF4-FFF2-40B4-BE49-F238E27FC236}">
                <a16:creationId xmlns:a16="http://schemas.microsoft.com/office/drawing/2014/main" id="{A6A05FF7-5FC2-314E-A75E-8D8956EAFCAF}"/>
              </a:ext>
            </a:extLst>
          </p:cNvPr>
          <p:cNvSpPr/>
          <p:nvPr/>
        </p:nvSpPr>
        <p:spPr>
          <a:xfrm>
            <a:off x="4040116" y="3513484"/>
            <a:ext cx="5103884" cy="2082621"/>
          </a:xfrm>
          <a:prstGeom prst="rect">
            <a:avLst/>
          </a:prstGeom>
        </p:spPr>
        <p:txBody>
          <a:bodyPr wrap="square">
            <a:spAutoFit/>
          </a:bodyPr>
          <a:lstStyle/>
          <a:p>
            <a:pPr marL="214313" indent="-214313">
              <a:spcBef>
                <a:spcPts val="50"/>
              </a:spcBef>
              <a:buFont typeface="Arial" panose="020B0604020202020204" pitchFamily="34" charset="0"/>
              <a:buChar char="•"/>
            </a:pPr>
            <a:r>
              <a:rPr lang="en-US" sz="1350" dirty="0">
                <a:latin typeface="Helvetica" charset="0"/>
                <a:ea typeface="Helvetica" charset="0"/>
                <a:cs typeface="Helvetica" charset="0"/>
              </a:rPr>
              <a:t>PRECIP has been proposed for 25 May </a:t>
            </a:r>
            <a:r>
              <a:rPr lang="mr-IN" sz="1350" dirty="0">
                <a:latin typeface="Helvetica" charset="0"/>
                <a:ea typeface="Helvetica" charset="0"/>
                <a:cs typeface="Helvetica" charset="0"/>
              </a:rPr>
              <a:t>–</a:t>
            </a:r>
            <a:r>
              <a:rPr lang="en-US" sz="1350" dirty="0">
                <a:latin typeface="Helvetica" charset="0"/>
                <a:ea typeface="Helvetica" charset="0"/>
                <a:cs typeface="Helvetica" charset="0"/>
              </a:rPr>
              <a:t> 10 August 2020 to observe </a:t>
            </a:r>
            <a:r>
              <a:rPr lang="en-US" sz="1350" dirty="0" err="1">
                <a:latin typeface="Helvetica" charset="0"/>
                <a:ea typeface="Helvetica" charset="0"/>
                <a:cs typeface="Helvetica" charset="0"/>
              </a:rPr>
              <a:t>Meiyu</a:t>
            </a:r>
            <a:r>
              <a:rPr lang="en-US" sz="1350" dirty="0">
                <a:latin typeface="Helvetica" charset="0"/>
                <a:ea typeface="Helvetica" charset="0"/>
                <a:cs typeface="Helvetica" charset="0"/>
              </a:rPr>
              <a:t> front, MCSs, diurnal convection, and typhoons near Taiwan</a:t>
            </a:r>
            <a:endParaRPr lang="en-US" sz="1200" dirty="0">
              <a:latin typeface="Helvetica" pitchFamily="2" charset="0"/>
              <a:ea typeface="Helvetica" charset="0"/>
              <a:cs typeface="Helvetica" charset="0"/>
            </a:endParaRPr>
          </a:p>
          <a:p>
            <a:pPr marL="214313" indent="-214313">
              <a:spcBef>
                <a:spcPts val="50"/>
              </a:spcBef>
              <a:buFont typeface="Arial" panose="020B0604020202020204" pitchFamily="34" charset="0"/>
              <a:buChar char="•"/>
            </a:pPr>
            <a:r>
              <a:rPr lang="en-US" sz="1350" dirty="0">
                <a:latin typeface="Helvetica" charset="0"/>
                <a:ea typeface="Helvetica" charset="0"/>
                <a:cs typeface="Helvetica" charset="0"/>
              </a:rPr>
              <a:t>Part of an international effort to study extreme rainfall</a:t>
            </a:r>
          </a:p>
          <a:p>
            <a:pPr marL="557213" lvl="1" indent="-214313">
              <a:spcBef>
                <a:spcPts val="50"/>
              </a:spcBef>
              <a:buFont typeface="Arial" panose="020B0604020202020204" pitchFamily="34" charset="0"/>
              <a:buChar char="•"/>
            </a:pPr>
            <a:r>
              <a:rPr lang="en-US" sz="1200" dirty="0">
                <a:latin typeface="Helvetica" pitchFamily="2" charset="0"/>
                <a:ea typeface="Helvetica" charset="0"/>
                <a:cs typeface="Helvetica" charset="0"/>
              </a:rPr>
              <a:t>Taiwan TAHOPE (Taiwan-Area Heavy rain Observation and Prediction)</a:t>
            </a:r>
          </a:p>
          <a:p>
            <a:pPr marL="557213" lvl="1" indent="-214313">
              <a:spcBef>
                <a:spcPts val="50"/>
              </a:spcBef>
              <a:buFont typeface="Arial" panose="020B0604020202020204" pitchFamily="34" charset="0"/>
              <a:buChar char="•"/>
            </a:pPr>
            <a:r>
              <a:rPr lang="en-US" sz="1200" dirty="0">
                <a:latin typeface="Helvetica" pitchFamily="2" charset="0"/>
                <a:ea typeface="Helvetica" charset="0"/>
                <a:cs typeface="Helvetica" charset="0"/>
              </a:rPr>
              <a:t>Japan T-PARCII (</a:t>
            </a:r>
            <a:r>
              <a:rPr lang="en-US" sz="1200" dirty="0">
                <a:latin typeface="Helvetica" pitchFamily="2" charset="0"/>
              </a:rPr>
              <a:t>Tropical cyclones-Pacific Asian Research Campaign for Improvement of Intensity estimations/forecasts)</a:t>
            </a:r>
            <a:endParaRPr lang="en-US" sz="1200" dirty="0">
              <a:latin typeface="Helvetica" pitchFamily="2" charset="0"/>
              <a:ea typeface="Helvetica" charset="0"/>
              <a:cs typeface="Helvetica" charset="0"/>
            </a:endParaRPr>
          </a:p>
          <a:p>
            <a:pPr marL="557213" lvl="1" indent="-214313">
              <a:spcBef>
                <a:spcPts val="50"/>
              </a:spcBef>
              <a:buFont typeface="Arial" panose="020B0604020202020204" pitchFamily="34" charset="0"/>
              <a:buChar char="•"/>
            </a:pPr>
            <a:r>
              <a:rPr lang="en-US" sz="1200" dirty="0">
                <a:latin typeface="Helvetica" pitchFamily="2" charset="0"/>
                <a:ea typeface="Helvetica" charset="0"/>
                <a:cs typeface="Helvetica" charset="0"/>
              </a:rPr>
              <a:t>NOAA IFEX-WP (Intensity Forecast Experiment –Western Pacific)</a:t>
            </a:r>
          </a:p>
        </p:txBody>
      </p:sp>
      <p:sp>
        <p:nvSpPr>
          <p:cNvPr id="6" name="TextBox 5">
            <a:extLst>
              <a:ext uri="{FF2B5EF4-FFF2-40B4-BE49-F238E27FC236}">
                <a16:creationId xmlns:a16="http://schemas.microsoft.com/office/drawing/2014/main" id="{8FCB5CDA-5EA4-5749-B60E-6F74A8A63535}"/>
              </a:ext>
            </a:extLst>
          </p:cNvPr>
          <p:cNvSpPr txBox="1"/>
          <p:nvPr/>
        </p:nvSpPr>
        <p:spPr>
          <a:xfrm>
            <a:off x="874892" y="2045926"/>
            <a:ext cx="2358338" cy="507831"/>
          </a:xfrm>
          <a:prstGeom prst="rect">
            <a:avLst/>
          </a:prstGeom>
          <a:noFill/>
        </p:spPr>
        <p:txBody>
          <a:bodyPr wrap="none" rtlCol="0">
            <a:spAutoFit/>
          </a:bodyPr>
          <a:lstStyle/>
          <a:p>
            <a:r>
              <a:rPr lang="en-US" sz="1350" b="1" dirty="0">
                <a:latin typeface="Helvetica" pitchFamily="2" charset="0"/>
              </a:rPr>
              <a:t>Lead PIs: Michael M. Bell </a:t>
            </a:r>
          </a:p>
          <a:p>
            <a:r>
              <a:rPr lang="en-US" sz="1350" b="1" dirty="0">
                <a:latin typeface="Helvetica" pitchFamily="2" charset="0"/>
              </a:rPr>
              <a:t>and Kristen L. Rasmussen</a:t>
            </a:r>
          </a:p>
        </p:txBody>
      </p:sp>
      <p:sp>
        <p:nvSpPr>
          <p:cNvPr id="3" name="TextBox 2">
            <a:extLst>
              <a:ext uri="{FF2B5EF4-FFF2-40B4-BE49-F238E27FC236}">
                <a16:creationId xmlns:a16="http://schemas.microsoft.com/office/drawing/2014/main" id="{DA57D9D2-354E-B74B-9589-B1170B5428B6}"/>
              </a:ext>
            </a:extLst>
          </p:cNvPr>
          <p:cNvSpPr txBox="1"/>
          <p:nvPr/>
        </p:nvSpPr>
        <p:spPr>
          <a:xfrm>
            <a:off x="6082145" y="443345"/>
            <a:ext cx="2787429" cy="369332"/>
          </a:xfrm>
          <a:prstGeom prst="rect">
            <a:avLst/>
          </a:prstGeom>
          <a:noFill/>
        </p:spPr>
        <p:txBody>
          <a:bodyPr wrap="square" rtlCol="0">
            <a:spAutoFit/>
          </a:bodyPr>
          <a:lstStyle/>
          <a:p>
            <a:r>
              <a:rPr lang="en-US" i="1" dirty="0"/>
              <a:t>(Courtesy Michael Bell)</a:t>
            </a:r>
          </a:p>
        </p:txBody>
      </p:sp>
    </p:spTree>
    <p:extLst>
      <p:ext uri="{BB962C8B-B14F-4D97-AF65-F5344CB8AC3E}">
        <p14:creationId xmlns:p14="http://schemas.microsoft.com/office/powerpoint/2010/main" val="113636944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302546-7850-EB49-A325-55B4E9BA4AAC}"/>
              </a:ext>
            </a:extLst>
          </p:cNvPr>
          <p:cNvPicPr>
            <a:picLocks noChangeAspect="1"/>
          </p:cNvPicPr>
          <p:nvPr/>
        </p:nvPicPr>
        <p:blipFill rotWithShape="1">
          <a:blip r:embed="rId3"/>
          <a:srcRect l="12029"/>
          <a:stretch/>
        </p:blipFill>
        <p:spPr>
          <a:xfrm>
            <a:off x="138793" y="1099507"/>
            <a:ext cx="5261070" cy="4727567"/>
          </a:xfrm>
          <a:prstGeom prst="rect">
            <a:avLst/>
          </a:prstGeom>
        </p:spPr>
      </p:pic>
      <p:pic>
        <p:nvPicPr>
          <p:cNvPr id="7" name="Picture 6">
            <a:extLst>
              <a:ext uri="{FF2B5EF4-FFF2-40B4-BE49-F238E27FC236}">
                <a16:creationId xmlns:a16="http://schemas.microsoft.com/office/drawing/2014/main" id="{D5D20B91-886C-D54D-92CA-2CB812850CA9}"/>
              </a:ext>
            </a:extLst>
          </p:cNvPr>
          <p:cNvPicPr>
            <a:picLocks noChangeAspect="1"/>
          </p:cNvPicPr>
          <p:nvPr/>
        </p:nvPicPr>
        <p:blipFill>
          <a:blip r:embed="rId4"/>
          <a:stretch>
            <a:fillRect/>
          </a:stretch>
        </p:blipFill>
        <p:spPr>
          <a:xfrm>
            <a:off x="5242999" y="944047"/>
            <a:ext cx="3826219" cy="4814447"/>
          </a:xfrm>
          <a:prstGeom prst="rect">
            <a:avLst/>
          </a:prstGeom>
        </p:spPr>
      </p:pic>
      <p:sp>
        <p:nvSpPr>
          <p:cNvPr id="4" name="TextBox 3">
            <a:extLst>
              <a:ext uri="{FF2B5EF4-FFF2-40B4-BE49-F238E27FC236}">
                <a16:creationId xmlns:a16="http://schemas.microsoft.com/office/drawing/2014/main" id="{5B96BECD-E2CE-974C-9710-4058480D4A32}"/>
              </a:ext>
            </a:extLst>
          </p:cNvPr>
          <p:cNvSpPr txBox="1"/>
          <p:nvPr/>
        </p:nvSpPr>
        <p:spPr>
          <a:xfrm>
            <a:off x="6082145" y="443345"/>
            <a:ext cx="2787429" cy="369332"/>
          </a:xfrm>
          <a:prstGeom prst="rect">
            <a:avLst/>
          </a:prstGeom>
          <a:noFill/>
        </p:spPr>
        <p:txBody>
          <a:bodyPr wrap="square" rtlCol="0">
            <a:spAutoFit/>
          </a:bodyPr>
          <a:lstStyle/>
          <a:p>
            <a:r>
              <a:rPr lang="en-US" i="1" dirty="0"/>
              <a:t>(Courtesy Michael Bell)</a:t>
            </a:r>
          </a:p>
        </p:txBody>
      </p:sp>
    </p:spTree>
    <p:extLst>
      <p:ext uri="{BB962C8B-B14F-4D97-AF65-F5344CB8AC3E}">
        <p14:creationId xmlns:p14="http://schemas.microsoft.com/office/powerpoint/2010/main" val="3558302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spo.nasa.gov/sites/default/files/styles/mission_logo_300_wide/public/images/CAMP2EX_logo_01_02b.png?itok=tcEtZjGE">
            <a:extLst>
              <a:ext uri="{FF2B5EF4-FFF2-40B4-BE49-F238E27FC236}">
                <a16:creationId xmlns:a16="http://schemas.microsoft.com/office/drawing/2014/main" id="{D4EF94CC-E28E-1D45-98EB-7689430C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9230" y="687504"/>
            <a:ext cx="3705744" cy="2519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FF6E4DB-EE45-484B-AD7F-6516548F978B}"/>
              </a:ext>
            </a:extLst>
          </p:cNvPr>
          <p:cNvSpPr/>
          <p:nvPr/>
        </p:nvSpPr>
        <p:spPr>
          <a:xfrm>
            <a:off x="27026" y="176647"/>
            <a:ext cx="5625984" cy="1508105"/>
          </a:xfrm>
          <a:prstGeom prst="rect">
            <a:avLst/>
          </a:prstGeom>
        </p:spPr>
        <p:txBody>
          <a:bodyPr wrap="square">
            <a:spAutoFit/>
          </a:bodyPr>
          <a:lstStyle/>
          <a:p>
            <a:pPr algn="ctr"/>
            <a:r>
              <a:rPr lang="en-US" sz="2400" b="1" dirty="0"/>
              <a:t>The Cloud, Aerosol and Monsoon Processes Philippines Experiment </a:t>
            </a:r>
            <a:r>
              <a:rPr lang="en-US" sz="2400" b="1" dirty="0">
                <a:solidFill>
                  <a:srgbClr val="000000"/>
                </a:solidFill>
                <a:latin typeface="Calibri" panose="020F0502020204030204" pitchFamily="34" charset="0"/>
              </a:rPr>
              <a:t>(</a:t>
            </a:r>
            <a:r>
              <a:rPr lang="en-US" sz="2400" b="1" dirty="0"/>
              <a:t>CAMP</a:t>
            </a:r>
            <a:r>
              <a:rPr lang="en-US" sz="2400" b="1" baseline="30000" dirty="0"/>
              <a:t>2</a:t>
            </a:r>
            <a:r>
              <a:rPr lang="en-US" sz="2400" b="1" dirty="0"/>
              <a:t>Ex)</a:t>
            </a:r>
            <a:r>
              <a:rPr lang="en-US" sz="2400" dirty="0"/>
              <a:t> </a:t>
            </a:r>
          </a:p>
          <a:p>
            <a:pPr algn="ctr"/>
            <a:r>
              <a:rPr lang="en-US" sz="2000" i="1" dirty="0"/>
              <a:t>(August-September 2019)</a:t>
            </a:r>
          </a:p>
        </p:txBody>
      </p:sp>
      <p:pic>
        <p:nvPicPr>
          <p:cNvPr id="1028" name="Picture 4" descr="https://espo.nasa.gov/sites/default/files/styles/625-wide/public/asset_images/Subic_map_area.png?itok=cuicuwYr">
            <a:extLst>
              <a:ext uri="{FF2B5EF4-FFF2-40B4-BE49-F238E27FC236}">
                <a16:creationId xmlns:a16="http://schemas.microsoft.com/office/drawing/2014/main" id="{8631D74E-F803-8B43-8CE1-DD7CEC9AC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423" y="3700706"/>
            <a:ext cx="2818810" cy="25076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BD3C0D1-DD75-7B45-89D8-CD809257C984}"/>
              </a:ext>
            </a:extLst>
          </p:cNvPr>
          <p:cNvSpPr/>
          <p:nvPr/>
        </p:nvSpPr>
        <p:spPr>
          <a:xfrm>
            <a:off x="1081598" y="2484886"/>
            <a:ext cx="3462423" cy="369332"/>
          </a:xfrm>
          <a:prstGeom prst="rect">
            <a:avLst/>
          </a:prstGeom>
        </p:spPr>
        <p:txBody>
          <a:bodyPr wrap="none">
            <a:spAutoFit/>
          </a:bodyPr>
          <a:lstStyle/>
          <a:p>
            <a:pPr marL="285750" indent="-285750">
              <a:buFont typeface="Arial" panose="020B0604020202020204" pitchFamily="34" charset="0"/>
              <a:buChar char="•"/>
            </a:pPr>
            <a:r>
              <a:rPr lang="en-US" b="1" i="1" dirty="0"/>
              <a:t>Aerosol and cloud microphysics</a:t>
            </a:r>
            <a:endParaRPr lang="en-US" dirty="0"/>
          </a:p>
        </p:txBody>
      </p:sp>
      <p:sp>
        <p:nvSpPr>
          <p:cNvPr id="4" name="Rectangle 3">
            <a:extLst>
              <a:ext uri="{FF2B5EF4-FFF2-40B4-BE49-F238E27FC236}">
                <a16:creationId xmlns:a16="http://schemas.microsoft.com/office/drawing/2014/main" id="{9EB6DB54-8837-2443-970E-05E3B25728E7}"/>
              </a:ext>
            </a:extLst>
          </p:cNvPr>
          <p:cNvSpPr/>
          <p:nvPr/>
        </p:nvSpPr>
        <p:spPr>
          <a:xfrm>
            <a:off x="1080059" y="2845286"/>
            <a:ext cx="3260829" cy="369332"/>
          </a:xfrm>
          <a:prstGeom prst="rect">
            <a:avLst/>
          </a:prstGeom>
        </p:spPr>
        <p:txBody>
          <a:bodyPr wrap="none">
            <a:spAutoFit/>
          </a:bodyPr>
          <a:lstStyle/>
          <a:p>
            <a:pPr marL="285750" indent="-285750">
              <a:buFont typeface="Arial" panose="020B0604020202020204" pitchFamily="34" charset="0"/>
              <a:buChar char="•"/>
            </a:pPr>
            <a:r>
              <a:rPr lang="en-US" b="1" i="1" dirty="0"/>
              <a:t>Cloud and Aerosol Radiation</a:t>
            </a:r>
            <a:endParaRPr lang="en-US" dirty="0"/>
          </a:p>
        </p:txBody>
      </p:sp>
      <p:sp>
        <p:nvSpPr>
          <p:cNvPr id="5" name="Rectangle 4">
            <a:extLst>
              <a:ext uri="{FF2B5EF4-FFF2-40B4-BE49-F238E27FC236}">
                <a16:creationId xmlns:a16="http://schemas.microsoft.com/office/drawing/2014/main" id="{B87FC04C-B46F-BC44-92B1-3DC077458F42}"/>
              </a:ext>
            </a:extLst>
          </p:cNvPr>
          <p:cNvSpPr/>
          <p:nvPr/>
        </p:nvSpPr>
        <p:spPr>
          <a:xfrm>
            <a:off x="1080059" y="3207410"/>
            <a:ext cx="3463962" cy="369332"/>
          </a:xfrm>
          <a:prstGeom prst="rect">
            <a:avLst/>
          </a:prstGeom>
        </p:spPr>
        <p:txBody>
          <a:bodyPr wrap="none">
            <a:spAutoFit/>
          </a:bodyPr>
          <a:lstStyle/>
          <a:p>
            <a:pPr marL="285750" indent="-285750">
              <a:buFont typeface="Arial" panose="020B0604020202020204" pitchFamily="34" charset="0"/>
              <a:buChar char="•"/>
            </a:pPr>
            <a:r>
              <a:rPr lang="en-US" b="1" i="1" dirty="0"/>
              <a:t>Aerosol and cloud meteorology</a:t>
            </a:r>
            <a:endParaRPr lang="en-US" dirty="0"/>
          </a:p>
        </p:txBody>
      </p:sp>
      <p:pic>
        <p:nvPicPr>
          <p:cNvPr id="1032" name="Picture 8" descr="Image result for nasa p3">
            <a:extLst>
              <a:ext uri="{FF2B5EF4-FFF2-40B4-BE49-F238E27FC236}">
                <a16:creationId xmlns:a16="http://schemas.microsoft.com/office/drawing/2014/main" id="{EBBDCBEF-6853-E043-9206-C79909B834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620" y="3861977"/>
            <a:ext cx="3289300" cy="2463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A72405-B1E9-114A-BDF2-D95BC0E24E3A}"/>
              </a:ext>
            </a:extLst>
          </p:cNvPr>
          <p:cNvSpPr txBox="1"/>
          <p:nvPr/>
        </p:nvSpPr>
        <p:spPr>
          <a:xfrm>
            <a:off x="1549338" y="5231633"/>
            <a:ext cx="2581361" cy="369332"/>
          </a:xfrm>
          <a:prstGeom prst="rect">
            <a:avLst/>
          </a:prstGeom>
          <a:noFill/>
        </p:spPr>
        <p:txBody>
          <a:bodyPr wrap="square" rtlCol="0">
            <a:spAutoFit/>
          </a:bodyPr>
          <a:lstStyle/>
          <a:p>
            <a:pPr algn="ctr"/>
            <a:r>
              <a:rPr lang="en-US" b="1" i="1" dirty="0">
                <a:solidFill>
                  <a:schemeClr val="bg1"/>
                </a:solidFill>
              </a:rPr>
              <a:t>NASA P-3</a:t>
            </a:r>
          </a:p>
        </p:txBody>
      </p:sp>
      <p:sp>
        <p:nvSpPr>
          <p:cNvPr id="7" name="TextBox 6">
            <a:extLst>
              <a:ext uri="{FF2B5EF4-FFF2-40B4-BE49-F238E27FC236}">
                <a16:creationId xmlns:a16="http://schemas.microsoft.com/office/drawing/2014/main" id="{A56F95DA-B28E-E340-B801-BB7B7503526D}"/>
              </a:ext>
            </a:extLst>
          </p:cNvPr>
          <p:cNvSpPr txBox="1"/>
          <p:nvPr/>
        </p:nvSpPr>
        <p:spPr>
          <a:xfrm>
            <a:off x="735322" y="1741657"/>
            <a:ext cx="3950302" cy="646331"/>
          </a:xfrm>
          <a:prstGeom prst="rect">
            <a:avLst/>
          </a:prstGeom>
          <a:solidFill>
            <a:schemeClr val="bg1">
              <a:lumMod val="85000"/>
            </a:schemeClr>
          </a:solidFill>
          <a:ln>
            <a:solidFill>
              <a:schemeClr val="tx1"/>
            </a:solidFill>
          </a:ln>
        </p:spPr>
        <p:txBody>
          <a:bodyPr wrap="square" rtlCol="0">
            <a:spAutoFit/>
          </a:bodyPr>
          <a:lstStyle/>
          <a:p>
            <a:pPr algn="ctr"/>
            <a:r>
              <a:rPr lang="en-US" i="1" dirty="0"/>
              <a:t>An investigation of the coupling between clouds and aerosols</a:t>
            </a:r>
          </a:p>
        </p:txBody>
      </p:sp>
    </p:spTree>
    <p:extLst>
      <p:ext uri="{BB962C8B-B14F-4D97-AF65-F5344CB8AC3E}">
        <p14:creationId xmlns:p14="http://schemas.microsoft.com/office/powerpoint/2010/main" val="227221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article">
            <a:extLst>
              <a:ext uri="{FF2B5EF4-FFF2-40B4-BE49-F238E27FC236}">
                <a16:creationId xmlns:a16="http://schemas.microsoft.com/office/drawing/2014/main" id="{DBBDFAC5-E707-C841-8B83-D946EA058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8173" y="846411"/>
            <a:ext cx="2929345" cy="4303827"/>
          </a:xfrm>
          <a:prstGeom prst="rect">
            <a:avLst/>
          </a:prstGeom>
          <a:noFill/>
          <a:extLst>
            <a:ext uri="{909E8E84-426E-40DD-AFC4-6F175D3DCCD1}">
              <a14:hiddenFill xmlns:a14="http://schemas.microsoft.com/office/drawing/2010/main">
                <a:solidFill>
                  <a:srgbClr val="FFFFFF"/>
                </a:solidFill>
              </a14:hiddenFill>
            </a:ext>
          </a:extLst>
        </p:spPr>
      </p:pic>
      <p:pic>
        <p:nvPicPr>
          <p:cNvPr id="29707" name="Picture 11" descr="fig2-mar06">
            <a:extLst>
              <a:ext uri="{FF2B5EF4-FFF2-40B4-BE49-F238E27FC236}">
                <a16:creationId xmlns:a16="http://schemas.microsoft.com/office/drawing/2014/main" id="{6C6C26C5-E862-9046-A4BE-5EADA3A25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3" y="1371600"/>
            <a:ext cx="2890837" cy="3352800"/>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a:extLst>
              <a:ext uri="{FF2B5EF4-FFF2-40B4-BE49-F238E27FC236}">
                <a16:creationId xmlns:a16="http://schemas.microsoft.com/office/drawing/2014/main" id="{BC5DE35E-F68A-9840-811C-F46BC0F20672}"/>
              </a:ext>
            </a:extLst>
          </p:cNvPr>
          <p:cNvSpPr>
            <a:spLocks noGrp="1" noChangeArrowheads="1"/>
          </p:cNvSpPr>
          <p:nvPr>
            <p:ph type="title" sz="quarter"/>
          </p:nvPr>
        </p:nvSpPr>
        <p:spPr>
          <a:xfrm>
            <a:off x="152400" y="152400"/>
            <a:ext cx="8915400" cy="1096963"/>
          </a:xfrm>
          <a:solidFill>
            <a:schemeClr val="accent6">
              <a:lumMod val="20000"/>
              <a:lumOff val="80000"/>
            </a:schemeClr>
          </a:solidFill>
          <a:ln>
            <a:solidFill>
              <a:schemeClr val="tx1"/>
            </a:solidFill>
          </a:ln>
        </p:spPr>
        <p:txBody>
          <a:bodyPr>
            <a:normAutofit fontScale="90000"/>
          </a:bodyPr>
          <a:lstStyle/>
          <a:p>
            <a:r>
              <a:rPr lang="en-US" altLang="en-US" sz="3600" b="1" i="1" dirty="0"/>
              <a:t>Winter Monsoon Experiment (WMONEX)</a:t>
            </a:r>
            <a:br>
              <a:rPr lang="en-US" altLang="en-US" sz="3600" b="1" i="1" dirty="0"/>
            </a:br>
            <a:r>
              <a:rPr lang="en-US" altLang="en-US" sz="3600" b="1" i="1" dirty="0"/>
              <a:t>December 1978</a:t>
            </a:r>
          </a:p>
        </p:txBody>
      </p:sp>
      <p:pic>
        <p:nvPicPr>
          <p:cNvPr id="29700" name="Picture 4">
            <a:extLst>
              <a:ext uri="{FF2B5EF4-FFF2-40B4-BE49-F238E27FC236}">
                <a16:creationId xmlns:a16="http://schemas.microsoft.com/office/drawing/2014/main" id="{DF44E13A-1639-4040-AFF5-6FB8ED65ED10}"/>
              </a:ext>
            </a:extLst>
          </p:cNvPr>
          <p:cNvPicPr>
            <a:picLocks noGrp="1" noChangeAspect="1" noChangeArrowheads="1"/>
          </p:cNvPicPr>
          <p:nvPr>
            <p:ph sz="quarter" idx="2"/>
          </p:nvPr>
        </p:nvPicPr>
        <p:blipFill>
          <a:blip r:embed="rId4"/>
          <a:srcRect/>
          <a:stretch/>
        </p:blipFill>
        <p:spPr>
          <a:xfrm>
            <a:off x="252214" y="4708526"/>
            <a:ext cx="2745165" cy="1793213"/>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701" name="Picture 5">
            <a:extLst>
              <a:ext uri="{FF2B5EF4-FFF2-40B4-BE49-F238E27FC236}">
                <a16:creationId xmlns:a16="http://schemas.microsoft.com/office/drawing/2014/main" id="{337790C6-F8FC-0C47-8750-7CEF4840E386}"/>
              </a:ext>
            </a:extLst>
          </p:cNvPr>
          <p:cNvPicPr>
            <a:picLocks noGrp="1" noChangeAspect="1" noChangeArrowheads="1"/>
          </p:cNvPicPr>
          <p:nvPr>
            <p:ph sz="quarter" idx="3"/>
          </p:nvPr>
        </p:nvPicPr>
        <p:blipFill>
          <a:blip r:embed="rId5"/>
          <a:srcRect/>
          <a:stretch/>
        </p:blipFill>
        <p:spPr>
          <a:xfrm>
            <a:off x="3080702" y="4712825"/>
            <a:ext cx="2747050" cy="1793213"/>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9" name="Picture 3">
            <a:extLst>
              <a:ext uri="{FF2B5EF4-FFF2-40B4-BE49-F238E27FC236}">
                <a16:creationId xmlns:a16="http://schemas.microsoft.com/office/drawing/2014/main" id="{E76E7B1A-66F4-0C40-81B1-B8420AF01B8F}"/>
              </a:ext>
            </a:extLst>
          </p:cNvPr>
          <p:cNvPicPr>
            <a:picLocks noGrp="1" noChangeAspect="1" noChangeArrowheads="1"/>
          </p:cNvPicPr>
          <p:nvPr>
            <p:ph sz="quarter" idx="1"/>
          </p:nvPr>
        </p:nvPicPr>
        <p:blipFill>
          <a:blip r:embed="rId6"/>
          <a:srcRect/>
          <a:stretch/>
        </p:blipFill>
        <p:spPr>
          <a:xfrm>
            <a:off x="5920353" y="4708527"/>
            <a:ext cx="2747050" cy="1793838"/>
          </a:xfr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6" name="Rectangle 10">
            <a:extLst>
              <a:ext uri="{FF2B5EF4-FFF2-40B4-BE49-F238E27FC236}">
                <a16:creationId xmlns:a16="http://schemas.microsoft.com/office/drawing/2014/main" id="{0FDD0AEF-EE43-0841-8E42-C968AF8C7C32}"/>
              </a:ext>
            </a:extLst>
          </p:cNvPr>
          <p:cNvSpPr>
            <a:spLocks noChangeArrowheads="1"/>
          </p:cNvSpPr>
          <p:nvPr/>
        </p:nvSpPr>
        <p:spPr bwMode="auto">
          <a:xfrm>
            <a:off x="609600" y="1371600"/>
            <a:ext cx="2895600" cy="3276600"/>
          </a:xfrm>
          <a:prstGeom prst="rect">
            <a:avLst/>
          </a:prstGeom>
          <a:gradFill rotWithShape="1">
            <a:gsLst>
              <a:gs pos="0">
                <a:srgbClr val="FFFF00">
                  <a:alpha val="14000"/>
                </a:srgbClr>
              </a:gs>
              <a:gs pos="100000">
                <a:srgbClr val="FFFF00">
                  <a:alpha val="16000"/>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1" name="Picture 6" descr="kuettner">
            <a:extLst>
              <a:ext uri="{FF2B5EF4-FFF2-40B4-BE49-F238E27FC236}">
                <a16:creationId xmlns:a16="http://schemas.microsoft.com/office/drawing/2014/main" id="{0F9F2EC6-3ED0-874F-BE98-23A5F6B63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6980" y="1833437"/>
            <a:ext cx="2088848" cy="192816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5EF25BC-855E-0F4C-AF69-B8357CD12282}"/>
              </a:ext>
            </a:extLst>
          </p:cNvPr>
          <p:cNvSpPr txBox="1"/>
          <p:nvPr/>
        </p:nvSpPr>
        <p:spPr>
          <a:xfrm>
            <a:off x="6641846" y="3105834"/>
            <a:ext cx="1280914" cy="646331"/>
          </a:xfrm>
          <a:prstGeom prst="rect">
            <a:avLst/>
          </a:prstGeom>
          <a:noFill/>
        </p:spPr>
        <p:txBody>
          <a:bodyPr wrap="square" rtlCol="0">
            <a:spAutoFit/>
          </a:bodyPr>
          <a:lstStyle/>
          <a:p>
            <a:r>
              <a:rPr lang="en-US" b="1" i="1" dirty="0" err="1"/>
              <a:t>Joach</a:t>
            </a:r>
            <a:r>
              <a:rPr lang="en-US" b="1" i="1" dirty="0"/>
              <a:t> </a:t>
            </a:r>
            <a:r>
              <a:rPr lang="en-US" b="1" i="1" dirty="0" err="1"/>
              <a:t>Kuettner</a:t>
            </a:r>
            <a:endParaRPr lang="en-US" b="1" i="1" dirty="0"/>
          </a:p>
        </p:txBody>
      </p:sp>
    </p:spTree>
    <p:extLst>
      <p:ext uri="{BB962C8B-B14F-4D97-AF65-F5344CB8AC3E}">
        <p14:creationId xmlns:p14="http://schemas.microsoft.com/office/powerpoint/2010/main" val="182791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40080017">
            <a:extLst>
              <a:ext uri="{FF2B5EF4-FFF2-40B4-BE49-F238E27FC236}">
                <a16:creationId xmlns:a16="http://schemas.microsoft.com/office/drawing/2014/main" id="{84642A9C-7C8B-1B4A-8513-F7E9D3D024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99" r="8402"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45B6DD4-FA4E-C146-9777-8A4ACFBE67F4}"/>
              </a:ext>
            </a:extLst>
          </p:cNvPr>
          <p:cNvSpPr txBox="1"/>
          <p:nvPr/>
        </p:nvSpPr>
        <p:spPr>
          <a:xfrm>
            <a:off x="821803" y="1562581"/>
            <a:ext cx="1365812" cy="369332"/>
          </a:xfrm>
          <a:prstGeom prst="rect">
            <a:avLst/>
          </a:prstGeom>
          <a:noFill/>
        </p:spPr>
        <p:txBody>
          <a:bodyPr wrap="square" rtlCol="0">
            <a:spAutoFit/>
          </a:bodyPr>
          <a:lstStyle/>
          <a:p>
            <a:r>
              <a:rPr lang="en-US" i="1" dirty="0">
                <a:solidFill>
                  <a:schemeClr val="bg1"/>
                </a:solidFill>
              </a:rPr>
              <a:t>Webster</a:t>
            </a:r>
          </a:p>
        </p:txBody>
      </p:sp>
      <p:sp>
        <p:nvSpPr>
          <p:cNvPr id="4" name="TextBox 3">
            <a:extLst>
              <a:ext uri="{FF2B5EF4-FFF2-40B4-BE49-F238E27FC236}">
                <a16:creationId xmlns:a16="http://schemas.microsoft.com/office/drawing/2014/main" id="{CE44508F-3521-4749-AE47-346913E08CD8}"/>
              </a:ext>
            </a:extLst>
          </p:cNvPr>
          <p:cNvSpPr txBox="1"/>
          <p:nvPr/>
        </p:nvSpPr>
        <p:spPr>
          <a:xfrm>
            <a:off x="428262" y="204148"/>
            <a:ext cx="6678594" cy="400110"/>
          </a:xfrm>
          <a:prstGeom prst="rect">
            <a:avLst/>
          </a:prstGeom>
          <a:solidFill>
            <a:schemeClr val="bg1"/>
          </a:solidFill>
          <a:ln>
            <a:solidFill>
              <a:schemeClr val="tx1"/>
            </a:solidFill>
          </a:ln>
        </p:spPr>
        <p:txBody>
          <a:bodyPr wrap="square" rtlCol="0">
            <a:spAutoFit/>
          </a:bodyPr>
          <a:lstStyle/>
          <a:p>
            <a:pPr algn="ctr"/>
            <a:r>
              <a:rPr lang="en-US" sz="2000" b="1" i="1" dirty="0"/>
              <a:t>WMONEX Operations Center, Kuala Lumpur, December 1978</a:t>
            </a:r>
          </a:p>
        </p:txBody>
      </p:sp>
      <p:sp>
        <p:nvSpPr>
          <p:cNvPr id="5" name="TextBox 4">
            <a:extLst>
              <a:ext uri="{FF2B5EF4-FFF2-40B4-BE49-F238E27FC236}">
                <a16:creationId xmlns:a16="http://schemas.microsoft.com/office/drawing/2014/main" id="{8AF4C04A-A879-0443-B928-FAA36A567402}"/>
              </a:ext>
            </a:extLst>
          </p:cNvPr>
          <p:cNvSpPr txBox="1"/>
          <p:nvPr/>
        </p:nvSpPr>
        <p:spPr>
          <a:xfrm>
            <a:off x="5474837" y="1931913"/>
            <a:ext cx="1088020" cy="369332"/>
          </a:xfrm>
          <a:prstGeom prst="rect">
            <a:avLst/>
          </a:prstGeom>
          <a:noFill/>
          <a:effectLst>
            <a:outerShdw blurRad="50800" dist="50800" dir="5400000" algn="ctr" rotWithShape="0">
              <a:schemeClr val="bg1"/>
            </a:outerShdw>
          </a:effectLst>
        </p:spPr>
        <p:txBody>
          <a:bodyPr wrap="square" rtlCol="0">
            <a:spAutoFit/>
          </a:bodyPr>
          <a:lstStyle/>
          <a:p>
            <a:r>
              <a:rPr lang="en-US" i="1" dirty="0"/>
              <a:t>Sadler</a:t>
            </a:r>
          </a:p>
        </p:txBody>
      </p:sp>
      <p:sp>
        <p:nvSpPr>
          <p:cNvPr id="6" name="TextBox 5">
            <a:extLst>
              <a:ext uri="{FF2B5EF4-FFF2-40B4-BE49-F238E27FC236}">
                <a16:creationId xmlns:a16="http://schemas.microsoft.com/office/drawing/2014/main" id="{24714A4A-0AA6-B94C-A0D6-D333AAA55878}"/>
              </a:ext>
            </a:extLst>
          </p:cNvPr>
          <p:cNvSpPr txBox="1"/>
          <p:nvPr/>
        </p:nvSpPr>
        <p:spPr>
          <a:xfrm>
            <a:off x="6366076" y="1724631"/>
            <a:ext cx="1643605" cy="369332"/>
          </a:xfrm>
          <a:prstGeom prst="rect">
            <a:avLst/>
          </a:prstGeom>
          <a:noFill/>
          <a:effectLst>
            <a:outerShdw blurRad="50800" dist="50800" dir="5400000" algn="ctr" rotWithShape="0">
              <a:schemeClr val="bg1"/>
            </a:outerShdw>
          </a:effectLst>
        </p:spPr>
        <p:txBody>
          <a:bodyPr wrap="square" rtlCol="0">
            <a:spAutoFit/>
          </a:bodyPr>
          <a:lstStyle/>
          <a:p>
            <a:r>
              <a:rPr lang="en-US" i="1" dirty="0"/>
              <a:t>Chang</a:t>
            </a:r>
          </a:p>
        </p:txBody>
      </p:sp>
      <p:sp>
        <p:nvSpPr>
          <p:cNvPr id="7" name="TextBox 6">
            <a:extLst>
              <a:ext uri="{FF2B5EF4-FFF2-40B4-BE49-F238E27FC236}">
                <a16:creationId xmlns:a16="http://schemas.microsoft.com/office/drawing/2014/main" id="{1E18FADA-5E58-7B43-B073-EE6806AC9434}"/>
              </a:ext>
            </a:extLst>
          </p:cNvPr>
          <p:cNvSpPr txBox="1"/>
          <p:nvPr/>
        </p:nvSpPr>
        <p:spPr>
          <a:xfrm>
            <a:off x="7245755" y="1828273"/>
            <a:ext cx="1423697" cy="369332"/>
          </a:xfrm>
          <a:prstGeom prst="rect">
            <a:avLst/>
          </a:prstGeom>
          <a:noFill/>
        </p:spPr>
        <p:txBody>
          <a:bodyPr wrap="square" rtlCol="0">
            <a:spAutoFit/>
          </a:bodyPr>
          <a:lstStyle/>
          <a:p>
            <a:r>
              <a:rPr lang="en-US" i="1" dirty="0"/>
              <a:t>Johnson</a:t>
            </a:r>
          </a:p>
        </p:txBody>
      </p:sp>
      <p:pic>
        <p:nvPicPr>
          <p:cNvPr id="8" name="Picture 5">
            <a:extLst>
              <a:ext uri="{FF2B5EF4-FFF2-40B4-BE49-F238E27FC236}">
                <a16:creationId xmlns:a16="http://schemas.microsoft.com/office/drawing/2014/main" id="{FB34DE8D-62B5-8645-81F7-9776E7927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724" y="4265668"/>
            <a:ext cx="3733800" cy="25796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CE154A0-827B-7E47-8668-7941E614CF4D}"/>
              </a:ext>
            </a:extLst>
          </p:cNvPr>
          <p:cNvSpPr txBox="1"/>
          <p:nvPr/>
        </p:nvSpPr>
        <p:spPr>
          <a:xfrm>
            <a:off x="6817504" y="4556756"/>
            <a:ext cx="1145883" cy="369332"/>
          </a:xfrm>
          <a:prstGeom prst="rect">
            <a:avLst/>
          </a:prstGeom>
          <a:noFill/>
        </p:spPr>
        <p:txBody>
          <a:bodyPr wrap="square" rtlCol="0">
            <a:spAutoFit/>
          </a:bodyPr>
          <a:lstStyle/>
          <a:p>
            <a:pPr algn="r"/>
            <a:r>
              <a:rPr lang="en-US" i="1" dirty="0" err="1">
                <a:solidFill>
                  <a:schemeClr val="bg1"/>
                </a:solidFill>
              </a:rPr>
              <a:t>Houze</a:t>
            </a:r>
            <a:endParaRPr lang="en-US" i="1" dirty="0">
              <a:solidFill>
                <a:schemeClr val="bg1"/>
              </a:solidFill>
            </a:endParaRPr>
          </a:p>
        </p:txBody>
      </p:sp>
    </p:spTree>
    <p:extLst>
      <p:ext uri="{BB962C8B-B14F-4D97-AF65-F5344CB8AC3E}">
        <p14:creationId xmlns:p14="http://schemas.microsoft.com/office/powerpoint/2010/main" val="32730805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9AD04D8-A47A-BB4E-BC6B-129D704D196B}"/>
              </a:ext>
            </a:extLst>
          </p:cNvPr>
          <p:cNvSpPr/>
          <p:nvPr/>
        </p:nvSpPr>
        <p:spPr>
          <a:xfrm>
            <a:off x="-5522" y="-13855"/>
            <a:ext cx="9149522" cy="7010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507" name="文本框 11"/>
          <p:cNvSpPr txBox="1">
            <a:spLocks noChangeArrowheads="1"/>
          </p:cNvSpPr>
          <p:nvPr/>
        </p:nvSpPr>
        <p:spPr bwMode="auto">
          <a:xfrm>
            <a:off x="547594" y="183991"/>
            <a:ext cx="8048825" cy="1138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charset="0"/>
                <a:cs typeface="宋体" charset="0"/>
              </a:defRPr>
            </a:lvl1pPr>
            <a:lvl2pPr>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r>
              <a:rPr kumimoji="1" lang="en-US" altLang="zh-CN" sz="2600" b="1" dirty="0">
                <a:solidFill>
                  <a:srgbClr val="FFFFFF"/>
                </a:solidFill>
              </a:rPr>
              <a:t>Understanding the microphysical drivers of model biases for SC heavy rainfall </a:t>
            </a:r>
            <a:r>
              <a:rPr kumimoji="1" lang="en-US" altLang="zh-CN" sz="2200" b="1" i="1" dirty="0">
                <a:solidFill>
                  <a:srgbClr val="FFFFFF"/>
                </a:solidFill>
              </a:rPr>
              <a:t>(Kalli Furtado, Met Office, UK</a:t>
            </a:r>
            <a:r>
              <a:rPr kumimoji="1" lang="en-US" altLang="zh-CN" sz="2200" i="1" dirty="0">
                <a:solidFill>
                  <a:srgbClr val="FFFFFF"/>
                </a:solidFill>
              </a:rPr>
              <a:t>)</a:t>
            </a:r>
          </a:p>
          <a:p>
            <a:r>
              <a:rPr kumimoji="1" lang="en-US" altLang="zh-CN" sz="1600" i="1" dirty="0">
                <a:solidFill>
                  <a:srgbClr val="FFFFFF"/>
                </a:solidFill>
              </a:rPr>
              <a:t>(Furtado et al., 2018, JGR)</a:t>
            </a:r>
          </a:p>
        </p:txBody>
      </p:sp>
      <p:sp>
        <p:nvSpPr>
          <p:cNvPr id="21509" name="TextBox 3"/>
          <p:cNvSpPr txBox="1">
            <a:spLocks noChangeArrowheads="1"/>
          </p:cNvSpPr>
          <p:nvPr/>
        </p:nvSpPr>
        <p:spPr bwMode="auto">
          <a:xfrm>
            <a:off x="256495" y="1316119"/>
            <a:ext cx="4711308" cy="2862322"/>
          </a:xfrm>
          <a:prstGeom prst="rect">
            <a:avLst/>
          </a:prstGeom>
          <a:noFill/>
          <a:ln>
            <a:noFill/>
          </a:ln>
        </p:spPr>
        <p:txBody>
          <a:bodyPr wrap="square">
            <a:spAutoFit/>
          </a:bodyPr>
          <a:lstStyle>
            <a:lvl1pPr>
              <a:defRPr>
                <a:solidFill>
                  <a:schemeClr val="tx1"/>
                </a:solidFill>
                <a:latin typeface="Calibri" charset="0"/>
                <a:ea typeface="宋体" charset="0"/>
                <a:cs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fontAlgn="base">
              <a:spcBef>
                <a:spcPct val="0"/>
              </a:spcBef>
              <a:spcAft>
                <a:spcPct val="0"/>
              </a:spcAft>
              <a:defRPr>
                <a:solidFill>
                  <a:schemeClr val="tx1"/>
                </a:solidFill>
                <a:latin typeface="Calibri" charset="0"/>
                <a:ea typeface="宋体" charset="0"/>
              </a:defRPr>
            </a:lvl6pPr>
            <a:lvl7pPr marL="2971800" indent="-228600" fontAlgn="base">
              <a:spcBef>
                <a:spcPct val="0"/>
              </a:spcBef>
              <a:spcAft>
                <a:spcPct val="0"/>
              </a:spcAft>
              <a:defRPr>
                <a:solidFill>
                  <a:schemeClr val="tx1"/>
                </a:solidFill>
                <a:latin typeface="Calibri" charset="0"/>
                <a:ea typeface="宋体" charset="0"/>
              </a:defRPr>
            </a:lvl7pPr>
            <a:lvl8pPr marL="3429000" indent="-228600" fontAlgn="base">
              <a:spcBef>
                <a:spcPct val="0"/>
              </a:spcBef>
              <a:spcAft>
                <a:spcPct val="0"/>
              </a:spcAft>
              <a:defRPr>
                <a:solidFill>
                  <a:schemeClr val="tx1"/>
                </a:solidFill>
                <a:latin typeface="Calibri" charset="0"/>
                <a:ea typeface="宋体" charset="0"/>
              </a:defRPr>
            </a:lvl8pPr>
            <a:lvl9pPr marL="3886200" indent="-228600" fontAlgn="base">
              <a:spcBef>
                <a:spcPct val="0"/>
              </a:spcBef>
              <a:spcAft>
                <a:spcPct val="0"/>
              </a:spcAft>
              <a:defRPr>
                <a:solidFill>
                  <a:schemeClr val="tx1"/>
                </a:solidFill>
                <a:latin typeface="Calibri" charset="0"/>
                <a:ea typeface="宋体" charset="0"/>
              </a:defRPr>
            </a:lvl9pPr>
          </a:lstStyle>
          <a:p>
            <a:pPr marL="431640" indent="-315360">
              <a:buClr>
                <a:srgbClr val="FFFFFF"/>
              </a:buClr>
              <a:buSzPct val="45000"/>
              <a:buFont typeface="Wingdings" charset="2"/>
              <a:buChar char=""/>
            </a:pPr>
            <a:r>
              <a:rPr lang="en-GB" altLang="zh-CN" sz="2000" i="1" spc="-1" dirty="0">
                <a:solidFill>
                  <a:srgbClr val="FFFF00"/>
                </a:solidFill>
                <a:uFill>
                  <a:solidFill>
                    <a:srgbClr val="FFFFFF"/>
                  </a:solidFill>
                </a:uFill>
                <a:latin typeface="Arial"/>
                <a:ea typeface="DejaVu Sans"/>
              </a:rPr>
              <a:t>Rain # concentration </a:t>
            </a:r>
            <a:r>
              <a:rPr lang="en-GB" altLang="zh-CN" sz="2000" i="1" spc="-1" dirty="0">
                <a:solidFill>
                  <a:srgbClr val="FFFFFF"/>
                </a:solidFill>
                <a:uFill>
                  <a:solidFill>
                    <a:srgbClr val="FFFFFF"/>
                  </a:solidFill>
                </a:uFill>
                <a:latin typeface="Arial"/>
                <a:ea typeface="DejaVu Sans"/>
              </a:rPr>
              <a:t>determines rainfall </a:t>
            </a:r>
            <a:r>
              <a:rPr lang="en-US" altLang="zh-CN" sz="2000" i="1" spc="-1" dirty="0">
                <a:solidFill>
                  <a:srgbClr val="FFFFFF"/>
                </a:solidFill>
                <a:uFill>
                  <a:solidFill>
                    <a:srgbClr val="FFFFFF"/>
                  </a:solidFill>
                </a:uFill>
                <a:latin typeface="Arial"/>
                <a:ea typeface="DejaVu Sans"/>
              </a:rPr>
              <a:t>&amp; low-level reflectivity </a:t>
            </a:r>
            <a:r>
              <a:rPr lang="en-GB" altLang="zh-CN" sz="2000" i="1" spc="-1" dirty="0">
                <a:solidFill>
                  <a:srgbClr val="FFFFFF"/>
                </a:solidFill>
                <a:uFill>
                  <a:solidFill>
                    <a:srgbClr val="FFFFFF"/>
                  </a:solidFill>
                </a:uFill>
                <a:latin typeface="Arial"/>
                <a:ea typeface="DejaVu Sans"/>
              </a:rPr>
              <a:t>biases</a:t>
            </a:r>
            <a:endParaRPr lang="en-GB" altLang="zh-CN" sz="2000" spc="-1" dirty="0">
              <a:solidFill>
                <a:srgbClr val="FFFFFF"/>
              </a:solidFill>
              <a:uFill>
                <a:solidFill>
                  <a:srgbClr val="FFFFFF"/>
                </a:solidFill>
              </a:uFill>
              <a:latin typeface="Arial"/>
            </a:endParaRPr>
          </a:p>
          <a:p>
            <a:pPr marL="431640" indent="-315360">
              <a:buClr>
                <a:srgbClr val="FFFFFF"/>
              </a:buClr>
              <a:buSzPct val="45000"/>
              <a:buFont typeface="Wingdings" charset="2"/>
              <a:buChar char=""/>
            </a:pPr>
            <a:r>
              <a:rPr lang="en-GB" altLang="zh-CN" sz="2000" i="1" spc="-1" dirty="0">
                <a:solidFill>
                  <a:srgbClr val="FFFFFF"/>
                </a:solidFill>
                <a:uFill>
                  <a:solidFill>
                    <a:srgbClr val="FFFFFF"/>
                  </a:solidFill>
                </a:uFill>
                <a:latin typeface="Arial"/>
                <a:ea typeface="DejaVu Sans"/>
              </a:rPr>
              <a:t>TOA biases are determined by:</a:t>
            </a:r>
            <a:endParaRPr lang="en-GB" altLang="zh-CN" sz="2000" spc="-1" dirty="0">
              <a:solidFill>
                <a:srgbClr val="FFFFFF"/>
              </a:solidFill>
              <a:uFill>
                <a:solidFill>
                  <a:srgbClr val="FFFFFF"/>
                </a:solidFill>
              </a:uFill>
              <a:latin typeface="Arial"/>
            </a:endParaRPr>
          </a:p>
          <a:p>
            <a:pPr marL="993060" lvl="3" indent="-342900">
              <a:buClr>
                <a:srgbClr val="FFFFFF"/>
              </a:buClr>
              <a:buSzPct val="45000"/>
              <a:buFont typeface="Symbol" charset="2"/>
              <a:buChar char="-"/>
            </a:pPr>
            <a:r>
              <a:rPr lang="en-US" altLang="zh-CN" sz="2000" i="1" spc="-1" dirty="0">
                <a:solidFill>
                  <a:srgbClr val="FFFF00"/>
                </a:solidFill>
                <a:uFill>
                  <a:solidFill>
                    <a:srgbClr val="FFFFFF"/>
                  </a:solidFill>
                </a:uFill>
                <a:latin typeface="Arial"/>
                <a:ea typeface="DejaVu Sans"/>
              </a:rPr>
              <a:t>cloud fraction diagnosis </a:t>
            </a:r>
            <a:r>
              <a:rPr lang="en-GB" altLang="zh-CN" sz="2000" i="1" spc="-1" dirty="0">
                <a:solidFill>
                  <a:srgbClr val="FFFFFF"/>
                </a:solidFill>
                <a:uFill>
                  <a:solidFill>
                    <a:srgbClr val="FFFFFF"/>
                  </a:solidFill>
                </a:uFill>
                <a:latin typeface="Arial"/>
                <a:ea typeface="DejaVu Sans"/>
              </a:rPr>
              <a:t>(low clouds)</a:t>
            </a:r>
            <a:r>
              <a:rPr lang="en-GB" altLang="zh-CN" sz="2000" i="1" spc="-1" baseline="-33000" dirty="0">
                <a:solidFill>
                  <a:srgbClr val="FFFFFF"/>
                </a:solidFill>
                <a:uFill>
                  <a:solidFill>
                    <a:srgbClr val="FFFFFF"/>
                  </a:solidFill>
                </a:uFill>
                <a:latin typeface="Arial"/>
                <a:ea typeface="DejaVu Sans"/>
              </a:rPr>
              <a:t> </a:t>
            </a:r>
            <a:endParaRPr lang="en-GB" altLang="zh-CN" sz="2000" spc="-1" dirty="0">
              <a:solidFill>
                <a:srgbClr val="FFFFFF"/>
              </a:solidFill>
              <a:uFill>
                <a:solidFill>
                  <a:srgbClr val="FFFFFF"/>
                </a:solidFill>
              </a:uFill>
              <a:latin typeface="Arial"/>
            </a:endParaRPr>
          </a:p>
          <a:p>
            <a:pPr marL="993060" lvl="3" indent="-342900">
              <a:buClr>
                <a:srgbClr val="FFFFFF"/>
              </a:buClr>
              <a:buSzPct val="45000"/>
              <a:buFont typeface="Symbol" charset="2"/>
              <a:buChar char="-"/>
            </a:pPr>
            <a:r>
              <a:rPr lang="en-GB" altLang="zh-CN" sz="2000" i="1" spc="-1" dirty="0">
                <a:solidFill>
                  <a:srgbClr val="FFFF00"/>
                </a:solidFill>
                <a:uFill>
                  <a:solidFill>
                    <a:srgbClr val="FFFFFF"/>
                  </a:solidFill>
                </a:uFill>
                <a:latin typeface="Arial"/>
                <a:ea typeface="DejaVu Sans"/>
              </a:rPr>
              <a:t>assumption of ice crystal fallspeed </a:t>
            </a:r>
            <a:r>
              <a:rPr lang="en-GB" altLang="zh-CN" sz="2000" i="1" spc="-1" dirty="0">
                <a:solidFill>
                  <a:srgbClr val="FFFFFF"/>
                </a:solidFill>
                <a:uFill>
                  <a:solidFill>
                    <a:srgbClr val="FFFFFF"/>
                  </a:solidFill>
                </a:uFill>
                <a:latin typeface="Arial"/>
                <a:ea typeface="DejaVu Sans"/>
              </a:rPr>
              <a:t>(high clouds)</a:t>
            </a:r>
            <a:endParaRPr lang="en-GB" altLang="zh-CN" sz="2000" spc="-1" dirty="0">
              <a:solidFill>
                <a:srgbClr val="FFFFFF"/>
              </a:solidFill>
              <a:uFill>
                <a:solidFill>
                  <a:srgbClr val="FFFFFF"/>
                </a:solidFill>
              </a:uFill>
              <a:latin typeface="Arial"/>
            </a:endParaRPr>
          </a:p>
          <a:p>
            <a:pPr marL="431640" lvl="1" indent="-215640">
              <a:buClr>
                <a:srgbClr val="FFFFFF"/>
              </a:buClr>
              <a:buSzPct val="45000"/>
              <a:buFont typeface="Wingdings" charset="2"/>
              <a:buChar char=""/>
            </a:pPr>
            <a:r>
              <a:rPr lang="en-GB" altLang="zh-CN" sz="2000" i="1" spc="-1" dirty="0">
                <a:solidFill>
                  <a:srgbClr val="FFFF00"/>
                </a:solidFill>
                <a:uFill>
                  <a:solidFill>
                    <a:srgbClr val="FFFFFF"/>
                  </a:solidFill>
                </a:uFill>
                <a:latin typeface="Arial"/>
                <a:ea typeface="DejaVu Sans"/>
              </a:rPr>
              <a:t>1M could be tuned to produce comparable results of 2M</a:t>
            </a:r>
            <a:endParaRPr lang="en-GB" altLang="zh-CN" sz="2000" spc="-1" dirty="0">
              <a:solidFill>
                <a:srgbClr val="FFFF00"/>
              </a:solidFill>
              <a:uFill>
                <a:solidFill>
                  <a:srgbClr val="FFFFFF"/>
                </a:solidFill>
              </a:uFill>
              <a:latin typeface="Arial"/>
            </a:endParaRPr>
          </a:p>
        </p:txBody>
      </p:sp>
      <p:grpSp>
        <p:nvGrpSpPr>
          <p:cNvPr id="3" name="组 2"/>
          <p:cNvGrpSpPr/>
          <p:nvPr/>
        </p:nvGrpSpPr>
        <p:grpSpPr>
          <a:xfrm>
            <a:off x="5008772" y="2747281"/>
            <a:ext cx="1998764" cy="3907091"/>
            <a:chOff x="4967804" y="2842320"/>
            <a:chExt cx="1998764" cy="3907090"/>
          </a:xfrm>
        </p:grpSpPr>
        <p:pic>
          <p:nvPicPr>
            <p:cNvPr id="16" name="Picture 59"/>
            <p:cNvPicPr/>
            <p:nvPr/>
          </p:nvPicPr>
          <p:blipFill>
            <a:blip r:embed="rId3"/>
            <a:srcRect t="9927" r="62260"/>
            <a:stretch/>
          </p:blipFill>
          <p:spPr>
            <a:xfrm>
              <a:off x="4967804" y="3343679"/>
              <a:ext cx="1998763" cy="3405731"/>
            </a:xfrm>
            <a:prstGeom prst="rect">
              <a:avLst/>
            </a:prstGeom>
            <a:ln>
              <a:noFill/>
            </a:ln>
          </p:spPr>
        </p:pic>
        <p:sp>
          <p:nvSpPr>
            <p:cNvPr id="17" name="CustomShape 1"/>
            <p:cNvSpPr/>
            <p:nvPr/>
          </p:nvSpPr>
          <p:spPr>
            <a:xfrm>
              <a:off x="4967804" y="2842320"/>
              <a:ext cx="1998764" cy="769201"/>
            </a:xfrm>
            <a:prstGeom prst="rect">
              <a:avLst/>
            </a:prstGeom>
            <a:solidFill>
              <a:schemeClr val="tx1"/>
            </a:solidFill>
            <a:ln>
              <a:noFill/>
            </a:ln>
          </p:spPr>
          <p:style>
            <a:lnRef idx="0">
              <a:scrgbClr r="0" g="0" b="0"/>
            </a:lnRef>
            <a:fillRef idx="0">
              <a:scrgbClr r="0" g="0" b="0"/>
            </a:fillRef>
            <a:effectRef idx="0">
              <a:scrgbClr r="0" g="0" b="0"/>
            </a:effectRef>
            <a:fontRef idx="minor"/>
          </p:style>
          <p:txBody>
            <a:bodyPr lIns="90000" tIns="45000" rIns="90000" bIns="45000"/>
            <a:lstStyle/>
            <a:p>
              <a:r>
                <a:rPr lang="en-GB" sz="1600" spc="-1" dirty="0">
                  <a:solidFill>
                    <a:srgbClr val="FF0000"/>
                  </a:solidFill>
                  <a:uFill>
                    <a:solidFill>
                      <a:srgbClr val="FFFFFF"/>
                    </a:solidFill>
                  </a:uFill>
                  <a:latin typeface="Arial"/>
                  <a:ea typeface="DejaVu Sans"/>
                </a:rPr>
                <a:t>2M</a:t>
              </a:r>
            </a:p>
            <a:p>
              <a:r>
                <a:rPr lang="en-GB" sz="1600" spc="-1" dirty="0">
                  <a:solidFill>
                    <a:srgbClr val="660066"/>
                  </a:solidFill>
                  <a:uFill>
                    <a:solidFill>
                      <a:srgbClr val="FFFFFF"/>
                    </a:solidFill>
                  </a:uFill>
                  <a:latin typeface="Arial"/>
                  <a:ea typeface="DejaVu Sans"/>
                </a:rPr>
                <a:t>1M+mod. fallspeed</a:t>
              </a:r>
            </a:p>
            <a:p>
              <a:r>
                <a:rPr lang="en-GB" sz="1600" spc="-1" dirty="0">
                  <a:solidFill>
                    <a:srgbClr val="008000"/>
                  </a:solidFill>
                  <a:uFill>
                    <a:solidFill>
                      <a:srgbClr val="FFFFFF"/>
                    </a:solidFill>
                  </a:uFill>
                  <a:latin typeface="Arial"/>
                  <a:ea typeface="DejaVu Sans"/>
                </a:rPr>
                <a:t>1M</a:t>
              </a:r>
              <a:endParaRPr lang="en-GB" sz="1600" spc="-1" dirty="0">
                <a:solidFill>
                  <a:srgbClr val="008000"/>
                </a:solidFill>
                <a:uFill>
                  <a:solidFill>
                    <a:srgbClr val="FFFFFF"/>
                  </a:solidFill>
                </a:uFill>
                <a:latin typeface="Arial"/>
              </a:endParaRPr>
            </a:p>
          </p:txBody>
        </p:sp>
      </p:grpSp>
      <p:sp>
        <p:nvSpPr>
          <p:cNvPr id="23" name="CustomShape 1"/>
          <p:cNvSpPr/>
          <p:nvPr/>
        </p:nvSpPr>
        <p:spPr>
          <a:xfrm>
            <a:off x="5008777" y="1978084"/>
            <a:ext cx="1998763" cy="769201"/>
          </a:xfrm>
          <a:prstGeom prst="rect">
            <a:avLst/>
          </a:prstGeom>
          <a:solidFill>
            <a:schemeClr val="tx1"/>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GB" sz="2000" spc="-1" dirty="0">
                <a:solidFill>
                  <a:prstClr val="black"/>
                </a:solidFill>
                <a:uFill>
                  <a:solidFill>
                    <a:srgbClr val="FFFFFF"/>
                  </a:solidFill>
                </a:uFill>
                <a:latin typeface="Arial"/>
                <a:ea typeface="DejaVu Sans"/>
              </a:rPr>
              <a:t>Ice water content</a:t>
            </a:r>
          </a:p>
        </p:txBody>
      </p:sp>
      <p:grpSp>
        <p:nvGrpSpPr>
          <p:cNvPr id="5" name="组 4"/>
          <p:cNvGrpSpPr/>
          <p:nvPr/>
        </p:nvGrpSpPr>
        <p:grpSpPr>
          <a:xfrm>
            <a:off x="7075881" y="849609"/>
            <a:ext cx="1969845" cy="5804411"/>
            <a:chOff x="7075881" y="849610"/>
            <a:chExt cx="1969845" cy="5804410"/>
          </a:xfrm>
        </p:grpSpPr>
        <p:grpSp>
          <p:nvGrpSpPr>
            <p:cNvPr id="4" name="组 3"/>
            <p:cNvGrpSpPr/>
            <p:nvPr/>
          </p:nvGrpSpPr>
          <p:grpSpPr>
            <a:xfrm>
              <a:off x="7075881" y="895100"/>
              <a:ext cx="1969844" cy="5758920"/>
              <a:chOff x="7075881" y="1076540"/>
              <a:chExt cx="1969844" cy="5758920"/>
            </a:xfrm>
          </p:grpSpPr>
          <p:pic>
            <p:nvPicPr>
              <p:cNvPr id="11" name="Picture 51"/>
              <p:cNvPicPr/>
              <p:nvPr/>
            </p:nvPicPr>
            <p:blipFill rotWithShape="1">
              <a:blip r:embed="rId4"/>
              <a:srcRect l="6208" t="7930" r="63600" b="25876"/>
              <a:stretch/>
            </p:blipFill>
            <p:spPr>
              <a:xfrm>
                <a:off x="7075881" y="1076540"/>
                <a:ext cx="1969844" cy="5758920"/>
              </a:xfrm>
              <a:prstGeom prst="rect">
                <a:avLst/>
              </a:prstGeom>
              <a:ln>
                <a:noFill/>
              </a:ln>
            </p:spPr>
          </p:pic>
          <p:sp>
            <p:nvSpPr>
              <p:cNvPr id="12" name="CustomShape 1"/>
              <p:cNvSpPr/>
              <p:nvPr/>
            </p:nvSpPr>
            <p:spPr>
              <a:xfrm>
                <a:off x="7528154" y="1463040"/>
                <a:ext cx="883536"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pc="-1" dirty="0">
                    <a:solidFill>
                      <a:srgbClr val="000000"/>
                    </a:solidFill>
                    <a:uFill>
                      <a:solidFill>
                        <a:srgbClr val="FFFFFF"/>
                      </a:solidFill>
                    </a:uFill>
                    <a:latin typeface="Arial"/>
                    <a:ea typeface="DejaVu Sans"/>
                  </a:rPr>
                  <a:t>Radar</a:t>
                </a:r>
                <a:endParaRPr lang="en-GB" spc="-1" dirty="0">
                  <a:solidFill>
                    <a:srgbClr val="000000"/>
                  </a:solidFill>
                  <a:uFill>
                    <a:solidFill>
                      <a:srgbClr val="FFFFFF"/>
                    </a:solidFill>
                  </a:uFill>
                  <a:latin typeface="Arial"/>
                </a:endParaRPr>
              </a:p>
            </p:txBody>
          </p:sp>
          <p:sp>
            <p:nvSpPr>
              <p:cNvPr id="13" name="CustomShape 1"/>
              <p:cNvSpPr/>
              <p:nvPr/>
            </p:nvSpPr>
            <p:spPr>
              <a:xfrm>
                <a:off x="7528154" y="2842320"/>
                <a:ext cx="883536"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pc="-1" dirty="0">
                    <a:solidFill>
                      <a:srgbClr val="000000"/>
                    </a:solidFill>
                    <a:uFill>
                      <a:solidFill>
                        <a:srgbClr val="FFFFFF"/>
                      </a:solidFill>
                    </a:uFill>
                    <a:latin typeface="Arial"/>
                    <a:ea typeface="DejaVu Sans"/>
                  </a:rPr>
                  <a:t>2M</a:t>
                </a:r>
                <a:endParaRPr lang="en-GB" spc="-1" dirty="0">
                  <a:solidFill>
                    <a:srgbClr val="000000"/>
                  </a:solidFill>
                  <a:uFill>
                    <a:solidFill>
                      <a:srgbClr val="FFFFFF"/>
                    </a:solidFill>
                  </a:uFill>
                  <a:latin typeface="Arial"/>
                </a:endParaRPr>
              </a:p>
            </p:txBody>
          </p:sp>
          <p:sp>
            <p:nvSpPr>
              <p:cNvPr id="14" name="CustomShape 1"/>
              <p:cNvSpPr/>
              <p:nvPr/>
            </p:nvSpPr>
            <p:spPr>
              <a:xfrm>
                <a:off x="7510874" y="4212960"/>
                <a:ext cx="883536"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pc="-1" dirty="0">
                    <a:solidFill>
                      <a:srgbClr val="000000"/>
                    </a:solidFill>
                    <a:uFill>
                      <a:solidFill>
                        <a:srgbClr val="FFFFFF"/>
                      </a:solidFill>
                    </a:uFill>
                    <a:latin typeface="Arial"/>
                    <a:ea typeface="DejaVu Sans"/>
                  </a:rPr>
                  <a:t>1M</a:t>
                </a:r>
                <a:endParaRPr lang="en-GB" spc="-1" dirty="0">
                  <a:solidFill>
                    <a:srgbClr val="000000"/>
                  </a:solidFill>
                  <a:uFill>
                    <a:solidFill>
                      <a:srgbClr val="FFFFFF"/>
                    </a:solidFill>
                  </a:uFill>
                  <a:latin typeface="Arial"/>
                </a:endParaRPr>
              </a:p>
            </p:txBody>
          </p:sp>
          <p:sp>
            <p:nvSpPr>
              <p:cNvPr id="15" name="CustomShape 1"/>
              <p:cNvSpPr/>
              <p:nvPr/>
            </p:nvSpPr>
            <p:spPr>
              <a:xfrm>
                <a:off x="7421469" y="5609520"/>
                <a:ext cx="1624256" cy="34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GB" sz="1600" spc="-1" dirty="0">
                    <a:solidFill>
                      <a:srgbClr val="000000"/>
                    </a:solidFill>
                    <a:uFill>
                      <a:solidFill>
                        <a:srgbClr val="FFFFFF"/>
                      </a:solidFill>
                    </a:uFill>
                    <a:latin typeface="Arial"/>
                    <a:ea typeface="DejaVu Sans"/>
                  </a:rPr>
                  <a:t>1M+modified Nr</a:t>
                </a:r>
                <a:endParaRPr lang="en-GB" sz="1600" spc="-1" dirty="0">
                  <a:solidFill>
                    <a:srgbClr val="000000"/>
                  </a:solidFill>
                  <a:uFill>
                    <a:solidFill>
                      <a:srgbClr val="FFFFFF"/>
                    </a:solidFill>
                  </a:uFill>
                  <a:latin typeface="Arial"/>
                </a:endParaRPr>
              </a:p>
            </p:txBody>
          </p:sp>
        </p:grpSp>
        <p:sp>
          <p:nvSpPr>
            <p:cNvPr id="24" name="CustomShape 1"/>
            <p:cNvSpPr/>
            <p:nvPr/>
          </p:nvSpPr>
          <p:spPr>
            <a:xfrm>
              <a:off x="7075882" y="849610"/>
              <a:ext cx="1969844" cy="384601"/>
            </a:xfrm>
            <a:prstGeom prst="rect">
              <a:avLst/>
            </a:prstGeom>
            <a:solidFill>
              <a:schemeClr val="tx1"/>
            </a:solid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GB" sz="2000" spc="-1" dirty="0">
                  <a:solidFill>
                    <a:prstClr val="black"/>
                  </a:solidFill>
                  <a:uFill>
                    <a:solidFill>
                      <a:srgbClr val="FFFFFF"/>
                    </a:solidFill>
                  </a:uFill>
                  <a:latin typeface="Arial"/>
                  <a:ea typeface="DejaVu Sans"/>
                </a:rPr>
                <a:t>Reflectivity</a:t>
              </a:r>
            </a:p>
          </p:txBody>
        </p:sp>
      </p:grpSp>
      <p:sp>
        <p:nvSpPr>
          <p:cNvPr id="7" name="文本框 6"/>
          <p:cNvSpPr txBox="1"/>
          <p:nvPr/>
        </p:nvSpPr>
        <p:spPr>
          <a:xfrm>
            <a:off x="5075435" y="1251410"/>
            <a:ext cx="1632823" cy="461665"/>
          </a:xfrm>
          <a:prstGeom prst="rect">
            <a:avLst/>
          </a:prstGeom>
          <a:noFill/>
        </p:spPr>
        <p:txBody>
          <a:bodyPr wrap="square" rtlCol="0">
            <a:spAutoFit/>
          </a:bodyPr>
          <a:lstStyle/>
          <a:p>
            <a:pPr algn="ctr"/>
            <a:r>
              <a:rPr kumimoji="1" lang="en-US" altLang="zh-CN" sz="2400" dirty="0">
                <a:solidFill>
                  <a:prstClr val="white"/>
                </a:solidFill>
                <a:latin typeface="Corbel"/>
                <a:ea typeface="华文楷体"/>
              </a:rPr>
              <a:t>May 2016</a:t>
            </a:r>
            <a:endParaRPr kumimoji="1" lang="zh-CN" altLang="en-US" sz="2400" dirty="0">
              <a:solidFill>
                <a:prstClr val="white"/>
              </a:solidFill>
              <a:latin typeface="Corbel"/>
              <a:ea typeface="华文楷体"/>
            </a:endParaRPr>
          </a:p>
        </p:txBody>
      </p:sp>
      <p:pic>
        <p:nvPicPr>
          <p:cNvPr id="6" name="图片 5">
            <a:extLst>
              <a:ext uri="{FF2B5EF4-FFF2-40B4-BE49-F238E27FC236}">
                <a16:creationId xmlns:a16="http://schemas.microsoft.com/office/drawing/2014/main" id="{E7D08034-F89C-40E8-8DB3-BFA578F8E041}"/>
              </a:ext>
            </a:extLst>
          </p:cNvPr>
          <p:cNvPicPr>
            <a:picLocks noChangeAspect="1"/>
          </p:cNvPicPr>
          <p:nvPr/>
        </p:nvPicPr>
        <p:blipFill>
          <a:blip r:embed="rId5"/>
          <a:stretch>
            <a:fillRect/>
          </a:stretch>
        </p:blipFill>
        <p:spPr>
          <a:xfrm>
            <a:off x="409776" y="4288638"/>
            <a:ext cx="4381500" cy="2278884"/>
          </a:xfrm>
          <a:prstGeom prst="rect">
            <a:avLst/>
          </a:prstGeom>
        </p:spPr>
      </p:pic>
      <p:sp>
        <p:nvSpPr>
          <p:cNvPr id="2" name="TextBox 1">
            <a:extLst>
              <a:ext uri="{FF2B5EF4-FFF2-40B4-BE49-F238E27FC236}">
                <a16:creationId xmlns:a16="http://schemas.microsoft.com/office/drawing/2014/main" id="{13B8C934-7D50-1541-AB19-56DE9389F503}"/>
              </a:ext>
            </a:extLst>
          </p:cNvPr>
          <p:cNvSpPr txBox="1"/>
          <p:nvPr/>
        </p:nvSpPr>
        <p:spPr>
          <a:xfrm>
            <a:off x="4791276" y="-25972"/>
            <a:ext cx="2947226" cy="369332"/>
          </a:xfrm>
          <a:prstGeom prst="rect">
            <a:avLst/>
          </a:prstGeom>
          <a:noFill/>
        </p:spPr>
        <p:txBody>
          <a:bodyPr wrap="square" rtlCol="0">
            <a:spAutoFit/>
          </a:bodyPr>
          <a:lstStyle/>
          <a:p>
            <a:r>
              <a:rPr lang="en-US" b="1" i="1" dirty="0">
                <a:solidFill>
                  <a:srgbClr val="FFB0B3"/>
                </a:solidFill>
              </a:rPr>
              <a:t>(courtesy </a:t>
            </a:r>
            <a:r>
              <a:rPr lang="en-US" b="1" i="1" dirty="0" err="1">
                <a:solidFill>
                  <a:srgbClr val="FFB0B3"/>
                </a:solidFill>
              </a:rPr>
              <a:t>Yali</a:t>
            </a:r>
            <a:r>
              <a:rPr lang="en-US" b="1" i="1" dirty="0">
                <a:solidFill>
                  <a:srgbClr val="FFB0B3"/>
                </a:solidFill>
              </a:rPr>
              <a:t> Luo)</a:t>
            </a:r>
          </a:p>
        </p:txBody>
      </p:sp>
    </p:spTree>
    <p:extLst>
      <p:ext uri="{BB962C8B-B14F-4D97-AF65-F5344CB8AC3E}">
        <p14:creationId xmlns:p14="http://schemas.microsoft.com/office/powerpoint/2010/main" val="2633971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125587" y="108371"/>
            <a:ext cx="8898465" cy="646331"/>
          </a:xfrm>
          <a:prstGeom prst="rect">
            <a:avLst/>
          </a:prstGeom>
          <a:noFill/>
        </p:spPr>
        <p:txBody>
          <a:bodyPr wrap="square" rtlCol="0">
            <a:spAutoFit/>
          </a:bodyPr>
          <a:lstStyle/>
          <a:p>
            <a:pPr algn="ctr"/>
            <a:r>
              <a:rPr lang="en-US" sz="3600" b="1" i="1" dirty="0">
                <a:solidFill>
                  <a:srgbClr val="CCFFCC"/>
                </a:solidFill>
                <a:effectLst>
                  <a:outerShdw blurRad="50800" dist="38100" dir="2700000" algn="tl" rotWithShape="0">
                    <a:schemeClr val="bg1">
                      <a:alpha val="43000"/>
                    </a:schemeClr>
                  </a:outerShdw>
                </a:effectLst>
              </a:rPr>
              <a:t>Field Campaigns in East Asia/SCS Area</a:t>
            </a:r>
          </a:p>
        </p:txBody>
      </p:sp>
      <p:cxnSp>
        <p:nvCxnSpPr>
          <p:cNvPr id="3" name="Straight Connector 2"/>
          <p:cNvCxnSpPr/>
          <p:nvPr/>
        </p:nvCxnSpPr>
        <p:spPr>
          <a:xfrm flipV="1">
            <a:off x="474136" y="5249333"/>
            <a:ext cx="8111064" cy="1"/>
          </a:xfrm>
          <a:prstGeom prst="line">
            <a:avLst/>
          </a:prstGeom>
          <a:ln w="57150" cmpd="sng">
            <a:solidFill>
              <a:schemeClr val="tx1"/>
            </a:solidFill>
          </a:ln>
          <a:effectLst>
            <a:outerShdw blurRad="40000" dist="20000" dir="4260000" rotWithShape="0">
              <a:schemeClr val="bg1">
                <a:alpha val="38000"/>
              </a:scheme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1073835" y="4978400"/>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2750249" y="4978398"/>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4443555"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6119973"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809137" y="4944532"/>
            <a:ext cx="0" cy="270935"/>
          </a:xfrm>
          <a:prstGeom prst="line">
            <a:avLst/>
          </a:prstGeom>
          <a:ln w="285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23968"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1980</a:t>
            </a:r>
          </a:p>
        </p:txBody>
      </p:sp>
      <p:sp>
        <p:nvSpPr>
          <p:cNvPr id="31" name="TextBox 30"/>
          <p:cNvSpPr txBox="1"/>
          <p:nvPr/>
        </p:nvSpPr>
        <p:spPr>
          <a:xfrm rot="16200000">
            <a:off x="1700382"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1990</a:t>
            </a:r>
          </a:p>
        </p:txBody>
      </p:sp>
      <p:sp>
        <p:nvSpPr>
          <p:cNvPr id="32" name="TextBox 31"/>
          <p:cNvSpPr txBox="1"/>
          <p:nvPr/>
        </p:nvSpPr>
        <p:spPr>
          <a:xfrm rot="16200000">
            <a:off x="3393688" y="6102233"/>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2000</a:t>
            </a:r>
          </a:p>
        </p:txBody>
      </p:sp>
      <p:sp>
        <p:nvSpPr>
          <p:cNvPr id="33" name="TextBox 32"/>
          <p:cNvSpPr txBox="1"/>
          <p:nvPr/>
        </p:nvSpPr>
        <p:spPr>
          <a:xfrm rot="16200000">
            <a:off x="5082851" y="6119168"/>
            <a:ext cx="2099733" cy="461665"/>
          </a:xfrm>
          <a:prstGeom prst="rect">
            <a:avLst/>
          </a:prstGeom>
          <a:noFill/>
        </p:spPr>
        <p:txBody>
          <a:bodyPr wrap="square" rtlCol="0">
            <a:spAutoFit/>
          </a:bodyPr>
          <a:lstStyle/>
          <a:p>
            <a:pPr algn="r"/>
            <a:r>
              <a:rPr lang="en-US" sz="2400" b="1" i="1" dirty="0">
                <a:effectLst>
                  <a:outerShdw blurRad="50800" dist="38100" dir="2700000" algn="tl" rotWithShape="0">
                    <a:schemeClr val="bg1">
                      <a:alpha val="43000"/>
                    </a:schemeClr>
                  </a:outerShdw>
                </a:effectLst>
              </a:rPr>
              <a:t>2010</a:t>
            </a:r>
          </a:p>
        </p:txBody>
      </p:sp>
      <p:sp>
        <p:nvSpPr>
          <p:cNvPr id="34" name="TextBox 33"/>
          <p:cNvSpPr txBox="1"/>
          <p:nvPr/>
        </p:nvSpPr>
        <p:spPr>
          <a:xfrm rot="16200000">
            <a:off x="6769149" y="6085300"/>
            <a:ext cx="2099733" cy="461665"/>
          </a:xfrm>
          <a:prstGeom prst="rect">
            <a:avLst/>
          </a:prstGeom>
          <a:noFill/>
        </p:spPr>
        <p:txBody>
          <a:bodyPr wrap="square" rtlCol="0">
            <a:spAutoFit/>
          </a:bodyPr>
          <a:lstStyle/>
          <a:p>
            <a:pPr algn="r"/>
            <a:r>
              <a:rPr lang="en-US" sz="2400" b="1" i="1" dirty="0">
                <a:solidFill>
                  <a:srgbClr val="000000"/>
                </a:solidFill>
                <a:effectLst>
                  <a:outerShdw blurRad="50800" dist="38100" dir="2700000" algn="tl" rotWithShape="0">
                    <a:schemeClr val="bg1">
                      <a:alpha val="43000"/>
                    </a:schemeClr>
                  </a:outerShdw>
                </a:effectLst>
              </a:rPr>
              <a:t>2020</a:t>
            </a:r>
          </a:p>
        </p:txBody>
      </p:sp>
      <p:sp>
        <p:nvSpPr>
          <p:cNvPr id="35" name="TextBox 34"/>
          <p:cNvSpPr txBox="1"/>
          <p:nvPr/>
        </p:nvSpPr>
        <p:spPr>
          <a:xfrm rot="17950038">
            <a:off x="-162185" y="3747915"/>
            <a:ext cx="3106305"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-WMONEX (1978)</a:t>
            </a:r>
          </a:p>
        </p:txBody>
      </p:sp>
      <p:sp>
        <p:nvSpPr>
          <p:cNvPr id="36" name="TextBox 35"/>
          <p:cNvSpPr txBox="1"/>
          <p:nvPr/>
        </p:nvSpPr>
        <p:spPr>
          <a:xfrm rot="17950038">
            <a:off x="1241717" y="3926199"/>
            <a:ext cx="2922184"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-TAMEX (1987)</a:t>
            </a:r>
          </a:p>
        </p:txBody>
      </p:sp>
      <p:sp>
        <p:nvSpPr>
          <p:cNvPr id="37" name="TextBox 36"/>
          <p:cNvSpPr txBox="1"/>
          <p:nvPr/>
        </p:nvSpPr>
        <p:spPr>
          <a:xfrm rot="17950038">
            <a:off x="2432075" y="3837890"/>
            <a:ext cx="4236928"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-SCSMEX (1998)</a:t>
            </a:r>
          </a:p>
        </p:txBody>
      </p:sp>
      <p:sp>
        <p:nvSpPr>
          <p:cNvPr id="38" name="TextBox 37"/>
          <p:cNvSpPr txBox="1"/>
          <p:nvPr/>
        </p:nvSpPr>
        <p:spPr>
          <a:xfrm rot="17950038">
            <a:off x="4275480" y="3211621"/>
            <a:ext cx="4503156"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TiMREX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n-US" sz="2800" b="1" i="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SoWMEX</a:t>
            </a: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(2008)</a:t>
            </a:r>
          </a:p>
        </p:txBody>
      </p:sp>
      <p:sp>
        <p:nvSpPr>
          <p:cNvPr id="39" name="TextBox 38"/>
          <p:cNvSpPr txBox="1"/>
          <p:nvPr/>
        </p:nvSpPr>
        <p:spPr>
          <a:xfrm rot="17950038">
            <a:off x="5611609" y="3462778"/>
            <a:ext cx="3841158"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-SCMREX (2013-2018)</a:t>
            </a:r>
          </a:p>
        </p:txBody>
      </p:sp>
      <p:sp>
        <p:nvSpPr>
          <p:cNvPr id="41" name="TextBox 40"/>
          <p:cNvSpPr txBox="1"/>
          <p:nvPr/>
        </p:nvSpPr>
        <p:spPr>
          <a:xfrm rot="17950038">
            <a:off x="7223499" y="4030451"/>
            <a:ext cx="2319219" cy="461665"/>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-PRECIP/TAHOPE</a:t>
            </a:r>
          </a:p>
        </p:txBody>
      </p:sp>
      <p:sp>
        <p:nvSpPr>
          <p:cNvPr id="23" name="TextBox 22">
            <a:extLst>
              <a:ext uri="{FF2B5EF4-FFF2-40B4-BE49-F238E27FC236}">
                <a16:creationId xmlns:a16="http://schemas.microsoft.com/office/drawing/2014/main" id="{D069D0B7-7684-3943-AEBE-A37D7347A76B}"/>
              </a:ext>
            </a:extLst>
          </p:cNvPr>
          <p:cNvSpPr txBox="1"/>
          <p:nvPr/>
        </p:nvSpPr>
        <p:spPr>
          <a:xfrm rot="17950038">
            <a:off x="6494471" y="3892925"/>
            <a:ext cx="2643460" cy="523220"/>
          </a:xfrm>
          <a:prstGeom prst="rect">
            <a:avLst/>
          </a:prstGeom>
          <a:noFill/>
          <a:ln>
            <a:no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-PISTON (2018)</a:t>
            </a:r>
          </a:p>
        </p:txBody>
      </p:sp>
      <p:sp>
        <p:nvSpPr>
          <p:cNvPr id="24" name="TextBox 23">
            <a:extLst>
              <a:ext uri="{FF2B5EF4-FFF2-40B4-BE49-F238E27FC236}">
                <a16:creationId xmlns:a16="http://schemas.microsoft.com/office/drawing/2014/main" id="{CCB114A6-DE71-8B4B-8EDD-3505C8B52C15}"/>
              </a:ext>
            </a:extLst>
          </p:cNvPr>
          <p:cNvSpPr txBox="1"/>
          <p:nvPr/>
        </p:nvSpPr>
        <p:spPr>
          <a:xfrm rot="17950038">
            <a:off x="6703283" y="3811717"/>
            <a:ext cx="2998932" cy="461665"/>
          </a:xfrm>
          <a:prstGeom prst="rect">
            <a:avLst/>
          </a:prstGeom>
          <a:noFill/>
          <a:ln>
            <a:noFill/>
          </a:ln>
        </p:spPr>
        <p:txBody>
          <a:bodyPr wrap="square" rtlCol="0">
            <a:spAutoFit/>
          </a:bodyPr>
          <a:lstStyle/>
          <a:p>
            <a:pPr algn="ctr"/>
            <a:r>
              <a:rPr lang="en-US" sz="2400" b="1" i="1" dirty="0">
                <a:ln w="15875" cmpd="sng">
                  <a:solidFill>
                    <a:srgbClr val="FF0000"/>
                  </a:soli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-PISTON II/CAMP2Ex</a:t>
            </a:r>
          </a:p>
        </p:txBody>
      </p:sp>
      <p:cxnSp>
        <p:nvCxnSpPr>
          <p:cNvPr id="4" name="Straight Arrow Connector 3">
            <a:extLst>
              <a:ext uri="{FF2B5EF4-FFF2-40B4-BE49-F238E27FC236}">
                <a16:creationId xmlns:a16="http://schemas.microsoft.com/office/drawing/2014/main" id="{1A2DCF73-1457-DD48-8936-AF6AE3A75256}"/>
              </a:ext>
            </a:extLst>
          </p:cNvPr>
          <p:cNvCxnSpPr>
            <a:cxnSpLocks/>
          </p:cNvCxnSpPr>
          <p:nvPr/>
        </p:nvCxnSpPr>
        <p:spPr>
          <a:xfrm>
            <a:off x="3671450" y="1512222"/>
            <a:ext cx="1612532" cy="0"/>
          </a:xfrm>
          <a:prstGeom prst="straightConnector1">
            <a:avLst/>
          </a:prstGeom>
          <a:ln w="28575">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E2122CD2-F27B-8F4D-8682-92D55F890FAE}"/>
              </a:ext>
            </a:extLst>
          </p:cNvPr>
          <p:cNvCxnSpPr>
            <a:cxnSpLocks/>
          </p:cNvCxnSpPr>
          <p:nvPr/>
        </p:nvCxnSpPr>
        <p:spPr>
          <a:xfrm>
            <a:off x="5339402" y="1512222"/>
            <a:ext cx="1563208" cy="0"/>
          </a:xfrm>
          <a:prstGeom prst="straightConnector1">
            <a:avLst/>
          </a:prstGeom>
          <a:ln w="28575">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B9456BB-46E1-FF40-A321-EDDDF1B69FEE}"/>
              </a:ext>
            </a:extLst>
          </p:cNvPr>
          <p:cNvCxnSpPr>
            <a:cxnSpLocks/>
          </p:cNvCxnSpPr>
          <p:nvPr/>
        </p:nvCxnSpPr>
        <p:spPr>
          <a:xfrm>
            <a:off x="5438725" y="1183359"/>
            <a:ext cx="1016764" cy="0"/>
          </a:xfrm>
          <a:prstGeom prst="straightConnector1">
            <a:avLst/>
          </a:prstGeom>
          <a:ln w="28575">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CB016193-CDD3-FE45-9F16-7E3DF059F110}"/>
              </a:ext>
            </a:extLst>
          </p:cNvPr>
          <p:cNvCxnSpPr>
            <a:cxnSpLocks/>
          </p:cNvCxnSpPr>
          <p:nvPr/>
        </p:nvCxnSpPr>
        <p:spPr>
          <a:xfrm>
            <a:off x="6805629" y="1296523"/>
            <a:ext cx="773159" cy="0"/>
          </a:xfrm>
          <a:prstGeom prst="straightConnector1">
            <a:avLst/>
          </a:prstGeom>
          <a:ln w="28575">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8E0123DB-45AE-2640-A10B-F40264E72E26}"/>
              </a:ext>
            </a:extLst>
          </p:cNvPr>
          <p:cNvSpPr txBox="1"/>
          <p:nvPr/>
        </p:nvSpPr>
        <p:spPr>
          <a:xfrm>
            <a:off x="4087094" y="1183359"/>
            <a:ext cx="834043" cy="369332"/>
          </a:xfrm>
          <a:prstGeom prst="rect">
            <a:avLst/>
          </a:prstGeom>
          <a:noFill/>
        </p:spPr>
        <p:txBody>
          <a:bodyPr wrap="square" rtlCol="0">
            <a:spAutoFit/>
          </a:bodyPr>
          <a:lstStyle/>
          <a:p>
            <a:r>
              <a:rPr lang="en-US" b="1" i="1" dirty="0">
                <a:solidFill>
                  <a:schemeClr val="bg1"/>
                </a:solidFill>
              </a:rPr>
              <a:t>GAME</a:t>
            </a:r>
          </a:p>
        </p:txBody>
      </p:sp>
      <p:sp>
        <p:nvSpPr>
          <p:cNvPr id="40" name="TextBox 39">
            <a:extLst>
              <a:ext uri="{FF2B5EF4-FFF2-40B4-BE49-F238E27FC236}">
                <a16:creationId xmlns:a16="http://schemas.microsoft.com/office/drawing/2014/main" id="{C5E1A632-747C-3B48-B758-1374E7ECC6E8}"/>
              </a:ext>
            </a:extLst>
          </p:cNvPr>
          <p:cNvSpPr txBox="1"/>
          <p:nvPr/>
        </p:nvSpPr>
        <p:spPr>
          <a:xfrm>
            <a:off x="5508428" y="1200183"/>
            <a:ext cx="1202765" cy="369332"/>
          </a:xfrm>
          <a:prstGeom prst="rect">
            <a:avLst/>
          </a:prstGeom>
          <a:noFill/>
        </p:spPr>
        <p:txBody>
          <a:bodyPr wrap="square" rtlCol="0">
            <a:spAutoFit/>
          </a:bodyPr>
          <a:lstStyle/>
          <a:p>
            <a:r>
              <a:rPr lang="en-US" b="1" i="1" dirty="0">
                <a:solidFill>
                  <a:schemeClr val="bg1"/>
                </a:solidFill>
              </a:rPr>
              <a:t>MAHASRI</a:t>
            </a:r>
          </a:p>
        </p:txBody>
      </p:sp>
      <p:sp>
        <p:nvSpPr>
          <p:cNvPr id="13" name="TextBox 12">
            <a:extLst>
              <a:ext uri="{FF2B5EF4-FFF2-40B4-BE49-F238E27FC236}">
                <a16:creationId xmlns:a16="http://schemas.microsoft.com/office/drawing/2014/main" id="{717BAA1F-B273-694F-BF2B-A06B6F6790CA}"/>
              </a:ext>
            </a:extLst>
          </p:cNvPr>
          <p:cNvSpPr txBox="1"/>
          <p:nvPr/>
        </p:nvSpPr>
        <p:spPr>
          <a:xfrm>
            <a:off x="5632941" y="848326"/>
            <a:ext cx="1340136" cy="369332"/>
          </a:xfrm>
          <a:prstGeom prst="rect">
            <a:avLst/>
          </a:prstGeom>
          <a:noFill/>
        </p:spPr>
        <p:txBody>
          <a:bodyPr wrap="square" rtlCol="0">
            <a:spAutoFit/>
          </a:bodyPr>
          <a:lstStyle/>
          <a:p>
            <a:r>
              <a:rPr lang="en-US" b="1" i="1" dirty="0">
                <a:solidFill>
                  <a:schemeClr val="bg1"/>
                </a:solidFill>
              </a:rPr>
              <a:t>AMY</a:t>
            </a:r>
          </a:p>
        </p:txBody>
      </p:sp>
      <p:sp>
        <p:nvSpPr>
          <p:cNvPr id="14" name="TextBox 13">
            <a:extLst>
              <a:ext uri="{FF2B5EF4-FFF2-40B4-BE49-F238E27FC236}">
                <a16:creationId xmlns:a16="http://schemas.microsoft.com/office/drawing/2014/main" id="{73AA7CAA-3A43-2A46-85B5-875405EF9EAF}"/>
              </a:ext>
            </a:extLst>
          </p:cNvPr>
          <p:cNvSpPr txBox="1"/>
          <p:nvPr/>
        </p:nvSpPr>
        <p:spPr>
          <a:xfrm>
            <a:off x="6861076" y="971918"/>
            <a:ext cx="1435423" cy="369332"/>
          </a:xfrm>
          <a:prstGeom prst="rect">
            <a:avLst/>
          </a:prstGeom>
          <a:noFill/>
        </p:spPr>
        <p:txBody>
          <a:bodyPr wrap="square" rtlCol="0">
            <a:spAutoFit/>
          </a:bodyPr>
          <a:lstStyle/>
          <a:p>
            <a:r>
              <a:rPr lang="en-US" b="1" i="1" dirty="0">
                <a:solidFill>
                  <a:schemeClr val="bg1"/>
                </a:solidFill>
              </a:rPr>
              <a:t>YMC</a:t>
            </a:r>
          </a:p>
        </p:txBody>
      </p:sp>
      <p:cxnSp>
        <p:nvCxnSpPr>
          <p:cNvPr id="42" name="Straight Arrow Connector 41">
            <a:extLst>
              <a:ext uri="{FF2B5EF4-FFF2-40B4-BE49-F238E27FC236}">
                <a16:creationId xmlns:a16="http://schemas.microsoft.com/office/drawing/2014/main" id="{23F23290-AF31-0041-A9A4-D0BDAC5B4524}"/>
              </a:ext>
            </a:extLst>
          </p:cNvPr>
          <p:cNvCxnSpPr>
            <a:cxnSpLocks/>
          </p:cNvCxnSpPr>
          <p:nvPr/>
        </p:nvCxnSpPr>
        <p:spPr>
          <a:xfrm>
            <a:off x="0" y="1519505"/>
            <a:ext cx="1304667" cy="0"/>
          </a:xfrm>
          <a:prstGeom prst="straightConnector1">
            <a:avLst/>
          </a:prstGeom>
          <a:ln w="28575">
            <a:solidFill>
              <a:schemeClr val="bg1"/>
            </a:solidFill>
            <a:headEnd type="none" w="med" len="med"/>
            <a:tailEnd type="stealth" w="lg" len="lg"/>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0D0E9D8-76DE-2C40-BF46-A63DA2FAA59B}"/>
              </a:ext>
            </a:extLst>
          </p:cNvPr>
          <p:cNvSpPr txBox="1"/>
          <p:nvPr/>
        </p:nvSpPr>
        <p:spPr>
          <a:xfrm>
            <a:off x="190719" y="1206918"/>
            <a:ext cx="1589057" cy="369332"/>
          </a:xfrm>
          <a:prstGeom prst="rect">
            <a:avLst/>
          </a:prstGeom>
          <a:noFill/>
        </p:spPr>
        <p:txBody>
          <a:bodyPr wrap="square" rtlCol="0">
            <a:spAutoFit/>
          </a:bodyPr>
          <a:lstStyle/>
          <a:p>
            <a:r>
              <a:rPr lang="en-US" b="1" i="1" dirty="0">
                <a:solidFill>
                  <a:schemeClr val="bg1"/>
                </a:solidFill>
              </a:rPr>
              <a:t>GARP</a:t>
            </a:r>
          </a:p>
        </p:txBody>
      </p:sp>
      <p:cxnSp>
        <p:nvCxnSpPr>
          <p:cNvPr id="43" name="Straight Arrow Connector 42">
            <a:extLst>
              <a:ext uri="{FF2B5EF4-FFF2-40B4-BE49-F238E27FC236}">
                <a16:creationId xmlns:a16="http://schemas.microsoft.com/office/drawing/2014/main" id="{F690BD5B-9CDE-A344-A078-B36C8E2FC28C}"/>
              </a:ext>
            </a:extLst>
          </p:cNvPr>
          <p:cNvCxnSpPr>
            <a:cxnSpLocks/>
          </p:cNvCxnSpPr>
          <p:nvPr/>
        </p:nvCxnSpPr>
        <p:spPr>
          <a:xfrm flipV="1">
            <a:off x="2030795" y="1512222"/>
            <a:ext cx="1446696" cy="7283"/>
          </a:xfrm>
          <a:prstGeom prst="straightConnector1">
            <a:avLst/>
          </a:prstGeom>
          <a:ln w="28575">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1E796E84-0776-F94E-BA0C-CDC9A32E8F2A}"/>
              </a:ext>
            </a:extLst>
          </p:cNvPr>
          <p:cNvSpPr txBox="1"/>
          <p:nvPr/>
        </p:nvSpPr>
        <p:spPr>
          <a:xfrm>
            <a:off x="2491708" y="1206215"/>
            <a:ext cx="1456839" cy="369332"/>
          </a:xfrm>
          <a:prstGeom prst="rect">
            <a:avLst/>
          </a:prstGeom>
          <a:noFill/>
        </p:spPr>
        <p:txBody>
          <a:bodyPr wrap="square" rtlCol="0">
            <a:spAutoFit/>
          </a:bodyPr>
          <a:lstStyle/>
          <a:p>
            <a:r>
              <a:rPr lang="en-US" b="1" i="1" dirty="0">
                <a:solidFill>
                  <a:schemeClr val="bg1"/>
                </a:solidFill>
              </a:rPr>
              <a:t>TOGA</a:t>
            </a:r>
          </a:p>
        </p:txBody>
      </p:sp>
    </p:spTree>
    <p:extLst>
      <p:ext uri="{BB962C8B-B14F-4D97-AF65-F5344CB8AC3E}">
        <p14:creationId xmlns:p14="http://schemas.microsoft.com/office/powerpoint/2010/main" val="37621380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ge result for monsoon clouds"/>
          <p:cNvPicPr>
            <a:picLocks noChangeAspect="1" noChangeArrowheads="1"/>
          </p:cNvPicPr>
          <p:nvPr/>
        </p:nvPicPr>
        <p:blipFill>
          <a:blip r:embed="rId2">
            <a:alphaModFix amt="33000"/>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558" name="Text Box 6"/>
          <p:cNvSpPr txBox="1">
            <a:spLocks noChangeArrowheads="1"/>
          </p:cNvSpPr>
          <p:nvPr/>
        </p:nvSpPr>
        <p:spPr bwMode="auto">
          <a:xfrm>
            <a:off x="6324600" y="6496235"/>
            <a:ext cx="2666114" cy="36933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defRPr/>
            </a:pPr>
            <a:r>
              <a:rPr lang="en-US" altLang="en-US" i="1" dirty="0"/>
              <a:t>(Johnson and Chang 2007)</a:t>
            </a:r>
          </a:p>
        </p:txBody>
      </p:sp>
      <p:pic>
        <p:nvPicPr>
          <p:cNvPr id="6" name="Picture 5" descr="A screen shot of a computer&#13;&#10;&#13;&#10;Description automatically generated">
            <a:extLst>
              <a:ext uri="{FF2B5EF4-FFF2-40B4-BE49-F238E27FC236}">
                <a16:creationId xmlns:a16="http://schemas.microsoft.com/office/drawing/2014/main" id="{9D487186-7A8D-FA44-9F01-7606544965E8}"/>
              </a:ext>
            </a:extLst>
          </p:cNvPr>
          <p:cNvPicPr>
            <a:picLocks noChangeAspect="1"/>
          </p:cNvPicPr>
          <p:nvPr/>
        </p:nvPicPr>
        <p:blipFill>
          <a:blip r:embed="rId3"/>
          <a:stretch>
            <a:fillRect/>
          </a:stretch>
        </p:blipFill>
        <p:spPr>
          <a:xfrm>
            <a:off x="1166191" y="115957"/>
            <a:ext cx="6745357" cy="6377906"/>
          </a:xfrm>
          <a:prstGeom prst="rect">
            <a:avLst/>
          </a:prstGeom>
        </p:spPr>
      </p:pic>
      <p:sp>
        <p:nvSpPr>
          <p:cNvPr id="2" name="TextBox 1">
            <a:extLst>
              <a:ext uri="{FF2B5EF4-FFF2-40B4-BE49-F238E27FC236}">
                <a16:creationId xmlns:a16="http://schemas.microsoft.com/office/drawing/2014/main" id="{9C0513D5-8E58-524B-8B1D-4FD5E1873A84}"/>
              </a:ext>
            </a:extLst>
          </p:cNvPr>
          <p:cNvSpPr txBox="1"/>
          <p:nvPr/>
        </p:nvSpPr>
        <p:spPr>
          <a:xfrm>
            <a:off x="2067339" y="1192696"/>
            <a:ext cx="2743200" cy="523220"/>
          </a:xfrm>
          <a:prstGeom prst="rect">
            <a:avLst/>
          </a:prstGeom>
          <a:noFill/>
        </p:spPr>
        <p:txBody>
          <a:bodyPr wrap="square" rtlCol="0">
            <a:spAutoFit/>
          </a:bodyPr>
          <a:lstStyle/>
          <a:p>
            <a:r>
              <a:rPr lang="en-US" sz="2800" b="1" i="1" dirty="0">
                <a:effectLst>
                  <a:outerShdw blurRad="50800" dist="50800" dir="5400000" algn="ctr" rotWithShape="0">
                    <a:schemeClr val="bg1"/>
                  </a:outerShdw>
                </a:effectLst>
              </a:rPr>
              <a:t>Malaysia Flood</a:t>
            </a:r>
          </a:p>
        </p:txBody>
      </p:sp>
    </p:spTree>
    <p:extLst>
      <p:ext uri="{BB962C8B-B14F-4D97-AF65-F5344CB8AC3E}">
        <p14:creationId xmlns:p14="http://schemas.microsoft.com/office/powerpoint/2010/main" val="297503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F6F629-60C9-6542-8E32-872D40748B0E}"/>
              </a:ext>
            </a:extLst>
          </p:cNvPr>
          <p:cNvSpPr txBox="1"/>
          <p:nvPr/>
        </p:nvSpPr>
        <p:spPr>
          <a:xfrm>
            <a:off x="5302041" y="3378449"/>
            <a:ext cx="3535293" cy="1477328"/>
          </a:xfrm>
          <a:prstGeom prst="rect">
            <a:avLst/>
          </a:prstGeom>
          <a:solidFill>
            <a:schemeClr val="bg1"/>
          </a:solidFill>
          <a:ln w="28575">
            <a:solidFill>
              <a:schemeClr val="tx1"/>
            </a:solidFill>
          </a:ln>
        </p:spPr>
        <p:txBody>
          <a:bodyPr wrap="square" rtlCol="0">
            <a:spAutoFit/>
          </a:bodyPr>
          <a:lstStyle/>
          <a:p>
            <a:pPr algn="ctr"/>
            <a:r>
              <a:rPr lang="en-US" i="1" dirty="0"/>
              <a:t>Participating countries: Malaysia, Indonesia, Thailand, Philippines, Hong Kong, Japan, Saudi Arabia, Singapore, Australia, People’s Republic of China, U.S.S.R., U.S.A </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10" name="TextBox 9"/>
          <p:cNvSpPr txBox="1"/>
          <p:nvPr/>
        </p:nvSpPr>
        <p:spPr>
          <a:xfrm>
            <a:off x="57724" y="1664498"/>
            <a:ext cx="846576" cy="1077218"/>
          </a:xfrm>
          <a:prstGeom prst="rect">
            <a:avLst/>
          </a:prstGeom>
          <a:solidFill>
            <a:srgbClr val="3366FF"/>
          </a:solidFill>
          <a:ln>
            <a:solidFill>
              <a:schemeClr val="tx1"/>
            </a:solidFill>
          </a:ln>
        </p:spPr>
        <p:txBody>
          <a:bodyPr wrap="square" rtlCol="0">
            <a:spAutoFit/>
          </a:bodyPr>
          <a:lstStyle/>
          <a:p>
            <a:r>
              <a:rPr lang="en-US" sz="1600" b="1" i="1" dirty="0">
                <a:solidFill>
                  <a:schemeClr val="bg1"/>
                </a:solidFill>
                <a:effectLst>
                  <a:outerShdw blurRad="50800" dist="38100" dir="2700000" algn="tl" rotWithShape="0">
                    <a:schemeClr val="bg1">
                      <a:alpha val="43000"/>
                    </a:schemeClr>
                  </a:outerShdw>
                </a:effectLst>
              </a:rPr>
              <a:t>Ops Center</a:t>
            </a:r>
          </a:p>
          <a:p>
            <a:r>
              <a:rPr lang="en-US" sz="1600" b="1" i="1" dirty="0">
                <a:solidFill>
                  <a:schemeClr val="bg1"/>
                </a:solidFill>
                <a:effectLst>
                  <a:outerShdw blurRad="50800" dist="38100" dir="2700000" algn="tl" rotWithShape="0">
                    <a:schemeClr val="bg1">
                      <a:alpha val="43000"/>
                    </a:schemeClr>
                  </a:outerShdw>
                </a:effectLst>
              </a:rPr>
              <a:t>Kuala Lumpur</a:t>
            </a:r>
          </a:p>
        </p:txBody>
      </p:sp>
      <p:cxnSp>
        <p:nvCxnSpPr>
          <p:cNvPr id="12" name="Straight Arrow Connector 11"/>
          <p:cNvCxnSpPr/>
          <p:nvPr/>
        </p:nvCxnSpPr>
        <p:spPr>
          <a:xfrm>
            <a:off x="538730" y="2733954"/>
            <a:ext cx="519492" cy="400110"/>
          </a:xfrm>
          <a:prstGeom prst="straightConnector1">
            <a:avLst/>
          </a:prstGeom>
          <a:ln w="38100" cmpd="sng">
            <a:solidFill>
              <a:srgbClr val="3366FF"/>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18696" y="1212355"/>
            <a:ext cx="3925304" cy="1323439"/>
          </a:xfrm>
          <a:prstGeom prst="rect">
            <a:avLst/>
          </a:prstGeom>
          <a:noFill/>
        </p:spPr>
        <p:txBody>
          <a:bodyPr wrap="square" rtlCol="0">
            <a:spAutoFit/>
          </a:bodyPr>
          <a:lstStyle/>
          <a:p>
            <a:pPr marL="285750" indent="-285750">
              <a:buFont typeface="Wingdings" charset="2"/>
              <a:buChar char="Ø"/>
            </a:pPr>
            <a:r>
              <a:rPr lang="en-US" sz="2000" i="1" dirty="0"/>
              <a:t>Cold surges, Hadley/Walker circulations, </a:t>
            </a:r>
            <a:r>
              <a:rPr lang="en-US" sz="2000" i="1" dirty="0" err="1"/>
              <a:t>interhemispheric</a:t>
            </a:r>
            <a:r>
              <a:rPr lang="en-US" sz="2000" i="1" dirty="0"/>
              <a:t> exchanges, near-equatorial depressions, heat sources/sinks</a:t>
            </a:r>
          </a:p>
        </p:txBody>
      </p: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sp>
        <p:nvSpPr>
          <p:cNvPr id="28" name="Right Arrow 7">
            <a:extLst>
              <a:ext uri="{FF2B5EF4-FFF2-40B4-BE49-F238E27FC236}">
                <a16:creationId xmlns:a16="http://schemas.microsoft.com/office/drawing/2014/main" id="{CD7CD909-189F-9243-868A-6764C6E9B573}"/>
              </a:ext>
            </a:extLst>
          </p:cNvPr>
          <p:cNvSpPr/>
          <p:nvPr/>
        </p:nvSpPr>
        <p:spPr>
          <a:xfrm rot="1611975">
            <a:off x="1932706" y="3052554"/>
            <a:ext cx="1466581"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E47828A-2A21-F04E-A7A1-2CB570C74883}"/>
              </a:ext>
            </a:extLst>
          </p:cNvPr>
          <p:cNvPicPr>
            <a:picLocks noChangeAspect="1"/>
          </p:cNvPicPr>
          <p:nvPr/>
        </p:nvPicPr>
        <p:blipFill>
          <a:blip r:embed="rId4"/>
          <a:stretch>
            <a:fillRect/>
          </a:stretch>
        </p:blipFill>
        <p:spPr>
          <a:xfrm>
            <a:off x="3370485" y="1264832"/>
            <a:ext cx="5731950" cy="4863908"/>
          </a:xfrm>
          <a:prstGeom prst="rect">
            <a:avLst/>
          </a:prstGeom>
          <a:ln w="38100">
            <a:solidFill>
              <a:schemeClr val="tx1"/>
            </a:solidFill>
          </a:ln>
        </p:spPr>
      </p:pic>
      <p:sp>
        <p:nvSpPr>
          <p:cNvPr id="5" name="TextBox 4">
            <a:extLst>
              <a:ext uri="{FF2B5EF4-FFF2-40B4-BE49-F238E27FC236}">
                <a16:creationId xmlns:a16="http://schemas.microsoft.com/office/drawing/2014/main" id="{C4492BBD-540C-974E-9618-B51BEB97CE9C}"/>
              </a:ext>
            </a:extLst>
          </p:cNvPr>
          <p:cNvSpPr txBox="1"/>
          <p:nvPr/>
        </p:nvSpPr>
        <p:spPr>
          <a:xfrm>
            <a:off x="5136244" y="2233847"/>
            <a:ext cx="1140675" cy="1077218"/>
          </a:xfrm>
          <a:prstGeom prst="rect">
            <a:avLst/>
          </a:prstGeom>
          <a:noFill/>
        </p:spPr>
        <p:txBody>
          <a:bodyPr wrap="square" rtlCol="0">
            <a:spAutoFit/>
          </a:bodyPr>
          <a:lstStyle/>
          <a:p>
            <a:r>
              <a:rPr lang="en-US" sz="1600" b="1" i="1" dirty="0">
                <a:solidFill>
                  <a:srgbClr val="FF0000"/>
                </a:solidFill>
              </a:rPr>
              <a:t>Webster and Stephens (1980)</a:t>
            </a:r>
          </a:p>
        </p:txBody>
      </p:sp>
      <p:pic>
        <p:nvPicPr>
          <p:cNvPr id="13" name="Picture 12">
            <a:extLst>
              <a:ext uri="{FF2B5EF4-FFF2-40B4-BE49-F238E27FC236}">
                <a16:creationId xmlns:a16="http://schemas.microsoft.com/office/drawing/2014/main" id="{7EB74C75-048C-A644-885F-5AA8D6138252}"/>
              </a:ext>
            </a:extLst>
          </p:cNvPr>
          <p:cNvPicPr>
            <a:picLocks noChangeAspect="1"/>
          </p:cNvPicPr>
          <p:nvPr/>
        </p:nvPicPr>
        <p:blipFill>
          <a:blip r:embed="rId5"/>
          <a:stretch>
            <a:fillRect/>
          </a:stretch>
        </p:blipFill>
        <p:spPr>
          <a:xfrm>
            <a:off x="186641" y="229291"/>
            <a:ext cx="1252907" cy="1252907"/>
          </a:xfrm>
          <a:prstGeom prst="rect">
            <a:avLst/>
          </a:prstGeom>
          <a:ln w="15875">
            <a:solidFill>
              <a:schemeClr val="tx1"/>
            </a:solidFill>
          </a:ln>
        </p:spPr>
      </p:pic>
      <p:sp>
        <p:nvSpPr>
          <p:cNvPr id="2" name="TextBox 1">
            <a:extLst>
              <a:ext uri="{FF2B5EF4-FFF2-40B4-BE49-F238E27FC236}">
                <a16:creationId xmlns:a16="http://schemas.microsoft.com/office/drawing/2014/main" id="{F995080F-21DE-634A-B6C0-6A2CC7A5630E}"/>
              </a:ext>
            </a:extLst>
          </p:cNvPr>
          <p:cNvSpPr txBox="1"/>
          <p:nvPr/>
        </p:nvSpPr>
        <p:spPr>
          <a:xfrm>
            <a:off x="4142509" y="6123704"/>
            <a:ext cx="437735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Radiative Effects of Mesoscale Anvil Clouds</a:t>
            </a:r>
          </a:p>
        </p:txBody>
      </p:sp>
      <p:sp>
        <p:nvSpPr>
          <p:cNvPr id="7" name="TextBox 6">
            <a:extLst>
              <a:ext uri="{FF2B5EF4-FFF2-40B4-BE49-F238E27FC236}">
                <a16:creationId xmlns:a16="http://schemas.microsoft.com/office/drawing/2014/main" id="{ED09E55B-D36F-F349-8664-9F1D5AA07A24}"/>
              </a:ext>
            </a:extLst>
          </p:cNvPr>
          <p:cNvSpPr txBox="1"/>
          <p:nvPr/>
        </p:nvSpPr>
        <p:spPr>
          <a:xfrm>
            <a:off x="7883237" y="3380507"/>
            <a:ext cx="443346" cy="369332"/>
          </a:xfrm>
          <a:prstGeom prst="rect">
            <a:avLst/>
          </a:prstGeom>
          <a:noFill/>
        </p:spPr>
        <p:txBody>
          <a:bodyPr wrap="square" rtlCol="0">
            <a:spAutoFit/>
          </a:bodyPr>
          <a:lstStyle/>
          <a:p>
            <a:r>
              <a:rPr lang="en-US" dirty="0"/>
              <a:t>-</a:t>
            </a:r>
          </a:p>
        </p:txBody>
      </p:sp>
      <p:sp>
        <p:nvSpPr>
          <p:cNvPr id="16" name="TextBox 15">
            <a:extLst>
              <a:ext uri="{FF2B5EF4-FFF2-40B4-BE49-F238E27FC236}">
                <a16:creationId xmlns:a16="http://schemas.microsoft.com/office/drawing/2014/main" id="{65A4940C-33D0-1A4E-9A05-45C8B466EE48}"/>
              </a:ext>
            </a:extLst>
          </p:cNvPr>
          <p:cNvSpPr txBox="1"/>
          <p:nvPr/>
        </p:nvSpPr>
        <p:spPr>
          <a:xfrm>
            <a:off x="8091060" y="3380514"/>
            <a:ext cx="443346" cy="369332"/>
          </a:xfrm>
          <a:prstGeom prst="rect">
            <a:avLst/>
          </a:prstGeom>
          <a:noFill/>
        </p:spPr>
        <p:txBody>
          <a:bodyPr wrap="square" rtlCol="0">
            <a:spAutoFit/>
          </a:bodyPr>
          <a:lstStyle/>
          <a:p>
            <a:r>
              <a:rPr lang="en-US" dirty="0"/>
              <a:t>-</a:t>
            </a:r>
          </a:p>
        </p:txBody>
      </p:sp>
      <p:sp>
        <p:nvSpPr>
          <p:cNvPr id="17" name="TextBox 16">
            <a:extLst>
              <a:ext uri="{FF2B5EF4-FFF2-40B4-BE49-F238E27FC236}">
                <a16:creationId xmlns:a16="http://schemas.microsoft.com/office/drawing/2014/main" id="{C729644D-5449-224D-99AD-D6873B9A55D1}"/>
              </a:ext>
            </a:extLst>
          </p:cNvPr>
          <p:cNvSpPr txBox="1"/>
          <p:nvPr/>
        </p:nvSpPr>
        <p:spPr>
          <a:xfrm>
            <a:off x="8340442" y="3380515"/>
            <a:ext cx="443346" cy="369332"/>
          </a:xfrm>
          <a:prstGeom prst="rect">
            <a:avLst/>
          </a:prstGeom>
          <a:noFill/>
        </p:spPr>
        <p:txBody>
          <a:bodyPr wrap="square" rtlCol="0">
            <a:spAutoFit/>
          </a:bodyPr>
          <a:lstStyle/>
          <a:p>
            <a:r>
              <a:rPr lang="en-US" dirty="0"/>
              <a:t>-</a:t>
            </a:r>
          </a:p>
        </p:txBody>
      </p:sp>
      <p:sp>
        <p:nvSpPr>
          <p:cNvPr id="18" name="TextBox 17">
            <a:extLst>
              <a:ext uri="{FF2B5EF4-FFF2-40B4-BE49-F238E27FC236}">
                <a16:creationId xmlns:a16="http://schemas.microsoft.com/office/drawing/2014/main" id="{87CB32E1-D544-4F4B-9795-94CB67A041AE}"/>
              </a:ext>
            </a:extLst>
          </p:cNvPr>
          <p:cNvSpPr txBox="1"/>
          <p:nvPr/>
        </p:nvSpPr>
        <p:spPr>
          <a:xfrm>
            <a:off x="8562108" y="3380510"/>
            <a:ext cx="443346" cy="369332"/>
          </a:xfrm>
          <a:prstGeom prst="rect">
            <a:avLst/>
          </a:prstGeom>
          <a:noFill/>
        </p:spPr>
        <p:txBody>
          <a:bodyPr wrap="square" rtlCol="0">
            <a:spAutoFit/>
          </a:bodyPr>
          <a:lstStyle/>
          <a:p>
            <a:r>
              <a:rPr lang="en-US" dirty="0"/>
              <a:t>-</a:t>
            </a:r>
          </a:p>
        </p:txBody>
      </p:sp>
      <p:sp>
        <p:nvSpPr>
          <p:cNvPr id="19" name="TextBox 18">
            <a:extLst>
              <a:ext uri="{FF2B5EF4-FFF2-40B4-BE49-F238E27FC236}">
                <a16:creationId xmlns:a16="http://schemas.microsoft.com/office/drawing/2014/main" id="{90BC696C-CFB5-4245-96AA-DA1694DC2199}"/>
              </a:ext>
            </a:extLst>
          </p:cNvPr>
          <p:cNvSpPr txBox="1"/>
          <p:nvPr/>
        </p:nvSpPr>
        <p:spPr>
          <a:xfrm>
            <a:off x="4307100" y="4445316"/>
            <a:ext cx="285939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Radiative effects of thin and thick anvil clouds cannot be neglected in relation to latent heating effects</a:t>
            </a:r>
          </a:p>
        </p:txBody>
      </p:sp>
    </p:spTree>
    <p:extLst>
      <p:ext uri="{BB962C8B-B14F-4D97-AF65-F5344CB8AC3E}">
        <p14:creationId xmlns:p14="http://schemas.microsoft.com/office/powerpoint/2010/main" val="9533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0F6F629-60C9-6542-8E32-872D40748B0E}"/>
              </a:ext>
            </a:extLst>
          </p:cNvPr>
          <p:cNvSpPr txBox="1"/>
          <p:nvPr/>
        </p:nvSpPr>
        <p:spPr>
          <a:xfrm>
            <a:off x="5302041" y="3378449"/>
            <a:ext cx="3535293" cy="1477328"/>
          </a:xfrm>
          <a:prstGeom prst="rect">
            <a:avLst/>
          </a:prstGeom>
          <a:solidFill>
            <a:schemeClr val="bg1"/>
          </a:solidFill>
          <a:ln w="28575">
            <a:solidFill>
              <a:schemeClr val="tx1"/>
            </a:solidFill>
          </a:ln>
        </p:spPr>
        <p:txBody>
          <a:bodyPr wrap="square" rtlCol="0">
            <a:spAutoFit/>
          </a:bodyPr>
          <a:lstStyle/>
          <a:p>
            <a:pPr algn="ctr"/>
            <a:r>
              <a:rPr lang="en-US" i="1" dirty="0"/>
              <a:t>Participating countries: Malaysia, Indonesia, Thailand, Philippines, Hong Kong, Japan, Saudi Arabia, Singapore, Australia, People’s Republic of China, U.S.S.R., U.S.A </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10" name="TextBox 9"/>
          <p:cNvSpPr txBox="1"/>
          <p:nvPr/>
        </p:nvSpPr>
        <p:spPr>
          <a:xfrm>
            <a:off x="57724" y="1664498"/>
            <a:ext cx="846576" cy="1077218"/>
          </a:xfrm>
          <a:prstGeom prst="rect">
            <a:avLst/>
          </a:prstGeom>
          <a:solidFill>
            <a:srgbClr val="3366FF"/>
          </a:solidFill>
          <a:ln>
            <a:solidFill>
              <a:schemeClr val="tx1"/>
            </a:solidFill>
          </a:ln>
        </p:spPr>
        <p:txBody>
          <a:bodyPr wrap="square" rtlCol="0">
            <a:spAutoFit/>
          </a:bodyPr>
          <a:lstStyle/>
          <a:p>
            <a:r>
              <a:rPr lang="en-US" sz="1600" b="1" i="1" dirty="0">
                <a:solidFill>
                  <a:schemeClr val="bg1"/>
                </a:solidFill>
                <a:effectLst>
                  <a:outerShdw blurRad="50800" dist="38100" dir="2700000" algn="tl" rotWithShape="0">
                    <a:schemeClr val="bg1">
                      <a:alpha val="43000"/>
                    </a:schemeClr>
                  </a:outerShdw>
                </a:effectLst>
              </a:rPr>
              <a:t>Ops Center</a:t>
            </a:r>
          </a:p>
          <a:p>
            <a:r>
              <a:rPr lang="en-US" sz="1600" b="1" i="1" dirty="0">
                <a:solidFill>
                  <a:schemeClr val="bg1"/>
                </a:solidFill>
                <a:effectLst>
                  <a:outerShdw blurRad="50800" dist="38100" dir="2700000" algn="tl" rotWithShape="0">
                    <a:schemeClr val="bg1">
                      <a:alpha val="43000"/>
                    </a:schemeClr>
                  </a:outerShdw>
                </a:effectLst>
              </a:rPr>
              <a:t>Kuala Lumpur</a:t>
            </a:r>
          </a:p>
        </p:txBody>
      </p:sp>
      <p:cxnSp>
        <p:nvCxnSpPr>
          <p:cNvPr id="12" name="Straight Arrow Connector 11"/>
          <p:cNvCxnSpPr/>
          <p:nvPr/>
        </p:nvCxnSpPr>
        <p:spPr>
          <a:xfrm>
            <a:off x="538730" y="2733954"/>
            <a:ext cx="519492" cy="400110"/>
          </a:xfrm>
          <a:prstGeom prst="straightConnector1">
            <a:avLst/>
          </a:prstGeom>
          <a:ln w="38100" cmpd="sng">
            <a:solidFill>
              <a:srgbClr val="3366FF"/>
            </a:solidFill>
            <a:tailEnd type="stealth" w="lg" len="lg"/>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218696" y="1212355"/>
            <a:ext cx="3925304" cy="1323439"/>
          </a:xfrm>
          <a:prstGeom prst="rect">
            <a:avLst/>
          </a:prstGeom>
          <a:noFill/>
        </p:spPr>
        <p:txBody>
          <a:bodyPr wrap="square" rtlCol="0">
            <a:spAutoFit/>
          </a:bodyPr>
          <a:lstStyle/>
          <a:p>
            <a:pPr marL="285750" indent="-285750">
              <a:buFont typeface="Wingdings" charset="2"/>
              <a:buChar char="Ø"/>
            </a:pPr>
            <a:r>
              <a:rPr lang="en-US" sz="2000" i="1" dirty="0"/>
              <a:t>Cold surges, Hadley/Walker circulations, </a:t>
            </a:r>
            <a:r>
              <a:rPr lang="en-US" sz="2000" i="1" dirty="0" err="1"/>
              <a:t>interhemispheric</a:t>
            </a:r>
            <a:r>
              <a:rPr lang="en-US" sz="2000" i="1" dirty="0"/>
              <a:t> exchanges, near-equatorial depressions, heat sources/sinks</a:t>
            </a:r>
          </a:p>
        </p:txBody>
      </p: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sp>
        <p:nvSpPr>
          <p:cNvPr id="28" name="Right Arrow 7">
            <a:extLst>
              <a:ext uri="{FF2B5EF4-FFF2-40B4-BE49-F238E27FC236}">
                <a16:creationId xmlns:a16="http://schemas.microsoft.com/office/drawing/2014/main" id="{CD7CD909-189F-9243-868A-6764C6E9B573}"/>
              </a:ext>
            </a:extLst>
          </p:cNvPr>
          <p:cNvSpPr/>
          <p:nvPr/>
        </p:nvSpPr>
        <p:spPr>
          <a:xfrm rot="1611975">
            <a:off x="1856659" y="3080909"/>
            <a:ext cx="880369" cy="236782"/>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FF00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E74DCE2-B308-0F4F-A9AE-B2C48B0C42A4}"/>
              </a:ext>
            </a:extLst>
          </p:cNvPr>
          <p:cNvPicPr>
            <a:picLocks noChangeAspect="1"/>
          </p:cNvPicPr>
          <p:nvPr/>
        </p:nvPicPr>
        <p:blipFill>
          <a:blip r:embed="rId4"/>
          <a:stretch>
            <a:fillRect/>
          </a:stretch>
        </p:blipFill>
        <p:spPr>
          <a:xfrm>
            <a:off x="2743019" y="1355526"/>
            <a:ext cx="6311038" cy="4659156"/>
          </a:xfrm>
          <a:prstGeom prst="rect">
            <a:avLst/>
          </a:prstGeom>
          <a:ln w="38100">
            <a:solidFill>
              <a:schemeClr val="tx1"/>
            </a:solidFill>
          </a:ln>
        </p:spPr>
      </p:pic>
      <p:pic>
        <p:nvPicPr>
          <p:cNvPr id="13" name="Picture 12">
            <a:extLst>
              <a:ext uri="{FF2B5EF4-FFF2-40B4-BE49-F238E27FC236}">
                <a16:creationId xmlns:a16="http://schemas.microsoft.com/office/drawing/2014/main" id="{4B53AC7E-ACB6-4444-937C-F77D0028D9A6}"/>
              </a:ext>
            </a:extLst>
          </p:cNvPr>
          <p:cNvPicPr>
            <a:picLocks noChangeAspect="1"/>
          </p:cNvPicPr>
          <p:nvPr/>
        </p:nvPicPr>
        <p:blipFill>
          <a:blip r:embed="rId5"/>
          <a:stretch>
            <a:fillRect/>
          </a:stretch>
        </p:blipFill>
        <p:spPr>
          <a:xfrm>
            <a:off x="186641" y="229291"/>
            <a:ext cx="1252907" cy="1252907"/>
          </a:xfrm>
          <a:prstGeom prst="rect">
            <a:avLst/>
          </a:prstGeom>
          <a:ln w="15875">
            <a:solidFill>
              <a:schemeClr val="tx1"/>
            </a:solidFill>
          </a:ln>
        </p:spPr>
      </p:pic>
      <p:sp>
        <p:nvSpPr>
          <p:cNvPr id="2" name="TextBox 1">
            <a:extLst>
              <a:ext uri="{FF2B5EF4-FFF2-40B4-BE49-F238E27FC236}">
                <a16:creationId xmlns:a16="http://schemas.microsoft.com/office/drawing/2014/main" id="{C08DE73B-9B8B-704C-B036-02CFB43A40D6}"/>
              </a:ext>
            </a:extLst>
          </p:cNvPr>
          <p:cNvSpPr txBox="1"/>
          <p:nvPr/>
        </p:nvSpPr>
        <p:spPr>
          <a:xfrm>
            <a:off x="5805051" y="4239077"/>
            <a:ext cx="2617823" cy="338554"/>
          </a:xfrm>
          <a:prstGeom prst="rect">
            <a:avLst/>
          </a:prstGeom>
          <a:noFill/>
        </p:spPr>
        <p:txBody>
          <a:bodyPr wrap="square" rtlCol="0">
            <a:spAutoFit/>
          </a:bodyPr>
          <a:lstStyle/>
          <a:p>
            <a:r>
              <a:rPr lang="en-US" sz="1600" i="1" dirty="0">
                <a:solidFill>
                  <a:srgbClr val="FF0000"/>
                </a:solidFill>
                <a:effectLst>
                  <a:outerShdw blurRad="50800" dist="50800" dir="5400000" algn="ctr" rotWithShape="0">
                    <a:schemeClr val="bg1"/>
                  </a:outerShdw>
                </a:effectLst>
              </a:rPr>
              <a:t>(Johnson and </a:t>
            </a:r>
            <a:r>
              <a:rPr lang="en-US" sz="1600" i="1" dirty="0" err="1">
                <a:solidFill>
                  <a:srgbClr val="FF0000"/>
                </a:solidFill>
                <a:effectLst>
                  <a:outerShdw blurRad="50800" dist="50800" dir="5400000" algn="ctr" rotWithShape="0">
                    <a:schemeClr val="bg1"/>
                  </a:outerShdw>
                </a:effectLst>
              </a:rPr>
              <a:t>Kriete</a:t>
            </a:r>
            <a:r>
              <a:rPr lang="en-US" sz="1600" i="1" dirty="0">
                <a:solidFill>
                  <a:srgbClr val="FF0000"/>
                </a:solidFill>
                <a:effectLst>
                  <a:outerShdw blurRad="50800" dist="50800" dir="5400000" algn="ctr" rotWithShape="0">
                    <a:schemeClr val="bg1"/>
                  </a:outerShdw>
                </a:effectLst>
              </a:rPr>
              <a:t> 1982)</a:t>
            </a:r>
          </a:p>
        </p:txBody>
      </p:sp>
      <p:sp>
        <p:nvSpPr>
          <p:cNvPr id="3" name="Rectangle 2">
            <a:extLst>
              <a:ext uri="{FF2B5EF4-FFF2-40B4-BE49-F238E27FC236}">
                <a16:creationId xmlns:a16="http://schemas.microsoft.com/office/drawing/2014/main" id="{9118C302-4E91-3E4E-95C0-BED794D19840}"/>
              </a:ext>
            </a:extLst>
          </p:cNvPr>
          <p:cNvSpPr/>
          <p:nvPr/>
        </p:nvSpPr>
        <p:spPr>
          <a:xfrm>
            <a:off x="7140758" y="5846618"/>
            <a:ext cx="1682721" cy="1542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7F77117-BF53-5A45-8D38-9B0FE514E878}"/>
              </a:ext>
            </a:extLst>
          </p:cNvPr>
          <p:cNvSpPr txBox="1"/>
          <p:nvPr/>
        </p:nvSpPr>
        <p:spPr>
          <a:xfrm>
            <a:off x="3338935" y="6014682"/>
            <a:ext cx="5244057"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Structure of Borneo MCSs Based on Soviet Soundings</a:t>
            </a:r>
          </a:p>
        </p:txBody>
      </p:sp>
      <p:sp>
        <p:nvSpPr>
          <p:cNvPr id="7" name="TextBox 6">
            <a:extLst>
              <a:ext uri="{FF2B5EF4-FFF2-40B4-BE49-F238E27FC236}">
                <a16:creationId xmlns:a16="http://schemas.microsoft.com/office/drawing/2014/main" id="{AFAFEC0B-E0FF-7E47-8C42-15F035C8C3C5}"/>
              </a:ext>
            </a:extLst>
          </p:cNvPr>
          <p:cNvSpPr txBox="1"/>
          <p:nvPr/>
        </p:nvSpPr>
        <p:spPr>
          <a:xfrm>
            <a:off x="7636134" y="2563046"/>
            <a:ext cx="1187345"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i="1" dirty="0"/>
              <a:t>Warm anomalies</a:t>
            </a:r>
          </a:p>
        </p:txBody>
      </p:sp>
      <p:cxnSp>
        <p:nvCxnSpPr>
          <p:cNvPr id="15" name="Straight Arrow Connector 14">
            <a:extLst>
              <a:ext uri="{FF2B5EF4-FFF2-40B4-BE49-F238E27FC236}">
                <a16:creationId xmlns:a16="http://schemas.microsoft.com/office/drawing/2014/main" id="{4663D1C3-CCE2-8849-8A6D-6A4FCBC6B810}"/>
              </a:ext>
            </a:extLst>
          </p:cNvPr>
          <p:cNvCxnSpPr>
            <a:stCxn id="7" idx="1"/>
          </p:cNvCxnSpPr>
          <p:nvPr/>
        </p:nvCxnSpPr>
        <p:spPr>
          <a:xfrm flipH="1">
            <a:off x="4248224" y="2886212"/>
            <a:ext cx="3387910" cy="72139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31B7379-4BDD-2144-8A10-32E7B1E431D1}"/>
              </a:ext>
            </a:extLst>
          </p:cNvPr>
          <p:cNvCxnSpPr>
            <a:cxnSpLocks/>
          </p:cNvCxnSpPr>
          <p:nvPr/>
        </p:nvCxnSpPr>
        <p:spPr>
          <a:xfrm flipH="1">
            <a:off x="5942180" y="2924878"/>
            <a:ext cx="1693954" cy="6965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946B2F5A-0BAF-4B44-B609-CD7A8B6AFA05}"/>
              </a:ext>
            </a:extLst>
          </p:cNvPr>
          <p:cNvCxnSpPr>
            <a:cxnSpLocks/>
            <a:stCxn id="7" idx="2"/>
          </p:cNvCxnSpPr>
          <p:nvPr/>
        </p:nvCxnSpPr>
        <p:spPr>
          <a:xfrm flipH="1">
            <a:off x="7788535" y="3209377"/>
            <a:ext cx="441272" cy="3245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306A4BA7-198A-EE44-9FE5-227762603F3C}"/>
              </a:ext>
            </a:extLst>
          </p:cNvPr>
          <p:cNvSpPr txBox="1"/>
          <p:nvPr/>
        </p:nvSpPr>
        <p:spPr>
          <a:xfrm>
            <a:off x="7930288" y="1249089"/>
            <a:ext cx="1179141"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i="1" dirty="0"/>
              <a:t>Cool anomalies </a:t>
            </a:r>
          </a:p>
        </p:txBody>
      </p:sp>
      <p:cxnSp>
        <p:nvCxnSpPr>
          <p:cNvPr id="24" name="Straight Arrow Connector 23">
            <a:extLst>
              <a:ext uri="{FF2B5EF4-FFF2-40B4-BE49-F238E27FC236}">
                <a16:creationId xmlns:a16="http://schemas.microsoft.com/office/drawing/2014/main" id="{7ECEC793-4B9C-4247-914C-C6EDA03F5EC0}"/>
              </a:ext>
            </a:extLst>
          </p:cNvPr>
          <p:cNvCxnSpPr>
            <a:stCxn id="21" idx="1"/>
          </p:cNvCxnSpPr>
          <p:nvPr/>
        </p:nvCxnSpPr>
        <p:spPr>
          <a:xfrm flipH="1">
            <a:off x="3925305" y="1572255"/>
            <a:ext cx="4004983" cy="59604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DD48335A-AE4B-8C48-BE8F-3E4005409548}"/>
              </a:ext>
            </a:extLst>
          </p:cNvPr>
          <p:cNvCxnSpPr>
            <a:cxnSpLocks/>
            <a:stCxn id="21" idx="1"/>
          </p:cNvCxnSpPr>
          <p:nvPr/>
        </p:nvCxnSpPr>
        <p:spPr>
          <a:xfrm flipH="1">
            <a:off x="5694220" y="1572255"/>
            <a:ext cx="2236068" cy="555725"/>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801D160D-ED89-F549-9EAD-B4B8FA137FDE}"/>
              </a:ext>
            </a:extLst>
          </p:cNvPr>
          <p:cNvCxnSpPr>
            <a:cxnSpLocks/>
            <a:stCxn id="21" idx="2"/>
          </p:cNvCxnSpPr>
          <p:nvPr/>
        </p:nvCxnSpPr>
        <p:spPr>
          <a:xfrm flipH="1">
            <a:off x="7788535" y="1895420"/>
            <a:ext cx="731324" cy="323116"/>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B838CEE-861A-5445-8A97-E185BFC42540}"/>
              </a:ext>
            </a:extLst>
          </p:cNvPr>
          <p:cNvSpPr txBox="1"/>
          <p:nvPr/>
        </p:nvSpPr>
        <p:spPr>
          <a:xfrm>
            <a:off x="4891807" y="4855777"/>
            <a:ext cx="461665" cy="369332"/>
          </a:xfrm>
          <a:prstGeom prst="rect">
            <a:avLst/>
          </a:prstGeom>
          <a:noFill/>
        </p:spPr>
        <p:txBody>
          <a:bodyPr wrap="square" rtlCol="0">
            <a:spAutoFit/>
          </a:bodyPr>
          <a:lstStyle/>
          <a:p>
            <a:r>
              <a:rPr lang="en-US" b="1" i="1" dirty="0">
                <a:solidFill>
                  <a:srgbClr val="FF0000"/>
                </a:solidFill>
              </a:rPr>
              <a:t>UP</a:t>
            </a:r>
          </a:p>
        </p:txBody>
      </p:sp>
      <p:sp>
        <p:nvSpPr>
          <p:cNvPr id="16" name="TextBox 15">
            <a:extLst>
              <a:ext uri="{FF2B5EF4-FFF2-40B4-BE49-F238E27FC236}">
                <a16:creationId xmlns:a16="http://schemas.microsoft.com/office/drawing/2014/main" id="{7C94A591-4E9E-C44B-97C7-1FE18F7546FF}"/>
              </a:ext>
            </a:extLst>
          </p:cNvPr>
          <p:cNvSpPr txBox="1"/>
          <p:nvPr/>
        </p:nvSpPr>
        <p:spPr>
          <a:xfrm>
            <a:off x="5302041" y="5285150"/>
            <a:ext cx="1036129" cy="369332"/>
          </a:xfrm>
          <a:prstGeom prst="rect">
            <a:avLst/>
          </a:prstGeom>
          <a:noFill/>
        </p:spPr>
        <p:txBody>
          <a:bodyPr wrap="square" rtlCol="0">
            <a:spAutoFit/>
          </a:bodyPr>
          <a:lstStyle/>
          <a:p>
            <a:r>
              <a:rPr lang="en-US" b="1" i="1" dirty="0">
                <a:solidFill>
                  <a:srgbClr val="0070C0"/>
                </a:solidFill>
              </a:rPr>
              <a:t>DOWN</a:t>
            </a:r>
          </a:p>
        </p:txBody>
      </p:sp>
      <p:sp>
        <p:nvSpPr>
          <p:cNvPr id="17" name="TextBox 16">
            <a:extLst>
              <a:ext uri="{FF2B5EF4-FFF2-40B4-BE49-F238E27FC236}">
                <a16:creationId xmlns:a16="http://schemas.microsoft.com/office/drawing/2014/main" id="{1944E9D4-BED0-2148-A308-21CC3BF6BCE1}"/>
              </a:ext>
            </a:extLst>
          </p:cNvPr>
          <p:cNvSpPr txBox="1"/>
          <p:nvPr/>
        </p:nvSpPr>
        <p:spPr>
          <a:xfrm>
            <a:off x="6369711" y="4577631"/>
            <a:ext cx="2623515"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i="1" dirty="0"/>
              <a:t>Properties of MCSs similar to those observed earlier in the tropics (e.g., Line Islands, GATE)</a:t>
            </a:r>
          </a:p>
        </p:txBody>
      </p:sp>
      <p:sp>
        <p:nvSpPr>
          <p:cNvPr id="18" name="TextBox 17">
            <a:extLst>
              <a:ext uri="{FF2B5EF4-FFF2-40B4-BE49-F238E27FC236}">
                <a16:creationId xmlns:a16="http://schemas.microsoft.com/office/drawing/2014/main" id="{08EC638B-583F-D144-93B9-1AF5299A0906}"/>
              </a:ext>
            </a:extLst>
          </p:cNvPr>
          <p:cNvSpPr txBox="1"/>
          <p:nvPr/>
        </p:nvSpPr>
        <p:spPr>
          <a:xfrm>
            <a:off x="5056094" y="3019007"/>
            <a:ext cx="832298" cy="276999"/>
          </a:xfrm>
          <a:prstGeom prst="rect">
            <a:avLst/>
          </a:prstGeom>
          <a:noFill/>
        </p:spPr>
        <p:txBody>
          <a:bodyPr wrap="square" rtlCol="0">
            <a:spAutoFit/>
          </a:bodyPr>
          <a:lstStyle/>
          <a:p>
            <a:r>
              <a:rPr lang="en-US" sz="1200" dirty="0"/>
              <a:t>RH&gt;80%</a:t>
            </a:r>
          </a:p>
        </p:txBody>
      </p:sp>
    </p:spTree>
    <p:extLst>
      <p:ext uri="{BB962C8B-B14F-4D97-AF65-F5344CB8AC3E}">
        <p14:creationId xmlns:p14="http://schemas.microsoft.com/office/powerpoint/2010/main" val="330892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par>
                                <p:cTn id="14" presetID="9"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dissolv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dissolve">
                                      <p:cBhvr>
                                        <p:cTn id="21" dur="500"/>
                                        <p:tgtEl>
                                          <p:spTgt spid="21"/>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dissolv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dissolv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80E254-9D38-C741-81F7-A5887E9D6957}"/>
              </a:ext>
            </a:extLst>
          </p:cNvPr>
          <p:cNvSpPr txBox="1"/>
          <p:nvPr/>
        </p:nvSpPr>
        <p:spPr>
          <a:xfrm>
            <a:off x="5307752" y="1399871"/>
            <a:ext cx="3649608"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000" i="1" dirty="0"/>
              <a:t>Cold surge: initial pulse – internal gravity wave moving at ~40 m/s over SCS, followed by surge “front” moving at 11 m/s (Chang et al. 1983)</a:t>
            </a:r>
          </a:p>
        </p:txBody>
      </p:sp>
      <p:pic>
        <p:nvPicPr>
          <p:cNvPr id="6" name="Picture 5" descr="WMON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61851"/>
            <a:ext cx="5315895" cy="4863909"/>
          </a:xfrm>
          <a:prstGeom prst="rect">
            <a:avLst/>
          </a:prstGeom>
        </p:spPr>
      </p:pic>
      <p:sp>
        <p:nvSpPr>
          <p:cNvPr id="4" name="TextBox 3"/>
          <p:cNvSpPr txBox="1"/>
          <p:nvPr/>
        </p:nvSpPr>
        <p:spPr>
          <a:xfrm>
            <a:off x="5412094" y="229291"/>
            <a:ext cx="3107765" cy="954107"/>
          </a:xfrm>
          <a:prstGeom prst="rect">
            <a:avLst/>
          </a:prstGeom>
          <a:noFill/>
          <a:ln w="19050" cmpd="sng">
            <a:solidFill>
              <a:schemeClr val="tx1"/>
            </a:solidFill>
          </a:ln>
        </p:spPr>
        <p:txBody>
          <a:bodyPr wrap="square" rtlCol="0">
            <a:spAutoFit/>
          </a:bodyPr>
          <a:lstStyle/>
          <a:p>
            <a:pPr algn="ctr"/>
            <a:r>
              <a:rPr lang="en-US" sz="2800" b="1" i="1" dirty="0"/>
              <a:t>Winter MONEX</a:t>
            </a:r>
          </a:p>
          <a:p>
            <a:pPr algn="ctr"/>
            <a:r>
              <a:rPr lang="en-US" sz="2800" i="1" dirty="0"/>
              <a:t>December 1978</a:t>
            </a:r>
          </a:p>
        </p:txBody>
      </p:sp>
      <p:sp>
        <p:nvSpPr>
          <p:cNvPr id="11" name="TextBox 10"/>
          <p:cNvSpPr txBox="1"/>
          <p:nvPr/>
        </p:nvSpPr>
        <p:spPr>
          <a:xfrm>
            <a:off x="5315894" y="3362971"/>
            <a:ext cx="3641466"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000" i="1" dirty="0"/>
              <a:t>Surges can lead to or strengthen Borneo vortex, enhance rainfall over Borneo, Indonesia, Malaysia (Chang and Lau 1980; Lim and Chang 1981; Lau et al. 1983; Chang et al. 2005)</a:t>
            </a:r>
          </a:p>
        </p:txBody>
      </p:sp>
      <p:sp>
        <p:nvSpPr>
          <p:cNvPr id="14" name="TextBox 13"/>
          <p:cNvSpPr txBox="1"/>
          <p:nvPr/>
        </p:nvSpPr>
        <p:spPr>
          <a:xfrm>
            <a:off x="3642220" y="4676397"/>
            <a:ext cx="1212009" cy="646331"/>
          </a:xfrm>
          <a:prstGeom prst="rect">
            <a:avLst/>
          </a:prstGeom>
          <a:noFill/>
        </p:spPr>
        <p:txBody>
          <a:bodyPr wrap="square" rtlCol="0">
            <a:spAutoFit/>
          </a:bodyPr>
          <a:lstStyle/>
          <a:p>
            <a:pPr algn="ctr"/>
            <a:r>
              <a:rPr lang="en-US" b="1" i="1" dirty="0">
                <a:solidFill>
                  <a:schemeClr val="bg1"/>
                </a:solidFill>
              </a:rPr>
              <a:t>Peter Webster</a:t>
            </a:r>
          </a:p>
        </p:txBody>
      </p:sp>
      <p:sp>
        <p:nvSpPr>
          <p:cNvPr id="25" name="TextBox 24"/>
          <p:cNvSpPr txBox="1"/>
          <p:nvPr/>
        </p:nvSpPr>
        <p:spPr>
          <a:xfrm>
            <a:off x="89943" y="4486214"/>
            <a:ext cx="1242561" cy="461665"/>
          </a:xfrm>
          <a:prstGeom prst="rect">
            <a:avLst/>
          </a:prstGeom>
          <a:noFill/>
        </p:spPr>
        <p:txBody>
          <a:bodyPr wrap="square" rtlCol="0">
            <a:spAutoFit/>
          </a:bodyPr>
          <a:lstStyle/>
          <a:p>
            <a:r>
              <a:rPr lang="en-US" sz="1200" i="1" dirty="0">
                <a:solidFill>
                  <a:srgbClr val="002060"/>
                </a:solidFill>
              </a:rPr>
              <a:t>(Johnson and </a:t>
            </a:r>
            <a:r>
              <a:rPr lang="en-US" sz="1200" i="1" dirty="0" err="1">
                <a:solidFill>
                  <a:srgbClr val="002060"/>
                </a:solidFill>
              </a:rPr>
              <a:t>Houze</a:t>
            </a:r>
            <a:r>
              <a:rPr lang="en-US" sz="1200" i="1" dirty="0">
                <a:solidFill>
                  <a:srgbClr val="002060"/>
                </a:solidFill>
              </a:rPr>
              <a:t> 1987)</a:t>
            </a:r>
          </a:p>
        </p:txBody>
      </p:sp>
      <p:pic>
        <p:nvPicPr>
          <p:cNvPr id="13" name="Picture 12">
            <a:extLst>
              <a:ext uri="{FF2B5EF4-FFF2-40B4-BE49-F238E27FC236}">
                <a16:creationId xmlns:a16="http://schemas.microsoft.com/office/drawing/2014/main" id="{4B53AC7E-ACB6-4444-937C-F77D0028D9A6}"/>
              </a:ext>
            </a:extLst>
          </p:cNvPr>
          <p:cNvPicPr>
            <a:picLocks noChangeAspect="1"/>
          </p:cNvPicPr>
          <p:nvPr/>
        </p:nvPicPr>
        <p:blipFill>
          <a:blip r:embed="rId4"/>
          <a:stretch>
            <a:fillRect/>
          </a:stretch>
        </p:blipFill>
        <p:spPr>
          <a:xfrm>
            <a:off x="186641" y="229291"/>
            <a:ext cx="1252907" cy="1252907"/>
          </a:xfrm>
          <a:prstGeom prst="rect">
            <a:avLst/>
          </a:prstGeom>
          <a:ln w="15875">
            <a:solidFill>
              <a:schemeClr val="tx1"/>
            </a:solidFill>
          </a:ln>
        </p:spPr>
      </p:pic>
      <p:sp>
        <p:nvSpPr>
          <p:cNvPr id="3" name="Rectangle 2">
            <a:extLst>
              <a:ext uri="{FF2B5EF4-FFF2-40B4-BE49-F238E27FC236}">
                <a16:creationId xmlns:a16="http://schemas.microsoft.com/office/drawing/2014/main" id="{9118C302-4E91-3E4E-95C0-BED794D19840}"/>
              </a:ext>
            </a:extLst>
          </p:cNvPr>
          <p:cNvSpPr/>
          <p:nvPr/>
        </p:nvSpPr>
        <p:spPr>
          <a:xfrm>
            <a:off x="7140758" y="5846618"/>
            <a:ext cx="1682721" cy="1542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7">
            <a:extLst>
              <a:ext uri="{FF2B5EF4-FFF2-40B4-BE49-F238E27FC236}">
                <a16:creationId xmlns:a16="http://schemas.microsoft.com/office/drawing/2014/main" id="{1C602919-9944-C840-8C3E-0FC152E300FA}"/>
              </a:ext>
            </a:extLst>
          </p:cNvPr>
          <p:cNvSpPr/>
          <p:nvPr/>
        </p:nvSpPr>
        <p:spPr>
          <a:xfrm rot="11130569">
            <a:off x="2338547" y="1952197"/>
            <a:ext cx="3173515"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0070C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7">
            <a:extLst>
              <a:ext uri="{FF2B5EF4-FFF2-40B4-BE49-F238E27FC236}">
                <a16:creationId xmlns:a16="http://schemas.microsoft.com/office/drawing/2014/main" id="{38692092-37B7-FA42-B7E3-CC21A4E2B6AD}"/>
              </a:ext>
            </a:extLst>
          </p:cNvPr>
          <p:cNvSpPr/>
          <p:nvPr/>
        </p:nvSpPr>
        <p:spPr>
          <a:xfrm rot="11472754">
            <a:off x="1952528" y="3219110"/>
            <a:ext cx="3639990" cy="406768"/>
          </a:xfrm>
          <a:custGeom>
            <a:avLst/>
            <a:gdLst>
              <a:gd name="connsiteX0" fmla="*/ 0 w 1789358"/>
              <a:gd name="connsiteY0" fmla="*/ 1936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0 w 1789358"/>
              <a:gd name="connsiteY7" fmla="*/ 193627 h 697541"/>
              <a:gd name="connsiteX0" fmla="*/ 19241 w 1789358"/>
              <a:gd name="connsiteY0" fmla="*/ 366821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366821 h 697541"/>
              <a:gd name="connsiteX0" fmla="*/ 19241 w 1789358"/>
              <a:gd name="connsiteY0" fmla="*/ 443796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443796 h 697541"/>
              <a:gd name="connsiteX0" fmla="*/ 19241 w 1789358"/>
              <a:gd name="connsiteY0" fmla="*/ 501527 h 697541"/>
              <a:gd name="connsiteX1" fmla="*/ 1440588 w 1789358"/>
              <a:gd name="connsiteY1" fmla="*/ 193627 h 697541"/>
              <a:gd name="connsiteX2" fmla="*/ 1440588 w 1789358"/>
              <a:gd name="connsiteY2" fmla="*/ 0 h 697541"/>
              <a:gd name="connsiteX3" fmla="*/ 1789358 w 1789358"/>
              <a:gd name="connsiteY3" fmla="*/ 348771 h 697541"/>
              <a:gd name="connsiteX4" fmla="*/ 1440588 w 1789358"/>
              <a:gd name="connsiteY4" fmla="*/ 697541 h 697541"/>
              <a:gd name="connsiteX5" fmla="*/ 1440588 w 1789358"/>
              <a:gd name="connsiteY5" fmla="*/ 503914 h 697541"/>
              <a:gd name="connsiteX6" fmla="*/ 0 w 1789358"/>
              <a:gd name="connsiteY6" fmla="*/ 503914 h 697541"/>
              <a:gd name="connsiteX7" fmla="*/ 19241 w 1789358"/>
              <a:gd name="connsiteY7" fmla="*/ 501527 h 69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9358" h="697541">
                <a:moveTo>
                  <a:pt x="19241" y="501527"/>
                </a:moveTo>
                <a:lnTo>
                  <a:pt x="1440588" y="193627"/>
                </a:lnTo>
                <a:lnTo>
                  <a:pt x="1440588" y="0"/>
                </a:lnTo>
                <a:lnTo>
                  <a:pt x="1789358" y="348771"/>
                </a:lnTo>
                <a:lnTo>
                  <a:pt x="1440588" y="697541"/>
                </a:lnTo>
                <a:lnTo>
                  <a:pt x="1440588" y="503914"/>
                </a:lnTo>
                <a:lnTo>
                  <a:pt x="0" y="503914"/>
                </a:lnTo>
                <a:lnTo>
                  <a:pt x="19241" y="501527"/>
                </a:lnTo>
                <a:close/>
              </a:path>
            </a:pathLst>
          </a:custGeom>
          <a:solidFill>
            <a:srgbClr val="00B05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601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6866</TotalTime>
  <Words>3512</Words>
  <Application>Microsoft Macintosh PowerPoint</Application>
  <PresentationFormat>On-screen Show (4:3)</PresentationFormat>
  <Paragraphs>536</Paragraphs>
  <Slides>62</Slides>
  <Notes>12</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72" baseType="lpstr">
      <vt:lpstr>Arial</vt:lpstr>
      <vt:lpstr>Arial Rounded MT Bold</vt:lpstr>
      <vt:lpstr>Calibri</vt:lpstr>
      <vt:lpstr>Comic Sans MS</vt:lpstr>
      <vt:lpstr>Corbel</vt:lpstr>
      <vt:lpstr>Helvetica</vt:lpstr>
      <vt:lpstr>Symbol</vt:lpstr>
      <vt:lpstr>Wingdings</vt:lpstr>
      <vt:lpstr>Office Theme</vt:lpstr>
      <vt:lpstr>Equation</vt:lpstr>
      <vt:lpstr>The East Asian Monsoon: Four Decades of Field Campaigns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Lessons</vt:lpstr>
      <vt:lpstr>Lessons</vt:lpstr>
      <vt:lpstr>PowerPoint Presentation</vt:lpstr>
      <vt:lpstr>Winter/Summer MONEX (1978/79)</vt:lpstr>
      <vt:lpstr>PowerPoint Presentation</vt:lpstr>
      <vt:lpstr>Prediction of Rainfall Extremes  Campaign In the Pacific (PRECIP) 2020</vt:lpstr>
      <vt:lpstr>PowerPoint Presentation</vt:lpstr>
      <vt:lpstr>PowerPoint Presentation</vt:lpstr>
      <vt:lpstr>Winter Monsoon Experiment (WMONEX) December 1978</vt:lpstr>
      <vt:lpstr>PowerPoint Presentation</vt:lpstr>
      <vt:lpstr>PowerPoint Presentation</vt:lpstr>
      <vt:lpstr>PowerPoint Presentation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Convection over the Northern South China Sea during the Onset of the East Asian Summer Monsoon  Richard H. Johnson Colorado State University </dc:title>
  <dc:creator>Richard Johnson</dc:creator>
  <cp:lastModifiedBy>Johnson,Richard</cp:lastModifiedBy>
  <cp:revision>278</cp:revision>
  <dcterms:created xsi:type="dcterms:W3CDTF">2016-01-04T23:12:48Z</dcterms:created>
  <dcterms:modified xsi:type="dcterms:W3CDTF">2019-10-13T13:12:29Z</dcterms:modified>
</cp:coreProperties>
</file>